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42"/>
  </p:notesMasterIdLst>
  <p:sldIdLst>
    <p:sldId id="256" r:id="rId5"/>
    <p:sldId id="930" r:id="rId6"/>
    <p:sldId id="897" r:id="rId7"/>
    <p:sldId id="263" r:id="rId8"/>
    <p:sldId id="951" r:id="rId9"/>
    <p:sldId id="899" r:id="rId10"/>
    <p:sldId id="894" r:id="rId11"/>
    <p:sldId id="895" r:id="rId12"/>
    <p:sldId id="896" r:id="rId13"/>
    <p:sldId id="898" r:id="rId14"/>
    <p:sldId id="900" r:id="rId15"/>
    <p:sldId id="926" r:id="rId16"/>
    <p:sldId id="905" r:id="rId17"/>
    <p:sldId id="904" r:id="rId18"/>
    <p:sldId id="906" r:id="rId19"/>
    <p:sldId id="907" r:id="rId20"/>
    <p:sldId id="908" r:id="rId21"/>
    <p:sldId id="911" r:id="rId22"/>
    <p:sldId id="912" r:id="rId23"/>
    <p:sldId id="931" r:id="rId24"/>
    <p:sldId id="927" r:id="rId25"/>
    <p:sldId id="925" r:id="rId26"/>
    <p:sldId id="928" r:id="rId27"/>
    <p:sldId id="274" r:id="rId28"/>
    <p:sldId id="275" r:id="rId29"/>
    <p:sldId id="932" r:id="rId30"/>
    <p:sldId id="933" r:id="rId31"/>
    <p:sldId id="940" r:id="rId32"/>
    <p:sldId id="276" r:id="rId33"/>
    <p:sldId id="944" r:id="rId34"/>
    <p:sldId id="945" r:id="rId35"/>
    <p:sldId id="941" r:id="rId36"/>
    <p:sldId id="277" r:id="rId37"/>
    <p:sldId id="942" r:id="rId38"/>
    <p:sldId id="946" r:id="rId39"/>
    <p:sldId id="947" r:id="rId40"/>
    <p:sldId id="86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C28"/>
    <a:srgbClr val="0B32F1"/>
    <a:srgbClr val="FD8224"/>
    <a:srgbClr val="FF8200"/>
    <a:srgbClr val="000000"/>
    <a:srgbClr val="354146"/>
    <a:srgbClr val="7247AD"/>
    <a:srgbClr val="FF1400"/>
    <a:srgbClr val="77797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3147" autoAdjust="0"/>
  </p:normalViewPr>
  <p:slideViewPr>
    <p:cSldViewPr snapToGrid="0" snapToObjects="1">
      <p:cViewPr varScale="1">
        <p:scale>
          <a:sx n="56" d="100"/>
          <a:sy n="56" d="100"/>
        </p:scale>
        <p:origin x="212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B6D5-9211-1844-A951-C4C63370B69E}" type="datetimeFigureOut">
              <a:rPr lang="en-US" smtClean="0"/>
              <a:t>2/9/20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9549-DBC8-EF4C-9B5E-CA154048DF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5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Floating point operations will further increase</a:t>
            </a:r>
          </a:p>
          <a:p>
            <a:r>
              <a:rPr lang="en-US" dirty="0"/>
              <a:t>Speed to move data down the memory hierarchy is stagnant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9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9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d6b488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d6b488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4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d6b488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d6b488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60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d6b488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d6b488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3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f6fd6b488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f6fd6b488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41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3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Floating point operations will further increase</a:t>
            </a:r>
          </a:p>
          <a:p>
            <a:r>
              <a:rPr lang="en-US" dirty="0"/>
              <a:t>Speed to move data down the memory hierarchy is stagnant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6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Perform KVs repartition once imbalance problem is detected in KVC</a:t>
            </a:r>
          </a:p>
          <a:p>
            <a:r>
              <a:rPr lang="en-US" sz="1200" dirty="0">
                <a:latin typeface="+mn-lt"/>
              </a:rPr>
              <a:t>Application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2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Perform KVs repartition once imbalance problem is detected in KVC</a:t>
            </a:r>
          </a:p>
          <a:p>
            <a:r>
              <a:rPr lang="en-US" sz="1200" dirty="0">
                <a:latin typeface="+mn-lt"/>
              </a:rPr>
              <a:t>Application independent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F9549-DBC8-EF4C-9B5E-CA154048DF1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4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f6fd6b488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5f6fd6b488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736439" y="4021296"/>
            <a:ext cx="768389" cy="576105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449892"/>
            <a:ext cx="109728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2694276"/>
            <a:ext cx="85344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 descr="UT_logo_BOB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09" y="4098606"/>
            <a:ext cx="2624192" cy="14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spcBef>
                <a:spcPts val="0"/>
              </a:spcBef>
              <a:spcAft>
                <a:spcPts val="0"/>
              </a:spcAft>
              <a:buSzPct val="140000"/>
              <a:defRPr>
                <a:latin typeface="+mj-lt"/>
              </a:defRPr>
            </a:lvl1pPr>
            <a:lvl2pPr marL="7429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>
                <a:latin typeface="+mj-lt"/>
              </a:defRPr>
            </a:lvl2pPr>
            <a:lvl3pPr marL="1143000" indent="-2286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latin typeface="Helvetica Neue" charset="0"/>
                <a:ea typeface="ＭＳ Ｐゴシック" charset="-128"/>
              </a:defRPr>
            </a:lvl1pPr>
          </a:lstStyle>
          <a:p>
            <a:fld id="{FD69C53E-8B2B-8D47-B7F9-61471B881048}" type="slidenum">
              <a:rPr lang="en-US" altLang="en-US" smtClean="0">
                <a:solidFill>
                  <a:srgbClr val="1F497D"/>
                </a:solidFill>
              </a:rPr>
              <a:pPr/>
              <a:t>‹#›</a:t>
            </a:fld>
            <a:endParaRPr lang="en-US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579688"/>
            <a:ext cx="109728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370541" y="2365249"/>
            <a:ext cx="5653492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53926" y="751925"/>
            <a:ext cx="5065997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3926" y="2340851"/>
            <a:ext cx="5065997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9892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800" y="2694276"/>
            <a:ext cx="85344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748" y="4021295"/>
            <a:ext cx="2648507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346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370541" y="2365249"/>
            <a:ext cx="5653492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6227233" y="228601"/>
            <a:ext cx="5653492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27232" y="4175911"/>
            <a:ext cx="27432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37525" y="4175911"/>
            <a:ext cx="27432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914400" y="1130300"/>
            <a:ext cx="103632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12192000" cy="2196788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215736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39671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748" y="4997455"/>
            <a:ext cx="2648507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2585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816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new PT 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0046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00461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00461" y="274638"/>
            <a:ext cx="5591539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35" y="4313728"/>
            <a:ext cx="3225221" cy="18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4649" y="0"/>
            <a:ext cx="13827568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085923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923" y="274638"/>
            <a:ext cx="5591539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77" y="4313727"/>
            <a:ext cx="3245995" cy="18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085923" y="0"/>
            <a:ext cx="5591539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85923" y="649288"/>
            <a:ext cx="5591539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082" y="4326696"/>
            <a:ext cx="3177221" cy="18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186381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17" y="6356351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217" y="6356351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785023" y="6369050"/>
            <a:ext cx="2341622" cy="488950"/>
            <a:chOff x="9785023" y="6369050"/>
            <a:chExt cx="2341622" cy="488950"/>
          </a:xfrm>
        </p:grpSpPr>
        <p:sp>
          <p:nvSpPr>
            <p:cNvPr id="8" name="Rectangle 7"/>
            <p:cNvSpPr/>
            <p:nvPr/>
          </p:nvSpPr>
          <p:spPr>
            <a:xfrm>
              <a:off x="9785023" y="6369050"/>
              <a:ext cx="2341622" cy="48895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6" descr="Image result for utk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7816" y="6378477"/>
              <a:ext cx="423417" cy="42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29555"/>
            <a:ext cx="109728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ew PT BOBI-KNOCKOUT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785023" y="6369050"/>
            <a:ext cx="2341622" cy="488950"/>
            <a:chOff x="9785023" y="6369050"/>
            <a:chExt cx="2341622" cy="488950"/>
          </a:xfrm>
        </p:grpSpPr>
        <p:sp>
          <p:nvSpPr>
            <p:cNvPr id="10" name="Rectangle 9"/>
            <p:cNvSpPr/>
            <p:nvPr/>
          </p:nvSpPr>
          <p:spPr>
            <a:xfrm>
              <a:off x="9785023" y="6369050"/>
              <a:ext cx="2341622" cy="48895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2" name="Picture 6" descr="Image result for utk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7816" y="6378477"/>
              <a:ext cx="423417" cy="42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ew PT BOBI-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12192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174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07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16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ew PT 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51" y="6409332"/>
            <a:ext cx="223472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t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82" y="4014287"/>
            <a:ext cx="2731839" cy="18293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71" y="391316"/>
            <a:ext cx="11274458" cy="169106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Characterization of Power Usage and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Performance in Data-Intensive Applications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using MapReduce over MPI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" y="2082384"/>
            <a:ext cx="11940540" cy="10558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 </a:t>
            </a:r>
            <a:r>
              <a:rPr lang="en-US" sz="2000" dirty="0">
                <a:latin typeface="+mn-lt"/>
              </a:rPr>
              <a:t>Joshua DAVIS a , Tao GAO a , Sunita CHANDRASEKARAN a , Heike JAGODE b ,</a:t>
            </a:r>
          </a:p>
          <a:p>
            <a:r>
              <a:rPr lang="en-US" sz="2000" dirty="0">
                <a:latin typeface="+mn-lt"/>
              </a:rPr>
              <a:t>Anthony DANALIS b , Jack DONGARRA b , Pavan BALAJI c , and Michela TAUFER b</a:t>
            </a:r>
          </a:p>
          <a:p>
            <a:endParaRPr lang="en-US" sz="1800" dirty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1F6C3-BF29-0345-9789-6555E19BF06B}"/>
              </a:ext>
            </a:extLst>
          </p:cNvPr>
          <p:cNvSpPr/>
          <p:nvPr/>
        </p:nvSpPr>
        <p:spPr>
          <a:xfrm>
            <a:off x="415671" y="3949013"/>
            <a:ext cx="4271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University of Delaware</a:t>
            </a:r>
          </a:p>
          <a:p>
            <a:r>
              <a:rPr lang="en-US" sz="2000" dirty="0"/>
              <a:t>b University of Tennessee Knoxville</a:t>
            </a:r>
          </a:p>
          <a:p>
            <a:r>
              <a:rPr lang="en-US" sz="2000" dirty="0"/>
              <a:t>c Argonne National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CFEB3-8875-DA4E-8285-0DFAC029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293" y="3681252"/>
            <a:ext cx="1107159" cy="111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AB15F-4D2A-D946-BCB4-0A8A83128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316" y="4928971"/>
            <a:ext cx="1934066" cy="9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5FEDD-3702-6F48-B9C9-5A0167DF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244F1-1E2F-4240-842C-D09480B1E670}"/>
              </a:ext>
            </a:extLst>
          </p:cNvPr>
          <p:cNvGrpSpPr/>
          <p:nvPr/>
        </p:nvGrpSpPr>
        <p:grpSpPr>
          <a:xfrm>
            <a:off x="5271655" y="1461655"/>
            <a:ext cx="2485360" cy="1969694"/>
            <a:chOff x="3581400" y="1524000"/>
            <a:chExt cx="2485360" cy="19696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660F5B-75EF-AE4F-A8CF-5AF6F22B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32853">
              <a:off x="3712121" y="1833915"/>
              <a:ext cx="1741744" cy="16597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A65CE7-15AF-5745-A47A-E1847B8B723B}"/>
                </a:ext>
              </a:extLst>
            </p:cNvPr>
            <p:cNvSpPr/>
            <p:nvPr/>
          </p:nvSpPr>
          <p:spPr>
            <a:xfrm>
              <a:off x="3581400" y="1524000"/>
              <a:ext cx="24853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i="1" dirty="0">
                  <a:solidFill>
                    <a:srgbClr val="00D300"/>
                  </a:solidFill>
                </a:rPr>
                <a:t>over MPI</a:t>
              </a:r>
              <a:endParaRPr lang="en-US" sz="4800" i="1" dirty="0">
                <a:solidFill>
                  <a:srgbClr val="00D30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3211EA0-17EE-4F43-8C44-BEA3E4A8DBEC}"/>
              </a:ext>
            </a:extLst>
          </p:cNvPr>
          <p:cNvSpPr/>
          <p:nvPr/>
        </p:nvSpPr>
        <p:spPr>
          <a:xfrm>
            <a:off x="1981200" y="2967335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Is MapReduce an effective way       </a:t>
            </a:r>
          </a:p>
          <a:p>
            <a:pPr algn="ctr"/>
            <a:r>
              <a:rPr lang="en-US" sz="4000" b="1" i="1" dirty="0"/>
              <a:t>to handle big data processing            on HPC systems?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46F86C-EE6B-ED46-8446-BE7A85A2CDEC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10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8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AEDC-783F-0448-BE6A-54EC523A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MR-MPI Implementation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3002F-2E43-364F-8DB4-BBEC74D2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logical </a:t>
            </a:r>
            <a:r>
              <a:rPr lang="en-US" i="1" dirty="0">
                <a:solidFill>
                  <a:schemeClr val="tx1"/>
                </a:solidFill>
              </a:rPr>
              <a:t>map-shuffle-reduce </a:t>
            </a:r>
            <a:r>
              <a:rPr lang="en-US" dirty="0">
                <a:solidFill>
                  <a:schemeClr val="tx1"/>
                </a:solidFill>
              </a:rPr>
              <a:t>workflow in four phases: 	</a:t>
            </a:r>
          </a:p>
          <a:p>
            <a:pPr marL="993775" indent="-457200"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Map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aggregate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convert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reduce [1]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D44EA9-6A5F-9542-9915-DC7F87C02F6D}"/>
              </a:ext>
            </a:extLst>
          </p:cNvPr>
          <p:cNvSpPr/>
          <p:nvPr/>
        </p:nvSpPr>
        <p:spPr>
          <a:xfrm>
            <a:off x="8534400" y="534553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F1B7F8-3225-CB4A-8980-ACC0133F1AA4}"/>
              </a:ext>
            </a:extLst>
          </p:cNvPr>
          <p:cNvSpPr/>
          <p:nvPr/>
        </p:nvSpPr>
        <p:spPr>
          <a:xfrm>
            <a:off x="8534400" y="4354930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5A8F46-A813-DD41-B23F-FA7A044A8F56}"/>
              </a:ext>
            </a:extLst>
          </p:cNvPr>
          <p:cNvSpPr/>
          <p:nvPr/>
        </p:nvSpPr>
        <p:spPr>
          <a:xfrm>
            <a:off x="8534400" y="3414295"/>
            <a:ext cx="1143000" cy="3310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61ADF-F107-2A4F-AB3F-8D45A36EE5DD}"/>
              </a:ext>
            </a:extLst>
          </p:cNvPr>
          <p:cNvSpPr/>
          <p:nvPr/>
        </p:nvSpPr>
        <p:spPr>
          <a:xfrm>
            <a:off x="4191000" y="3288130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CBEECF-CCA5-4A49-BC92-A3B647CD3C68}"/>
              </a:ext>
            </a:extLst>
          </p:cNvPr>
          <p:cNvCxnSpPr/>
          <p:nvPr/>
        </p:nvCxnSpPr>
        <p:spPr>
          <a:xfrm>
            <a:off x="3962400" y="29071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EAF6925-392D-9147-AC8A-33FEA78A2045}"/>
              </a:ext>
            </a:extLst>
          </p:cNvPr>
          <p:cNvSpPr/>
          <p:nvPr/>
        </p:nvSpPr>
        <p:spPr>
          <a:xfrm>
            <a:off x="2743200" y="34733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576C76-5B5E-9945-8A49-BABA865307EF}"/>
              </a:ext>
            </a:extLst>
          </p:cNvPr>
          <p:cNvCxnSpPr/>
          <p:nvPr/>
        </p:nvCxnSpPr>
        <p:spPr>
          <a:xfrm>
            <a:off x="25146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7C61D90-6EFB-624C-A5F6-BC1A96EA3ED8}"/>
              </a:ext>
            </a:extLst>
          </p:cNvPr>
          <p:cNvSpPr/>
          <p:nvPr/>
        </p:nvSpPr>
        <p:spPr>
          <a:xfrm>
            <a:off x="2743200" y="43115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017DD0-E90A-CA40-93DD-C2E0373449B5}"/>
              </a:ext>
            </a:extLst>
          </p:cNvPr>
          <p:cNvCxnSpPr/>
          <p:nvPr/>
        </p:nvCxnSpPr>
        <p:spPr>
          <a:xfrm>
            <a:off x="25146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DFF630-3DD5-854A-995B-F4C2C6D6C3B1}"/>
              </a:ext>
            </a:extLst>
          </p:cNvPr>
          <p:cNvSpPr/>
          <p:nvPr/>
        </p:nvSpPr>
        <p:spPr>
          <a:xfrm>
            <a:off x="2743200" y="5302180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A6D62-A7DC-5248-827F-7D0D6C957179}"/>
              </a:ext>
            </a:extLst>
          </p:cNvPr>
          <p:cNvCxnSpPr/>
          <p:nvPr/>
        </p:nvCxnSpPr>
        <p:spPr>
          <a:xfrm>
            <a:off x="25146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D04BFB-30E1-3743-B995-94AE884F3ECF}"/>
              </a:ext>
            </a:extLst>
          </p:cNvPr>
          <p:cNvSpPr txBox="1"/>
          <p:nvPr/>
        </p:nvSpPr>
        <p:spPr>
          <a:xfrm>
            <a:off x="2057401" y="476877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E5274-2464-3547-A8AC-071D855501FA}"/>
              </a:ext>
            </a:extLst>
          </p:cNvPr>
          <p:cNvSpPr txBox="1"/>
          <p:nvPr/>
        </p:nvSpPr>
        <p:spPr>
          <a:xfrm>
            <a:off x="1524001" y="3397179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A9988-9275-244C-9877-44C3DE27F38F}"/>
              </a:ext>
            </a:extLst>
          </p:cNvPr>
          <p:cNvSpPr txBox="1"/>
          <p:nvPr/>
        </p:nvSpPr>
        <p:spPr>
          <a:xfrm>
            <a:off x="1546467" y="4311579"/>
            <a:ext cx="39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P1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A9438-5DE6-9149-ABD0-D5A5504799C7}"/>
              </a:ext>
            </a:extLst>
          </p:cNvPr>
          <p:cNvSpPr txBox="1"/>
          <p:nvPr/>
        </p:nvSpPr>
        <p:spPr>
          <a:xfrm>
            <a:off x="1546466" y="5302179"/>
            <a:ext cx="39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Pn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E2D39-494D-3245-88F8-04969B5A065E}"/>
              </a:ext>
            </a:extLst>
          </p:cNvPr>
          <p:cNvSpPr txBox="1"/>
          <p:nvPr/>
        </p:nvSpPr>
        <p:spPr>
          <a:xfrm>
            <a:off x="38100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4C4CB6-B407-0741-A1AC-2088EA038DEF}"/>
              </a:ext>
            </a:extLst>
          </p:cNvPr>
          <p:cNvSpPr txBox="1"/>
          <p:nvPr/>
        </p:nvSpPr>
        <p:spPr>
          <a:xfrm>
            <a:off x="5867401" y="484497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324D30-4F56-9F4F-8EAF-BF880AE05D8D}"/>
              </a:ext>
            </a:extLst>
          </p:cNvPr>
          <p:cNvCxnSpPr/>
          <p:nvPr/>
        </p:nvCxnSpPr>
        <p:spPr>
          <a:xfrm>
            <a:off x="35052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B867DB-D283-C541-9E6F-8087BEA9E6F3}"/>
              </a:ext>
            </a:extLst>
          </p:cNvPr>
          <p:cNvCxnSpPr/>
          <p:nvPr/>
        </p:nvCxnSpPr>
        <p:spPr>
          <a:xfrm>
            <a:off x="35052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4040F3-28A1-634E-B45D-26B0931B4C53}"/>
              </a:ext>
            </a:extLst>
          </p:cNvPr>
          <p:cNvCxnSpPr/>
          <p:nvPr/>
        </p:nvCxnSpPr>
        <p:spPr>
          <a:xfrm>
            <a:off x="35052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54B9F0-DDAD-8943-9422-0ED86A4F12BF}"/>
              </a:ext>
            </a:extLst>
          </p:cNvPr>
          <p:cNvCxnSpPr/>
          <p:nvPr/>
        </p:nvCxnSpPr>
        <p:spPr>
          <a:xfrm>
            <a:off x="4191000" y="362578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8A924B-293F-E44C-8651-E5354864069B}"/>
              </a:ext>
            </a:extLst>
          </p:cNvPr>
          <p:cNvCxnSpPr/>
          <p:nvPr/>
        </p:nvCxnSpPr>
        <p:spPr>
          <a:xfrm flipV="1">
            <a:off x="4191000" y="3647455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47882A-99EF-4D40-BFA1-AC8427205E6C}"/>
              </a:ext>
            </a:extLst>
          </p:cNvPr>
          <p:cNvCxnSpPr/>
          <p:nvPr/>
        </p:nvCxnSpPr>
        <p:spPr>
          <a:xfrm>
            <a:off x="4191000" y="5530780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1866ECA-7EE3-D546-8A6B-B75860A2BA62}"/>
              </a:ext>
            </a:extLst>
          </p:cNvPr>
          <p:cNvSpPr/>
          <p:nvPr/>
        </p:nvSpPr>
        <p:spPr>
          <a:xfrm>
            <a:off x="6553200" y="33971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5C8525-4064-B541-AA44-59092BCB38D4}"/>
              </a:ext>
            </a:extLst>
          </p:cNvPr>
          <p:cNvCxnSpPr/>
          <p:nvPr/>
        </p:nvCxnSpPr>
        <p:spPr>
          <a:xfrm>
            <a:off x="63246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2BF27AE-2769-704B-B535-47F076A21735}"/>
              </a:ext>
            </a:extLst>
          </p:cNvPr>
          <p:cNvSpPr/>
          <p:nvPr/>
        </p:nvSpPr>
        <p:spPr>
          <a:xfrm>
            <a:off x="6553200" y="43115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11494D-4A2C-A541-B92B-9A7456D69406}"/>
              </a:ext>
            </a:extLst>
          </p:cNvPr>
          <p:cNvCxnSpPr/>
          <p:nvPr/>
        </p:nvCxnSpPr>
        <p:spPr>
          <a:xfrm>
            <a:off x="63246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09ABDAF-E482-7443-B960-1A35DEF6D230}"/>
              </a:ext>
            </a:extLst>
          </p:cNvPr>
          <p:cNvSpPr/>
          <p:nvPr/>
        </p:nvSpPr>
        <p:spPr>
          <a:xfrm>
            <a:off x="6553200" y="5302180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8F3B79-C041-4747-9DC6-40BB56078FA2}"/>
              </a:ext>
            </a:extLst>
          </p:cNvPr>
          <p:cNvCxnSpPr/>
          <p:nvPr/>
        </p:nvCxnSpPr>
        <p:spPr>
          <a:xfrm>
            <a:off x="63246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8FF2B-1983-B94E-9E07-5CF4F1274542}"/>
              </a:ext>
            </a:extLst>
          </p:cNvPr>
          <p:cNvCxnSpPr/>
          <p:nvPr/>
        </p:nvCxnSpPr>
        <p:spPr>
          <a:xfrm>
            <a:off x="76200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01D254-7CDA-8E4F-A99E-1664377F578F}"/>
              </a:ext>
            </a:extLst>
          </p:cNvPr>
          <p:cNvCxnSpPr/>
          <p:nvPr/>
        </p:nvCxnSpPr>
        <p:spPr>
          <a:xfrm>
            <a:off x="76200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3F6A90-C45A-1640-8BFA-F22517805DFE}"/>
              </a:ext>
            </a:extLst>
          </p:cNvPr>
          <p:cNvCxnSpPr/>
          <p:nvPr/>
        </p:nvCxnSpPr>
        <p:spPr>
          <a:xfrm>
            <a:off x="76200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3D3EC7F-C556-AC40-A66B-54B199DA65D0}"/>
              </a:ext>
            </a:extLst>
          </p:cNvPr>
          <p:cNvSpPr txBox="1"/>
          <p:nvPr/>
        </p:nvSpPr>
        <p:spPr>
          <a:xfrm>
            <a:off x="79248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DBE44D-8C5F-FC49-90F2-780707AB965F}"/>
              </a:ext>
            </a:extLst>
          </p:cNvPr>
          <p:cNvCxnSpPr/>
          <p:nvPr/>
        </p:nvCxnSpPr>
        <p:spPr>
          <a:xfrm>
            <a:off x="8382000" y="35824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DBE6CF-4992-0441-9672-4670C6E5E391}"/>
              </a:ext>
            </a:extLst>
          </p:cNvPr>
          <p:cNvCxnSpPr/>
          <p:nvPr/>
        </p:nvCxnSpPr>
        <p:spPr>
          <a:xfrm>
            <a:off x="8382000" y="44968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89F062-87A9-2C4D-A7FA-7A827523A26A}"/>
              </a:ext>
            </a:extLst>
          </p:cNvPr>
          <p:cNvCxnSpPr/>
          <p:nvPr/>
        </p:nvCxnSpPr>
        <p:spPr>
          <a:xfrm>
            <a:off x="8382000" y="548742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BAE84D-D2A9-3F4A-9B90-5941C7815709}"/>
              </a:ext>
            </a:extLst>
          </p:cNvPr>
          <p:cNvCxnSpPr/>
          <p:nvPr/>
        </p:nvCxnSpPr>
        <p:spPr>
          <a:xfrm>
            <a:off x="9677400" y="3625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53AE4F-5F2B-DE4C-BABF-5B2C76C1E5A0}"/>
              </a:ext>
            </a:extLst>
          </p:cNvPr>
          <p:cNvCxnSpPr/>
          <p:nvPr/>
        </p:nvCxnSpPr>
        <p:spPr>
          <a:xfrm>
            <a:off x="9677400" y="45401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EBB698-9458-4A44-83A3-E57CC6EC1AD3}"/>
              </a:ext>
            </a:extLst>
          </p:cNvPr>
          <p:cNvCxnSpPr/>
          <p:nvPr/>
        </p:nvCxnSpPr>
        <p:spPr>
          <a:xfrm>
            <a:off x="9677400" y="5530779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8A72FF-F395-A44F-BB5C-1F1255A0AEDD}"/>
              </a:ext>
            </a:extLst>
          </p:cNvPr>
          <p:cNvSpPr txBox="1"/>
          <p:nvPr/>
        </p:nvSpPr>
        <p:spPr>
          <a:xfrm>
            <a:off x="9982201" y="4801629"/>
            <a:ext cx="33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…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FBAD63-3B33-A946-979C-5C29D835DBFF}"/>
              </a:ext>
            </a:extLst>
          </p:cNvPr>
          <p:cNvCxnSpPr/>
          <p:nvPr/>
        </p:nvCxnSpPr>
        <p:spPr>
          <a:xfrm>
            <a:off x="4191000" y="3604104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BE741CA-4909-5144-95F4-81C5E43BB434}"/>
              </a:ext>
            </a:extLst>
          </p:cNvPr>
          <p:cNvCxnSpPr/>
          <p:nvPr/>
        </p:nvCxnSpPr>
        <p:spPr>
          <a:xfrm>
            <a:off x="4191000" y="3604104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00DD86D-5D2F-7542-BBF0-8354EFF8FCAB}"/>
              </a:ext>
            </a:extLst>
          </p:cNvPr>
          <p:cNvCxnSpPr/>
          <p:nvPr/>
        </p:nvCxnSpPr>
        <p:spPr>
          <a:xfrm>
            <a:off x="4191000" y="4518504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27C7D7-CA0F-0846-84A6-1BB3477F37B6}"/>
              </a:ext>
            </a:extLst>
          </p:cNvPr>
          <p:cNvCxnSpPr/>
          <p:nvPr/>
        </p:nvCxnSpPr>
        <p:spPr>
          <a:xfrm>
            <a:off x="4191000" y="4518504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1ED2A3-D50F-364E-BA1E-0FB5A5E91093}"/>
              </a:ext>
            </a:extLst>
          </p:cNvPr>
          <p:cNvCxnSpPr/>
          <p:nvPr/>
        </p:nvCxnSpPr>
        <p:spPr>
          <a:xfrm flipV="1">
            <a:off x="4191000" y="4561854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DBDDD1-6CEF-EF49-A030-47E25BEB57C0}"/>
              </a:ext>
            </a:extLst>
          </p:cNvPr>
          <p:cNvCxnSpPr/>
          <p:nvPr/>
        </p:nvCxnSpPr>
        <p:spPr>
          <a:xfrm flipV="1">
            <a:off x="4191000" y="3647454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B159BED-376A-B84E-915F-F6F61C1214AB}"/>
              </a:ext>
            </a:extLst>
          </p:cNvPr>
          <p:cNvSpPr/>
          <p:nvPr/>
        </p:nvSpPr>
        <p:spPr>
          <a:xfrm>
            <a:off x="19812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C5A87BC-A9A0-1B4B-AC3E-DB39D7C6F449}"/>
              </a:ext>
            </a:extLst>
          </p:cNvPr>
          <p:cNvSpPr/>
          <p:nvPr/>
        </p:nvSpPr>
        <p:spPr>
          <a:xfrm>
            <a:off x="36576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6CCE0C-DF47-EA4D-94FE-1CCA6D8C1FF9}"/>
              </a:ext>
            </a:extLst>
          </p:cNvPr>
          <p:cNvSpPr/>
          <p:nvPr/>
        </p:nvSpPr>
        <p:spPr>
          <a:xfrm>
            <a:off x="57150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D502BA9-DC66-4349-A2BA-F08B7ECBE828}"/>
              </a:ext>
            </a:extLst>
          </p:cNvPr>
          <p:cNvSpPr/>
          <p:nvPr/>
        </p:nvSpPr>
        <p:spPr>
          <a:xfrm>
            <a:off x="77724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9E3105-6758-084A-85C4-011B538DB9A9}"/>
              </a:ext>
            </a:extLst>
          </p:cNvPr>
          <p:cNvSpPr/>
          <p:nvPr/>
        </p:nvSpPr>
        <p:spPr>
          <a:xfrm>
            <a:off x="9829800" y="3288129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E0A2CD-680B-E04A-A582-E7A1DEAA2CBA}"/>
              </a:ext>
            </a:extLst>
          </p:cNvPr>
          <p:cNvSpPr txBox="1"/>
          <p:nvPr/>
        </p:nvSpPr>
        <p:spPr>
          <a:xfrm>
            <a:off x="1998112" y="2934930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48B430-E540-384E-88F1-0BB1E2B3B094}"/>
              </a:ext>
            </a:extLst>
          </p:cNvPr>
          <p:cNvSpPr txBox="1"/>
          <p:nvPr/>
        </p:nvSpPr>
        <p:spPr>
          <a:xfrm>
            <a:off x="3347446" y="2907129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&lt;key, value&gt;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A08BE-3100-A34F-833B-1B86D291016D}"/>
              </a:ext>
            </a:extLst>
          </p:cNvPr>
          <p:cNvCxnSpPr/>
          <p:nvPr/>
        </p:nvCxnSpPr>
        <p:spPr>
          <a:xfrm>
            <a:off x="60198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88D876-3D00-D647-978E-2D2BA64813BE}"/>
              </a:ext>
            </a:extLst>
          </p:cNvPr>
          <p:cNvCxnSpPr/>
          <p:nvPr/>
        </p:nvCxnSpPr>
        <p:spPr>
          <a:xfrm>
            <a:off x="80772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BB10B1D-5FF9-6949-AE9A-5BDBC71C7168}"/>
              </a:ext>
            </a:extLst>
          </p:cNvPr>
          <p:cNvCxnSpPr/>
          <p:nvPr/>
        </p:nvCxnSpPr>
        <p:spPr>
          <a:xfrm>
            <a:off x="10134600" y="2983329"/>
            <a:ext cx="0" cy="31242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58BCE4E-F86E-E643-B4E9-64F6E293C504}"/>
              </a:ext>
            </a:extLst>
          </p:cNvPr>
          <p:cNvSpPr/>
          <p:nvPr/>
        </p:nvSpPr>
        <p:spPr>
          <a:xfrm>
            <a:off x="20574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13B54A-69D7-E246-BF8C-29DEF0B64FE4}"/>
              </a:ext>
            </a:extLst>
          </p:cNvPr>
          <p:cNvSpPr/>
          <p:nvPr/>
        </p:nvSpPr>
        <p:spPr>
          <a:xfrm>
            <a:off x="20574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1C5EB7-878F-3C4C-8398-95B687A380B5}"/>
              </a:ext>
            </a:extLst>
          </p:cNvPr>
          <p:cNvSpPr/>
          <p:nvPr/>
        </p:nvSpPr>
        <p:spPr>
          <a:xfrm>
            <a:off x="20574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946C97-7ECD-E740-97EB-1875412D9BDB}"/>
              </a:ext>
            </a:extLst>
          </p:cNvPr>
          <p:cNvSpPr/>
          <p:nvPr/>
        </p:nvSpPr>
        <p:spPr>
          <a:xfrm>
            <a:off x="37338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BBB249-FD8C-B64B-953A-C3AFB8567F02}"/>
              </a:ext>
            </a:extLst>
          </p:cNvPr>
          <p:cNvSpPr/>
          <p:nvPr/>
        </p:nvSpPr>
        <p:spPr>
          <a:xfrm>
            <a:off x="37338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A2528F-376E-0846-9FB3-9953CE652DF7}"/>
              </a:ext>
            </a:extLst>
          </p:cNvPr>
          <p:cNvSpPr/>
          <p:nvPr/>
        </p:nvSpPr>
        <p:spPr>
          <a:xfrm>
            <a:off x="37338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810A22-B53E-C644-9E96-8E8CFF873E4A}"/>
              </a:ext>
            </a:extLst>
          </p:cNvPr>
          <p:cNvSpPr/>
          <p:nvPr/>
        </p:nvSpPr>
        <p:spPr>
          <a:xfrm>
            <a:off x="57912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E644CBA-D6E3-0049-B4E2-22DFCB71799E}"/>
              </a:ext>
            </a:extLst>
          </p:cNvPr>
          <p:cNvSpPr/>
          <p:nvPr/>
        </p:nvSpPr>
        <p:spPr>
          <a:xfrm>
            <a:off x="57912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EDB6F4-1DAE-1348-9425-2CA75AA2AE21}"/>
              </a:ext>
            </a:extLst>
          </p:cNvPr>
          <p:cNvSpPr/>
          <p:nvPr/>
        </p:nvSpPr>
        <p:spPr>
          <a:xfrm>
            <a:off x="57912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8721B0-9A84-8548-90B4-DC6AD3BF1C13}"/>
              </a:ext>
            </a:extLst>
          </p:cNvPr>
          <p:cNvSpPr/>
          <p:nvPr/>
        </p:nvSpPr>
        <p:spPr>
          <a:xfrm>
            <a:off x="78486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9330DAC-6F90-6D4F-8EB3-37C4ED5476CD}"/>
              </a:ext>
            </a:extLst>
          </p:cNvPr>
          <p:cNvSpPr/>
          <p:nvPr/>
        </p:nvSpPr>
        <p:spPr>
          <a:xfrm>
            <a:off x="78486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1C3255-A711-1B4A-B461-275DB2540611}"/>
              </a:ext>
            </a:extLst>
          </p:cNvPr>
          <p:cNvSpPr/>
          <p:nvPr/>
        </p:nvSpPr>
        <p:spPr>
          <a:xfrm>
            <a:off x="78486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EA1990-EBB8-1C48-B770-B77058FE6E6A}"/>
              </a:ext>
            </a:extLst>
          </p:cNvPr>
          <p:cNvSpPr/>
          <p:nvPr/>
        </p:nvSpPr>
        <p:spPr>
          <a:xfrm>
            <a:off x="9906000" y="3440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3A8BB1-617A-AF41-95D9-E93197AAAFE0}"/>
              </a:ext>
            </a:extLst>
          </p:cNvPr>
          <p:cNvSpPr/>
          <p:nvPr/>
        </p:nvSpPr>
        <p:spPr>
          <a:xfrm>
            <a:off x="9906000" y="43549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624EDB-680A-E14B-B4F6-F1BB4EE1A9AE}"/>
              </a:ext>
            </a:extLst>
          </p:cNvPr>
          <p:cNvSpPr/>
          <p:nvPr/>
        </p:nvSpPr>
        <p:spPr>
          <a:xfrm>
            <a:off x="9906000" y="5345529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F964B1-A913-D64E-AADC-5943A477B48F}"/>
              </a:ext>
            </a:extLst>
          </p:cNvPr>
          <p:cNvSpPr txBox="1"/>
          <p:nvPr/>
        </p:nvSpPr>
        <p:spPr>
          <a:xfrm>
            <a:off x="4004732" y="576138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BE592A-B937-2F45-8C5B-BB147194D611}"/>
              </a:ext>
            </a:extLst>
          </p:cNvPr>
          <p:cNvSpPr txBox="1"/>
          <p:nvPr/>
        </p:nvSpPr>
        <p:spPr>
          <a:xfrm>
            <a:off x="6019801" y="5745579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EE33D11-4B07-8B43-9FF9-979E3D8CC8C5}"/>
              </a:ext>
            </a:extLst>
          </p:cNvPr>
          <p:cNvSpPr txBox="1"/>
          <p:nvPr/>
        </p:nvSpPr>
        <p:spPr>
          <a:xfrm>
            <a:off x="8077201" y="5788025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1C0568-AF03-084B-8F13-8C29BB969FC7}"/>
              </a:ext>
            </a:extLst>
          </p:cNvPr>
          <p:cNvSpPr txBox="1"/>
          <p:nvPr/>
        </p:nvSpPr>
        <p:spPr>
          <a:xfrm>
            <a:off x="9316661" y="5833646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barrier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5C0DDD-102E-1C4D-AB04-C12778D31168}"/>
              </a:ext>
            </a:extLst>
          </p:cNvPr>
          <p:cNvSpPr txBox="1"/>
          <p:nvPr/>
        </p:nvSpPr>
        <p:spPr>
          <a:xfrm>
            <a:off x="5404846" y="2830929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err="1"/>
              <a:t>key</a:t>
            </a:r>
            <a:r>
              <a:rPr lang="en-US" sz="2000"/>
              <a:t>, value</a:t>
            </a:r>
            <a:r>
              <a:rPr lang="en-US" sz="2000" dirty="0"/>
              <a:t>&gt;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8332C1-1AAC-494D-851C-42412AB05A7C}"/>
              </a:ext>
            </a:extLst>
          </p:cNvPr>
          <p:cNvSpPr txBox="1"/>
          <p:nvPr/>
        </p:nvSpPr>
        <p:spPr>
          <a:xfrm>
            <a:off x="7467601" y="2907129"/>
            <a:ext cx="201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&lt;key, list&lt;value&gt;&gt;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F0ADC15-9ABA-364A-8364-5D1969628368}"/>
              </a:ext>
            </a:extLst>
          </p:cNvPr>
          <p:cNvSpPr txBox="1"/>
          <p:nvPr/>
        </p:nvSpPr>
        <p:spPr>
          <a:xfrm>
            <a:off x="9677400" y="2907129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823925-2286-6243-B1FF-0A0FE2F4A476}"/>
              </a:ext>
            </a:extLst>
          </p:cNvPr>
          <p:cNvSpPr txBox="1"/>
          <p:nvPr/>
        </p:nvSpPr>
        <p:spPr>
          <a:xfrm>
            <a:off x="609600" y="640053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S. J Plimpton and K. D. Devine. MapReduce in MPI for Large-Scale Graph Algorithms. Parallel Computing, 37(9):610–632, 2011.</a:t>
            </a:r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10863F9B-C65E-5C4F-BA76-1836BD7C5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11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0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2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30" grpId="0" animBg="1"/>
      <p:bldP spid="32" grpId="0" animBg="1"/>
      <p:bldP spid="37" grpId="0"/>
      <p:bldP spid="4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9D23-FE94-A744-ADFF-0E2FA8B7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37" y="45177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Limits of Existing MapReduce over MPI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DE383-292D-254A-A15A-64989702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CB6AED-4E13-784A-A5F7-9D4D85FE95A9}"/>
              </a:ext>
            </a:extLst>
          </p:cNvPr>
          <p:cNvSpPr txBox="1">
            <a:spLocks/>
          </p:cNvSpPr>
          <p:nvPr/>
        </p:nvSpPr>
        <p:spPr>
          <a:xfrm>
            <a:off x="568417" y="60417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F220DD5-EA36-1A4C-B603-B3EB7497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617" y="2737778"/>
            <a:ext cx="6317292" cy="3505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23260-451C-A74C-80AE-46A1DEE7D1B7}"/>
              </a:ext>
            </a:extLst>
          </p:cNvPr>
          <p:cNvSpPr txBox="1"/>
          <p:nvPr/>
        </p:nvSpPr>
        <p:spPr>
          <a:xfrm>
            <a:off x="6981481" y="4930311"/>
            <a:ext cx="4530056" cy="120032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Single-node execution time of </a:t>
            </a:r>
            <a:r>
              <a:rPr lang="en-US" sz="2400" i="1" dirty="0" err="1"/>
              <a:t>WordCount</a:t>
            </a:r>
            <a:r>
              <a:rPr lang="en-US" sz="2400" i="1" dirty="0"/>
              <a:t> (Wikipedia) </a:t>
            </a:r>
            <a:r>
              <a:rPr lang="en-US" sz="2400" dirty="0"/>
              <a:t>with MR-MPI on Comet (</a:t>
            </a:r>
            <a:r>
              <a:rPr lang="en-US" sz="2400" b="1" dirty="0">
                <a:solidFill>
                  <a:srgbClr val="C00000"/>
                </a:solidFill>
              </a:rPr>
              <a:t>128G memory</a:t>
            </a:r>
            <a:r>
              <a:rPr lang="en-US" sz="2400" dirty="0"/>
              <a:t>).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6D32F0-18B4-8A44-91FD-0388C2E4725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803263" y="4226460"/>
            <a:ext cx="3851754" cy="865086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91B217-4718-1244-BBA5-64D42F0EFAF3}"/>
              </a:ext>
            </a:extLst>
          </p:cNvPr>
          <p:cNvSpPr txBox="1"/>
          <p:nvPr/>
        </p:nvSpPr>
        <p:spPr>
          <a:xfrm>
            <a:off x="7655017" y="3810961"/>
            <a:ext cx="2243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latin typeface="+mn-lt"/>
              </a:rPr>
              <a:t>Out-of-memory </a:t>
            </a:r>
          </a:p>
          <a:p>
            <a:pPr algn="ctr"/>
            <a:r>
              <a:rPr lang="en-US" sz="2400" b="1" i="1" dirty="0">
                <a:latin typeface="+mn-lt"/>
              </a:rPr>
              <a:t>processing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73EEF1F1-E192-544F-AA56-3E870B12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7" y="1747178"/>
            <a:ext cx="10943120" cy="91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State-of-art MapReduce over MPI is MapReduce-MPI (MR-MPI)</a:t>
            </a:r>
          </a:p>
          <a:p>
            <a:r>
              <a:rPr lang="en-US" b="1" dirty="0">
                <a:solidFill>
                  <a:srgbClr val="FF0000"/>
                </a:solidFill>
              </a:rPr>
              <a:t>BUT </a:t>
            </a:r>
            <a:r>
              <a:rPr lang="en-US" dirty="0"/>
              <a:t>MapReduce-MPI does not use memory efficiently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832BA3-44D6-1542-98B7-66DA79A8A6CC}"/>
              </a:ext>
            </a:extLst>
          </p:cNvPr>
          <p:cNvSpPr txBox="1"/>
          <p:nvPr/>
        </p:nvSpPr>
        <p:spPr>
          <a:xfrm>
            <a:off x="6981481" y="2859584"/>
            <a:ext cx="453005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process only 4GB data in-memory on a 128GB node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0D4430-DBDB-AC4B-B1B9-D3D0CD4679EF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50D72-85B4-D24F-A222-578B19C733B7}"/>
              </a:ext>
            </a:extLst>
          </p:cNvPr>
          <p:cNvSpPr txBox="1"/>
          <p:nvPr/>
        </p:nvSpPr>
        <p:spPr>
          <a:xfrm>
            <a:off x="609600" y="640053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S. J Plimpton and K. D. Devine. MapReduce in MPI for Large-Scale Graph Algorithms. Parallel Computing, 37(9):610–632, 2011.</a:t>
            </a:r>
          </a:p>
        </p:txBody>
      </p:sp>
    </p:spTree>
    <p:extLst>
      <p:ext uri="{BB962C8B-B14F-4D97-AF65-F5344CB8AC3E}">
        <p14:creationId xmlns:p14="http://schemas.microsoft.com/office/powerpoint/2010/main" val="207777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D249-98D8-574E-A6F2-A4627A1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ea typeface="Times New Roman" charset="0"/>
                <a:cs typeface="Times New Roman" charset="0"/>
              </a:rPr>
              <a:t>Mimir</a:t>
            </a:r>
            <a:r>
              <a:rPr lang="en-US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Implementation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6D9ED-C518-554A-9D9A-2D162AF95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891539"/>
          </a:xfrm>
        </p:spPr>
        <p:txBody>
          <a:bodyPr/>
          <a:lstStyle/>
          <a:p>
            <a:r>
              <a:rPr lang="en-US" dirty="0"/>
              <a:t>Interleave operations: e.g., map interleaves with aggregate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96D354-B7DB-D642-9E3B-DB53214ABE25}"/>
              </a:ext>
            </a:extLst>
          </p:cNvPr>
          <p:cNvSpPr/>
          <p:nvPr/>
        </p:nvSpPr>
        <p:spPr>
          <a:xfrm>
            <a:off x="3889512" y="3287703"/>
            <a:ext cx="1524000" cy="3743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055F17-DE93-A84D-9944-B8370465237F}"/>
              </a:ext>
            </a:extLst>
          </p:cNvPr>
          <p:cNvSpPr/>
          <p:nvPr/>
        </p:nvSpPr>
        <p:spPr>
          <a:xfrm>
            <a:off x="2441712" y="347295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420FD-414F-E846-8C7F-3EF056A6FCBA}"/>
              </a:ext>
            </a:extLst>
          </p:cNvPr>
          <p:cNvCxnSpPr/>
          <p:nvPr/>
        </p:nvCxnSpPr>
        <p:spPr>
          <a:xfrm>
            <a:off x="2213112" y="3625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0253231-EF1D-0247-AED3-9FE879A1B88A}"/>
              </a:ext>
            </a:extLst>
          </p:cNvPr>
          <p:cNvSpPr/>
          <p:nvPr/>
        </p:nvSpPr>
        <p:spPr>
          <a:xfrm>
            <a:off x="2441712" y="431115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6D09-6E7F-5F4C-989A-81760D7046FD}"/>
              </a:ext>
            </a:extLst>
          </p:cNvPr>
          <p:cNvCxnSpPr/>
          <p:nvPr/>
        </p:nvCxnSpPr>
        <p:spPr>
          <a:xfrm>
            <a:off x="2213112" y="45397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43829A7-196C-EC4D-A1A7-A73834A5B107}"/>
              </a:ext>
            </a:extLst>
          </p:cNvPr>
          <p:cNvSpPr/>
          <p:nvPr/>
        </p:nvSpPr>
        <p:spPr>
          <a:xfrm>
            <a:off x="2441712" y="5301753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A4913-94C3-2441-A6D7-BDE7F47810D3}"/>
              </a:ext>
            </a:extLst>
          </p:cNvPr>
          <p:cNvCxnSpPr/>
          <p:nvPr/>
        </p:nvCxnSpPr>
        <p:spPr>
          <a:xfrm>
            <a:off x="2213112" y="5530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4D544B-5561-794A-B7A2-16C342A9B135}"/>
              </a:ext>
            </a:extLst>
          </p:cNvPr>
          <p:cNvSpPr txBox="1"/>
          <p:nvPr/>
        </p:nvSpPr>
        <p:spPr>
          <a:xfrm>
            <a:off x="1755912" y="476835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F8E79-2A44-1A49-88D8-1194EE42E512}"/>
              </a:ext>
            </a:extLst>
          </p:cNvPr>
          <p:cNvSpPr txBox="1"/>
          <p:nvPr/>
        </p:nvSpPr>
        <p:spPr>
          <a:xfrm>
            <a:off x="1222512" y="3396753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P0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EB147-8D9D-F547-8272-5A9D0620C69C}"/>
              </a:ext>
            </a:extLst>
          </p:cNvPr>
          <p:cNvSpPr txBox="1"/>
          <p:nvPr/>
        </p:nvSpPr>
        <p:spPr>
          <a:xfrm>
            <a:off x="1244978" y="4311153"/>
            <a:ext cx="368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P1</a:t>
            </a:r>
            <a:endParaRPr lang="en-US" sz="14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B9606-713F-2640-9A73-939D9E2D18C6}"/>
              </a:ext>
            </a:extLst>
          </p:cNvPr>
          <p:cNvSpPr txBox="1"/>
          <p:nvPr/>
        </p:nvSpPr>
        <p:spPr>
          <a:xfrm>
            <a:off x="1244978" y="5301753"/>
            <a:ext cx="3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Pn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EEC11-0D26-6B4E-83DF-E85DA93F1022}"/>
              </a:ext>
            </a:extLst>
          </p:cNvPr>
          <p:cNvSpPr txBox="1"/>
          <p:nvPr/>
        </p:nvSpPr>
        <p:spPr>
          <a:xfrm>
            <a:off x="3508512" y="480120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42E2F-5948-294E-A7AF-F3BD09CEC35F}"/>
              </a:ext>
            </a:extLst>
          </p:cNvPr>
          <p:cNvSpPr txBox="1"/>
          <p:nvPr/>
        </p:nvSpPr>
        <p:spPr>
          <a:xfrm>
            <a:off x="5565912" y="484455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4EDBB4-E815-994E-96C2-5A5EFD8D2BF3}"/>
              </a:ext>
            </a:extLst>
          </p:cNvPr>
          <p:cNvCxnSpPr/>
          <p:nvPr/>
        </p:nvCxnSpPr>
        <p:spPr>
          <a:xfrm>
            <a:off x="3889512" y="3625353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DD804-6D97-604A-840F-EB6C1F0118FA}"/>
              </a:ext>
            </a:extLst>
          </p:cNvPr>
          <p:cNvCxnSpPr/>
          <p:nvPr/>
        </p:nvCxnSpPr>
        <p:spPr>
          <a:xfrm flipV="1">
            <a:off x="3889512" y="3647028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3CFD6-224B-C940-BC25-753BD1730472}"/>
              </a:ext>
            </a:extLst>
          </p:cNvPr>
          <p:cNvCxnSpPr/>
          <p:nvPr/>
        </p:nvCxnSpPr>
        <p:spPr>
          <a:xfrm>
            <a:off x="3889512" y="5530353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62ECF75-F6EE-634F-B711-6560B14FE8C9}"/>
              </a:ext>
            </a:extLst>
          </p:cNvPr>
          <p:cNvSpPr/>
          <p:nvPr/>
        </p:nvSpPr>
        <p:spPr>
          <a:xfrm>
            <a:off x="6251712" y="33967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53621A-02F4-D74A-AE43-3FD8E5D4646A}"/>
              </a:ext>
            </a:extLst>
          </p:cNvPr>
          <p:cNvCxnSpPr/>
          <p:nvPr/>
        </p:nvCxnSpPr>
        <p:spPr>
          <a:xfrm>
            <a:off x="6023112" y="3625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CD86908-DA08-6E4F-8E3A-2FF6C23748EC}"/>
              </a:ext>
            </a:extLst>
          </p:cNvPr>
          <p:cNvSpPr/>
          <p:nvPr/>
        </p:nvSpPr>
        <p:spPr>
          <a:xfrm>
            <a:off x="6251712" y="43111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FDBDEE-4932-7C4F-99F6-1FC9F50EC999}"/>
              </a:ext>
            </a:extLst>
          </p:cNvPr>
          <p:cNvCxnSpPr/>
          <p:nvPr/>
        </p:nvCxnSpPr>
        <p:spPr>
          <a:xfrm>
            <a:off x="6023112" y="45397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4385B60-515F-7143-976F-5EC8EB480ED4}"/>
              </a:ext>
            </a:extLst>
          </p:cNvPr>
          <p:cNvSpPr/>
          <p:nvPr/>
        </p:nvSpPr>
        <p:spPr>
          <a:xfrm>
            <a:off x="6251712" y="53017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convert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7765CA-FB36-564B-9F64-E4DECC9CE9DA}"/>
              </a:ext>
            </a:extLst>
          </p:cNvPr>
          <p:cNvCxnSpPr/>
          <p:nvPr/>
        </p:nvCxnSpPr>
        <p:spPr>
          <a:xfrm>
            <a:off x="6023112" y="5530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2EFB0-16D4-C841-8085-388EADCAA4CB}"/>
              </a:ext>
            </a:extLst>
          </p:cNvPr>
          <p:cNvCxnSpPr/>
          <p:nvPr/>
        </p:nvCxnSpPr>
        <p:spPr>
          <a:xfrm>
            <a:off x="7318512" y="3625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A8FC11-A8EC-0D4A-BDAB-810C7991BAEE}"/>
              </a:ext>
            </a:extLst>
          </p:cNvPr>
          <p:cNvCxnSpPr/>
          <p:nvPr/>
        </p:nvCxnSpPr>
        <p:spPr>
          <a:xfrm>
            <a:off x="7318512" y="45397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446D0B-F6B9-8F40-81D2-CD325EC90FD6}"/>
              </a:ext>
            </a:extLst>
          </p:cNvPr>
          <p:cNvCxnSpPr/>
          <p:nvPr/>
        </p:nvCxnSpPr>
        <p:spPr>
          <a:xfrm>
            <a:off x="7318512" y="5530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979F4B-2132-4B40-8A52-391A6B54B720}"/>
              </a:ext>
            </a:extLst>
          </p:cNvPr>
          <p:cNvSpPr txBox="1"/>
          <p:nvPr/>
        </p:nvSpPr>
        <p:spPr>
          <a:xfrm>
            <a:off x="7623312" y="480120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EF9925-F5A4-074D-80AA-1987095683E5}"/>
              </a:ext>
            </a:extLst>
          </p:cNvPr>
          <p:cNvCxnSpPr/>
          <p:nvPr/>
        </p:nvCxnSpPr>
        <p:spPr>
          <a:xfrm>
            <a:off x="8080512" y="3582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BE7D47-A8D8-9F40-9A38-5C348BF49E42}"/>
              </a:ext>
            </a:extLst>
          </p:cNvPr>
          <p:cNvCxnSpPr/>
          <p:nvPr/>
        </p:nvCxnSpPr>
        <p:spPr>
          <a:xfrm>
            <a:off x="8080512" y="44964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800BC2-5E66-AE47-8468-6E4492D7B8A1}"/>
              </a:ext>
            </a:extLst>
          </p:cNvPr>
          <p:cNvCxnSpPr/>
          <p:nvPr/>
        </p:nvCxnSpPr>
        <p:spPr>
          <a:xfrm>
            <a:off x="8080512" y="548700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C708E04-286D-2343-8AE7-1C168D90EE2D}"/>
              </a:ext>
            </a:extLst>
          </p:cNvPr>
          <p:cNvSpPr/>
          <p:nvPr/>
        </p:nvSpPr>
        <p:spPr>
          <a:xfrm>
            <a:off x="8309112" y="33967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DC0E48-1F1C-9C41-9BE1-7EA08C1C398A}"/>
              </a:ext>
            </a:extLst>
          </p:cNvPr>
          <p:cNvSpPr/>
          <p:nvPr/>
        </p:nvSpPr>
        <p:spPr>
          <a:xfrm>
            <a:off x="8309112" y="43111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E45A67-6E21-894F-9094-15F2BD72A762}"/>
              </a:ext>
            </a:extLst>
          </p:cNvPr>
          <p:cNvSpPr/>
          <p:nvPr/>
        </p:nvSpPr>
        <p:spPr>
          <a:xfrm>
            <a:off x="8309112" y="5301753"/>
            <a:ext cx="10668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73C970-3022-F84B-8569-073D114C6574}"/>
              </a:ext>
            </a:extLst>
          </p:cNvPr>
          <p:cNvCxnSpPr/>
          <p:nvPr/>
        </p:nvCxnSpPr>
        <p:spPr>
          <a:xfrm>
            <a:off x="9375912" y="3625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C7C5D4-0A71-CB4F-B638-F83325AD5B6F}"/>
              </a:ext>
            </a:extLst>
          </p:cNvPr>
          <p:cNvCxnSpPr/>
          <p:nvPr/>
        </p:nvCxnSpPr>
        <p:spPr>
          <a:xfrm>
            <a:off x="9375912" y="45397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884764-A5C9-0048-892F-17430609428C}"/>
              </a:ext>
            </a:extLst>
          </p:cNvPr>
          <p:cNvCxnSpPr/>
          <p:nvPr/>
        </p:nvCxnSpPr>
        <p:spPr>
          <a:xfrm>
            <a:off x="9375912" y="5530353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A8261F-51AA-AD4A-B568-A1A23686781B}"/>
              </a:ext>
            </a:extLst>
          </p:cNvPr>
          <p:cNvSpPr txBox="1"/>
          <p:nvPr/>
        </p:nvSpPr>
        <p:spPr>
          <a:xfrm>
            <a:off x="9680712" y="4801203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DDC54D-1AC6-8641-9238-4DF59F89F0FB}"/>
              </a:ext>
            </a:extLst>
          </p:cNvPr>
          <p:cNvCxnSpPr/>
          <p:nvPr/>
        </p:nvCxnSpPr>
        <p:spPr>
          <a:xfrm>
            <a:off x="3889512" y="3603678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711C466-DE91-7346-80D7-D0B6FABD9471}"/>
              </a:ext>
            </a:extLst>
          </p:cNvPr>
          <p:cNvCxnSpPr/>
          <p:nvPr/>
        </p:nvCxnSpPr>
        <p:spPr>
          <a:xfrm>
            <a:off x="3889512" y="3603678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B4BD80-7B7D-5B4D-AFA3-5A878654B9F7}"/>
              </a:ext>
            </a:extLst>
          </p:cNvPr>
          <p:cNvCxnSpPr/>
          <p:nvPr/>
        </p:nvCxnSpPr>
        <p:spPr>
          <a:xfrm>
            <a:off x="3889512" y="4518078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562414-70CE-D448-90FC-DA75E89AB996}"/>
              </a:ext>
            </a:extLst>
          </p:cNvPr>
          <p:cNvCxnSpPr/>
          <p:nvPr/>
        </p:nvCxnSpPr>
        <p:spPr>
          <a:xfrm>
            <a:off x="3889512" y="4518078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F1133D-843B-8B44-9675-C64CB0439AA0}"/>
              </a:ext>
            </a:extLst>
          </p:cNvPr>
          <p:cNvCxnSpPr/>
          <p:nvPr/>
        </p:nvCxnSpPr>
        <p:spPr>
          <a:xfrm flipV="1">
            <a:off x="3889512" y="4561428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BD2F37A-E5B8-784C-8A8C-69A3D58F2537}"/>
              </a:ext>
            </a:extLst>
          </p:cNvPr>
          <p:cNvCxnSpPr/>
          <p:nvPr/>
        </p:nvCxnSpPr>
        <p:spPr>
          <a:xfrm flipV="1">
            <a:off x="3889512" y="3647028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EAABEA3-4BDA-D44C-92E5-C865D40CB908}"/>
              </a:ext>
            </a:extLst>
          </p:cNvPr>
          <p:cNvSpPr/>
          <p:nvPr/>
        </p:nvSpPr>
        <p:spPr>
          <a:xfrm>
            <a:off x="1679712" y="328770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7269-473A-444E-8291-534296FB676D}"/>
              </a:ext>
            </a:extLst>
          </p:cNvPr>
          <p:cNvSpPr/>
          <p:nvPr/>
        </p:nvSpPr>
        <p:spPr>
          <a:xfrm>
            <a:off x="5413512" y="328770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0C2B91-DF2D-6E44-B5B9-9388FC41906B}"/>
              </a:ext>
            </a:extLst>
          </p:cNvPr>
          <p:cNvSpPr/>
          <p:nvPr/>
        </p:nvSpPr>
        <p:spPr>
          <a:xfrm>
            <a:off x="7470912" y="328770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9639FF-C85C-FD46-B39E-AC4FF146FCCB}"/>
              </a:ext>
            </a:extLst>
          </p:cNvPr>
          <p:cNvSpPr/>
          <p:nvPr/>
        </p:nvSpPr>
        <p:spPr>
          <a:xfrm>
            <a:off x="9528312" y="3287703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93F791-D505-6944-8462-639ABB2EDA78}"/>
              </a:ext>
            </a:extLst>
          </p:cNvPr>
          <p:cNvSpPr txBox="1"/>
          <p:nvPr/>
        </p:nvSpPr>
        <p:spPr>
          <a:xfrm>
            <a:off x="1679712" y="2849611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input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0DE8B4-62F3-B049-92F2-2AAF7F2BCF13}"/>
              </a:ext>
            </a:extLst>
          </p:cNvPr>
          <p:cNvSpPr txBox="1"/>
          <p:nvPr/>
        </p:nvSpPr>
        <p:spPr>
          <a:xfrm>
            <a:off x="2975112" y="2773411"/>
            <a:ext cx="14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err="1">
                <a:latin typeface="+mn-lt"/>
              </a:rPr>
              <a:t>key</a:t>
            </a:r>
            <a:r>
              <a:rPr lang="en-US" sz="2000">
                <a:latin typeface="+mn-lt"/>
              </a:rPr>
              <a:t>, value</a:t>
            </a:r>
            <a:r>
              <a:rPr lang="en-US" sz="2000" dirty="0">
                <a:latin typeface="+mn-lt"/>
              </a:rPr>
              <a:t>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6FF49C-8531-504B-BC7F-79EDCBB463C7}"/>
              </a:ext>
            </a:extLst>
          </p:cNvPr>
          <p:cNvSpPr txBox="1"/>
          <p:nvPr/>
        </p:nvSpPr>
        <p:spPr>
          <a:xfrm>
            <a:off x="5108712" y="2754301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dirty="0" err="1">
                <a:latin typeface="+mn-lt"/>
              </a:rPr>
              <a:t>key,value</a:t>
            </a:r>
            <a:r>
              <a:rPr lang="en-US" sz="2000" dirty="0">
                <a:latin typeface="+mn-lt"/>
              </a:rPr>
              <a:t>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CEDC9C-D1E6-6B4D-A235-04F783CA3A88}"/>
              </a:ext>
            </a:extLst>
          </p:cNvPr>
          <p:cNvSpPr txBox="1"/>
          <p:nvPr/>
        </p:nvSpPr>
        <p:spPr>
          <a:xfrm>
            <a:off x="7089912" y="2754301"/>
            <a:ext cx="19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&lt;</a:t>
            </a:r>
            <a:r>
              <a:rPr lang="en-US" sz="2000" dirty="0" err="1">
                <a:latin typeface="+mn-lt"/>
              </a:rPr>
              <a:t>key,list</a:t>
            </a:r>
            <a:r>
              <a:rPr lang="en-US" sz="2000" dirty="0">
                <a:latin typeface="+mn-lt"/>
              </a:rPr>
              <a:t>&lt;value&gt;&gt;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6167AF-C265-FA47-B9AA-03DDDEEE935A}"/>
              </a:ext>
            </a:extLst>
          </p:cNvPr>
          <p:cNvSpPr txBox="1"/>
          <p:nvPr/>
        </p:nvSpPr>
        <p:spPr>
          <a:xfrm>
            <a:off x="9375912" y="2849611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output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8517AE-4B0C-4249-BA0A-B6B17A08BA35}"/>
              </a:ext>
            </a:extLst>
          </p:cNvPr>
          <p:cNvSpPr/>
          <p:nvPr/>
        </p:nvSpPr>
        <p:spPr>
          <a:xfrm>
            <a:off x="1755912" y="3440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8960385-E750-1C46-9667-6B60A851A184}"/>
              </a:ext>
            </a:extLst>
          </p:cNvPr>
          <p:cNvSpPr/>
          <p:nvPr/>
        </p:nvSpPr>
        <p:spPr>
          <a:xfrm>
            <a:off x="1755912" y="43545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3DA904-DDAF-6245-9E6F-5FD50A1FE86F}"/>
              </a:ext>
            </a:extLst>
          </p:cNvPr>
          <p:cNvSpPr/>
          <p:nvPr/>
        </p:nvSpPr>
        <p:spPr>
          <a:xfrm>
            <a:off x="1755912" y="5345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FEE530-A671-AD4B-AFAF-B6327DC82E33}"/>
              </a:ext>
            </a:extLst>
          </p:cNvPr>
          <p:cNvSpPr/>
          <p:nvPr/>
        </p:nvSpPr>
        <p:spPr>
          <a:xfrm>
            <a:off x="5489712" y="3440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708932-9593-E744-8446-D57E8349912B}"/>
              </a:ext>
            </a:extLst>
          </p:cNvPr>
          <p:cNvSpPr/>
          <p:nvPr/>
        </p:nvSpPr>
        <p:spPr>
          <a:xfrm>
            <a:off x="5489712" y="43545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E25F91-40EE-5747-A455-B0411B0980AF}"/>
              </a:ext>
            </a:extLst>
          </p:cNvPr>
          <p:cNvSpPr/>
          <p:nvPr/>
        </p:nvSpPr>
        <p:spPr>
          <a:xfrm>
            <a:off x="5489712" y="5345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354E7C-4DA3-704B-AC89-04CD07F1FC19}"/>
              </a:ext>
            </a:extLst>
          </p:cNvPr>
          <p:cNvSpPr/>
          <p:nvPr/>
        </p:nvSpPr>
        <p:spPr>
          <a:xfrm>
            <a:off x="7547112" y="3440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91C791-04CF-1745-97F7-70C0E42A9669}"/>
              </a:ext>
            </a:extLst>
          </p:cNvPr>
          <p:cNvSpPr/>
          <p:nvPr/>
        </p:nvSpPr>
        <p:spPr>
          <a:xfrm>
            <a:off x="7547112" y="43545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E0FA2F-7301-A144-BFB3-1FA80765A3FB}"/>
              </a:ext>
            </a:extLst>
          </p:cNvPr>
          <p:cNvSpPr/>
          <p:nvPr/>
        </p:nvSpPr>
        <p:spPr>
          <a:xfrm>
            <a:off x="7547112" y="5345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74A4BD4-E17A-F742-86D4-9D216F421263}"/>
              </a:ext>
            </a:extLst>
          </p:cNvPr>
          <p:cNvSpPr/>
          <p:nvPr/>
        </p:nvSpPr>
        <p:spPr>
          <a:xfrm>
            <a:off x="9604512" y="3440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1E2119-0E37-1F47-8D8D-8408A6B1FE51}"/>
              </a:ext>
            </a:extLst>
          </p:cNvPr>
          <p:cNvSpPr/>
          <p:nvPr/>
        </p:nvSpPr>
        <p:spPr>
          <a:xfrm>
            <a:off x="9604512" y="43545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5BF107-A70F-0648-BB5B-727AF43A0739}"/>
              </a:ext>
            </a:extLst>
          </p:cNvPr>
          <p:cNvSpPr/>
          <p:nvPr/>
        </p:nvSpPr>
        <p:spPr>
          <a:xfrm>
            <a:off x="9604512" y="534510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556248-74D5-4441-A58E-5B5BE7346907}"/>
              </a:ext>
            </a:extLst>
          </p:cNvPr>
          <p:cNvSpPr txBox="1"/>
          <p:nvPr/>
        </p:nvSpPr>
        <p:spPr>
          <a:xfrm>
            <a:off x="7775712" y="5787657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1700E7-518C-6449-BA9E-69D10580A0DD}"/>
              </a:ext>
            </a:extLst>
          </p:cNvPr>
          <p:cNvSpPr txBox="1"/>
          <p:nvPr/>
        </p:nvSpPr>
        <p:spPr>
          <a:xfrm>
            <a:off x="8994912" y="5821411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716FC0A-A803-7B40-A1E0-510F9A7940D6}"/>
              </a:ext>
            </a:extLst>
          </p:cNvPr>
          <p:cNvCxnSpPr/>
          <p:nvPr/>
        </p:nvCxnSpPr>
        <p:spPr>
          <a:xfrm>
            <a:off x="3203712" y="361161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9E42DB-2140-EF44-B567-43B58E4EED18}"/>
              </a:ext>
            </a:extLst>
          </p:cNvPr>
          <p:cNvCxnSpPr/>
          <p:nvPr/>
        </p:nvCxnSpPr>
        <p:spPr>
          <a:xfrm>
            <a:off x="3203712" y="452601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450ABAD-7518-B544-B389-312FDEF52EAA}"/>
              </a:ext>
            </a:extLst>
          </p:cNvPr>
          <p:cNvCxnSpPr/>
          <p:nvPr/>
        </p:nvCxnSpPr>
        <p:spPr>
          <a:xfrm>
            <a:off x="3203712" y="5516611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A6DC2AD-BE9B-D840-BB02-01231073F0CD}"/>
              </a:ext>
            </a:extLst>
          </p:cNvPr>
          <p:cNvSpPr txBox="1"/>
          <p:nvPr/>
        </p:nvSpPr>
        <p:spPr>
          <a:xfrm>
            <a:off x="3249780" y="2316211"/>
            <a:ext cx="122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interleave</a:t>
            </a:r>
          </a:p>
        </p:txBody>
      </p:sp>
      <p:sp>
        <p:nvSpPr>
          <p:cNvPr id="74" name="Block Arc 73">
            <a:extLst>
              <a:ext uri="{FF2B5EF4-FFF2-40B4-BE49-F238E27FC236}">
                <a16:creationId xmlns:a16="http://schemas.microsoft.com/office/drawing/2014/main" id="{FC7559FA-31BC-3147-B82A-4ABE51689DA3}"/>
              </a:ext>
            </a:extLst>
          </p:cNvPr>
          <p:cNvSpPr/>
          <p:nvPr/>
        </p:nvSpPr>
        <p:spPr>
          <a:xfrm>
            <a:off x="2430318" y="2716321"/>
            <a:ext cx="2799544" cy="778856"/>
          </a:xfrm>
          <a:prstGeom prst="blockArc">
            <a:avLst>
              <a:gd name="adj1" fmla="val 10898706"/>
              <a:gd name="adj2" fmla="val 21428402"/>
              <a:gd name="adj3" fmla="val 1097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5C030EC-E1E6-8846-9A07-DFECDB1A6FE8}"/>
              </a:ext>
            </a:extLst>
          </p:cNvPr>
          <p:cNvCxnSpPr/>
          <p:nvPr/>
        </p:nvCxnSpPr>
        <p:spPr>
          <a:xfrm>
            <a:off x="7775712" y="3154411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3ADE302-E401-6244-B74D-89AAFB8EA5F6}"/>
              </a:ext>
            </a:extLst>
          </p:cNvPr>
          <p:cNvCxnSpPr/>
          <p:nvPr/>
        </p:nvCxnSpPr>
        <p:spPr>
          <a:xfrm>
            <a:off x="5718312" y="3154411"/>
            <a:ext cx="0" cy="297180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D12002A-7836-8542-A144-1114EB756AEB}"/>
              </a:ext>
            </a:extLst>
          </p:cNvPr>
          <p:cNvSpPr txBox="1"/>
          <p:nvPr/>
        </p:nvSpPr>
        <p:spPr>
          <a:xfrm>
            <a:off x="5718312" y="5787657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</a:rPr>
              <a:t>barrier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E67ACB-90C7-9148-9FE3-AF74864E2566}"/>
              </a:ext>
            </a:extLst>
          </p:cNvPr>
          <p:cNvCxnSpPr/>
          <p:nvPr/>
        </p:nvCxnSpPr>
        <p:spPr>
          <a:xfrm>
            <a:off x="9823911" y="3154411"/>
            <a:ext cx="9201" cy="287649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F8B6A2D-62BE-7549-A03A-E42643213504}"/>
              </a:ext>
            </a:extLst>
          </p:cNvPr>
          <p:cNvSpPr/>
          <p:nvPr/>
        </p:nvSpPr>
        <p:spPr>
          <a:xfrm>
            <a:off x="2365512" y="2468611"/>
            <a:ext cx="3810000" cy="3657600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A00BC450-B7D5-9F47-AD9D-155CC67B3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58AA42-0487-2945-AA47-CCAAC6B67D04}"/>
              </a:ext>
            </a:extLst>
          </p:cNvPr>
          <p:cNvSpPr txBox="1"/>
          <p:nvPr/>
        </p:nvSpPr>
        <p:spPr>
          <a:xfrm>
            <a:off x="1005840" y="6307448"/>
            <a:ext cx="837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</p:spTree>
    <p:extLst>
      <p:ext uri="{BB962C8B-B14F-4D97-AF65-F5344CB8AC3E}">
        <p14:creationId xmlns:p14="http://schemas.microsoft.com/office/powerpoint/2010/main" val="378273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2BCA-9A92-A440-8CC6-6AD84018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Results: </a:t>
            </a:r>
            <a:r>
              <a:rPr lang="en-US" dirty="0" err="1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WordCount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3596-B3D9-9F43-B6BE-6070A755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38" y="1417638"/>
            <a:ext cx="10972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Calibri" panose="020F0502020204030204" pitchFamily="34" charset="0"/>
              </a:rPr>
              <a:t>Benchmarks: </a:t>
            </a:r>
            <a:r>
              <a:rPr lang="en-US" sz="2200" dirty="0" err="1">
                <a:latin typeface="+mn-lt"/>
                <a:cs typeface="Calibri" panose="020F0502020204030204" pitchFamily="34" charset="0"/>
              </a:rPr>
              <a:t>WordCount</a:t>
            </a:r>
            <a:r>
              <a:rPr lang="en-US" sz="2200" dirty="0">
                <a:latin typeface="+mn-lt"/>
                <a:cs typeface="Calibri" panose="020F0502020204030204" pitchFamily="34" charset="0"/>
              </a:rPr>
              <a:t> (WC) – single-pass MapReduce application with associative and commutative reduce function; Datasets - </a:t>
            </a:r>
            <a:r>
              <a:rPr lang="en-US" sz="2200" dirty="0">
                <a:latin typeface="+mn-lt"/>
              </a:rPr>
              <a:t>Wikipedia dataset</a:t>
            </a:r>
            <a:endParaRPr lang="en-US" sz="2200" dirty="0">
              <a:latin typeface="+mn-lt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  <a:endParaRPr lang="en-US" sz="22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Settings: MR-MPI (64M page and 512M page); </a:t>
            </a:r>
            <a:r>
              <a:rPr lang="en-US" sz="2200" dirty="0" err="1">
                <a:latin typeface="+mn-lt"/>
              </a:rPr>
              <a:t>Mimir</a:t>
            </a:r>
            <a:r>
              <a:rPr lang="en-US" sz="2200" dirty="0">
                <a:latin typeface="+mn-lt"/>
              </a:rPr>
              <a:t> (64M page)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02043-393D-014C-89DA-39C7B2A3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54897"/>
            <a:ext cx="5193938" cy="304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976EF88-BD4E-1A4E-85D8-BCBF6D57251C}"/>
              </a:ext>
            </a:extLst>
          </p:cNvPr>
          <p:cNvGrpSpPr/>
          <p:nvPr/>
        </p:nvGrpSpPr>
        <p:grpSpPr>
          <a:xfrm>
            <a:off x="1401138" y="3259833"/>
            <a:ext cx="9144000" cy="3048000"/>
            <a:chOff x="0" y="2971800"/>
            <a:chExt cx="9144000" cy="304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D9B869-642F-2E47-9E27-9A01A1F6E95F}"/>
                </a:ext>
              </a:extLst>
            </p:cNvPr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F20D02-C0CD-2A45-98CA-D1A14A0CA15C}"/>
                </a:ext>
              </a:extLst>
            </p:cNvPr>
            <p:cNvCxnSpPr/>
            <p:nvPr/>
          </p:nvCxnSpPr>
          <p:spPr>
            <a:xfrm>
              <a:off x="0" y="6019800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C52484-DCCE-AF4B-9AB7-56B5EEA7EC6C}"/>
                </a:ext>
              </a:extLst>
            </p:cNvPr>
            <p:cNvCxnSpPr/>
            <p:nvPr/>
          </p:nvCxnSpPr>
          <p:spPr>
            <a:xfrm>
              <a:off x="44196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C6470F-B38F-E141-A04D-C1111800FFF9}"/>
                </a:ext>
              </a:extLst>
            </p:cNvPr>
            <p:cNvCxnSpPr/>
            <p:nvPr/>
          </p:nvCxnSpPr>
          <p:spPr>
            <a:xfrm>
              <a:off x="4724400" y="2971800"/>
              <a:ext cx="0" cy="3048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33C2E-FBA6-3E48-9517-C26D8FFD9D9C}"/>
              </a:ext>
            </a:extLst>
          </p:cNvPr>
          <p:cNvGrpSpPr/>
          <p:nvPr/>
        </p:nvGrpSpPr>
        <p:grpSpPr>
          <a:xfrm>
            <a:off x="6125538" y="3235575"/>
            <a:ext cx="5193938" cy="3048000"/>
            <a:chOff x="861617" y="3077717"/>
            <a:chExt cx="4433454" cy="304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1F72FE-D251-E242-89AA-5810FD714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17" y="3077717"/>
              <a:ext cx="4433454" cy="30480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A02730-04EF-D849-BAE2-E836CCF1A3D4}"/>
                </a:ext>
              </a:extLst>
            </p:cNvPr>
            <p:cNvCxnSpPr>
              <a:cxnSpLocks/>
            </p:cNvCxnSpPr>
            <p:nvPr/>
          </p:nvCxnSpPr>
          <p:spPr>
            <a:xfrm>
              <a:off x="2233217" y="5010951"/>
              <a:ext cx="24384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F2143F-8B13-5B49-B333-9CD11B3F580D}"/>
                </a:ext>
              </a:extLst>
            </p:cNvPr>
            <p:cNvCxnSpPr>
              <a:cxnSpLocks/>
            </p:cNvCxnSpPr>
            <p:nvPr/>
          </p:nvCxnSpPr>
          <p:spPr>
            <a:xfrm>
              <a:off x="4062017" y="4313483"/>
              <a:ext cx="6096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A7D179-BF4C-6A4F-AF69-DC70DEB0A75A}"/>
                </a:ext>
              </a:extLst>
            </p:cNvPr>
            <p:cNvSpPr txBox="1"/>
            <p:nvPr/>
          </p:nvSpPr>
          <p:spPr>
            <a:xfrm>
              <a:off x="3452417" y="4706151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64X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4A481-A642-454E-B734-5D4EC713DC8C}"/>
                </a:ext>
              </a:extLst>
            </p:cNvPr>
            <p:cNvSpPr txBox="1"/>
            <p:nvPr/>
          </p:nvSpPr>
          <p:spPr>
            <a:xfrm>
              <a:off x="4138217" y="400868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4X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7A763F0-D61D-A24F-8BBF-38C0AFC62C5E}"/>
              </a:ext>
            </a:extLst>
          </p:cNvPr>
          <p:cNvSpPr txBox="1"/>
          <p:nvPr/>
        </p:nvSpPr>
        <p:spPr>
          <a:xfrm>
            <a:off x="1005841" y="630783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T. Gao, Y. </a:t>
            </a:r>
            <a:r>
              <a:rPr lang="en-US" sz="1600" i="1" dirty="0" err="1"/>
              <a:t>Guo</a:t>
            </a:r>
            <a:r>
              <a:rPr lang="en-US" sz="1600" i="1" dirty="0"/>
              <a:t>, B. Zhang, P. </a:t>
            </a:r>
            <a:r>
              <a:rPr lang="en-US" sz="1600" i="1" dirty="0" err="1"/>
              <a:t>Cicotti</a:t>
            </a:r>
            <a:r>
              <a:rPr lang="en-US" sz="1600" i="1" dirty="0"/>
              <a:t>, Y. Lu, P. </a:t>
            </a:r>
            <a:r>
              <a:rPr lang="en-US" sz="1600" i="1" dirty="0" err="1"/>
              <a:t>Balaji</a:t>
            </a:r>
            <a:r>
              <a:rPr lang="en-US" sz="1600" i="1" dirty="0"/>
              <a:t>, and M. Taufer. </a:t>
            </a:r>
            <a:r>
              <a:rPr lang="en-US" sz="1600" i="1" dirty="0" err="1"/>
              <a:t>Mimir</a:t>
            </a:r>
            <a:r>
              <a:rPr lang="en-US" sz="1600" i="1" dirty="0"/>
              <a:t>: Memory-Efficient and Scalable MapReduce for Large Supercomputing Systems. In Proceedings of the IPDPS, 2017.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753A32D-9AF9-9F4F-8037-17F9DDD40B68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14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20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12F2-BFDF-AA4A-9C05-CBDB46C0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Data Load Imbalance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059E4-AC77-3844-9A88-D1B2B32CD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97" y="2438532"/>
            <a:ext cx="4035487" cy="29810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A92000-432C-2B4D-A35C-4E96B3DFE97A}"/>
              </a:ext>
            </a:extLst>
          </p:cNvPr>
          <p:cNvGrpSpPr/>
          <p:nvPr/>
        </p:nvGrpSpPr>
        <p:grpSpPr>
          <a:xfrm>
            <a:off x="124005" y="1891262"/>
            <a:ext cx="4159829" cy="4325721"/>
            <a:chOff x="4831770" y="2609204"/>
            <a:chExt cx="4159829" cy="34105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74809B-5F71-FA4A-B4C8-ADBB530B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488" y="2971800"/>
              <a:ext cx="3828111" cy="27557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7EB0E3-91A3-FA41-91B6-8697DA05A5B2}"/>
                </a:ext>
              </a:extLst>
            </p:cNvPr>
            <p:cNvSpPr/>
            <p:nvPr/>
          </p:nvSpPr>
          <p:spPr>
            <a:xfrm rot="16200000">
              <a:off x="3565686" y="3875288"/>
              <a:ext cx="2901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Number of &lt;</a:t>
              </a:r>
              <a:r>
                <a:rPr lang="en-US" dirty="0" err="1"/>
                <a:t>key,value</a:t>
              </a:r>
              <a:r>
                <a:rPr lang="en-US" dirty="0"/>
                <a:t>&gt; pairs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14FC6D-C62A-8249-8DDD-3DE20F2C5B92}"/>
                </a:ext>
              </a:extLst>
            </p:cNvPr>
            <p:cNvSpPr/>
            <p:nvPr/>
          </p:nvSpPr>
          <p:spPr>
            <a:xfrm>
              <a:off x="6291932" y="5650468"/>
              <a:ext cx="1211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Process ids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6DDC43-15E1-3746-BB7C-E88E04BC34F2}"/>
                </a:ext>
              </a:extLst>
            </p:cNvPr>
            <p:cNvSpPr txBox="1"/>
            <p:nvPr/>
          </p:nvSpPr>
          <p:spPr>
            <a:xfrm>
              <a:off x="6292212" y="3293063"/>
              <a:ext cx="2467377" cy="120032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Number of &lt;</a:t>
              </a:r>
              <a:r>
                <a:rPr lang="en-US" dirty="0" err="1"/>
                <a:t>key,value</a:t>
              </a:r>
              <a:r>
                <a:rPr lang="en-US" dirty="0"/>
                <a:t>&gt; pairs for the </a:t>
              </a:r>
              <a:r>
                <a:rPr lang="en-US" i="1" dirty="0" err="1"/>
                <a:t>WordCount</a:t>
              </a:r>
              <a:r>
                <a:rPr lang="en-US" i="1" dirty="0"/>
                <a:t> (Wikipedia) on 768 processes</a:t>
              </a:r>
              <a:endParaRPr lang="en-US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663934D-8A2D-A449-AC90-CA671B7F2BBD}"/>
              </a:ext>
            </a:extLst>
          </p:cNvPr>
          <p:cNvSpPr/>
          <p:nvPr/>
        </p:nvSpPr>
        <p:spPr>
          <a:xfrm>
            <a:off x="11355452" y="2570324"/>
            <a:ext cx="632556" cy="662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7D501-6237-B040-8099-B1471686E209}"/>
              </a:ext>
            </a:extLst>
          </p:cNvPr>
          <p:cNvSpPr txBox="1"/>
          <p:nvPr/>
        </p:nvSpPr>
        <p:spPr>
          <a:xfrm flipH="1">
            <a:off x="9562525" y="2698489"/>
            <a:ext cx="8085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Mimir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1A203-520C-A047-8E2D-687D8B6057E4}"/>
              </a:ext>
            </a:extLst>
          </p:cNvPr>
          <p:cNvSpPr txBox="1"/>
          <p:nvPr/>
        </p:nvSpPr>
        <p:spPr>
          <a:xfrm>
            <a:off x="4706148" y="5387904"/>
            <a:ext cx="3580936" cy="87716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Balance ratio (Max mem / min mem for all processes) for </a:t>
            </a:r>
            <a:r>
              <a:rPr lang="en-US" sz="1700" dirty="0" err="1"/>
              <a:t>WordCount</a:t>
            </a:r>
            <a:r>
              <a:rPr lang="en-US" sz="1700" dirty="0"/>
              <a:t> </a:t>
            </a:r>
            <a:r>
              <a:rPr lang="en-US" sz="1700" i="1" dirty="0"/>
              <a:t>(Wikipedia) </a:t>
            </a:r>
            <a:r>
              <a:rPr lang="en-US" sz="1700" dirty="0"/>
              <a:t>on Tianhe-2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33CC91-E61D-9F4B-A894-B3E68230F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04" y="2438532"/>
            <a:ext cx="3580936" cy="29499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C97349-C585-F144-B684-9B0AF54A4169}"/>
              </a:ext>
            </a:extLst>
          </p:cNvPr>
          <p:cNvSpPr/>
          <p:nvPr/>
        </p:nvSpPr>
        <p:spPr>
          <a:xfrm rot="16200000">
            <a:off x="3926306" y="3066888"/>
            <a:ext cx="17777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Balance ratio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820CE-85F5-6641-A40C-519C067899F9}"/>
              </a:ext>
            </a:extLst>
          </p:cNvPr>
          <p:cNvSpPr txBox="1"/>
          <p:nvPr/>
        </p:nvSpPr>
        <p:spPr>
          <a:xfrm flipH="1">
            <a:off x="5787097" y="2698489"/>
            <a:ext cx="8085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Mimir</a:t>
            </a:r>
            <a:endParaRPr lang="en-US" sz="1600" dirty="0">
              <a:latin typeface="+mj-lt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B0C442C-2CE3-1D48-A6F5-B377A4BC9432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15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38A8A-66D5-C244-9CC7-C057267438A0}"/>
              </a:ext>
            </a:extLst>
          </p:cNvPr>
          <p:cNvSpPr txBox="1"/>
          <p:nvPr/>
        </p:nvSpPr>
        <p:spPr>
          <a:xfrm>
            <a:off x="8607694" y="5341737"/>
            <a:ext cx="3526699" cy="92333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Execution time of </a:t>
            </a:r>
            <a:r>
              <a:rPr lang="en-US" i="1" dirty="0" err="1"/>
              <a:t>WordCount</a:t>
            </a:r>
            <a:r>
              <a:rPr lang="en-US" i="1" dirty="0"/>
              <a:t> (Wikipedia) </a:t>
            </a:r>
            <a:r>
              <a:rPr lang="en-US" dirty="0"/>
              <a:t>with </a:t>
            </a:r>
            <a:r>
              <a:rPr lang="en-US" dirty="0" err="1"/>
              <a:t>Mimir</a:t>
            </a:r>
            <a:r>
              <a:rPr lang="en-US" dirty="0"/>
              <a:t> on Tianhe-2 without load balancing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6EA9-2D99-154D-BDEF-F969E6B8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20139"/>
          </a:xfrm>
        </p:spPr>
        <p:txBody>
          <a:bodyPr>
            <a:normAutofit/>
          </a:bodyPr>
          <a:lstStyle/>
          <a:p>
            <a:pPr>
              <a:buSzPct val="140000"/>
            </a:pPr>
            <a:r>
              <a:rPr lang="en-US" sz="2400" dirty="0">
                <a:latin typeface="+mn-lt"/>
              </a:rPr>
              <a:t>&lt;</a:t>
            </a:r>
            <a:r>
              <a:rPr lang="en-US" sz="2400" dirty="0" err="1">
                <a:latin typeface="+mn-lt"/>
              </a:rPr>
              <a:t>key,value</a:t>
            </a:r>
            <a:r>
              <a:rPr lang="en-US" sz="2400" dirty="0">
                <a:latin typeface="+mn-lt"/>
              </a:rPr>
              <a:t>&gt; pairs are NOT distributed evenly among processes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Imbalanced </a:t>
            </a:r>
            <a:r>
              <a:rPr lang="en-US" sz="2400" i="1" dirty="0">
                <a:latin typeface="+mn-lt"/>
              </a:rPr>
              <a:t>&lt;</a:t>
            </a:r>
            <a:r>
              <a:rPr lang="en-US" sz="2400" i="1" dirty="0" err="1">
                <a:latin typeface="+mn-lt"/>
              </a:rPr>
              <a:t>key,value</a:t>
            </a:r>
            <a:r>
              <a:rPr lang="en-US" sz="2400" i="1" dirty="0">
                <a:latin typeface="+mn-lt"/>
              </a:rPr>
              <a:t>&gt; </a:t>
            </a:r>
            <a:r>
              <a:rPr lang="en-US" sz="2400" dirty="0">
                <a:latin typeface="+mn-lt"/>
              </a:rPr>
              <a:t>pairs may cause poor resource usage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7C703-E433-8C44-AFCF-D8D08B74753F}"/>
              </a:ext>
            </a:extLst>
          </p:cNvPr>
          <p:cNvSpPr/>
          <p:nvPr/>
        </p:nvSpPr>
        <p:spPr>
          <a:xfrm rot="16200000">
            <a:off x="7373946" y="3140706"/>
            <a:ext cx="17742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Total time (sec)   </a:t>
            </a:r>
          </a:p>
        </p:txBody>
      </p:sp>
    </p:spTree>
    <p:extLst>
      <p:ext uri="{BB962C8B-B14F-4D97-AF65-F5344CB8AC3E}">
        <p14:creationId xmlns:p14="http://schemas.microsoft.com/office/powerpoint/2010/main" val="180937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66A7-78D3-D341-BACA-2D04A2A7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Combining &lt;</a:t>
            </a:r>
            <a:r>
              <a:rPr lang="en-US" dirty="0" err="1">
                <a:solidFill>
                  <a:srgbClr val="002060"/>
                </a:solidFill>
              </a:rPr>
              <a:t>key,value</a:t>
            </a:r>
            <a:r>
              <a:rPr lang="en-US" dirty="0">
                <a:solidFill>
                  <a:srgbClr val="002060"/>
                </a:solidFill>
              </a:rPr>
              <a:t>&gt; Pairs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CF2CD-F757-B24C-A2BB-D846E027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366286"/>
            <a:ext cx="10972800" cy="4525963"/>
          </a:xfrm>
        </p:spPr>
        <p:txBody>
          <a:bodyPr/>
          <a:lstStyle/>
          <a:p>
            <a:r>
              <a:rPr lang="en-US" sz="2800" dirty="0"/>
              <a:t>Merge &lt;</a:t>
            </a:r>
            <a:r>
              <a:rPr lang="en-US" sz="2800" dirty="0" err="1"/>
              <a:t>key,value</a:t>
            </a:r>
            <a:r>
              <a:rPr lang="en-US" sz="2800" dirty="0"/>
              <a:t>&gt; pairs with the same key </a:t>
            </a:r>
            <a:r>
              <a:rPr lang="en-US" sz="2800" b="1" dirty="0"/>
              <a:t>before</a:t>
            </a:r>
            <a:r>
              <a:rPr lang="en-US" sz="2800" dirty="0"/>
              <a:t> shuffle</a:t>
            </a:r>
          </a:p>
          <a:p>
            <a:r>
              <a:rPr lang="en-US" sz="2800" dirty="0"/>
              <a:t>Merge &lt;</a:t>
            </a:r>
            <a:r>
              <a:rPr lang="en-US" sz="2800" dirty="0" err="1"/>
              <a:t>key,value</a:t>
            </a:r>
            <a:r>
              <a:rPr lang="en-US" sz="2800" dirty="0"/>
              <a:t>&gt; pairs with the same key </a:t>
            </a:r>
            <a:r>
              <a:rPr lang="en-US" sz="2800" b="1" dirty="0"/>
              <a:t>after</a:t>
            </a:r>
            <a:r>
              <a:rPr lang="en-US" sz="2800" dirty="0"/>
              <a:t> shuffle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C081E2-0839-D94F-BA1C-EED64C986A7D}"/>
              </a:ext>
            </a:extLst>
          </p:cNvPr>
          <p:cNvCxnSpPr/>
          <p:nvPr/>
        </p:nvCxnSpPr>
        <p:spPr>
          <a:xfrm>
            <a:off x="2880118" y="3288428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CAD64A-3FDF-1343-BA80-A71CA05397DA}"/>
              </a:ext>
            </a:extLst>
          </p:cNvPr>
          <p:cNvSpPr txBox="1"/>
          <p:nvPr/>
        </p:nvSpPr>
        <p:spPr>
          <a:xfrm>
            <a:off x="4297155" y="2687150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DEF1FB-171A-8D47-9023-629A548D92AA}"/>
              </a:ext>
            </a:extLst>
          </p:cNvPr>
          <p:cNvSpPr/>
          <p:nvPr/>
        </p:nvSpPr>
        <p:spPr>
          <a:xfrm>
            <a:off x="3261118" y="3071127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2ECB31-5494-7049-A240-C0FCA6A545AE}"/>
              </a:ext>
            </a:extLst>
          </p:cNvPr>
          <p:cNvSpPr/>
          <p:nvPr/>
        </p:nvSpPr>
        <p:spPr>
          <a:xfrm>
            <a:off x="3309730" y="4442727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5FB428-CE86-244A-969C-BFD1E96A9E09}"/>
              </a:ext>
            </a:extLst>
          </p:cNvPr>
          <p:cNvCxnSpPr/>
          <p:nvPr/>
        </p:nvCxnSpPr>
        <p:spPr>
          <a:xfrm>
            <a:off x="2928730" y="4731652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C6E50E-13F2-774B-8907-7238A07E8FFB}"/>
              </a:ext>
            </a:extLst>
          </p:cNvPr>
          <p:cNvCxnSpPr/>
          <p:nvPr/>
        </p:nvCxnSpPr>
        <p:spPr>
          <a:xfrm>
            <a:off x="4376530" y="4671329"/>
            <a:ext cx="609600" cy="1007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78812300-EDD6-EA4A-992D-2C541FCD96AC}"/>
              </a:ext>
            </a:extLst>
          </p:cNvPr>
          <p:cNvSpPr/>
          <p:nvPr/>
        </p:nvSpPr>
        <p:spPr>
          <a:xfrm>
            <a:off x="4909930" y="4010094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Shuffle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B8BA5B-FFC6-8E44-8F6C-74B430BFEEB9}"/>
              </a:ext>
            </a:extLst>
          </p:cNvPr>
          <p:cNvSpPr/>
          <p:nvPr/>
        </p:nvSpPr>
        <p:spPr>
          <a:xfrm>
            <a:off x="7299718" y="2994927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38EFDE-0B04-2C43-8567-380645154935}"/>
              </a:ext>
            </a:extLst>
          </p:cNvPr>
          <p:cNvSpPr/>
          <p:nvPr/>
        </p:nvSpPr>
        <p:spPr>
          <a:xfrm>
            <a:off x="7348331" y="4391093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49049C-CDCF-C240-93CB-5AC7580F1D78}"/>
              </a:ext>
            </a:extLst>
          </p:cNvPr>
          <p:cNvCxnSpPr/>
          <p:nvPr/>
        </p:nvCxnSpPr>
        <p:spPr>
          <a:xfrm flipV="1">
            <a:off x="8551416" y="3212228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590C6D-7C6C-B346-ACAE-975DAF8C6DBC}"/>
              </a:ext>
            </a:extLst>
          </p:cNvPr>
          <p:cNvCxnSpPr/>
          <p:nvPr/>
        </p:nvCxnSpPr>
        <p:spPr>
          <a:xfrm>
            <a:off x="8643730" y="4704048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1BECD0-3A61-9A4F-BDDF-AD7085FA0588}"/>
              </a:ext>
            </a:extLst>
          </p:cNvPr>
          <p:cNvCxnSpPr/>
          <p:nvPr/>
        </p:nvCxnSpPr>
        <p:spPr>
          <a:xfrm flipV="1">
            <a:off x="6662530" y="3476693"/>
            <a:ext cx="68580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4237DF-9165-A547-A160-6AFC124429C3}"/>
              </a:ext>
            </a:extLst>
          </p:cNvPr>
          <p:cNvCxnSpPr>
            <a:endCxn id="13" idx="2"/>
          </p:cNvCxnSpPr>
          <p:nvPr/>
        </p:nvCxnSpPr>
        <p:spPr>
          <a:xfrm>
            <a:off x="6967330" y="4619694"/>
            <a:ext cx="381000" cy="69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4431F3B-654C-854C-87DC-08CE4508BECD}"/>
              </a:ext>
            </a:extLst>
          </p:cNvPr>
          <p:cNvSpPr/>
          <p:nvPr/>
        </p:nvSpPr>
        <p:spPr>
          <a:xfrm>
            <a:off x="1861930" y="2766327"/>
            <a:ext cx="990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Hello</a:t>
            </a:r>
          </a:p>
          <a:p>
            <a:pPr algn="ctr"/>
            <a:r>
              <a:rPr lang="en-US" dirty="0"/>
              <a:t>World</a:t>
            </a:r>
          </a:p>
          <a:p>
            <a:pPr algn="ctr"/>
            <a:r>
              <a:rPr lang="en-US" dirty="0"/>
              <a:t>Hi</a:t>
            </a:r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5C258-49B3-2942-B0E8-55756C0FD930}"/>
              </a:ext>
            </a:extLst>
          </p:cNvPr>
          <p:cNvSpPr/>
          <p:nvPr/>
        </p:nvSpPr>
        <p:spPr>
          <a:xfrm>
            <a:off x="1861930" y="4137927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AC0E0-A9E6-D54D-B5BB-B445EBF36013}"/>
              </a:ext>
            </a:extLst>
          </p:cNvPr>
          <p:cNvSpPr txBox="1"/>
          <p:nvPr/>
        </p:nvSpPr>
        <p:spPr>
          <a:xfrm>
            <a:off x="4297156" y="2915750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ECA76-95D0-C043-AD12-8615D8897833}"/>
              </a:ext>
            </a:extLst>
          </p:cNvPr>
          <p:cNvSpPr txBox="1"/>
          <p:nvPr/>
        </p:nvSpPr>
        <p:spPr>
          <a:xfrm>
            <a:off x="4147930" y="416249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4FC8D-B01E-B74D-A20F-DAA2F030F48E}"/>
              </a:ext>
            </a:extLst>
          </p:cNvPr>
          <p:cNvSpPr txBox="1"/>
          <p:nvPr/>
        </p:nvSpPr>
        <p:spPr>
          <a:xfrm>
            <a:off x="4147931" y="4783761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9B1F61-0BA7-A340-99C3-17202C6B86FE}"/>
              </a:ext>
            </a:extLst>
          </p:cNvPr>
          <p:cNvSpPr/>
          <p:nvPr/>
        </p:nvSpPr>
        <p:spPr>
          <a:xfrm>
            <a:off x="8948530" y="2918727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&lt;Hello, 3&gt;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605273-22E8-E242-A6FA-11D79F5F0C7E}"/>
              </a:ext>
            </a:extLst>
          </p:cNvPr>
          <p:cNvSpPr/>
          <p:nvPr/>
        </p:nvSpPr>
        <p:spPr>
          <a:xfrm>
            <a:off x="9024730" y="4442727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&lt;World, 3&gt;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F5CD60-3A0F-BF4D-9CEE-E9C527856CA7}"/>
              </a:ext>
            </a:extLst>
          </p:cNvPr>
          <p:cNvSpPr txBox="1"/>
          <p:nvPr/>
        </p:nvSpPr>
        <p:spPr>
          <a:xfrm>
            <a:off x="1727475" y="2333693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Wordcount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example: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13EE4-B128-3E48-B31D-B1CE90B06008}"/>
              </a:ext>
            </a:extLst>
          </p:cNvPr>
          <p:cNvSpPr txBox="1"/>
          <p:nvPr/>
        </p:nvSpPr>
        <p:spPr>
          <a:xfrm>
            <a:off x="4046336" y="329972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2">
                    <a:lumMod val="10000"/>
                  </a:schemeClr>
                </a:solidFill>
              </a:rPr>
              <a:t>&lt;Hi,1&gt;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BC02D5-17CC-8548-B707-6C588B6F6D4A}"/>
              </a:ext>
            </a:extLst>
          </p:cNvPr>
          <p:cNvSpPr txBox="1"/>
          <p:nvPr/>
        </p:nvSpPr>
        <p:spPr>
          <a:xfrm>
            <a:off x="3919331" y="3604527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95B33A-1A86-1040-9AFC-DC6BA4F7AB34}"/>
              </a:ext>
            </a:extLst>
          </p:cNvPr>
          <p:cNvSpPr/>
          <p:nvPr/>
        </p:nvSpPr>
        <p:spPr>
          <a:xfrm>
            <a:off x="1861930" y="5305493"/>
            <a:ext cx="99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482639-4B85-9F4D-A206-BA15441DB576}"/>
              </a:ext>
            </a:extLst>
          </p:cNvPr>
          <p:cNvSpPr/>
          <p:nvPr/>
        </p:nvSpPr>
        <p:spPr>
          <a:xfrm>
            <a:off x="3309730" y="5534093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8397F4-5313-9042-9BBE-1B2F8202343F}"/>
              </a:ext>
            </a:extLst>
          </p:cNvPr>
          <p:cNvCxnSpPr/>
          <p:nvPr/>
        </p:nvCxnSpPr>
        <p:spPr>
          <a:xfrm>
            <a:off x="2928730" y="5823018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A3A4DF-896D-9C48-8532-5AB329BB161F}"/>
              </a:ext>
            </a:extLst>
          </p:cNvPr>
          <p:cNvSpPr txBox="1"/>
          <p:nvPr/>
        </p:nvSpPr>
        <p:spPr>
          <a:xfrm>
            <a:off x="4376530" y="553409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8E89D7-54A3-5D42-9241-81DE6C594770}"/>
              </a:ext>
            </a:extLst>
          </p:cNvPr>
          <p:cNvCxnSpPr>
            <a:stCxn id="31" idx="1"/>
          </p:cNvCxnSpPr>
          <p:nvPr/>
        </p:nvCxnSpPr>
        <p:spPr>
          <a:xfrm flipV="1">
            <a:off x="4376530" y="5000693"/>
            <a:ext cx="990600" cy="718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3A726E8-0C39-394D-922C-96A8CBAF7AF1}"/>
              </a:ext>
            </a:extLst>
          </p:cNvPr>
          <p:cNvSpPr/>
          <p:nvPr/>
        </p:nvSpPr>
        <p:spPr>
          <a:xfrm>
            <a:off x="7424531" y="5381693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B156DA-F13E-3648-9781-39D4173E0854}"/>
              </a:ext>
            </a:extLst>
          </p:cNvPr>
          <p:cNvCxnSpPr/>
          <p:nvPr/>
        </p:nvCxnSpPr>
        <p:spPr>
          <a:xfrm>
            <a:off x="8692342" y="5643014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DF3274B-C55B-FE45-8F58-A93D72C6F367}"/>
              </a:ext>
            </a:extLst>
          </p:cNvPr>
          <p:cNvSpPr/>
          <p:nvPr/>
        </p:nvSpPr>
        <p:spPr>
          <a:xfrm>
            <a:off x="9073342" y="5381693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&lt;Hi, 1&gt;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7075E4-FD05-A042-BE42-5253BB9FA1C8}"/>
              </a:ext>
            </a:extLst>
          </p:cNvPr>
          <p:cNvCxnSpPr>
            <a:endCxn id="33" idx="2"/>
          </p:cNvCxnSpPr>
          <p:nvPr/>
        </p:nvCxnSpPr>
        <p:spPr>
          <a:xfrm>
            <a:off x="6510130" y="4924494"/>
            <a:ext cx="914400" cy="6927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78E7E7-F02B-5E4E-94A5-B65AD9CCFD05}"/>
              </a:ext>
            </a:extLst>
          </p:cNvPr>
          <p:cNvSpPr txBox="1"/>
          <p:nvPr/>
        </p:nvSpPr>
        <p:spPr>
          <a:xfrm>
            <a:off x="4300331" y="3019493"/>
            <a:ext cx="11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&lt;World,2&gt;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5071B80-FBCF-A746-9A03-82062C163889}"/>
              </a:ext>
            </a:extLst>
          </p:cNvPr>
          <p:cNvCxnSpPr/>
          <p:nvPr/>
        </p:nvCxnSpPr>
        <p:spPr>
          <a:xfrm>
            <a:off x="4300330" y="3324293"/>
            <a:ext cx="990600" cy="76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F48D1E6-C73C-0745-A8A7-F6C69AE602EC}"/>
              </a:ext>
            </a:extLst>
          </p:cNvPr>
          <p:cNvSpPr txBox="1"/>
          <p:nvPr/>
        </p:nvSpPr>
        <p:spPr>
          <a:xfrm>
            <a:off x="6129131" y="3019493"/>
            <a:ext cx="10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&lt;Hello,2&gt;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6C8B5F27-C7F4-BE47-B829-98C675285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71B8FB-FFC5-044C-8FA9-3AA3EC4AFFEB}"/>
              </a:ext>
            </a:extLst>
          </p:cNvPr>
          <p:cNvSpPr/>
          <p:nvPr/>
        </p:nvSpPr>
        <p:spPr>
          <a:xfrm>
            <a:off x="1028700" y="6306852"/>
            <a:ext cx="719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Cicotti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Y. Lu, P. Balaji,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M. Taufer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On the Power of Combiner Optimizations in MapReduce over MPI Workflows.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ICPADS,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46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0521 -0.126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61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8055 0.021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333 -0.28889 " pathEditMode="relative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33 0.26666 " pathEditMode="relative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6892 -0.0173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88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4 0.14445 " pathEditMode="relative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 animBg="1"/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3" grpId="0" animBg="1"/>
      <p:bldP spid="24" grpId="0" animBg="1"/>
      <p:bldP spid="26" grpId="0"/>
      <p:bldP spid="26" grpId="1"/>
      <p:bldP spid="27" grpId="0"/>
      <p:bldP spid="27" grpId="1"/>
      <p:bldP spid="28" grpId="0" animBg="1"/>
      <p:bldP spid="29" grpId="0" animBg="1"/>
      <p:bldP spid="31" grpId="0"/>
      <p:bldP spid="31" grpId="1"/>
      <p:bldP spid="33" grpId="0" animBg="1"/>
      <p:bldP spid="35" grpId="0" animBg="1"/>
      <p:bldP spid="37" grpId="0"/>
      <p:bldP spid="37" grpId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B5A3-6984-BD47-BC25-2374A55C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Combining &lt;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key,value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&gt;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07B8-83FC-E14E-BAF3-26AD1838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809019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+mn-lt"/>
              </a:rPr>
              <a:t>Combiner operations: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Merge &lt;</a:t>
            </a:r>
            <a:r>
              <a:rPr lang="en-US" sz="3200" dirty="0" err="1">
                <a:latin typeface="+mn-lt"/>
              </a:rPr>
              <a:t>key,value</a:t>
            </a:r>
            <a:r>
              <a:rPr lang="en-US" sz="3200" dirty="0">
                <a:latin typeface="+mn-lt"/>
              </a:rPr>
              <a:t>&gt; pairs with the same key </a:t>
            </a:r>
            <a:r>
              <a:rPr lang="en-US" sz="3200" b="1" dirty="0">
                <a:latin typeface="+mn-lt"/>
              </a:rPr>
              <a:t>before </a:t>
            </a:r>
            <a:r>
              <a:rPr lang="en-US" sz="3200" dirty="0">
                <a:latin typeface="+mn-lt"/>
              </a:rPr>
              <a:t>shuffle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Merge &lt;</a:t>
            </a:r>
            <a:r>
              <a:rPr lang="en-US" sz="3200" dirty="0" err="1">
                <a:latin typeface="+mn-lt"/>
              </a:rPr>
              <a:t>key,value</a:t>
            </a:r>
            <a:r>
              <a:rPr lang="en-US" sz="3200" dirty="0">
                <a:latin typeface="+mn-lt"/>
              </a:rPr>
              <a:t>&gt; pairs with the same key </a:t>
            </a:r>
            <a:r>
              <a:rPr lang="en-US" sz="3200" b="1" dirty="0">
                <a:latin typeface="+mn-lt"/>
              </a:rPr>
              <a:t>after </a:t>
            </a:r>
            <a:r>
              <a:rPr lang="en-US" sz="3200" dirty="0">
                <a:latin typeface="+mn-lt"/>
              </a:rPr>
              <a:t>shuffle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+mn-lt"/>
              </a:rPr>
              <a:t>Application dependent: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Wordcount </a:t>
            </a:r>
            <a:r>
              <a:rPr lang="en-US" sz="3200" dirty="0">
                <a:latin typeface="+mn-lt"/>
                <a:sym typeface="Wingdings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YES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Join </a:t>
            </a:r>
            <a:r>
              <a:rPr lang="en-US" sz="3200" dirty="0">
                <a:latin typeface="+mn-lt"/>
                <a:sym typeface="Wingdings"/>
              </a:rPr>
              <a:t> 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NO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E2C1D-7FD9-BA42-9BB3-EF24FFB9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2D84B-95FA-7F4B-9397-3BBC3E96DAC2}"/>
              </a:ext>
            </a:extLst>
          </p:cNvPr>
          <p:cNvSpPr/>
          <p:nvPr/>
        </p:nvSpPr>
        <p:spPr>
          <a:xfrm>
            <a:off x="8338930" y="2699158"/>
            <a:ext cx="1828800" cy="48322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B15FA-8411-FF44-93CD-EB93F49EE625}"/>
              </a:ext>
            </a:extLst>
          </p:cNvPr>
          <p:cNvSpPr/>
          <p:nvPr/>
        </p:nvSpPr>
        <p:spPr>
          <a:xfrm>
            <a:off x="7764780" y="30808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F978DE-9A34-B444-802C-4CA660F02CAD}"/>
              </a:ext>
            </a:extLst>
          </p:cNvPr>
          <p:cNvCxnSpPr/>
          <p:nvPr/>
        </p:nvCxnSpPr>
        <p:spPr>
          <a:xfrm>
            <a:off x="7536180" y="3233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5790D74-2B93-E04B-8F88-ED594500213E}"/>
              </a:ext>
            </a:extLst>
          </p:cNvPr>
          <p:cNvSpPr/>
          <p:nvPr/>
        </p:nvSpPr>
        <p:spPr>
          <a:xfrm>
            <a:off x="7764780" y="39190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87F1B6-3AFA-8B4A-A35B-8D7592BDB57A}"/>
              </a:ext>
            </a:extLst>
          </p:cNvPr>
          <p:cNvCxnSpPr/>
          <p:nvPr/>
        </p:nvCxnSpPr>
        <p:spPr>
          <a:xfrm>
            <a:off x="7536180" y="4147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8058D89-BF05-0F42-AEB9-55127E35E179}"/>
              </a:ext>
            </a:extLst>
          </p:cNvPr>
          <p:cNvSpPr/>
          <p:nvPr/>
        </p:nvSpPr>
        <p:spPr>
          <a:xfrm>
            <a:off x="7764780" y="4909651"/>
            <a:ext cx="762000" cy="3743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A58691-F244-0F4E-A637-0C7F0ACC9C89}"/>
              </a:ext>
            </a:extLst>
          </p:cNvPr>
          <p:cNvCxnSpPr/>
          <p:nvPr/>
        </p:nvCxnSpPr>
        <p:spPr>
          <a:xfrm>
            <a:off x="7536180" y="5138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8A6169-6975-C142-BD73-E5F6CD7BFC25}"/>
              </a:ext>
            </a:extLst>
          </p:cNvPr>
          <p:cNvSpPr txBox="1"/>
          <p:nvPr/>
        </p:nvSpPr>
        <p:spPr>
          <a:xfrm>
            <a:off x="7078981" y="4376251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27DD6-3CB6-E24C-AEE9-123A33444662}"/>
              </a:ext>
            </a:extLst>
          </p:cNvPr>
          <p:cNvSpPr txBox="1"/>
          <p:nvPr/>
        </p:nvSpPr>
        <p:spPr>
          <a:xfrm>
            <a:off x="6545580" y="30046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847C85-3129-C94A-9BE9-3EE6AC51821C}"/>
              </a:ext>
            </a:extLst>
          </p:cNvPr>
          <p:cNvSpPr txBox="1"/>
          <p:nvPr/>
        </p:nvSpPr>
        <p:spPr>
          <a:xfrm>
            <a:off x="6568046" y="3919051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P1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D807B-47D0-0B44-B792-E9AAC0D46364}"/>
              </a:ext>
            </a:extLst>
          </p:cNvPr>
          <p:cNvSpPr txBox="1"/>
          <p:nvPr/>
        </p:nvSpPr>
        <p:spPr>
          <a:xfrm>
            <a:off x="6568047" y="4909651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Pn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FEC43-6F0C-CE40-A117-D2F8A9D44AB1}"/>
              </a:ext>
            </a:extLst>
          </p:cNvPr>
          <p:cNvSpPr txBox="1"/>
          <p:nvPr/>
        </p:nvSpPr>
        <p:spPr>
          <a:xfrm>
            <a:off x="10203181" y="4452451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2317C8-FBE5-DE47-B003-19D21D8E5917}"/>
              </a:ext>
            </a:extLst>
          </p:cNvPr>
          <p:cNvCxnSpPr/>
          <p:nvPr/>
        </p:nvCxnSpPr>
        <p:spPr>
          <a:xfrm>
            <a:off x="8526780" y="3233251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F084C8-AFA3-9F4E-B734-C5108EDCEF20}"/>
              </a:ext>
            </a:extLst>
          </p:cNvPr>
          <p:cNvCxnSpPr/>
          <p:nvPr/>
        </p:nvCxnSpPr>
        <p:spPr>
          <a:xfrm flipV="1">
            <a:off x="8526780" y="3254926"/>
            <a:ext cx="1600200" cy="892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23FAA1-74D8-6947-B7BE-D641CEEB8F2C}"/>
              </a:ext>
            </a:extLst>
          </p:cNvPr>
          <p:cNvCxnSpPr/>
          <p:nvPr/>
        </p:nvCxnSpPr>
        <p:spPr>
          <a:xfrm>
            <a:off x="8526780" y="5138251"/>
            <a:ext cx="1600200" cy="2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2D2CC-739C-994B-87E8-E00D0AF51E3C}"/>
              </a:ext>
            </a:extLst>
          </p:cNvPr>
          <p:cNvCxnSpPr/>
          <p:nvPr/>
        </p:nvCxnSpPr>
        <p:spPr>
          <a:xfrm>
            <a:off x="10660380" y="3233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E2B370-3BFC-994C-90C2-6B42CEEE0965}"/>
              </a:ext>
            </a:extLst>
          </p:cNvPr>
          <p:cNvCxnSpPr/>
          <p:nvPr/>
        </p:nvCxnSpPr>
        <p:spPr>
          <a:xfrm>
            <a:off x="10660380" y="41476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987909-4638-7F4C-AEEB-9883F8EE4191}"/>
              </a:ext>
            </a:extLst>
          </p:cNvPr>
          <p:cNvCxnSpPr/>
          <p:nvPr/>
        </p:nvCxnSpPr>
        <p:spPr>
          <a:xfrm>
            <a:off x="10660380" y="5138250"/>
            <a:ext cx="228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09F348-B0EF-6A4C-9743-D4AF0DAC1C0A}"/>
              </a:ext>
            </a:extLst>
          </p:cNvPr>
          <p:cNvCxnSpPr/>
          <p:nvPr/>
        </p:nvCxnSpPr>
        <p:spPr>
          <a:xfrm>
            <a:off x="8526780" y="3211575"/>
            <a:ext cx="1600200" cy="957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4D5FF8-7143-5C42-8DD9-0227D09376F8}"/>
              </a:ext>
            </a:extLst>
          </p:cNvPr>
          <p:cNvCxnSpPr/>
          <p:nvPr/>
        </p:nvCxnSpPr>
        <p:spPr>
          <a:xfrm>
            <a:off x="8526780" y="3211575"/>
            <a:ext cx="1600200" cy="1948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111DAD-D5DA-6E4A-A587-E12E00D39C16}"/>
              </a:ext>
            </a:extLst>
          </p:cNvPr>
          <p:cNvCxnSpPr/>
          <p:nvPr/>
        </p:nvCxnSpPr>
        <p:spPr>
          <a:xfrm>
            <a:off x="8526780" y="4125975"/>
            <a:ext cx="1600200" cy="43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F4FB2B-83BC-7744-BB25-6495E6D73488}"/>
              </a:ext>
            </a:extLst>
          </p:cNvPr>
          <p:cNvCxnSpPr/>
          <p:nvPr/>
        </p:nvCxnSpPr>
        <p:spPr>
          <a:xfrm>
            <a:off x="8526780" y="4125975"/>
            <a:ext cx="1600200" cy="1033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D6F10B-90CB-7E4D-ACF1-F630E8D511DA}"/>
              </a:ext>
            </a:extLst>
          </p:cNvPr>
          <p:cNvCxnSpPr/>
          <p:nvPr/>
        </p:nvCxnSpPr>
        <p:spPr>
          <a:xfrm flipV="1">
            <a:off x="8526780" y="4169325"/>
            <a:ext cx="1600200" cy="947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6E458F-69E8-DD42-A1F7-070B40B04610}"/>
              </a:ext>
            </a:extLst>
          </p:cNvPr>
          <p:cNvCxnSpPr/>
          <p:nvPr/>
        </p:nvCxnSpPr>
        <p:spPr>
          <a:xfrm flipV="1">
            <a:off x="8526780" y="3254925"/>
            <a:ext cx="1600200" cy="18616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782B010-6B69-4B4C-BE4A-68326993B603}"/>
              </a:ext>
            </a:extLst>
          </p:cNvPr>
          <p:cNvSpPr/>
          <p:nvPr/>
        </p:nvSpPr>
        <p:spPr>
          <a:xfrm>
            <a:off x="7002780" y="2895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C13BF7-AB48-D340-A3AC-63D58E63A5E4}"/>
              </a:ext>
            </a:extLst>
          </p:cNvPr>
          <p:cNvSpPr/>
          <p:nvPr/>
        </p:nvSpPr>
        <p:spPr>
          <a:xfrm>
            <a:off x="10050780" y="2895600"/>
            <a:ext cx="609600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3970AD-A17B-4F4E-8AA0-ED61D6135CE1}"/>
              </a:ext>
            </a:extLst>
          </p:cNvPr>
          <p:cNvSpPr txBox="1"/>
          <p:nvPr/>
        </p:nvSpPr>
        <p:spPr>
          <a:xfrm>
            <a:off x="6885829" y="2359968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4A6360-A018-2141-8C8D-5AF2E18756D1}"/>
              </a:ext>
            </a:extLst>
          </p:cNvPr>
          <p:cNvSpPr txBox="1"/>
          <p:nvPr/>
        </p:nvSpPr>
        <p:spPr>
          <a:xfrm>
            <a:off x="9669781" y="2362200"/>
            <a:ext cx="170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&lt;key, value&gt;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E6C90D-CFF0-BD40-A42C-6D36DBC8D469}"/>
              </a:ext>
            </a:extLst>
          </p:cNvPr>
          <p:cNvSpPr/>
          <p:nvPr/>
        </p:nvSpPr>
        <p:spPr>
          <a:xfrm>
            <a:off x="7078980" y="3048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5E3EF-7DA5-E344-A125-57888EA327BB}"/>
              </a:ext>
            </a:extLst>
          </p:cNvPr>
          <p:cNvSpPr/>
          <p:nvPr/>
        </p:nvSpPr>
        <p:spPr>
          <a:xfrm>
            <a:off x="7078980" y="3962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3555F2-52E1-7544-87D5-4B4FC3A076B4}"/>
              </a:ext>
            </a:extLst>
          </p:cNvPr>
          <p:cNvSpPr/>
          <p:nvPr/>
        </p:nvSpPr>
        <p:spPr>
          <a:xfrm>
            <a:off x="7078980" y="4953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C1BC80-C758-904A-9C59-0C6945A0C3C3}"/>
              </a:ext>
            </a:extLst>
          </p:cNvPr>
          <p:cNvSpPr/>
          <p:nvPr/>
        </p:nvSpPr>
        <p:spPr>
          <a:xfrm>
            <a:off x="10126980" y="3048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07A8A2-5F08-354B-A9EC-DCA1AD3C76CD}"/>
              </a:ext>
            </a:extLst>
          </p:cNvPr>
          <p:cNvSpPr/>
          <p:nvPr/>
        </p:nvSpPr>
        <p:spPr>
          <a:xfrm>
            <a:off x="10126980" y="39624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1DA88D-F7C7-3C48-AD08-258629FC9E47}"/>
              </a:ext>
            </a:extLst>
          </p:cNvPr>
          <p:cNvSpPr/>
          <p:nvPr/>
        </p:nvSpPr>
        <p:spPr>
          <a:xfrm>
            <a:off x="10126980" y="49530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60A35412-F593-0B48-AE02-B65EFE937803}"/>
              </a:ext>
            </a:extLst>
          </p:cNvPr>
          <p:cNvSpPr/>
          <p:nvPr/>
        </p:nvSpPr>
        <p:spPr>
          <a:xfrm>
            <a:off x="8221980" y="3504510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Up Arrow 40">
            <a:extLst>
              <a:ext uri="{FF2B5EF4-FFF2-40B4-BE49-F238E27FC236}">
                <a16:creationId xmlns:a16="http://schemas.microsoft.com/office/drawing/2014/main" id="{DEB8D362-83EE-7E47-BA08-DFA3953CC621}"/>
              </a:ext>
            </a:extLst>
          </p:cNvPr>
          <p:cNvSpPr/>
          <p:nvPr/>
        </p:nvSpPr>
        <p:spPr>
          <a:xfrm>
            <a:off x="9949141" y="3520730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Up Arrow 41">
            <a:extLst>
              <a:ext uri="{FF2B5EF4-FFF2-40B4-BE49-F238E27FC236}">
                <a16:creationId xmlns:a16="http://schemas.microsoft.com/office/drawing/2014/main" id="{393A6B04-EE74-4149-8FE9-3659D134315A}"/>
              </a:ext>
            </a:extLst>
          </p:cNvPr>
          <p:cNvSpPr/>
          <p:nvPr/>
        </p:nvSpPr>
        <p:spPr>
          <a:xfrm>
            <a:off x="8247419" y="4362787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>
            <a:extLst>
              <a:ext uri="{FF2B5EF4-FFF2-40B4-BE49-F238E27FC236}">
                <a16:creationId xmlns:a16="http://schemas.microsoft.com/office/drawing/2014/main" id="{B3BB1A8A-6084-034A-8B78-8879D55624EC}"/>
              </a:ext>
            </a:extLst>
          </p:cNvPr>
          <p:cNvSpPr/>
          <p:nvPr/>
        </p:nvSpPr>
        <p:spPr>
          <a:xfrm>
            <a:off x="9867129" y="4427338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>
            <a:extLst>
              <a:ext uri="{FF2B5EF4-FFF2-40B4-BE49-F238E27FC236}">
                <a16:creationId xmlns:a16="http://schemas.microsoft.com/office/drawing/2014/main" id="{83C7B6A3-7D34-7146-AAC4-B470D1B0262A}"/>
              </a:ext>
            </a:extLst>
          </p:cNvPr>
          <p:cNvSpPr/>
          <p:nvPr/>
        </p:nvSpPr>
        <p:spPr>
          <a:xfrm>
            <a:off x="8257470" y="5291938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Up Arrow 44">
            <a:extLst>
              <a:ext uri="{FF2B5EF4-FFF2-40B4-BE49-F238E27FC236}">
                <a16:creationId xmlns:a16="http://schemas.microsoft.com/office/drawing/2014/main" id="{624344A0-6E2C-7749-AD80-E0BD744DBD3D}"/>
              </a:ext>
            </a:extLst>
          </p:cNvPr>
          <p:cNvSpPr/>
          <p:nvPr/>
        </p:nvSpPr>
        <p:spPr>
          <a:xfrm>
            <a:off x="9867129" y="5431875"/>
            <a:ext cx="457200" cy="22929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5BD86A-77DF-4D42-A604-738C1A8FFEC0}"/>
              </a:ext>
            </a:extLst>
          </p:cNvPr>
          <p:cNvSpPr txBox="1"/>
          <p:nvPr/>
        </p:nvSpPr>
        <p:spPr>
          <a:xfrm>
            <a:off x="8042115" y="3697239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4B3245-680F-504B-B88D-7E8041EB435B}"/>
              </a:ext>
            </a:extLst>
          </p:cNvPr>
          <p:cNvSpPr txBox="1"/>
          <p:nvPr/>
        </p:nvSpPr>
        <p:spPr>
          <a:xfrm>
            <a:off x="9787151" y="3713002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C54E92-F1BD-3E4B-B23C-A4F519D3C1CA}"/>
              </a:ext>
            </a:extLst>
          </p:cNvPr>
          <p:cNvSpPr txBox="1"/>
          <p:nvPr/>
        </p:nvSpPr>
        <p:spPr>
          <a:xfrm>
            <a:off x="8021320" y="4578716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FCF19-63D6-2348-83A8-06B90AFD54B7}"/>
              </a:ext>
            </a:extLst>
          </p:cNvPr>
          <p:cNvSpPr txBox="1"/>
          <p:nvPr/>
        </p:nvSpPr>
        <p:spPr>
          <a:xfrm>
            <a:off x="9766327" y="4641793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2C5B80-FE9B-3642-AF58-290BB4C21C07}"/>
              </a:ext>
            </a:extLst>
          </p:cNvPr>
          <p:cNvSpPr txBox="1"/>
          <p:nvPr/>
        </p:nvSpPr>
        <p:spPr>
          <a:xfrm>
            <a:off x="8055298" y="5485241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A446CA-5309-7E49-A020-A9D7F8498442}"/>
              </a:ext>
            </a:extLst>
          </p:cNvPr>
          <p:cNvSpPr txBox="1"/>
          <p:nvPr/>
        </p:nvSpPr>
        <p:spPr>
          <a:xfrm>
            <a:off x="9697720" y="5631902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combine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AC2F4F9C-4E5E-D142-929D-7E2F4DBD197B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6CF70A-DDE2-604E-A9B4-400E8A8E0721}"/>
              </a:ext>
            </a:extLst>
          </p:cNvPr>
          <p:cNvSpPr/>
          <p:nvPr/>
        </p:nvSpPr>
        <p:spPr>
          <a:xfrm>
            <a:off x="1028700" y="6306852"/>
            <a:ext cx="719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Cicotti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Y. Lu, P. Balaji,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M. Taufer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On the Power of Combiner Optimizations in MapReduce over MPI Workflows.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ICPADS,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883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6C3B-7F68-9040-B6C9-31D958E7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Results: Word Counting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D8DF50-23F0-194A-899B-B8051373C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78" y="3503976"/>
            <a:ext cx="4018722" cy="2793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E8FDB2-58FC-FD41-9CF4-14D1A0518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34" y="3532040"/>
            <a:ext cx="4016844" cy="2793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D1D752-0E20-B542-9E37-2C4825FE6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5" y="3444335"/>
            <a:ext cx="3933719" cy="27935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457E6-15C3-7A47-AED9-4C71998DCD86}"/>
              </a:ext>
            </a:extLst>
          </p:cNvPr>
          <p:cNvSpPr/>
          <p:nvPr/>
        </p:nvSpPr>
        <p:spPr>
          <a:xfrm>
            <a:off x="172278" y="1505343"/>
            <a:ext cx="1141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Benchmarks: </a:t>
            </a:r>
            <a:r>
              <a:rPr lang="en-US" sz="2400" dirty="0" err="1">
                <a:cs typeface="Calibri" panose="020F0502020204030204" pitchFamily="34" charset="0"/>
              </a:rPr>
              <a:t>WordCount</a:t>
            </a:r>
            <a:r>
              <a:rPr lang="en-US" sz="2400" dirty="0">
                <a:cs typeface="Calibri" panose="020F0502020204030204" pitchFamily="34" charset="0"/>
              </a:rPr>
              <a:t> (WC) – single-pass MapReduce application with associative and commutative reduce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Dataset: Synthetic words (24 GB/node)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1B64FA6-0BC6-6242-9D3A-1F751436E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7179A-135B-034E-9A64-D27A66501527}"/>
              </a:ext>
            </a:extLst>
          </p:cNvPr>
          <p:cNvSpPr/>
          <p:nvPr/>
        </p:nvSpPr>
        <p:spPr>
          <a:xfrm>
            <a:off x="1028700" y="6306852"/>
            <a:ext cx="719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Cicotti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Y. Lu, P. Balaji, and </a:t>
            </a: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M. Taufer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On the Power of Combiner Optimizations in MapReduce over MPI Workflows.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ICPADS,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630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DC73-1C7C-514C-B8CB-64A3C6D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Results: Octree Clustering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4C774-1B54-2840-8CB2-3E72A7CB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5" y="3538156"/>
            <a:ext cx="3701608" cy="2749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ADFE39-64DB-C04F-9EAD-25F676A4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52" y="3569498"/>
            <a:ext cx="3709743" cy="2749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9215A-149D-5E4A-B7CD-C0B1BB6B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24" y="3569498"/>
            <a:ext cx="3709743" cy="27497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E07FED8-99C2-B54E-A523-42F07FC33DB2}"/>
              </a:ext>
            </a:extLst>
          </p:cNvPr>
          <p:cNvSpPr/>
          <p:nvPr/>
        </p:nvSpPr>
        <p:spPr>
          <a:xfrm>
            <a:off x="214915" y="1417638"/>
            <a:ext cx="92414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Benchmark: Octree Clustering (OC) – iterative chain of MR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</a:t>
            </a:r>
          </a:p>
          <a:p>
            <a:r>
              <a:rPr lang="en-US" sz="2400" dirty="0">
                <a:cs typeface="Calibri" panose="020F0502020204030204" pitchFamily="34" charset="0"/>
              </a:rPr>
              <a:t>	E2-2692v2 CPUs (12 cores each, 24 cores total) running at </a:t>
            </a:r>
          </a:p>
          <a:p>
            <a:r>
              <a:rPr lang="en-US" sz="2400" dirty="0">
                <a:cs typeface="Calibri" panose="020F0502020204030204" pitchFamily="34" charset="0"/>
              </a:rPr>
              <a:t>	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Data: synthetic points (2</a:t>
            </a:r>
            <a:r>
              <a:rPr lang="en-US" sz="2400" baseline="30000" dirty="0"/>
              <a:t>29 </a:t>
            </a:r>
            <a:r>
              <a:rPr lang="en-US" sz="2400" dirty="0"/>
              <a:t>points/node)</a:t>
            </a:r>
          </a:p>
          <a:p>
            <a:r>
              <a:rPr lang="en-US" dirty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25" name="Picture 24" descr="octree_3.png">
            <a:extLst>
              <a:ext uri="{FF2B5EF4-FFF2-40B4-BE49-F238E27FC236}">
                <a16:creationId xmlns:a16="http://schemas.microsoft.com/office/drawing/2014/main" id="{C81A1547-1B1C-B54A-8FD1-658AC829A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602" y="589816"/>
            <a:ext cx="3937545" cy="2913973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B4D8CB6A-6DDE-2C42-B587-7CA210552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19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9FECA-A3A9-AA4D-9D88-21094C26CC3D}"/>
              </a:ext>
            </a:extLst>
          </p:cNvPr>
          <p:cNvSpPr/>
          <p:nvPr/>
        </p:nvSpPr>
        <p:spPr>
          <a:xfrm>
            <a:off x="1028700" y="6306852"/>
            <a:ext cx="719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Cicotti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Y. Lu, P. Balaji, and M. Taufer. On the Power of Combiner Optimizations in MapReduce over MPI Workflows.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ICPADS,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5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9D23-FE94-A744-ADFF-0E2FA8B7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37" y="45177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Trends in Next-Generation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DE383-292D-254A-A15A-64989702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46B50-A1AB-9B44-A368-0319DB987D8F}"/>
              </a:ext>
            </a:extLst>
          </p:cNvPr>
          <p:cNvSpPr txBox="1"/>
          <p:nvPr/>
        </p:nvSpPr>
        <p:spPr>
          <a:xfrm>
            <a:off x="1258586" y="6034349"/>
            <a:ext cx="3274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Source: Lucy Nowell (DOE)</a:t>
            </a:r>
            <a:endParaRPr lang="en-US" sz="1100" dirty="0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1EE2FA-EF47-0140-91A4-7978EBCDE81D}"/>
              </a:ext>
            </a:extLst>
          </p:cNvPr>
          <p:cNvGrpSpPr/>
          <p:nvPr/>
        </p:nvGrpSpPr>
        <p:grpSpPr>
          <a:xfrm>
            <a:off x="433053" y="1804055"/>
            <a:ext cx="5289755" cy="4316585"/>
            <a:chOff x="142907" y="2281350"/>
            <a:chExt cx="4394200" cy="42993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FFA4E7-5956-E149-B677-FBDD93A4E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9"/>
            <a:stretch/>
          </p:blipFill>
          <p:spPr>
            <a:xfrm>
              <a:off x="142907" y="2281350"/>
              <a:ext cx="4394200" cy="429932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C060A5-828B-834C-B20A-15A7B8AA49B3}"/>
                </a:ext>
              </a:extLst>
            </p:cNvPr>
            <p:cNvSpPr txBox="1"/>
            <p:nvPr/>
          </p:nvSpPr>
          <p:spPr>
            <a:xfrm>
              <a:off x="2431346" y="5665136"/>
              <a:ext cx="308037" cy="396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b="1" dirty="0"/>
                <a:t>5</a:t>
              </a:r>
              <a:r>
                <a:rPr lang="en-US" b="1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6D2760-1EC5-A04C-8D3D-26276CB59C23}"/>
                </a:ext>
              </a:extLst>
            </p:cNvPr>
            <p:cNvSpPr txBox="1"/>
            <p:nvPr/>
          </p:nvSpPr>
          <p:spPr>
            <a:xfrm>
              <a:off x="1960271" y="5348324"/>
              <a:ext cx="415255" cy="396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b="1" dirty="0"/>
                <a:t>12</a:t>
              </a:r>
              <a:r>
                <a:rPr lang="en-US" b="1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FEADE8-86C8-FE49-8466-E7A72FFA718C}"/>
                </a:ext>
              </a:extLst>
            </p:cNvPr>
            <p:cNvSpPr txBox="1"/>
            <p:nvPr/>
          </p:nvSpPr>
          <p:spPr>
            <a:xfrm>
              <a:off x="2851182" y="2976885"/>
              <a:ext cx="584161" cy="396355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pPr algn="ctr"/>
              <a:r>
                <a:rPr lang="en-US" sz="2400" b="1" dirty="0"/>
                <a:t>64</a:t>
              </a:r>
              <a:r>
                <a:rPr lang="en-US" b="1" dirty="0"/>
                <a:t>x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920CBD-602E-3841-8F40-FAE253BADAB5}"/>
                </a:ext>
              </a:extLst>
            </p:cNvPr>
            <p:cNvSpPr txBox="1"/>
            <p:nvPr/>
          </p:nvSpPr>
          <p:spPr>
            <a:xfrm>
              <a:off x="3392975" y="5295775"/>
              <a:ext cx="584160" cy="396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b="1" dirty="0"/>
                <a:t>13</a:t>
              </a:r>
              <a:r>
                <a:rPr lang="en-US" b="1" dirty="0"/>
                <a:t>x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682E189-D098-CC40-A94D-48A1E674D870}"/>
              </a:ext>
            </a:extLst>
          </p:cNvPr>
          <p:cNvSpPr txBox="1"/>
          <p:nvPr/>
        </p:nvSpPr>
        <p:spPr>
          <a:xfrm>
            <a:off x="6368154" y="1363945"/>
            <a:ext cx="547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F8A"/>
                </a:solidFill>
              </a:rPr>
              <a:t>Rising Importance of Ensembles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2B0E8E-888C-4E46-A6AC-F97A2F18F649}"/>
              </a:ext>
            </a:extLst>
          </p:cNvPr>
          <p:cNvSpPr/>
          <p:nvPr/>
        </p:nvSpPr>
        <p:spPr>
          <a:xfrm>
            <a:off x="6616191" y="6034349"/>
            <a:ext cx="5365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Source: https://wci.llnl.gov/simulation/computer-codes/uncertainty-quantification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7DB64A-123B-2B43-9AAF-6320E4C3CE50}"/>
              </a:ext>
            </a:extLst>
          </p:cNvPr>
          <p:cNvGrpSpPr/>
          <p:nvPr/>
        </p:nvGrpSpPr>
        <p:grpSpPr>
          <a:xfrm>
            <a:off x="6542795" y="1870125"/>
            <a:ext cx="5365187" cy="4294497"/>
            <a:chOff x="4654071" y="2351532"/>
            <a:chExt cx="4340167" cy="42773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FF76F68-9551-EB45-8AE1-3ED4ABB94CAC}"/>
                </a:ext>
              </a:extLst>
            </p:cNvPr>
            <p:cNvGrpSpPr/>
            <p:nvPr/>
          </p:nvGrpSpPr>
          <p:grpSpPr>
            <a:xfrm>
              <a:off x="4654071" y="2351532"/>
              <a:ext cx="4340167" cy="4277328"/>
              <a:chOff x="4654071" y="2590068"/>
              <a:chExt cx="4340167" cy="404762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8D4A65-09D8-8E4B-BE6E-CE593C4B52AA}"/>
                  </a:ext>
                </a:extLst>
              </p:cNvPr>
              <p:cNvSpPr/>
              <p:nvPr/>
            </p:nvSpPr>
            <p:spPr>
              <a:xfrm>
                <a:off x="5068712" y="2624064"/>
                <a:ext cx="3548763" cy="361179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A447FFA-B5D3-3445-82D2-36076A6EF16B}"/>
                  </a:ext>
                </a:extLst>
              </p:cNvPr>
              <p:cNvCxnSpPr/>
              <p:nvPr/>
            </p:nvCxnSpPr>
            <p:spPr>
              <a:xfrm>
                <a:off x="5068713" y="5018917"/>
                <a:ext cx="384048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199B78-F9F8-7145-93C6-BE0B13A88924}"/>
                  </a:ext>
                </a:extLst>
              </p:cNvPr>
              <p:cNvCxnSpPr/>
              <p:nvPr/>
            </p:nvCxnSpPr>
            <p:spPr>
              <a:xfrm>
                <a:off x="5092463" y="3817528"/>
                <a:ext cx="384048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AFA4080-F160-E141-A046-985CBE205383}"/>
                  </a:ext>
                </a:extLst>
              </p:cNvPr>
              <p:cNvCxnSpPr/>
              <p:nvPr/>
            </p:nvCxnSpPr>
            <p:spPr>
              <a:xfrm flipV="1">
                <a:off x="5068713" y="2601399"/>
                <a:ext cx="0" cy="3657600"/>
              </a:xfrm>
              <a:prstGeom prst="straightConnector1">
                <a:avLst/>
              </a:prstGeom>
              <a:ln w="44450">
                <a:tailEnd type="non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4CBE2CA-2B19-F24D-9802-297D83CDF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8713" y="6235863"/>
                <a:ext cx="3559765" cy="0"/>
              </a:xfrm>
              <a:prstGeom prst="straightConnector1">
                <a:avLst/>
              </a:prstGeom>
              <a:ln w="44450">
                <a:tailEnd type="non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D81BAF0-9C46-2B4E-A1C8-3A6A48E0C1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6838" y="2613274"/>
                <a:ext cx="3560637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338FF3-C9E9-8641-9626-18069A9E9491}"/>
                  </a:ext>
                </a:extLst>
              </p:cNvPr>
              <p:cNvSpPr txBox="1"/>
              <p:nvPr/>
            </p:nvSpPr>
            <p:spPr>
              <a:xfrm rot="16200000">
                <a:off x="8216998" y="3004765"/>
                <a:ext cx="1188720" cy="3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Exascale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112140-82A1-F34C-B647-0F59EC204609}"/>
                  </a:ext>
                </a:extLst>
              </p:cNvPr>
              <p:cNvSpPr txBox="1"/>
              <p:nvPr/>
            </p:nvSpPr>
            <p:spPr>
              <a:xfrm rot="16200000">
                <a:off x="8216998" y="4220874"/>
                <a:ext cx="1188720" cy="3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Petascale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480444-5468-4542-A5C9-F701E1EAF1FF}"/>
                  </a:ext>
                </a:extLst>
              </p:cNvPr>
              <p:cNvSpPr txBox="1"/>
              <p:nvPr/>
            </p:nvSpPr>
            <p:spPr>
              <a:xfrm rot="16200000">
                <a:off x="8216998" y="5442375"/>
                <a:ext cx="1188720" cy="3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Terascale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EEB3A1B-8550-204B-8408-49AD2E47E489}"/>
                  </a:ext>
                </a:extLst>
              </p:cNvPr>
              <p:cNvSpPr/>
              <p:nvPr/>
            </p:nvSpPr>
            <p:spPr>
              <a:xfrm>
                <a:off x="6723959" y="4745838"/>
                <a:ext cx="275112" cy="25697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CFE1840-BDF8-584F-AE46-9A3C9A4DD983}"/>
                  </a:ext>
                </a:extLst>
              </p:cNvPr>
              <p:cNvSpPr/>
              <p:nvPr/>
            </p:nvSpPr>
            <p:spPr>
              <a:xfrm>
                <a:off x="6918222" y="4328976"/>
                <a:ext cx="275112" cy="25697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1EA28A-40BE-864D-8EE8-68C300716FF8}"/>
                  </a:ext>
                </a:extLst>
              </p:cNvPr>
              <p:cNvSpPr txBox="1"/>
              <p:nvPr/>
            </p:nvSpPr>
            <p:spPr>
              <a:xfrm rot="19595211">
                <a:off x="7029279" y="3691540"/>
                <a:ext cx="17692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dirty="0"/>
                  <a:t>Sierra (2018)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C5F78-2107-5648-A75A-545DB7EAC409}"/>
                  </a:ext>
                </a:extLst>
              </p:cNvPr>
              <p:cNvSpPr txBox="1"/>
              <p:nvPr/>
            </p:nvSpPr>
            <p:spPr>
              <a:xfrm rot="19622905">
                <a:off x="6599939" y="4582129"/>
                <a:ext cx="17692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dirty="0"/>
                  <a:t> Sequoia (2013)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7BF72B-A15F-1043-A44B-3E615C67E585}"/>
                  </a:ext>
                </a:extLst>
              </p:cNvPr>
              <p:cNvSpPr/>
              <p:nvPr/>
            </p:nvSpPr>
            <p:spPr>
              <a:xfrm>
                <a:off x="5171967" y="5627706"/>
                <a:ext cx="275112" cy="25697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0188D1-CC5A-194F-8F64-D2E83175CD13}"/>
                  </a:ext>
                </a:extLst>
              </p:cNvPr>
              <p:cNvSpPr txBox="1"/>
              <p:nvPr/>
            </p:nvSpPr>
            <p:spPr>
              <a:xfrm rot="19622905">
                <a:off x="5347966" y="5132116"/>
                <a:ext cx="13850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dirty="0"/>
                  <a:t>Purple (2005)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CBC2A7-0B26-5940-ACBD-E642EA7FCEDF}"/>
                  </a:ext>
                </a:extLst>
              </p:cNvPr>
              <p:cNvSpPr txBox="1"/>
              <p:nvPr/>
            </p:nvSpPr>
            <p:spPr>
              <a:xfrm>
                <a:off x="5053241" y="6268362"/>
                <a:ext cx="3533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Number of Jobs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A5555F-DC04-1A4B-8AE4-C9A8FB4C5F00}"/>
                  </a:ext>
                </a:extLst>
              </p:cNvPr>
              <p:cNvSpPr txBox="1"/>
              <p:nvPr/>
            </p:nvSpPr>
            <p:spPr>
              <a:xfrm rot="16200000">
                <a:off x="3023963" y="4220176"/>
                <a:ext cx="362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System Scale (FLOPS)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D7777C-A98C-9744-AAE9-4A8F297645E7}"/>
                </a:ext>
              </a:extLst>
            </p:cNvPr>
            <p:cNvSpPr txBox="1"/>
            <p:nvPr/>
          </p:nvSpPr>
          <p:spPr>
            <a:xfrm>
              <a:off x="5089032" y="6202207"/>
              <a:ext cx="948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4392A8-059E-5443-94E8-BC01A028ADBC}"/>
                </a:ext>
              </a:extLst>
            </p:cNvPr>
            <p:cNvSpPr txBox="1"/>
            <p:nvPr/>
          </p:nvSpPr>
          <p:spPr>
            <a:xfrm>
              <a:off x="7673335" y="6197890"/>
              <a:ext cx="948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Many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937FBC1-443E-064E-B588-4AD16D10ADFC}"/>
              </a:ext>
            </a:extLst>
          </p:cNvPr>
          <p:cNvSpPr txBox="1"/>
          <p:nvPr/>
        </p:nvSpPr>
        <p:spPr>
          <a:xfrm>
            <a:off x="1644063" y="1363945"/>
            <a:ext cx="307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F8A"/>
                </a:solidFill>
              </a:rPr>
              <a:t>Widening I/O Gap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0196DAC6-1241-B34D-8477-E63A50C3CB55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50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DC73-1C7C-514C-B8CB-64A3C6D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Results: Join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B4D8CB6A-6DDE-2C42-B587-7CA210552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20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D66979-8B41-284A-86F4-BC9E2356439D}"/>
              </a:ext>
            </a:extLst>
          </p:cNvPr>
          <p:cNvSpPr/>
          <p:nvPr/>
        </p:nvSpPr>
        <p:spPr>
          <a:xfrm>
            <a:off x="609600" y="1417638"/>
            <a:ext cx="1082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Benchmark: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Data: large dataset (log dataset) </a:t>
            </a:r>
            <a:r>
              <a:rPr lang="en-US" sz="2400" i="1" dirty="0"/>
              <a:t>join</a:t>
            </a:r>
            <a:r>
              <a:rPr lang="en-US" sz="2400" dirty="0"/>
              <a:t> small dataset (reference dataset)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6575D-19E8-6D4B-ACE8-62447ECA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006" y="3231167"/>
            <a:ext cx="3957295" cy="293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59241-D82A-3C4F-9C40-D8665AAB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03" y="3231167"/>
            <a:ext cx="3965993" cy="2939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431A6-1AAA-2647-B123-8A8E6F0E4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1167"/>
            <a:ext cx="3965993" cy="29397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A7E2F9-ED9A-5743-B3CA-B971DEFD508F}"/>
              </a:ext>
            </a:extLst>
          </p:cNvPr>
          <p:cNvSpPr/>
          <p:nvPr/>
        </p:nvSpPr>
        <p:spPr>
          <a:xfrm>
            <a:off x="1005840" y="6318945"/>
            <a:ext cx="7073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Cicotti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, Y. Lu, P. Balaji, and M. Taufer. On the Power of Combiner Optimizations in MapReduce over MPI Workflows.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ICPADS,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527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3A0F-824A-C947-BC32-842E024C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Dynamic Repartition: Dealing with Skew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118C-B89A-B54E-A542-C2C11CAD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FF1B4-6D78-B643-A5B1-15567B04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65" y="1172818"/>
            <a:ext cx="10727635" cy="51835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C2286F-8984-F14F-AC86-02D9FE4A293B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21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B861E-A3AF-8D47-83DC-2C8F1FEC1773}"/>
              </a:ext>
            </a:extLst>
          </p:cNvPr>
          <p:cNvSpPr/>
          <p:nvPr/>
        </p:nvSpPr>
        <p:spPr>
          <a:xfrm>
            <a:off x="946151" y="6309863"/>
            <a:ext cx="86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ea typeface="Times New Roman" panose="02020603050405020304" pitchFamily="18" charset="0"/>
              </a:rPr>
              <a:t>Cicotti</a:t>
            </a:r>
            <a:r>
              <a:rPr lang="en-US" sz="1600" dirty="0">
                <a:ea typeface="Times New Roman" panose="02020603050405020304" pitchFamily="18" charset="0"/>
              </a:rPr>
              <a:t>, Y. Lu, P. Balaji, and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M. Taufer. </a:t>
            </a:r>
            <a:r>
              <a:rPr lang="en-US" sz="1600" dirty="0">
                <a:ea typeface="Times New Roman" panose="02020603050405020304" pitchFamily="18" charset="0"/>
              </a:rPr>
              <a:t>Scalable Data Skew Mitigation in MapReduce over MPI for Supercomputing Systems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IEEE TPDS</a:t>
            </a:r>
            <a:r>
              <a:rPr lang="en-US" sz="1600" dirty="0">
                <a:ea typeface="Times New Roman" panose="02020603050405020304" pitchFamily="18" charset="0"/>
              </a:rPr>
              <a:t>, 2019.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730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DC73-1C7C-514C-B8CB-64A3C6D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Results: Join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B4D8CB6A-6DDE-2C42-B587-7CA210552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22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5EB63-9271-6148-B5F1-07ABD413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31" y="3356630"/>
            <a:ext cx="3983373" cy="296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B96680-1337-E346-9DF0-740C1A5A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06" y="3356630"/>
            <a:ext cx="3767020" cy="2967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C6F461-8089-894F-9004-83808301F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8" y="3356630"/>
            <a:ext cx="3992128" cy="29678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D66979-8B41-284A-86F4-BC9E2356439D}"/>
              </a:ext>
            </a:extLst>
          </p:cNvPr>
          <p:cNvSpPr/>
          <p:nvPr/>
        </p:nvSpPr>
        <p:spPr>
          <a:xfrm>
            <a:off x="609600" y="1417638"/>
            <a:ext cx="1082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Benchmark: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HPC System: Tianhe-2: compute node with two Intel Xeon E2-2692v2 CPUs (12 cores each, 24 cores total) running at 2.2 GHz. Each node has 64 GB of memory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Data: large dataset (log dataset) join small dataset (reference dataset)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distribution: from value-balanced to value imbalanced-datasets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12089-35E3-FD4A-BBA4-965C80AB157E}"/>
              </a:ext>
            </a:extLst>
          </p:cNvPr>
          <p:cNvSpPr/>
          <p:nvPr/>
        </p:nvSpPr>
        <p:spPr>
          <a:xfrm>
            <a:off x="946151" y="6309863"/>
            <a:ext cx="86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ea typeface="Times New Roman" panose="02020603050405020304" pitchFamily="18" charset="0"/>
              </a:rPr>
              <a:t>Cicotti</a:t>
            </a:r>
            <a:r>
              <a:rPr lang="en-US" sz="1600" dirty="0">
                <a:ea typeface="Times New Roman" panose="02020603050405020304" pitchFamily="18" charset="0"/>
              </a:rPr>
              <a:t>, Y. Lu, P. Balaji, and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M. Taufer. </a:t>
            </a:r>
            <a:r>
              <a:rPr lang="en-US" sz="1600" dirty="0">
                <a:ea typeface="Times New Roman" panose="02020603050405020304" pitchFamily="18" charset="0"/>
              </a:rPr>
              <a:t>Scalable Data Skew Mitigation in MapReduce over MPI for Supercomputing Systems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IEEE TPDS</a:t>
            </a:r>
            <a:r>
              <a:rPr lang="en-US" sz="1600" dirty="0">
                <a:ea typeface="Times New Roman" panose="02020603050405020304" pitchFamily="18" charset="0"/>
              </a:rPr>
              <a:t>, 2019.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55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C3E41-6510-C741-BF6C-9650D1FA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172818"/>
            <a:ext cx="10636250" cy="5183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63A0F-824A-C947-BC32-842E024C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Split Workflows: Dealing with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Superkeys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713624-ADE0-7743-B4B8-2C0C919AC430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FA4AF-E7AD-D84D-9A9C-69867510D3C0}"/>
              </a:ext>
            </a:extLst>
          </p:cNvPr>
          <p:cNvSpPr/>
          <p:nvPr/>
        </p:nvSpPr>
        <p:spPr>
          <a:xfrm>
            <a:off x="946151" y="6309863"/>
            <a:ext cx="86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ea typeface="Times New Roman" panose="02020603050405020304" pitchFamily="18" charset="0"/>
              </a:rPr>
              <a:t>Cicotti</a:t>
            </a:r>
            <a:r>
              <a:rPr lang="en-US" sz="1600" dirty="0">
                <a:ea typeface="Times New Roman" panose="02020603050405020304" pitchFamily="18" charset="0"/>
              </a:rPr>
              <a:t>, Y. Lu, P. Balaji, and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M. Taufer. </a:t>
            </a:r>
            <a:r>
              <a:rPr lang="en-US" sz="1600" dirty="0">
                <a:ea typeface="Times New Roman" panose="02020603050405020304" pitchFamily="18" charset="0"/>
              </a:rPr>
              <a:t>Scalable Data Skew Mitigation in MapReduce over MPI for Supercomputing Systems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IEEE TPDS</a:t>
            </a:r>
            <a:r>
              <a:rPr lang="en-US" sz="1600" dirty="0">
                <a:ea typeface="Times New Roman" panose="02020603050405020304" pitchFamily="18" charset="0"/>
              </a:rPr>
              <a:t>, 2019.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583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SzPts val="4400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Results: Octree Clustering </a:t>
            </a:r>
            <a:endParaRPr sz="4000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1300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100"/>
              <a:buNone/>
            </a:pP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Optimizations: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Combiner Optimizations </a:t>
            </a:r>
            <a:endParaRPr sz="29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Dynamic Partition</a:t>
            </a:r>
            <a:endParaRPr sz="29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Superkeys and Splitting</a:t>
            </a:r>
            <a:endParaRPr sz="29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ts val="1100"/>
              <a:buNone/>
            </a:pP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Benchmarks: 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count (WC)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Octree clustering (OC)</a:t>
            </a:r>
            <a:endParaRPr sz="293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Breadth-first search (</a:t>
            </a: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BFS)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System: Tianhe-2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220" y="1600201"/>
            <a:ext cx="6466009" cy="46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FEA7AF-4ED1-DA47-9FC3-82130AC5C5F6}"/>
              </a:ext>
            </a:extLst>
          </p:cNvPr>
          <p:cNvSpPr/>
          <p:nvPr/>
        </p:nvSpPr>
        <p:spPr>
          <a:xfrm>
            <a:off x="1028700" y="6273225"/>
            <a:ext cx="816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ea typeface="Times New Roman" panose="02020603050405020304" pitchFamily="18" charset="0"/>
              </a:rPr>
              <a:t>Cicotti</a:t>
            </a:r>
            <a:r>
              <a:rPr lang="en-US" sz="1600" dirty="0">
                <a:ea typeface="Times New Roman" panose="02020603050405020304" pitchFamily="18" charset="0"/>
              </a:rPr>
              <a:t>, Y. Lu, P. Balaji, and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M. Taufer. </a:t>
            </a:r>
            <a:r>
              <a:rPr lang="en-US" sz="1600" dirty="0">
                <a:ea typeface="Times New Roman" panose="02020603050405020304" pitchFamily="18" charset="0"/>
              </a:rPr>
              <a:t>Scalable Data Skew Mitigation in MapReduce over MPI for Supercomputing Systems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IEEE TPDS</a:t>
            </a:r>
            <a:r>
              <a:rPr lang="en-US" sz="1600" dirty="0">
                <a:ea typeface="Times New Roman" panose="02020603050405020304" pitchFamily="18" charset="0"/>
              </a:rPr>
              <a:t>, 2019.</a:t>
            </a:r>
            <a:endParaRPr lang="en-US" sz="16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11139B2-25E7-164F-B4AD-9D53921EBC07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24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SzPts val="4400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Results: Join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380" y="1564864"/>
            <a:ext cx="6403087" cy="470836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1300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100"/>
              <a:buNone/>
            </a:pP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Optimizations: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Combiner Optimizations </a:t>
            </a:r>
            <a:endParaRPr sz="2933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Dynamic Partition</a:t>
            </a:r>
            <a:endParaRPr sz="2933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Superkeys</a:t>
            </a:r>
            <a:r>
              <a:rPr lang="en-US" sz="29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and Splitting</a:t>
            </a:r>
            <a:endParaRPr sz="2933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ts val="1100"/>
              <a:buNone/>
            </a:pP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Benchmarks: 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count (WC)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Octree clustering (OC)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933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Breadth-first search (</a:t>
            </a: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BFS)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491054">
              <a:spcBef>
                <a:spcPts val="0"/>
              </a:spcBef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933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  <a:endParaRPr sz="2933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System: Tianhe-2</a:t>
            </a:r>
            <a:endParaRPr sz="29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4E0C-E45C-CF4C-9B99-67B59CED217D}"/>
              </a:ext>
            </a:extLst>
          </p:cNvPr>
          <p:cNvSpPr/>
          <p:nvPr/>
        </p:nvSpPr>
        <p:spPr>
          <a:xfrm>
            <a:off x="1028700" y="6273225"/>
            <a:ext cx="816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T. Gao, Y. Guo, B. Zhang, P. </a:t>
            </a:r>
            <a:r>
              <a:rPr lang="en-US" sz="1600" dirty="0" err="1">
                <a:ea typeface="Times New Roman" panose="02020603050405020304" pitchFamily="18" charset="0"/>
              </a:rPr>
              <a:t>Cicotti</a:t>
            </a:r>
            <a:r>
              <a:rPr lang="en-US" sz="1600" dirty="0">
                <a:ea typeface="Times New Roman" panose="02020603050405020304" pitchFamily="18" charset="0"/>
              </a:rPr>
              <a:t>, Y. Lu, P. Balaji, and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M. Taufer. </a:t>
            </a:r>
            <a:r>
              <a:rPr lang="en-US" sz="1600" dirty="0">
                <a:ea typeface="Times New Roman" panose="02020603050405020304" pitchFamily="18" charset="0"/>
              </a:rPr>
              <a:t>Scalable Data Skew Mitigation in MapReduce over MPI for Supercomputing Systems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IEEE TPDS</a:t>
            </a:r>
            <a:r>
              <a:rPr lang="en-US" sz="1600" dirty="0">
                <a:ea typeface="Times New Roman" panose="02020603050405020304" pitchFamily="18" charset="0"/>
              </a:rPr>
              <a:t>, 2019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en-US" sz="16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59BE338-FACB-824A-B7FD-66520DE1090C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25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28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0D02-27C6-E448-A741-44FB10E2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Compute-intensive Applications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F6B8A05D-EB00-924F-BDD4-82E64193B57C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4610100" cy="214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1480">
              <a:spcBef>
                <a:spcPts val="480"/>
              </a:spcBef>
              <a:buSzPts val="2880"/>
              <a:buFont typeface="Arial"/>
              <a:buChar char="●"/>
            </a:pPr>
            <a:r>
              <a:rPr lang="en-US" sz="2800" dirty="0">
                <a:latin typeface="+mn-lt"/>
              </a:rPr>
              <a:t>Dongarra and co-authors studied impact of power cap on compute-intensive applications</a:t>
            </a:r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A3BA21C5-93D5-1943-B3B0-287BFCC4EB29}"/>
              </a:ext>
            </a:extLst>
          </p:cNvPr>
          <p:cNvSpPr txBox="1"/>
          <p:nvPr/>
        </p:nvSpPr>
        <p:spPr>
          <a:xfrm>
            <a:off x="609600" y="4311780"/>
            <a:ext cx="4305300" cy="149466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assess the same impacts on data-intensive applications?</a:t>
            </a:r>
            <a:endParaRPr sz="2800" dirty="0"/>
          </a:p>
        </p:txBody>
      </p:sp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A363FA01-47C8-0A44-8F27-6C8BAD186DC4}"/>
              </a:ext>
            </a:extLst>
          </p:cNvPr>
          <p:cNvSpPr txBox="1"/>
          <p:nvPr/>
        </p:nvSpPr>
        <p:spPr>
          <a:xfrm>
            <a:off x="5494898" y="1647139"/>
            <a:ext cx="6087502" cy="46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HPCG Benchmark — Average Power (Dongarra)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66;p14">
            <a:extLst>
              <a:ext uri="{FF2B5EF4-FFF2-40B4-BE49-F238E27FC236}">
                <a16:creationId xmlns:a16="http://schemas.microsoft.com/office/drawing/2014/main" id="{B8ACB6EE-2BC3-0B4E-B0FD-2A3BCA617D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10150" y="2107428"/>
            <a:ext cx="6472250" cy="40647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F4AE34B7-144C-0745-8A4D-F02B8E856A9A}"/>
              </a:ext>
            </a:extLst>
          </p:cNvPr>
          <p:cNvSpPr txBox="1"/>
          <p:nvPr/>
        </p:nvSpPr>
        <p:spPr>
          <a:xfrm>
            <a:off x="1028700" y="6247915"/>
            <a:ext cx="9746066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A. Haidar et al., “Investigating power capping toward energy-efficient scientific applications,” Concurrency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Computat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Pract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Exper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2018; e4485.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doi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: 10.1002/cpe.4485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37876F2-5840-464F-B78C-5EBCDEA73A9A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3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D321-6BF6-0E47-A631-B6346E5E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Data-intensive Applications</a:t>
            </a:r>
          </a:p>
        </p:txBody>
      </p:sp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D7E81A83-CD37-1544-9C15-1F7BDE462E03}"/>
              </a:ext>
            </a:extLst>
          </p:cNvPr>
          <p:cNvSpPr/>
          <p:nvPr/>
        </p:nvSpPr>
        <p:spPr>
          <a:xfrm rot="-291">
            <a:off x="6256404" y="2855272"/>
            <a:ext cx="4512323" cy="597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Mini-apps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1;p16">
            <a:extLst>
              <a:ext uri="{FF2B5EF4-FFF2-40B4-BE49-F238E27FC236}">
                <a16:creationId xmlns:a16="http://schemas.microsoft.com/office/drawing/2014/main" id="{185AAB26-5965-C146-9EE1-05375A8E925E}"/>
              </a:ext>
            </a:extLst>
          </p:cNvPr>
          <p:cNvSpPr/>
          <p:nvPr/>
        </p:nvSpPr>
        <p:spPr>
          <a:xfrm rot="449">
            <a:off x="5730054" y="4411769"/>
            <a:ext cx="5852307" cy="5973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2;p16">
            <a:extLst>
              <a:ext uri="{FF2B5EF4-FFF2-40B4-BE49-F238E27FC236}">
                <a16:creationId xmlns:a16="http://schemas.microsoft.com/office/drawing/2014/main" id="{C25B662F-3282-6A41-A214-30A15E3AAA0F}"/>
              </a:ext>
            </a:extLst>
          </p:cNvPr>
          <p:cNvSpPr txBox="1"/>
          <p:nvPr/>
        </p:nvSpPr>
        <p:spPr>
          <a:xfrm>
            <a:off x="1744946" y="2059913"/>
            <a:ext cx="3732608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(words)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E1CC38A4-69BB-D24B-A10B-AA34E780FC1D}"/>
              </a:ext>
            </a:extLst>
          </p:cNvPr>
          <p:cNvSpPr/>
          <p:nvPr/>
        </p:nvSpPr>
        <p:spPr>
          <a:xfrm rot="488">
            <a:off x="5916055" y="3642512"/>
            <a:ext cx="5378652" cy="597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6">
            <a:extLst>
              <a:ext uri="{FF2B5EF4-FFF2-40B4-BE49-F238E27FC236}">
                <a16:creationId xmlns:a16="http://schemas.microsoft.com/office/drawing/2014/main" id="{16385136-872E-2F49-93AC-E2AAED5C9E93}"/>
              </a:ext>
            </a:extLst>
          </p:cNvPr>
          <p:cNvSpPr txBox="1"/>
          <p:nvPr/>
        </p:nvSpPr>
        <p:spPr>
          <a:xfrm>
            <a:off x="913416" y="4577601"/>
            <a:ext cx="4564138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Passing Library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6;p16">
            <a:extLst>
              <a:ext uri="{FF2B5EF4-FFF2-40B4-BE49-F238E27FC236}">
                <a16:creationId xmlns:a16="http://schemas.microsoft.com/office/drawing/2014/main" id="{17E7C3A3-FA0A-D743-A8A5-ECC42DE80682}"/>
              </a:ext>
            </a:extLst>
          </p:cNvPr>
          <p:cNvSpPr txBox="1"/>
          <p:nvPr/>
        </p:nvSpPr>
        <p:spPr>
          <a:xfrm>
            <a:off x="564217" y="3775309"/>
            <a:ext cx="4913337" cy="33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MapReduce over MPI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7;p16">
            <a:extLst>
              <a:ext uri="{FF2B5EF4-FFF2-40B4-BE49-F238E27FC236}">
                <a16:creationId xmlns:a16="http://schemas.microsoft.com/office/drawing/2014/main" id="{16F7BA93-F035-DF41-901F-DFC80B0BAE12}"/>
              </a:ext>
            </a:extLst>
          </p:cNvPr>
          <p:cNvSpPr txBox="1"/>
          <p:nvPr/>
        </p:nvSpPr>
        <p:spPr>
          <a:xfrm>
            <a:off x="564217" y="3020954"/>
            <a:ext cx="4913337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WC, OC, BFS, Join  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9;p16">
            <a:extLst>
              <a:ext uri="{FF2B5EF4-FFF2-40B4-BE49-F238E27FC236}">
                <a16:creationId xmlns:a16="http://schemas.microsoft.com/office/drawing/2014/main" id="{368A5919-1BBE-5E4E-ABD0-3D5A9C09D853}"/>
              </a:ext>
            </a:extLst>
          </p:cNvPr>
          <p:cNvSpPr txBox="1"/>
          <p:nvPr/>
        </p:nvSpPr>
        <p:spPr>
          <a:xfrm>
            <a:off x="172278" y="5365279"/>
            <a:ext cx="5305276" cy="5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(KNL: 68, KNM: 72 cores)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0;p16">
            <a:extLst>
              <a:ext uri="{FF2B5EF4-FFF2-40B4-BE49-F238E27FC236}">
                <a16:creationId xmlns:a16="http://schemas.microsoft.com/office/drawing/2014/main" id="{9A9A48DF-A250-FB42-8106-912D427331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409" t="4203" r="5305" b="6741"/>
          <a:stretch/>
        </p:blipFill>
        <p:spPr>
          <a:xfrm>
            <a:off x="6353032" y="5057545"/>
            <a:ext cx="1769949" cy="10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16">
            <a:extLst>
              <a:ext uri="{FF2B5EF4-FFF2-40B4-BE49-F238E27FC236}">
                <a16:creationId xmlns:a16="http://schemas.microsoft.com/office/drawing/2014/main" id="{131DF1ED-122E-644B-8900-4827C99F7B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47" t="7038" r="9359" b="7644"/>
          <a:stretch/>
        </p:blipFill>
        <p:spPr>
          <a:xfrm>
            <a:off x="8403782" y="5095045"/>
            <a:ext cx="146284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5EB2512-9368-3D4E-8AF7-E37C960A0CD7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B577BD68-05B9-F448-A074-C234E78638F0}"/>
              </a:ext>
            </a:extLst>
          </p:cNvPr>
          <p:cNvSpPr/>
          <p:nvPr/>
        </p:nvSpPr>
        <p:spPr>
          <a:xfrm>
            <a:off x="6904610" y="1654436"/>
            <a:ext cx="1014537" cy="990300"/>
          </a:xfrm>
          <a:prstGeom prst="foldedCorner">
            <a:avLst>
              <a:gd name="adj" fmla="val 37170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413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D321-6BF6-0E47-A631-B6346E5E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Data-intensive Applications</a:t>
            </a:r>
          </a:p>
        </p:txBody>
      </p:sp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D7E81A83-CD37-1544-9C15-1F7BDE462E03}"/>
              </a:ext>
            </a:extLst>
          </p:cNvPr>
          <p:cNvSpPr/>
          <p:nvPr/>
        </p:nvSpPr>
        <p:spPr>
          <a:xfrm rot="-291">
            <a:off x="6256404" y="2377401"/>
            <a:ext cx="4512323" cy="5970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Mini-apps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1;p16">
            <a:extLst>
              <a:ext uri="{FF2B5EF4-FFF2-40B4-BE49-F238E27FC236}">
                <a16:creationId xmlns:a16="http://schemas.microsoft.com/office/drawing/2014/main" id="{185AAB26-5965-C146-9EE1-05375A8E925E}"/>
              </a:ext>
            </a:extLst>
          </p:cNvPr>
          <p:cNvSpPr/>
          <p:nvPr/>
        </p:nvSpPr>
        <p:spPr>
          <a:xfrm rot="449">
            <a:off x="5730054" y="4617509"/>
            <a:ext cx="5852307" cy="5973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2;p16">
            <a:extLst>
              <a:ext uri="{FF2B5EF4-FFF2-40B4-BE49-F238E27FC236}">
                <a16:creationId xmlns:a16="http://schemas.microsoft.com/office/drawing/2014/main" id="{C25B662F-3282-6A41-A214-30A15E3AAA0F}"/>
              </a:ext>
            </a:extLst>
          </p:cNvPr>
          <p:cNvSpPr txBox="1"/>
          <p:nvPr/>
        </p:nvSpPr>
        <p:spPr>
          <a:xfrm>
            <a:off x="1744946" y="1582042"/>
            <a:ext cx="3732608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(words)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E1CC38A4-69BB-D24B-A10B-AA34E780FC1D}"/>
              </a:ext>
            </a:extLst>
          </p:cNvPr>
          <p:cNvSpPr/>
          <p:nvPr/>
        </p:nvSpPr>
        <p:spPr>
          <a:xfrm rot="488">
            <a:off x="5916054" y="3254862"/>
            <a:ext cx="5378652" cy="597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5;p16">
            <a:extLst>
              <a:ext uri="{FF2B5EF4-FFF2-40B4-BE49-F238E27FC236}">
                <a16:creationId xmlns:a16="http://schemas.microsoft.com/office/drawing/2014/main" id="{16385136-872E-2F49-93AC-E2AAED5C9E93}"/>
              </a:ext>
            </a:extLst>
          </p:cNvPr>
          <p:cNvSpPr txBox="1"/>
          <p:nvPr/>
        </p:nvSpPr>
        <p:spPr>
          <a:xfrm>
            <a:off x="913416" y="4783341"/>
            <a:ext cx="4564138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Passing Library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6;p16">
            <a:extLst>
              <a:ext uri="{FF2B5EF4-FFF2-40B4-BE49-F238E27FC236}">
                <a16:creationId xmlns:a16="http://schemas.microsoft.com/office/drawing/2014/main" id="{17E7C3A3-FA0A-D743-A8A5-ECC42DE80682}"/>
              </a:ext>
            </a:extLst>
          </p:cNvPr>
          <p:cNvSpPr txBox="1"/>
          <p:nvPr/>
        </p:nvSpPr>
        <p:spPr>
          <a:xfrm>
            <a:off x="564216" y="3387659"/>
            <a:ext cx="4913337" cy="33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MapReduce over MPI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7;p16">
            <a:extLst>
              <a:ext uri="{FF2B5EF4-FFF2-40B4-BE49-F238E27FC236}">
                <a16:creationId xmlns:a16="http://schemas.microsoft.com/office/drawing/2014/main" id="{16F7BA93-F035-DF41-901F-DFC80B0BAE12}"/>
              </a:ext>
            </a:extLst>
          </p:cNvPr>
          <p:cNvSpPr txBox="1"/>
          <p:nvPr/>
        </p:nvSpPr>
        <p:spPr>
          <a:xfrm>
            <a:off x="564217" y="2543083"/>
            <a:ext cx="4913337" cy="26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GroupByKey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ReduceByKey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9;p16">
            <a:extLst>
              <a:ext uri="{FF2B5EF4-FFF2-40B4-BE49-F238E27FC236}">
                <a16:creationId xmlns:a16="http://schemas.microsoft.com/office/drawing/2014/main" id="{368A5919-1BBE-5E4E-ABD0-3D5A9C09D853}"/>
              </a:ext>
            </a:extLst>
          </p:cNvPr>
          <p:cNvSpPr txBox="1"/>
          <p:nvPr/>
        </p:nvSpPr>
        <p:spPr>
          <a:xfrm>
            <a:off x="172278" y="5571019"/>
            <a:ext cx="5305276" cy="5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(KNL: 68, KNM: 72 cores)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0;p16">
            <a:extLst>
              <a:ext uri="{FF2B5EF4-FFF2-40B4-BE49-F238E27FC236}">
                <a16:creationId xmlns:a16="http://schemas.microsoft.com/office/drawing/2014/main" id="{9A9A48DF-A250-FB42-8106-912D427331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409" t="4203" r="5305" b="6741"/>
          <a:stretch/>
        </p:blipFill>
        <p:spPr>
          <a:xfrm>
            <a:off x="6353032" y="5263285"/>
            <a:ext cx="1769949" cy="10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16">
            <a:extLst>
              <a:ext uri="{FF2B5EF4-FFF2-40B4-BE49-F238E27FC236}">
                <a16:creationId xmlns:a16="http://schemas.microsoft.com/office/drawing/2014/main" id="{131DF1ED-122E-644B-8900-4827C99F7B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47" t="7038" r="9359" b="7644"/>
          <a:stretch/>
        </p:blipFill>
        <p:spPr>
          <a:xfrm>
            <a:off x="8403782" y="5300785"/>
            <a:ext cx="1462840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5EB2512-9368-3D4E-8AF7-E37C960A0CD7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28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7" name="Google Shape;92;p16">
            <a:extLst>
              <a:ext uri="{FF2B5EF4-FFF2-40B4-BE49-F238E27FC236}">
                <a16:creationId xmlns:a16="http://schemas.microsoft.com/office/drawing/2014/main" id="{5A18D5B7-3123-4A43-A7DD-1C1FFEF3C375}"/>
              </a:ext>
            </a:extLst>
          </p:cNvPr>
          <p:cNvSpPr txBox="1"/>
          <p:nvPr/>
        </p:nvSpPr>
        <p:spPr>
          <a:xfrm>
            <a:off x="-1051253" y="4079725"/>
            <a:ext cx="8994954" cy="28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D8224"/>
                </a:solidFill>
                <a:latin typeface="Calibri"/>
                <a:ea typeface="Calibri"/>
                <a:cs typeface="Calibri"/>
                <a:sym typeface="Calibri"/>
              </a:rPr>
              <a:t>Tools for POWER </a:t>
            </a:r>
            <a:r>
              <a:rPr lang="en" sz="3200" b="1" u="sng" dirty="0">
                <a:solidFill>
                  <a:srgbClr val="FD8224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en" sz="3200" b="1" dirty="0">
                <a:solidFill>
                  <a:srgbClr val="FD822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3200" b="1" u="sng" dirty="0">
                <a:solidFill>
                  <a:srgbClr val="FD8224"/>
                </a:solidFill>
                <a:latin typeface="Calibri"/>
                <a:ea typeface="Calibri"/>
                <a:cs typeface="Calibri"/>
                <a:sym typeface="Calibri"/>
              </a:rPr>
              <a:t>capping</a:t>
            </a:r>
            <a:endParaRPr sz="3200" b="1" u="sng" dirty="0">
              <a:solidFill>
                <a:srgbClr val="FD8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4;p16">
            <a:extLst>
              <a:ext uri="{FF2B5EF4-FFF2-40B4-BE49-F238E27FC236}">
                <a16:creationId xmlns:a16="http://schemas.microsoft.com/office/drawing/2014/main" id="{148206C1-FD84-2844-9888-50FAB3F71936}"/>
              </a:ext>
            </a:extLst>
          </p:cNvPr>
          <p:cNvSpPr/>
          <p:nvPr/>
        </p:nvSpPr>
        <p:spPr>
          <a:xfrm>
            <a:off x="9112649" y="3631096"/>
            <a:ext cx="1813560" cy="1182210"/>
          </a:xfrm>
          <a:prstGeom prst="rect">
            <a:avLst/>
          </a:prstGeom>
          <a:solidFill>
            <a:srgbClr val="FF82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PAPI</a:t>
            </a:r>
            <a:endParaRPr b="1"/>
          </a:p>
        </p:txBody>
      </p:sp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05F7F427-55F5-724A-8B6A-BB799F37EB8A}"/>
              </a:ext>
            </a:extLst>
          </p:cNvPr>
          <p:cNvSpPr/>
          <p:nvPr/>
        </p:nvSpPr>
        <p:spPr>
          <a:xfrm>
            <a:off x="6904610" y="1242956"/>
            <a:ext cx="1014537" cy="990300"/>
          </a:xfrm>
          <a:prstGeom prst="foldedCorner">
            <a:avLst>
              <a:gd name="adj" fmla="val 37170"/>
            </a:avLst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137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Mimir</a:t>
            </a:r>
            <a:r>
              <a:rPr lang="en-US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: Power Measurement and Capping</a:t>
            </a:r>
            <a:endParaRPr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63" y="1400851"/>
            <a:ext cx="5609900" cy="41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088" y="5587642"/>
            <a:ext cx="4536684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845100" y="6226283"/>
            <a:ext cx="96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Davis T. Gao, S. Chandrasekaran, H.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Jagode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Anthony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Danalis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 Pavan, J. Dongarra, and M. Taufer. Characterization 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Power Usage and Performance in Data-Intensive Applications using MapReduce over MPI.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56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9292-2D37-DE48-8EE8-0AF9AFAA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Canonical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01C9-D7BC-E74A-A2C9-787D4EFA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MapReduce </a:t>
            </a:r>
            <a:r>
              <a:rPr lang="en-US" dirty="0">
                <a:latin typeface="+mn-lt"/>
              </a:rPr>
              <a:t>runtime handles the parallel job execution, communication, and data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Users provide </a:t>
            </a:r>
            <a:r>
              <a:rPr lang="en-US" i="1" dirty="0">
                <a:latin typeface="+mn-lt"/>
              </a:rPr>
              <a:t>map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reduce</a:t>
            </a:r>
            <a:r>
              <a:rPr lang="en-US" dirty="0">
                <a:latin typeface="+mn-lt"/>
              </a:rPr>
              <a:t> functions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9DEC-37F0-CD4C-A5A6-58396AEE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60FBEF-8E88-8A4A-B4DE-F518E75F22D9}"/>
              </a:ext>
            </a:extLst>
          </p:cNvPr>
          <p:cNvCxnSpPr/>
          <p:nvPr/>
        </p:nvCxnSpPr>
        <p:spPr>
          <a:xfrm>
            <a:off x="2999388" y="42559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963C4B-A316-5443-A9C9-50088C4A1DEF}"/>
              </a:ext>
            </a:extLst>
          </p:cNvPr>
          <p:cNvSpPr txBox="1"/>
          <p:nvPr/>
        </p:nvSpPr>
        <p:spPr>
          <a:xfrm>
            <a:off x="4416425" y="365462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2">
                    <a:lumMod val="10000"/>
                  </a:schemeClr>
                </a:solidFill>
              </a:rPr>
              <a:t>&lt;Hello,1&gt;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061F8-B4A5-6B45-AD64-D047A5A1E593}"/>
              </a:ext>
            </a:extLst>
          </p:cNvPr>
          <p:cNvSpPr/>
          <p:nvPr/>
        </p:nvSpPr>
        <p:spPr>
          <a:xfrm>
            <a:off x="3380388" y="4038600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822E23-7A5F-A040-81CD-92D45E5F61FF}"/>
              </a:ext>
            </a:extLst>
          </p:cNvPr>
          <p:cNvSpPr/>
          <p:nvPr/>
        </p:nvSpPr>
        <p:spPr>
          <a:xfrm>
            <a:off x="3429000" y="5410200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AA4C0B-12DC-884C-9D17-F4027D44E9B1}"/>
              </a:ext>
            </a:extLst>
          </p:cNvPr>
          <p:cNvCxnSpPr>
            <a:stCxn id="7" idx="6"/>
          </p:cNvCxnSpPr>
          <p:nvPr/>
        </p:nvCxnSpPr>
        <p:spPr>
          <a:xfrm>
            <a:off x="4294788" y="4274190"/>
            <a:ext cx="963012" cy="297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3A6760-4E4C-0A4C-B5C9-F12CE311240D}"/>
              </a:ext>
            </a:extLst>
          </p:cNvPr>
          <p:cNvCxnSpPr/>
          <p:nvPr/>
        </p:nvCxnSpPr>
        <p:spPr>
          <a:xfrm>
            <a:off x="3048000" y="569912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405133-92C9-434B-9AB3-CD01861D68B4}"/>
              </a:ext>
            </a:extLst>
          </p:cNvPr>
          <p:cNvCxnSpPr/>
          <p:nvPr/>
        </p:nvCxnSpPr>
        <p:spPr>
          <a:xfrm flipV="1">
            <a:off x="4495800" y="5257802"/>
            <a:ext cx="685800" cy="380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>
            <a:extLst>
              <a:ext uri="{FF2B5EF4-FFF2-40B4-BE49-F238E27FC236}">
                <a16:creationId xmlns:a16="http://schemas.microsoft.com/office/drawing/2014/main" id="{8202BCD0-F1ED-5B4F-9C55-A6AAFE033AD9}"/>
              </a:ext>
            </a:extLst>
          </p:cNvPr>
          <p:cNvSpPr/>
          <p:nvPr/>
        </p:nvSpPr>
        <p:spPr>
          <a:xfrm>
            <a:off x="4904388" y="4406906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Shuffle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A668DC-E265-6243-A75E-1DBB0060D057}"/>
              </a:ext>
            </a:extLst>
          </p:cNvPr>
          <p:cNvSpPr/>
          <p:nvPr/>
        </p:nvSpPr>
        <p:spPr>
          <a:xfrm>
            <a:off x="7418988" y="3962400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AC3137-5402-574E-9DEF-1CE34BB4FCF5}"/>
              </a:ext>
            </a:extLst>
          </p:cNvPr>
          <p:cNvSpPr/>
          <p:nvPr/>
        </p:nvSpPr>
        <p:spPr>
          <a:xfrm>
            <a:off x="7495189" y="54102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reduce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5C63FA-ADD0-664E-BD6E-81B573814629}"/>
              </a:ext>
            </a:extLst>
          </p:cNvPr>
          <p:cNvCxnSpPr/>
          <p:nvPr/>
        </p:nvCxnSpPr>
        <p:spPr>
          <a:xfrm flipV="1">
            <a:off x="8670686" y="4179701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45F206-EB8A-B94C-978A-66F340CA7B23}"/>
              </a:ext>
            </a:extLst>
          </p:cNvPr>
          <p:cNvCxnSpPr/>
          <p:nvPr/>
        </p:nvCxnSpPr>
        <p:spPr>
          <a:xfrm>
            <a:off x="8763000" y="567152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FD1DAE-1797-2143-B0CC-20DC5C87ED2F}"/>
              </a:ext>
            </a:extLst>
          </p:cNvPr>
          <p:cNvCxnSpPr/>
          <p:nvPr/>
        </p:nvCxnSpPr>
        <p:spPr>
          <a:xfrm flipV="1">
            <a:off x="6654916" y="4191001"/>
            <a:ext cx="764072" cy="259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2D174E-E5AD-3A49-9FB4-A159CA9314DD}"/>
              </a:ext>
            </a:extLst>
          </p:cNvPr>
          <p:cNvCxnSpPr/>
          <p:nvPr/>
        </p:nvCxnSpPr>
        <p:spPr>
          <a:xfrm>
            <a:off x="6423904" y="5322564"/>
            <a:ext cx="1071284" cy="31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448C7-3F04-1D4F-BBCB-62379CA4AEAD}"/>
              </a:ext>
            </a:extLst>
          </p:cNvPr>
          <p:cNvSpPr/>
          <p:nvPr/>
        </p:nvSpPr>
        <p:spPr>
          <a:xfrm>
            <a:off x="1981200" y="38862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Hello</a:t>
            </a:r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B7717E-3773-D14A-B826-19132CFBF9A8}"/>
              </a:ext>
            </a:extLst>
          </p:cNvPr>
          <p:cNvSpPr/>
          <p:nvPr/>
        </p:nvSpPr>
        <p:spPr>
          <a:xfrm>
            <a:off x="2057400" y="53340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altLang="zh-CN" dirty="0"/>
              <a:t>ello</a:t>
            </a:r>
            <a:r>
              <a:rPr lang="zh-CN" altLang="en-US" dirty="0"/>
              <a:t> </a:t>
            </a:r>
            <a:endParaRPr lang="en-US" dirty="0"/>
          </a:p>
          <a:p>
            <a:pPr algn="ctr"/>
            <a:r>
              <a:rPr lang="en-US" dirty="0"/>
              <a:t>World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0BA9C-A2A9-B140-B741-F26F01D8C21A}"/>
              </a:ext>
            </a:extLst>
          </p:cNvPr>
          <p:cNvSpPr txBox="1"/>
          <p:nvPr/>
        </p:nvSpPr>
        <p:spPr>
          <a:xfrm>
            <a:off x="4416425" y="388322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AB1BD3-3594-B443-AA06-812437444873}"/>
              </a:ext>
            </a:extLst>
          </p:cNvPr>
          <p:cNvSpPr txBox="1"/>
          <p:nvPr/>
        </p:nvSpPr>
        <p:spPr>
          <a:xfrm>
            <a:off x="4343400" y="5635823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&lt;Hello,1&gt;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2FA1E-5711-424C-9762-9E6E7B2AE4C6}"/>
              </a:ext>
            </a:extLst>
          </p:cNvPr>
          <p:cNvSpPr txBox="1"/>
          <p:nvPr/>
        </p:nvSpPr>
        <p:spPr>
          <a:xfrm>
            <a:off x="4343400" y="594062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&lt;world,1&gt;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0725B-686B-2949-8E7A-F613F71DE763}"/>
              </a:ext>
            </a:extLst>
          </p:cNvPr>
          <p:cNvSpPr/>
          <p:nvPr/>
        </p:nvSpPr>
        <p:spPr>
          <a:xfrm>
            <a:off x="9067800" y="3886200"/>
            <a:ext cx="114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&lt;</a:t>
            </a:r>
            <a:r>
              <a:rPr lang="en-US" dirty="0"/>
              <a:t>Hello, 2&gt;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9E2C51-D671-804E-A5B8-4A0D91713A29}"/>
              </a:ext>
            </a:extLst>
          </p:cNvPr>
          <p:cNvSpPr/>
          <p:nvPr/>
        </p:nvSpPr>
        <p:spPr>
          <a:xfrm>
            <a:off x="9144000" y="541020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&lt;World, 2&gt;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79BBAF-0D1E-D545-A01E-E23844CBD7E0}"/>
              </a:ext>
            </a:extLst>
          </p:cNvPr>
          <p:cNvSpPr txBox="1"/>
          <p:nvPr/>
        </p:nvSpPr>
        <p:spPr>
          <a:xfrm>
            <a:off x="1846745" y="3301166"/>
            <a:ext cx="225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Wordcount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example: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33DE7DD-9298-7149-BD3E-3D32DADF56C8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3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2309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8021 -0.1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4427 0.184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23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3872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Mimir</a:t>
            </a:r>
            <a:r>
              <a:rPr lang="en-US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: Power Measurement and Capping</a:t>
            </a:r>
            <a:endParaRPr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7"/>
          <p:cNvSpPr txBox="1">
            <a:spLocks noGrp="1"/>
          </p:cNvSpPr>
          <p:nvPr>
            <p:ph type="sldNum" idx="12"/>
          </p:nvPr>
        </p:nvSpPr>
        <p:spPr>
          <a:xfrm>
            <a:off x="381784" y="6416719"/>
            <a:ext cx="2844800" cy="36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>
              <a:buClr>
                <a:srgbClr val="000000"/>
              </a:buClr>
              <a:buSzPts val="1000"/>
            </a:pPr>
            <a:fld id="{00000000-1234-1234-1234-123412341234}" type="slidenum">
              <a:rPr lang="en-US"/>
              <a:pPr algn="l">
                <a:buClr>
                  <a:srgbClr val="000000"/>
                </a:buClr>
                <a:buSzPts val="1000"/>
              </a:pPr>
              <a:t>30</a:t>
            </a:fld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63" y="1400851"/>
            <a:ext cx="5609900" cy="41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063" y="4179221"/>
            <a:ext cx="1701800" cy="86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37"/>
          <p:cNvCxnSpPr/>
          <p:nvPr/>
        </p:nvCxnSpPr>
        <p:spPr>
          <a:xfrm rot="10800000">
            <a:off x="3138663" y="4309882"/>
            <a:ext cx="1348400" cy="13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37"/>
          <p:cNvCxnSpPr/>
          <p:nvPr/>
        </p:nvCxnSpPr>
        <p:spPr>
          <a:xfrm flipH="1">
            <a:off x="3094230" y="4763016"/>
            <a:ext cx="1298400" cy="212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37"/>
          <p:cNvSpPr txBox="1"/>
          <p:nvPr/>
        </p:nvSpPr>
        <p:spPr>
          <a:xfrm>
            <a:off x="845100" y="6193033"/>
            <a:ext cx="96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Davis T. Gao, S. Chandrasekaran, H. Jagode, Anthony Danalis, B. Pavan, J. Dongarra, and M. Taufer. Characterization </a:t>
            </a:r>
            <a:endParaRPr sz="1467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Power Usage and Performance in Data-Intensive Applications using MapReduce over MPI. ParCo, 2019.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349;p37">
            <a:extLst>
              <a:ext uri="{FF2B5EF4-FFF2-40B4-BE49-F238E27FC236}">
                <a16:creationId xmlns:a16="http://schemas.microsoft.com/office/drawing/2014/main" id="{E09AE392-AE3A-E64E-AB0A-2A6B4158DFAE}"/>
              </a:ext>
            </a:extLst>
          </p:cNvPr>
          <p:cNvCxnSpPr>
            <a:cxnSpLocks/>
          </p:cNvCxnSpPr>
          <p:nvPr/>
        </p:nvCxnSpPr>
        <p:spPr>
          <a:xfrm flipH="1" flipV="1">
            <a:off x="6230902" y="2471542"/>
            <a:ext cx="767275" cy="62600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349;p37">
            <a:extLst>
              <a:ext uri="{FF2B5EF4-FFF2-40B4-BE49-F238E27FC236}">
                <a16:creationId xmlns:a16="http://schemas.microsoft.com/office/drawing/2014/main" id="{3D3155C7-24CC-5747-9EEE-1B10B25EDD92}"/>
              </a:ext>
            </a:extLst>
          </p:cNvPr>
          <p:cNvCxnSpPr>
            <a:cxnSpLocks/>
          </p:cNvCxnSpPr>
          <p:nvPr/>
        </p:nvCxnSpPr>
        <p:spPr>
          <a:xfrm flipH="1">
            <a:off x="6188863" y="3342151"/>
            <a:ext cx="809314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349;p37">
            <a:extLst>
              <a:ext uri="{FF2B5EF4-FFF2-40B4-BE49-F238E27FC236}">
                <a16:creationId xmlns:a16="http://schemas.microsoft.com/office/drawing/2014/main" id="{E122CB70-BE94-FA41-BA80-18A4F826C11A}"/>
              </a:ext>
            </a:extLst>
          </p:cNvPr>
          <p:cNvCxnSpPr>
            <a:cxnSpLocks/>
          </p:cNvCxnSpPr>
          <p:nvPr/>
        </p:nvCxnSpPr>
        <p:spPr>
          <a:xfrm flipH="1" flipV="1">
            <a:off x="6209883" y="3575315"/>
            <a:ext cx="788294" cy="114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349;p37">
            <a:extLst>
              <a:ext uri="{FF2B5EF4-FFF2-40B4-BE49-F238E27FC236}">
                <a16:creationId xmlns:a16="http://schemas.microsoft.com/office/drawing/2014/main" id="{A08C0273-AF3D-CF43-870A-E409C4C49E8B}"/>
              </a:ext>
            </a:extLst>
          </p:cNvPr>
          <p:cNvCxnSpPr>
            <a:cxnSpLocks/>
          </p:cNvCxnSpPr>
          <p:nvPr/>
        </p:nvCxnSpPr>
        <p:spPr>
          <a:xfrm flipH="1">
            <a:off x="6149868" y="1984116"/>
            <a:ext cx="809314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349;p37">
            <a:extLst>
              <a:ext uri="{FF2B5EF4-FFF2-40B4-BE49-F238E27FC236}">
                <a16:creationId xmlns:a16="http://schemas.microsoft.com/office/drawing/2014/main" id="{BB77FBDA-A52E-F145-88FB-A04DF78198C0}"/>
              </a:ext>
            </a:extLst>
          </p:cNvPr>
          <p:cNvCxnSpPr>
            <a:cxnSpLocks/>
          </p:cNvCxnSpPr>
          <p:nvPr/>
        </p:nvCxnSpPr>
        <p:spPr>
          <a:xfrm flipH="1">
            <a:off x="6198178" y="2254488"/>
            <a:ext cx="809314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8F114E-637E-F444-A8A4-5F8688889E58}"/>
              </a:ext>
            </a:extLst>
          </p:cNvPr>
          <p:cNvSpPr txBox="1"/>
          <p:nvPr/>
        </p:nvSpPr>
        <p:spPr>
          <a:xfrm>
            <a:off x="7039480" y="1621382"/>
            <a:ext cx="186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Energy Usage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06B9E-6427-9448-8F0A-96244FA8796B}"/>
              </a:ext>
            </a:extLst>
          </p:cNvPr>
          <p:cNvSpPr txBox="1"/>
          <p:nvPr/>
        </p:nvSpPr>
        <p:spPr>
          <a:xfrm>
            <a:off x="7089355" y="2081170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F350CA-6DC0-7447-B4EF-5FB34BC2C614}"/>
              </a:ext>
            </a:extLst>
          </p:cNvPr>
          <p:cNvSpPr txBox="1"/>
          <p:nvPr/>
        </p:nvSpPr>
        <p:spPr>
          <a:xfrm>
            <a:off x="7137802" y="3064384"/>
            <a:ext cx="163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Power Caps</a:t>
            </a:r>
          </a:p>
        </p:txBody>
      </p:sp>
      <p:pic>
        <p:nvPicPr>
          <p:cNvPr id="19" name="Google Shape;348;p37">
            <a:extLst>
              <a:ext uri="{FF2B5EF4-FFF2-40B4-BE49-F238E27FC236}">
                <a16:creationId xmlns:a16="http://schemas.microsoft.com/office/drawing/2014/main" id="{A0050167-29F4-6B40-90FF-3119E761E3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4806" y="5587642"/>
            <a:ext cx="3424845" cy="5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52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Mimir</a:t>
            </a:r>
            <a:r>
              <a:rPr lang="en-US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: Power Measurement and Capping</a:t>
            </a:r>
            <a:endParaRPr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63" y="1400851"/>
            <a:ext cx="5609900" cy="41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4806" y="5587642"/>
            <a:ext cx="3424845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845100" y="6242908"/>
            <a:ext cx="96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Davis T. Gao, S. Chandrasekaran, H.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Jagode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Anthony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Danalis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 Pavan, J. Dongarra, and M. Taufer. Characterization 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Power Usage and Performance in Data-Intensive Applications using MapReduce over MPI.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7D5E56-47B6-A748-AF58-EA769D9EB7D5}"/>
              </a:ext>
            </a:extLst>
          </p:cNvPr>
          <p:cNvSpPr txBox="1">
            <a:spLocks/>
          </p:cNvSpPr>
          <p:nvPr/>
        </p:nvSpPr>
        <p:spPr>
          <a:xfrm>
            <a:off x="6224004" y="1391959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Impacts studies: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46B3B34-7750-E24F-9ED1-3576B79011DF}"/>
              </a:ext>
            </a:extLst>
          </p:cNvPr>
          <p:cNvSpPr txBox="1">
            <a:spLocks/>
          </p:cNvSpPr>
          <p:nvPr/>
        </p:nvSpPr>
        <p:spPr>
          <a:xfrm>
            <a:off x="6224004" y="2031720"/>
            <a:ext cx="5389033" cy="41528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latin typeface="+mn-lt"/>
              </a:rPr>
              <a:t>Data:</a:t>
            </a:r>
          </a:p>
          <a:p>
            <a:r>
              <a:rPr lang="en-US" sz="2800" dirty="0">
                <a:latin typeface="+mn-lt"/>
              </a:rPr>
              <a:t>Data combinability</a:t>
            </a:r>
          </a:p>
          <a:p>
            <a:pPr marL="0" indent="0">
              <a:buNone/>
            </a:pPr>
            <a:r>
              <a:rPr lang="en-US" sz="2800" i="1" dirty="0" err="1">
                <a:latin typeface="+mn-lt"/>
              </a:rPr>
              <a:t>Mimir</a:t>
            </a:r>
            <a:r>
              <a:rPr lang="en-US" sz="2800" i="1" dirty="0">
                <a:latin typeface="+mn-lt"/>
              </a:rPr>
              <a:t>: </a:t>
            </a:r>
          </a:p>
          <a:p>
            <a:r>
              <a:rPr lang="en-US" sz="2800" dirty="0">
                <a:latin typeface="+mn-lt"/>
              </a:rPr>
              <a:t>Combiner optimizations</a:t>
            </a:r>
          </a:p>
          <a:p>
            <a:r>
              <a:rPr lang="en-US" sz="2800" dirty="0">
                <a:latin typeface="+mn-lt"/>
              </a:rPr>
              <a:t>MapReduce stages</a:t>
            </a:r>
          </a:p>
          <a:p>
            <a:r>
              <a:rPr lang="en-US" sz="2800" dirty="0">
                <a:latin typeface="+mn-lt"/>
              </a:rPr>
              <a:t>Communication Buffering</a:t>
            </a:r>
          </a:p>
          <a:p>
            <a:pPr marL="0" indent="0">
              <a:buNone/>
            </a:pPr>
            <a:r>
              <a:rPr lang="en-US" sz="2800" i="1" dirty="0">
                <a:latin typeface="+mn-lt"/>
              </a:rPr>
              <a:t>Hardware: </a:t>
            </a:r>
          </a:p>
          <a:p>
            <a:r>
              <a:rPr lang="en-US" sz="2800" dirty="0">
                <a:latin typeface="+mn-lt"/>
              </a:rPr>
              <a:t>Architectures (i.e., KNM, KNL)</a:t>
            </a:r>
          </a:p>
          <a:p>
            <a:endParaRPr lang="en-US" dirty="0"/>
          </a:p>
          <a:p>
            <a:endParaRPr lang="en-US" sz="28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045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26ED-62D8-A84C-94A0-D818FAB6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 Impact of Combiner Optimizations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E9283-B513-7340-AD48-F11197269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708659"/>
          </a:xfrm>
        </p:spPr>
        <p:txBody>
          <a:bodyPr>
            <a:normAutofit fontScale="92500"/>
          </a:bodyPr>
          <a:lstStyle/>
          <a:p>
            <a:r>
              <a:rPr lang="en-US" dirty="0"/>
              <a:t>Data exhibits up to a 99% combinability rate before the shuffling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B1AD4-89E4-7247-B59F-505B8F272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C53E-8B2B-8D47-B7F9-61471B881048}" type="slidenum">
              <a:rPr lang="en-US" altLang="en-US" smtClean="0">
                <a:solidFill>
                  <a:srgbClr val="1F497D"/>
                </a:solidFill>
              </a:rPr>
              <a:pPr/>
              <a:t>32</a:t>
            </a:fld>
            <a:endParaRPr lang="en-US" altLang="en-US" dirty="0">
              <a:solidFill>
                <a:srgbClr val="1F497D"/>
              </a:solidFill>
            </a:endParaRPr>
          </a:p>
        </p:txBody>
      </p:sp>
      <p:pic>
        <p:nvPicPr>
          <p:cNvPr id="5" name="Google Shape;205;p25">
            <a:extLst>
              <a:ext uri="{FF2B5EF4-FFF2-40B4-BE49-F238E27FC236}">
                <a16:creationId xmlns:a16="http://schemas.microsoft.com/office/drawing/2014/main" id="{FBCA590D-6D49-FC42-B8B6-05B6813EBA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0907" y="2623466"/>
            <a:ext cx="4011462" cy="306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6;p25">
            <a:extLst>
              <a:ext uri="{FF2B5EF4-FFF2-40B4-BE49-F238E27FC236}">
                <a16:creationId xmlns:a16="http://schemas.microsoft.com/office/drawing/2014/main" id="{2F0B9654-D505-4441-8FCA-9F3AA12202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195" y="2623473"/>
            <a:ext cx="4011462" cy="30624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8;p25">
            <a:extLst>
              <a:ext uri="{FF2B5EF4-FFF2-40B4-BE49-F238E27FC236}">
                <a16:creationId xmlns:a16="http://schemas.microsoft.com/office/drawing/2014/main" id="{AAB2244B-ECF8-944A-8799-8DC2F3591D8C}"/>
              </a:ext>
            </a:extLst>
          </p:cNvPr>
          <p:cNvSpPr txBox="1"/>
          <p:nvPr/>
        </p:nvSpPr>
        <p:spPr>
          <a:xfrm rot="913">
            <a:off x="4275477" y="2319564"/>
            <a:ext cx="3389700" cy="3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Without local combiner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9;p25">
            <a:extLst>
              <a:ext uri="{FF2B5EF4-FFF2-40B4-BE49-F238E27FC236}">
                <a16:creationId xmlns:a16="http://schemas.microsoft.com/office/drawing/2014/main" id="{74D17BCC-0A92-A948-B2E8-918EE1CE4F10}"/>
              </a:ext>
            </a:extLst>
          </p:cNvPr>
          <p:cNvSpPr txBox="1"/>
          <p:nvPr/>
        </p:nvSpPr>
        <p:spPr>
          <a:xfrm rot="1486">
            <a:off x="8619574" y="2319864"/>
            <a:ext cx="3469200" cy="3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With local combiner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52;p37">
            <a:extLst>
              <a:ext uri="{FF2B5EF4-FFF2-40B4-BE49-F238E27FC236}">
                <a16:creationId xmlns:a16="http://schemas.microsoft.com/office/drawing/2014/main" id="{57425D45-C32C-D640-A121-CC70FBE26193}"/>
              </a:ext>
            </a:extLst>
          </p:cNvPr>
          <p:cNvSpPr txBox="1">
            <a:spLocks/>
          </p:cNvSpPr>
          <p:nvPr/>
        </p:nvSpPr>
        <p:spPr>
          <a:xfrm>
            <a:off x="411273" y="2435494"/>
            <a:ext cx="3664010" cy="39792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ct val="140000"/>
              <a:buFont typeface="Arial"/>
              <a:buChar char="•"/>
              <a:defRPr sz="3200" kern="1200">
                <a:solidFill>
                  <a:srgbClr val="3B3C3E"/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2800" kern="1200">
                <a:solidFill>
                  <a:srgbClr val="3B3C3E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 kern="1200">
                <a:solidFill>
                  <a:srgbClr val="3B3C3E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rgbClr val="3B3C3E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000" kern="1200">
                <a:solidFill>
                  <a:srgbClr val="3B3C3E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Optimizations:</a:t>
            </a:r>
          </a:p>
          <a:p>
            <a:pPr marL="609585" indent="-491054"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W/o local combiner</a:t>
            </a:r>
          </a:p>
          <a:p>
            <a:pPr marL="609585" indent="-491054"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With local combiner </a:t>
            </a:r>
          </a:p>
          <a:p>
            <a:pPr marL="118531" indent="0">
              <a:buClr>
                <a:srgbClr val="FF0000"/>
              </a:buClr>
              <a:buSzPts val="2200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Benchmarks: </a:t>
            </a:r>
          </a:p>
          <a:p>
            <a:pPr marL="609585" indent="-491054"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Word count (WC)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System: </a:t>
            </a:r>
          </a:p>
          <a:p>
            <a:r>
              <a:rPr lang="en-US" sz="2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KNM (72 cores) + PAPI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Data:</a:t>
            </a:r>
          </a:p>
          <a:p>
            <a:r>
              <a:rPr lang="en-US" sz="2400" dirty="0">
                <a:latin typeface="+mn-lt"/>
              </a:rPr>
              <a:t>4 billion words </a:t>
            </a:r>
          </a:p>
          <a:p>
            <a:r>
              <a:rPr lang="en-US" sz="2400" dirty="0">
                <a:latin typeface="+mn-lt"/>
              </a:rPr>
              <a:t>72 unique words (4B72)</a:t>
            </a:r>
            <a:endParaRPr lang="en-US" sz="2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buSzPts val="1100"/>
              <a:buFont typeface="Arial"/>
              <a:buNone/>
            </a:pP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E3132-E552-3A46-8ED7-3A1304E1AA6B}"/>
              </a:ext>
            </a:extLst>
          </p:cNvPr>
          <p:cNvSpPr/>
          <p:nvPr/>
        </p:nvSpPr>
        <p:spPr>
          <a:xfrm>
            <a:off x="4075283" y="5740866"/>
            <a:ext cx="7830483" cy="461665"/>
          </a:xfrm>
          <a:prstGeom prst="rect">
            <a:avLst/>
          </a:prstGeom>
          <a:noFill/>
          <a:ln>
            <a:solidFill>
              <a:srgbClr val="387C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87C28"/>
                </a:solidFill>
              </a:rPr>
              <a:t>Local combiner optimizations save </a:t>
            </a:r>
            <a:r>
              <a:rPr lang="en-US" sz="2400" b="1" dirty="0">
                <a:solidFill>
                  <a:srgbClr val="387C28"/>
                </a:solidFill>
              </a:rPr>
              <a:t>up to 50%</a:t>
            </a:r>
            <a:r>
              <a:rPr lang="en-US" sz="2400" dirty="0">
                <a:solidFill>
                  <a:srgbClr val="387C28"/>
                </a:solidFill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342413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 Impact of Data Combinability</a:t>
            </a:r>
          </a:p>
        </p:txBody>
      </p:sp>
      <p:sp>
        <p:nvSpPr>
          <p:cNvPr id="365" name="Google Shape;365;p38"/>
          <p:cNvSpPr txBox="1"/>
          <p:nvPr/>
        </p:nvSpPr>
        <p:spPr>
          <a:xfrm>
            <a:off x="845100" y="6193033"/>
            <a:ext cx="96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Davis T. Gao, S. Chandrasekaran, H.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Jagode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Anthony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Danalis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 Pavan, J. Dongarra, and M. Taufer. Characterization 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Power Usage and Performance in Data-Intensive Applications using MapReduce over MPI.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6DE43FEC-9B75-C546-B959-57FB9FE70CC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708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combinability ranges from 99% (4B72) to 10% (4B50M)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A6E67-B3DB-BF4C-B01B-6631251D3BD8}"/>
              </a:ext>
            </a:extLst>
          </p:cNvPr>
          <p:cNvSpPr/>
          <p:nvPr/>
        </p:nvSpPr>
        <p:spPr>
          <a:xfrm>
            <a:off x="537011" y="2211185"/>
            <a:ext cx="313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4B words; 72 unique words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F21BE6-B856-CA4C-AC97-03793983DFFD}"/>
              </a:ext>
            </a:extLst>
          </p:cNvPr>
          <p:cNvSpPr/>
          <p:nvPr/>
        </p:nvSpPr>
        <p:spPr>
          <a:xfrm>
            <a:off x="4311434" y="2211185"/>
            <a:ext cx="312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4B words; 5k unique words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ABD72-7996-454A-AD09-DF423F8CFB60}"/>
              </a:ext>
            </a:extLst>
          </p:cNvPr>
          <p:cNvSpPr/>
          <p:nvPr/>
        </p:nvSpPr>
        <p:spPr>
          <a:xfrm>
            <a:off x="8286684" y="2211185"/>
            <a:ext cx="320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4B words; 50M unique words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C964660-CB46-0A45-803C-1BF224A9DCE9}"/>
              </a:ext>
            </a:extLst>
          </p:cNvPr>
          <p:cNvSpPr txBox="1">
            <a:spLocks/>
          </p:cNvSpPr>
          <p:nvPr/>
        </p:nvSpPr>
        <p:spPr>
          <a:xfrm>
            <a:off x="172278" y="6414743"/>
            <a:ext cx="1934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9C53E-8B2B-8D47-B7F9-61471B881048}" type="slidenum">
              <a:rPr lang="en-US" altLang="en-US" smtClean="0">
                <a:solidFill>
                  <a:srgbClr val="1F497D"/>
                </a:solidFill>
              </a:rPr>
              <a:pPr/>
              <a:t>33</a:t>
            </a:fld>
            <a:endParaRPr lang="en-US" altLang="en-US" dirty="0">
              <a:solidFill>
                <a:srgbClr val="1F497D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A541B-F394-0148-AD5B-CAA76A2A3268}"/>
              </a:ext>
            </a:extLst>
          </p:cNvPr>
          <p:cNvSpPr/>
          <p:nvPr/>
        </p:nvSpPr>
        <p:spPr>
          <a:xfrm>
            <a:off x="479095" y="5501608"/>
            <a:ext cx="11233809" cy="461665"/>
          </a:xfrm>
          <a:prstGeom prst="rect">
            <a:avLst/>
          </a:prstGeom>
          <a:ln>
            <a:solidFill>
              <a:srgbClr val="387C28"/>
            </a:solidFill>
          </a:ln>
        </p:spPr>
        <p:txBody>
          <a:bodyPr wrap="square">
            <a:spAutoFit/>
          </a:bodyPr>
          <a:lstStyle/>
          <a:p>
            <a:pPr marL="65088" lvl="1">
              <a:buSzPts val="2200"/>
            </a:pPr>
            <a:r>
              <a:rPr lang="en-US" sz="2400" dirty="0">
                <a:solidFill>
                  <a:srgbClr val="387C28"/>
                </a:solidFill>
              </a:rPr>
              <a:t>Given a datasets, we can save</a:t>
            </a:r>
            <a:r>
              <a:rPr lang="en-US" sz="2400" b="1" dirty="0">
                <a:solidFill>
                  <a:srgbClr val="387C28"/>
                </a:solidFill>
              </a:rPr>
              <a:t> up to 73% </a:t>
            </a:r>
            <a:r>
              <a:rPr lang="en-US" sz="2400" dirty="0">
                <a:solidFill>
                  <a:srgbClr val="387C28"/>
                </a:solidFill>
              </a:rPr>
              <a:t> reduction energy consumption at ‘sweet spots’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2220-5BFA-C242-B13F-17A214E2D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" y="2559072"/>
            <a:ext cx="3710435" cy="2776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F567DE-EF40-2B4B-B89E-32A82E425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98" y="2546861"/>
            <a:ext cx="3725003" cy="2776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18777E-4BBA-CA44-9A7C-EB35CD182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235" y="2559072"/>
            <a:ext cx="3784165" cy="28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2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6452-9101-AF4F-9E59-537DDE68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 Impact of Communication Buffering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95562-E010-C64E-9BA4-B1ACD675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3CBC0-DE1D-BC49-B9D9-D7B8EFF15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2308860"/>
            <a:ext cx="4988791" cy="3643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46281-AE0B-DA47-8DBB-413F28608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26" y="2308860"/>
            <a:ext cx="4949510" cy="3643053"/>
          </a:xfrm>
          <a:prstGeom prst="rect">
            <a:avLst/>
          </a:prstGeom>
        </p:spPr>
      </p:pic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D22C2EC7-2170-3047-A0FC-1B2DCDB34BC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70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Mimir</a:t>
            </a:r>
            <a:r>
              <a:rPr lang="en-US" dirty="0"/>
              <a:t> buffer size is used as local memory</a:t>
            </a:r>
          </a:p>
        </p:txBody>
      </p:sp>
      <p:sp>
        <p:nvSpPr>
          <p:cNvPr id="8" name="Google Shape;365;p38">
            <a:extLst>
              <a:ext uri="{FF2B5EF4-FFF2-40B4-BE49-F238E27FC236}">
                <a16:creationId xmlns:a16="http://schemas.microsoft.com/office/drawing/2014/main" id="{C48B8C30-CB88-8444-A7C0-E60677A35F20}"/>
              </a:ext>
            </a:extLst>
          </p:cNvPr>
          <p:cNvSpPr txBox="1"/>
          <p:nvPr/>
        </p:nvSpPr>
        <p:spPr>
          <a:xfrm>
            <a:off x="845100" y="6193033"/>
            <a:ext cx="96572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Davis T. Gao, S. Chandrasekaran, H.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Jagode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Anthony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Danalis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 Pavan, J. Dongarra, and M. Taufer. Characterization 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Power Usage and Performance in Data-Intensive Applications using MapReduce over MPI.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4B5645-D3C8-6046-B1BB-42A32E65D2F8}"/>
              </a:ext>
            </a:extLst>
          </p:cNvPr>
          <p:cNvSpPr/>
          <p:nvPr/>
        </p:nvSpPr>
        <p:spPr>
          <a:xfrm>
            <a:off x="4027095" y="5117145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16 MB 4B42M</a:t>
            </a:r>
            <a:endParaRPr lang="en-US" sz="2400" b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C4B9D-744A-224A-8138-23E78C369C06}"/>
              </a:ext>
            </a:extLst>
          </p:cNvPr>
          <p:cNvSpPr/>
          <p:nvPr/>
        </p:nvSpPr>
        <p:spPr>
          <a:xfrm>
            <a:off x="9179017" y="5196777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128 MB 4B42M</a:t>
            </a:r>
            <a:endParaRPr lang="en-US" sz="2400" b="1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304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4206-A054-B042-8C25-C66BEC6B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Lessons Learned (I)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AEF0-81A4-C84D-BA21-097FDF53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+mn-lt"/>
              </a:rPr>
              <a:t>Mimir</a:t>
            </a:r>
            <a:r>
              <a:rPr lang="en-US" sz="2800" dirty="0">
                <a:latin typeface="+mn-lt"/>
              </a:rPr>
              <a:t>, a MapReduce over MPI framework </a:t>
            </a:r>
          </a:p>
          <a:p>
            <a:pPr lvl="1"/>
            <a:r>
              <a:rPr lang="en-US" sz="2400" dirty="0">
                <a:latin typeface="+mn-lt"/>
              </a:rPr>
              <a:t>Its memory-aware implementation makes </a:t>
            </a:r>
            <a:r>
              <a:rPr lang="en-US" sz="2400" dirty="0" err="1">
                <a:latin typeface="+mn-lt"/>
              </a:rPr>
              <a:t>Mimir</a:t>
            </a:r>
            <a:r>
              <a:rPr lang="en-US" sz="2400" dirty="0">
                <a:latin typeface="+mn-lt"/>
              </a:rPr>
              <a:t> scalable on supercomputers</a:t>
            </a:r>
          </a:p>
          <a:p>
            <a:r>
              <a:rPr lang="en-US" sz="2800" dirty="0">
                <a:latin typeface="+mn-lt"/>
              </a:rPr>
              <a:t>Quantitative evaluation of power usage over time in data-intensive applications</a:t>
            </a:r>
          </a:p>
          <a:p>
            <a:pPr lvl="1"/>
            <a:r>
              <a:rPr lang="en-US" sz="2400" dirty="0">
                <a:latin typeface="+mn-lt"/>
              </a:rPr>
              <a:t>Power cap impacts performance of mini-apps</a:t>
            </a:r>
          </a:p>
          <a:p>
            <a:pPr lvl="1"/>
            <a:r>
              <a:rPr lang="en-US" sz="2400" dirty="0">
                <a:latin typeface="+mn-lt"/>
              </a:rPr>
              <a:t>Local combiner optimizations saves </a:t>
            </a:r>
            <a:r>
              <a:rPr lang="en-US" sz="2400" b="1" dirty="0">
                <a:latin typeface="+mn-lt"/>
              </a:rPr>
              <a:t>up to 50%</a:t>
            </a:r>
            <a:r>
              <a:rPr lang="en-US" sz="2400" dirty="0">
                <a:latin typeface="+mn-lt"/>
              </a:rPr>
              <a:t> energy consumed</a:t>
            </a:r>
          </a:p>
          <a:p>
            <a:pPr lvl="1"/>
            <a:r>
              <a:rPr lang="en-US" sz="2400" dirty="0">
                <a:latin typeface="+mn-lt"/>
              </a:rPr>
              <a:t>Relevance of data characteristics to energy consumption</a:t>
            </a:r>
          </a:p>
          <a:p>
            <a:pPr lvl="1"/>
            <a:r>
              <a:rPr lang="en-US" sz="2400" b="1" dirty="0">
                <a:latin typeface="+mn-lt"/>
              </a:rPr>
              <a:t>Up to 73% </a:t>
            </a:r>
            <a:r>
              <a:rPr lang="en-US" sz="2400" dirty="0">
                <a:latin typeface="+mn-lt"/>
              </a:rPr>
              <a:t> reduction energy consumption at ‘sweet spot’</a:t>
            </a:r>
          </a:p>
          <a:p>
            <a:pPr lvl="1"/>
            <a:r>
              <a:rPr lang="en-US" sz="2400" dirty="0">
                <a:latin typeface="+mn-lt"/>
              </a:rPr>
              <a:t>More intense memory energy usage at large numbers of unique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F66E2-A65C-5C4B-8B78-31FE5716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6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4206-A054-B042-8C25-C66BEC6B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Lessons Learned (II)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AEF0-81A4-C84D-BA21-097FDF53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Different trends for performance and power usage patterns</a:t>
            </a:r>
          </a:p>
          <a:p>
            <a:pPr lvl="1"/>
            <a:r>
              <a:rPr lang="en-US" dirty="0">
                <a:latin typeface="+mn-lt"/>
              </a:rPr>
              <a:t>Aspects such as data characterizes, </a:t>
            </a:r>
            <a:r>
              <a:rPr lang="en-US" dirty="0" err="1">
                <a:latin typeface="+mn-lt"/>
              </a:rPr>
              <a:t>Mimir</a:t>
            </a:r>
            <a:r>
              <a:rPr lang="en-US" dirty="0">
                <a:latin typeface="+mn-lt"/>
              </a:rPr>
              <a:t> configuration, and hardware platforms differently impact permeance and power patterns</a:t>
            </a:r>
          </a:p>
          <a:p>
            <a:r>
              <a:rPr lang="en-US" sz="2800" dirty="0">
                <a:latin typeface="+mn-lt"/>
              </a:rPr>
              <a:t>Building a predictive, comprehensive model for data handling</a:t>
            </a:r>
          </a:p>
          <a:p>
            <a:pPr lvl="1"/>
            <a:r>
              <a:rPr lang="en-US" dirty="0">
                <a:latin typeface="+mn-lt"/>
              </a:rPr>
              <a:t>Can we build a model that captures power usage as function of the diverse aspects characterizing intensive applications?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F66E2-A65C-5C4B-8B78-31FE5716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1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6">
            <a:extLst>
              <a:ext uri="{FF2B5EF4-FFF2-40B4-BE49-F238E27FC236}">
                <a16:creationId xmlns:a16="http://schemas.microsoft.com/office/drawing/2014/main" id="{82939EDC-DACD-A44E-BAA5-AF8D7D4E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25" y="541338"/>
            <a:ext cx="1285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99E5E3-17C9-E34C-A776-E67BFDA7E7F6}"/>
              </a:ext>
            </a:extLst>
          </p:cNvPr>
          <p:cNvGrpSpPr/>
          <p:nvPr/>
        </p:nvGrpSpPr>
        <p:grpSpPr>
          <a:xfrm>
            <a:off x="985837" y="1613707"/>
            <a:ext cx="9953625" cy="4388484"/>
            <a:chOff x="1304925" y="1577976"/>
            <a:chExt cx="8991600" cy="3825876"/>
          </a:xfrm>
        </p:grpSpPr>
        <p:grpSp>
          <p:nvGrpSpPr>
            <p:cNvPr id="22531" name="Group 15">
              <a:extLst>
                <a:ext uri="{FF2B5EF4-FFF2-40B4-BE49-F238E27FC236}">
                  <a16:creationId xmlns:a16="http://schemas.microsoft.com/office/drawing/2014/main" id="{EAB91222-460F-0540-A919-A0EBC5716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4925" y="2263777"/>
              <a:ext cx="8991600" cy="3140075"/>
              <a:chOff x="152400" y="1815405"/>
              <a:chExt cx="8991600" cy="3139321"/>
            </a:xfrm>
          </p:grpSpPr>
          <p:sp>
            <p:nvSpPr>
              <p:cNvPr id="22538" name="TextBox 6">
                <a:extLst>
                  <a:ext uri="{FF2B5EF4-FFF2-40B4-BE49-F238E27FC236}">
                    <a16:creationId xmlns:a16="http://schemas.microsoft.com/office/drawing/2014/main" id="{FCB1F32E-7ADF-BE4D-A560-F1D92169E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905000"/>
                <a:ext cx="411480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Geneva" panose="020B05030304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Geneva" panose="020B0503030404040204" pitchFamily="34" charset="0"/>
                    <a:cs typeface="Geneva" panose="020B05030304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When 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 beetles fight,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it’s called a 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 beetle battle.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And when they battle in a puddle, 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it’s a 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 beetle puddle battle.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And when 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 beetles battle with paddles in a puddle,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They call it a 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 beetle puddle paddle battle.</a:t>
                </a:r>
              </a:p>
            </p:txBody>
          </p:sp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id="{5390C18F-7E47-EB49-AD6B-E8A558038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904284"/>
                <a:ext cx="2438400" cy="228545"/>
              </a:xfrm>
              <a:prstGeom prst="rightArrow">
                <a:avLst>
                  <a:gd name="adj1" fmla="val 50000"/>
                  <a:gd name="adj2" fmla="val 4998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  <p:sp>
            <p:nvSpPr>
              <p:cNvPr id="22540" name="TextBox 8">
                <a:extLst>
                  <a:ext uri="{FF2B5EF4-FFF2-40B4-BE49-F238E27FC236}">
                    <a16:creationId xmlns:a16="http://schemas.microsoft.com/office/drawing/2014/main" id="{09B508A4-F054-704F-922A-3380E23DBF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1815405"/>
                <a:ext cx="4572000" cy="3139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Geneva" panose="020B05030304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Geneva" panose="020B0503030404040204" pitchFamily="34" charset="0"/>
                    <a:cs typeface="Geneva" panose="020B05030304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ヒラギノ角ゴ Pro W3" panose="020B0300000000000000" pitchFamily="34" charset="-128"/>
                    <a:cs typeface="ヒラギノ角ゴ Pro W3" panose="020B0300000000000000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(When, 1), 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18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tweetle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, </a:t>
                </a:r>
                <a:r>
                  <a:rPr lang="en-US" altLang="en-US" sz="18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), 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(beetles, 1), (fight, 1)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(it’s, 1), (called, 1), (a, 1), (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, 1), (beetle, 1), (battle, 1)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(And, 1), (when, 1), (they, 1), (battle, 1), (in, 1), (a, 1), (puddle, 1)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(it’s, 1), (a, 1), (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, 1), (beetle, 1), (puddle, 1), (battle, 1)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(And, 1), (when, 1), (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, 1), (beetles, 1), (battle, 1), 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(with, 1), (paddles, 1), (in, 1), (a, 1), (puddle, 1)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(They, 1), (call, 1), (it, 1), (a, 1), (</a:t>
                </a:r>
                <a:r>
                  <a:rPr lang="en-US" altLang="en-US" sz="1200" dirty="0" err="1">
                    <a:latin typeface="Arial" panose="020B0604020202020204" pitchFamily="34" charset="0"/>
                  </a:rPr>
                  <a:t>tweetle</a:t>
                </a:r>
                <a:r>
                  <a:rPr lang="en-US" altLang="en-US" sz="1200" dirty="0">
                    <a:latin typeface="Arial" panose="020B0604020202020204" pitchFamily="34" charset="0"/>
                  </a:rPr>
                  <a:t>, 1), (beetle, 1),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(puddle, 1), (paddle, 1), (battle, 1)</a:t>
                </a:r>
              </a:p>
            </p:txBody>
          </p:sp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CDF883E4-862C-4A44-99BE-19BDBF2E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2286780"/>
                <a:ext cx="2133600" cy="228545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D7335DD1-32C1-0B44-AE5C-3E4BABD4D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048597"/>
                <a:ext cx="2133600" cy="228545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5EB0F0A6-1AAE-BD4F-838A-349782968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353324"/>
                <a:ext cx="2133600" cy="228545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3E4DC19A-FA1D-424A-B662-9E1AB91A3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0" y="4115141"/>
                <a:ext cx="457200" cy="228545"/>
              </a:xfrm>
              <a:prstGeom prst="rightArrow">
                <a:avLst>
                  <a:gd name="adj1" fmla="val 50000"/>
                  <a:gd name="adj2" fmla="val 50003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27011EEB-E18B-5E4A-91AD-FBD607D53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4496049"/>
                <a:ext cx="1066800" cy="228545"/>
              </a:xfrm>
              <a:prstGeom prst="rightArrow">
                <a:avLst>
                  <a:gd name="adj1" fmla="val 50000"/>
                  <a:gd name="adj2" fmla="val 50006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Geneva" charset="0"/>
                </a:endParaRPr>
              </a:p>
            </p:txBody>
          </p:sp>
        </p:grpSp>
        <p:sp>
          <p:nvSpPr>
            <p:cNvPr id="22533" name="TextBox 17">
              <a:extLst>
                <a:ext uri="{FF2B5EF4-FFF2-40B4-BE49-F238E27FC236}">
                  <a16:creationId xmlns:a16="http://schemas.microsoft.com/office/drawing/2014/main" id="{0A49E0AB-5955-F94F-B3CF-96E16FFC8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925" y="1654176"/>
              <a:ext cx="1828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Geneva" panose="020B05030304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Map</a:t>
              </a:r>
            </a:p>
          </p:txBody>
        </p:sp>
        <p:sp>
          <p:nvSpPr>
            <p:cNvPr id="22534" name="TextBox 19">
              <a:extLst>
                <a:ext uri="{FF2B5EF4-FFF2-40B4-BE49-F238E27FC236}">
                  <a16:creationId xmlns:a16="http://schemas.microsoft.com/office/drawing/2014/main" id="{682C0DDC-89E3-1B41-8D5C-C454278FD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1577976"/>
              <a:ext cx="76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Geneva" panose="020B05030304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Key</a:t>
              </a:r>
            </a:p>
          </p:txBody>
        </p:sp>
        <p:sp>
          <p:nvSpPr>
            <p:cNvPr id="22535" name="TextBox 20">
              <a:extLst>
                <a:ext uri="{FF2B5EF4-FFF2-40B4-BE49-F238E27FC236}">
                  <a16:creationId xmlns:a16="http://schemas.microsoft.com/office/drawing/2014/main" id="{F420D135-BD4E-0449-B26E-78E2E2F5C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5" y="1577976"/>
              <a:ext cx="838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Geneva" panose="020B05030304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anose="020B0300000000000000" pitchFamily="34" charset="-128"/>
                  <a:cs typeface="ヒラギノ角ゴ Pro W3" panose="020B0300000000000000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</a:rPr>
                <a:t>Value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4FED0B6-69DA-4549-A1C7-8B8B66D2CBA6}"/>
                </a:ext>
              </a:extLst>
            </p:cNvPr>
            <p:cNvCxnSpPr>
              <a:cxnSpLocks noChangeShapeType="1"/>
              <a:stCxn id="22534" idx="2"/>
            </p:cNvCxnSpPr>
            <p:nvPr/>
          </p:nvCxnSpPr>
          <p:spPr bwMode="auto">
            <a:xfrm>
              <a:off x="6715125" y="1958976"/>
              <a:ext cx="228600" cy="38100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C2F83F6-9C9C-074C-9FF5-102A9F496805}"/>
                </a:ext>
              </a:extLst>
            </p:cNvPr>
            <p:cNvCxnSpPr>
              <a:cxnSpLocks noChangeShapeType="1"/>
              <a:stCxn id="22535" idx="2"/>
            </p:cNvCxnSpPr>
            <p:nvPr/>
          </p:nvCxnSpPr>
          <p:spPr bwMode="auto">
            <a:xfrm flipH="1">
              <a:off x="7629525" y="1947864"/>
              <a:ext cx="190500" cy="392112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D9A761E-0BF2-3D4B-BA5D-D1FDB39ABC3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Geneva" panose="020B0503030404040204" pitchFamily="34" charset="0"/>
              </a:rPr>
              <a:t>WordCount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Geneva" panose="020B0503030404040204" pitchFamily="34" charset="0"/>
              </a:rPr>
              <a:t> Benchmark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5F0D2EE-577A-984F-B8B7-4447F5E8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0013" y="6369050"/>
            <a:ext cx="2844800" cy="43284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BDD1328-2037-EB41-A98C-0AC0106C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1995054" cy="44554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Barcelona, July  22, 2019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AA759C3-BDF9-934F-812D-49DA791E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9999" y="6356351"/>
            <a:ext cx="5970013" cy="445543"/>
          </a:xfrm>
          <a:prstGeom prst="rect">
            <a:avLst/>
          </a:prstGeom>
        </p:spPr>
        <p:txBody>
          <a:bodyPr/>
          <a:lstStyle>
            <a:lvl1pPr>
              <a:defRPr lang="en-US" b="0" i="0" u="none" strike="noStrike" smtClean="0">
                <a:effectLst/>
              </a:defRPr>
            </a:lvl1pPr>
          </a:lstStyle>
          <a:p>
            <a:r>
              <a:rPr lang="en-US" dirty="0"/>
              <a:t>2019 ACM Europe Summer School on High Performance Computing</a:t>
            </a:r>
          </a:p>
        </p:txBody>
      </p:sp>
    </p:spTree>
    <p:extLst>
      <p:ext uri="{BB962C8B-B14F-4D97-AF65-F5344CB8AC3E}">
        <p14:creationId xmlns:p14="http://schemas.microsoft.com/office/powerpoint/2010/main" val="29134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8">
            <a:extLst>
              <a:ext uri="{FF2B5EF4-FFF2-40B4-BE49-F238E27FC236}">
                <a16:creationId xmlns:a16="http://schemas.microsoft.com/office/drawing/2014/main" id="{B9D09DA8-8730-B149-8C44-00CAA2CD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32660"/>
            <a:ext cx="4572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(When, 1), 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800">
                <a:latin typeface="Arial" panose="020B0604020202020204" pitchFamily="34" charset="0"/>
              </a:rPr>
              <a:t>, </a:t>
            </a:r>
            <a:r>
              <a:rPr lang="en-US" altLang="en-US" sz="18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), </a:t>
            </a:r>
            <a:r>
              <a:rPr lang="en-US" altLang="en-US" sz="1200">
                <a:latin typeface="Arial" panose="020B0604020202020204" pitchFamily="34" charset="0"/>
              </a:rPr>
              <a:t>(beetles, 1), (fight, 1)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(it’s, 1), (called, 1), (a, 1),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(beetle, 1), (battle, 1)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(And, 1), (when, 1), (they, 1), (battle, 1), (in, 1), (a, 1), (puddle, 1)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(it’s, 1), (a, 1),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(beetle, 1), (puddle, 1), (battle, 1)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(And, 1), (when, 1),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(beetles, 1), (battle, 1),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(with, 1), (paddles, 1), (in, 1), (a, 1), (puddle, 1)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(They, 1), (call, 1), (it, 1), (a, 1),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(beetle, 1),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(puddle, 1), (paddle, 1), (battle, 1)</a:t>
            </a:r>
          </a:p>
        </p:txBody>
      </p:sp>
      <p:sp>
        <p:nvSpPr>
          <p:cNvPr id="23556" name="TextBox 1">
            <a:extLst>
              <a:ext uri="{FF2B5EF4-FFF2-40B4-BE49-F238E27FC236}">
                <a16:creationId xmlns:a16="http://schemas.microsoft.com/office/drawing/2014/main" id="{66BD7D6E-BDA5-9C48-B0ED-A62FE1B8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51034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), (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200">
                <a:latin typeface="Arial" panose="020B0604020202020204" pitchFamily="34" charset="0"/>
              </a:rPr>
              <a:t>, </a:t>
            </a:r>
            <a:r>
              <a:rPr lang="en-US" altLang="en-US" sz="1200" b="1">
                <a:solidFill>
                  <a:srgbClr val="00B05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200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B3E5B2-57E8-DC47-829F-E9707DEE698C}"/>
              </a:ext>
            </a:extLst>
          </p:cNvPr>
          <p:cNvCxnSpPr>
            <a:cxnSpLocks noChangeShapeType="1"/>
            <a:endCxn id="23556" idx="1"/>
          </p:cNvCxnSpPr>
          <p:nvPr/>
        </p:nvCxnSpPr>
        <p:spPr bwMode="auto">
          <a:xfrm flipV="1">
            <a:off x="3200400" y="1832610"/>
            <a:ext cx="3581400" cy="476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FABEC1-32C0-3C49-A6D2-192D1A6216AA}"/>
              </a:ext>
            </a:extLst>
          </p:cNvPr>
          <p:cNvCxnSpPr>
            <a:cxnSpLocks noChangeShapeType="1"/>
            <a:endCxn id="23556" idx="1"/>
          </p:cNvCxnSpPr>
          <p:nvPr/>
        </p:nvCxnSpPr>
        <p:spPr bwMode="auto">
          <a:xfrm flipV="1">
            <a:off x="3733800" y="1832610"/>
            <a:ext cx="3048000" cy="9334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0FBC2B-99C7-0F42-8EB6-A879DE447149}"/>
              </a:ext>
            </a:extLst>
          </p:cNvPr>
          <p:cNvCxnSpPr>
            <a:cxnSpLocks noChangeShapeType="1"/>
            <a:endCxn id="23556" idx="1"/>
          </p:cNvCxnSpPr>
          <p:nvPr/>
        </p:nvCxnSpPr>
        <p:spPr bwMode="auto">
          <a:xfrm flipV="1">
            <a:off x="2971800" y="1832610"/>
            <a:ext cx="3810000" cy="2000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0E0D71-139D-CA48-90D3-3A612272A611}"/>
              </a:ext>
            </a:extLst>
          </p:cNvPr>
          <p:cNvCxnSpPr>
            <a:cxnSpLocks noChangeShapeType="1"/>
            <a:endCxn id="23556" idx="1"/>
          </p:cNvCxnSpPr>
          <p:nvPr/>
        </p:nvCxnSpPr>
        <p:spPr bwMode="auto">
          <a:xfrm flipV="1">
            <a:off x="3276600" y="1832610"/>
            <a:ext cx="3505200" cy="2762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F19276-9B37-2F4E-8B20-2665D67CDD6A}"/>
              </a:ext>
            </a:extLst>
          </p:cNvPr>
          <p:cNvCxnSpPr>
            <a:cxnSpLocks noChangeShapeType="1"/>
            <a:endCxn id="23556" idx="1"/>
          </p:cNvCxnSpPr>
          <p:nvPr/>
        </p:nvCxnSpPr>
        <p:spPr bwMode="auto">
          <a:xfrm flipV="1">
            <a:off x="4114800" y="1832610"/>
            <a:ext cx="2667000" cy="3143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TextBox 31">
            <a:extLst>
              <a:ext uri="{FF2B5EF4-FFF2-40B4-BE49-F238E27FC236}">
                <a16:creationId xmlns:a16="http://schemas.microsoft.com/office/drawing/2014/main" id="{8594F2C3-D899-AE45-89E1-5FBA2ACBB4A3}"/>
              </a:ext>
            </a:extLst>
          </p:cNvPr>
          <p:cNvSpPr txBox="1">
            <a:spLocks noChangeArrowheads="1"/>
          </p:cNvSpPr>
          <p:nvPr/>
        </p:nvSpPr>
        <p:spPr bwMode="auto">
          <a:xfrm rot="21173626">
            <a:off x="3733800" y="1510349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  <a:latin typeface="Arial" panose="020B0604020202020204" pitchFamily="34" charset="0"/>
              </a:rPr>
              <a:t>Sort/Shuffle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7AC9CF2D-271E-F443-AA6F-19D9EE67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68021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64" name="TextBox 33">
            <a:extLst>
              <a:ext uri="{FF2B5EF4-FFF2-40B4-BE49-F238E27FC236}">
                <a16:creationId xmlns:a16="http://schemas.microsoft.com/office/drawing/2014/main" id="{4AEB8645-139F-E543-8CCF-32E49BEF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696086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tweetle</a:t>
            </a:r>
            <a:r>
              <a:rPr lang="en-US" altLang="en-US" sz="1400">
                <a:latin typeface="Arial" panose="020B0604020202020204" pitchFamily="34" charset="0"/>
              </a:rPr>
              <a:t>, </a:t>
            </a:r>
            <a:r>
              <a:rPr lang="en-US" altLang="en-US" sz="1400" b="1">
                <a:solidFill>
                  <a:srgbClr val="00B05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65" name="TextBox 34">
            <a:extLst>
              <a:ext uri="{FF2B5EF4-FFF2-40B4-BE49-F238E27FC236}">
                <a16:creationId xmlns:a16="http://schemas.microsoft.com/office/drawing/2014/main" id="{DA018F40-958F-5041-85E5-A19F1981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93726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Reduce</a:t>
            </a:r>
          </a:p>
        </p:txBody>
      </p:sp>
      <p:sp>
        <p:nvSpPr>
          <p:cNvPr id="23566" name="TextBox 36">
            <a:extLst>
              <a:ext uri="{FF2B5EF4-FFF2-40B4-BE49-F238E27FC236}">
                <a16:creationId xmlns:a16="http://schemas.microsoft.com/office/drawing/2014/main" id="{26FA3E42-3FC4-4441-969A-56100FDD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7086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(battle, 1), (battle, 1), (battle, 1), (battle, 1), (battle, 1)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C8847DC-B0C7-8A4A-9F04-7C347700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242311"/>
            <a:ext cx="685800" cy="32226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68" name="TextBox 38">
            <a:extLst>
              <a:ext uri="{FF2B5EF4-FFF2-40B4-BE49-F238E27FC236}">
                <a16:creationId xmlns:a16="http://schemas.microsoft.com/office/drawing/2014/main" id="{217BF397-3C34-D74C-BB32-E35AD307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256599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(battle, 5)</a:t>
            </a:r>
          </a:p>
        </p:txBody>
      </p:sp>
      <p:sp>
        <p:nvSpPr>
          <p:cNvPr id="23569" name="TextBox 51">
            <a:extLst>
              <a:ext uri="{FF2B5EF4-FFF2-40B4-BE49-F238E27FC236}">
                <a16:creationId xmlns:a16="http://schemas.microsoft.com/office/drawing/2014/main" id="{22783D39-13FE-9445-905E-853DB1A5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3286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(puddle, 1), (puddle, 1), (puddle, 1), (puddle, 1)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C4E9B2B1-1E77-1C46-BE5A-80B1205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90906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71" name="TextBox 53">
            <a:extLst>
              <a:ext uri="{FF2B5EF4-FFF2-40B4-BE49-F238E27FC236}">
                <a16:creationId xmlns:a16="http://schemas.microsoft.com/office/drawing/2014/main" id="{F6F89CBB-9677-374B-A474-B5CE5FE38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909061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(puddle, 4)</a:t>
            </a:r>
          </a:p>
        </p:txBody>
      </p:sp>
      <p:sp>
        <p:nvSpPr>
          <p:cNvPr id="23572" name="TextBox 54">
            <a:extLst>
              <a:ext uri="{FF2B5EF4-FFF2-40B4-BE49-F238E27FC236}">
                <a16:creationId xmlns:a16="http://schemas.microsoft.com/office/drawing/2014/main" id="{2AE55F31-2533-944E-9785-2936AF16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4246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(beetle, 1), (beetle, 1), (beetle, 1)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9107CF89-BEF6-244B-8FDD-95828DF6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49961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74" name="TextBox 56">
            <a:extLst>
              <a:ext uri="{FF2B5EF4-FFF2-40B4-BE49-F238E27FC236}">
                <a16:creationId xmlns:a16="http://schemas.microsoft.com/office/drawing/2014/main" id="{33EBE8B7-C667-9746-BFEE-1F99C6AFC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518661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(beetle, 3)</a:t>
            </a:r>
          </a:p>
        </p:txBody>
      </p:sp>
      <p:sp>
        <p:nvSpPr>
          <p:cNvPr id="23575" name="TextBox 57">
            <a:extLst>
              <a:ext uri="{FF2B5EF4-FFF2-40B4-BE49-F238E27FC236}">
                <a16:creationId xmlns:a16="http://schemas.microsoft.com/office/drawing/2014/main" id="{9D639268-B69A-354D-B4EC-3334978D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52061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(beetles, 1), (beetles, 1)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83E3551D-2B6F-ED4E-9412-EBD22270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05206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77" name="TextBox 59">
            <a:extLst>
              <a:ext uri="{FF2B5EF4-FFF2-40B4-BE49-F238E27FC236}">
                <a16:creationId xmlns:a16="http://schemas.microsoft.com/office/drawing/2014/main" id="{A6D46F89-97AA-5540-AEC6-1E2B88F6F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052061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(beetles, 2)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54163C7-4925-1141-8DB0-CA317D1DECB3}"/>
              </a:ext>
            </a:extLst>
          </p:cNvPr>
          <p:cNvSpPr/>
          <p:nvPr/>
        </p:nvSpPr>
        <p:spPr>
          <a:xfrm>
            <a:off x="7620000" y="550926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6E9019-4A2A-194E-82A5-4252886E2118}"/>
              </a:ext>
            </a:extLst>
          </p:cNvPr>
          <p:cNvSpPr/>
          <p:nvPr/>
        </p:nvSpPr>
        <p:spPr>
          <a:xfrm>
            <a:off x="7620000" y="566166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B7D352-C2A0-4D4C-B65C-F15E49361268}"/>
              </a:ext>
            </a:extLst>
          </p:cNvPr>
          <p:cNvSpPr/>
          <p:nvPr/>
        </p:nvSpPr>
        <p:spPr>
          <a:xfrm>
            <a:off x="7620000" y="581406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81" name="TextBox 66">
            <a:extLst>
              <a:ext uri="{FF2B5EF4-FFF2-40B4-BE49-F238E27FC236}">
                <a16:creationId xmlns:a16="http://schemas.microsoft.com/office/drawing/2014/main" id="{8AFC4D5A-3EEC-3749-BEB4-892B22B1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89861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(when, 1), (when, 1)</a:t>
            </a: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40F7FA6E-C48B-9F45-9BE7-1FC0BED0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68986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83" name="TextBox 68">
            <a:extLst>
              <a:ext uri="{FF2B5EF4-FFF2-40B4-BE49-F238E27FC236}">
                <a16:creationId xmlns:a16="http://schemas.microsoft.com/office/drawing/2014/main" id="{41D35F2D-354E-D34D-930B-51146D76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689861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(when, 2)</a:t>
            </a:r>
          </a:p>
        </p:txBody>
      </p:sp>
      <p:sp>
        <p:nvSpPr>
          <p:cNvPr id="23584" name="TextBox 69">
            <a:extLst>
              <a:ext uri="{FF2B5EF4-FFF2-40B4-BE49-F238E27FC236}">
                <a16:creationId xmlns:a16="http://schemas.microsoft.com/office/drawing/2014/main" id="{1DCA9049-BB25-2D43-84ED-548136F8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13611"/>
            <a:ext cx="1905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(When, 1)</a:t>
            </a: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3A1C6393-E562-E143-A2B3-70035006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13610"/>
            <a:ext cx="685800" cy="3238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23586" name="TextBox 71">
            <a:extLst>
              <a:ext uri="{FF2B5EF4-FFF2-40B4-BE49-F238E27FC236}">
                <a16:creationId xmlns:a16="http://schemas.microsoft.com/office/drawing/2014/main" id="{0F4D4BF1-356F-B843-A8BF-E065E494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213611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(When, 1)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100E24A-B397-DC4B-88A3-1A569D06ACAA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Geneva" panose="020B0503030404040204" pitchFamily="34" charset="0"/>
              </a:rPr>
              <a:t>WordCount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Geneva" panose="020B0503030404040204" pitchFamily="34" charset="0"/>
              </a:rPr>
              <a:t> Benchmark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A07D4FA4-2FED-7B4B-9D82-A60BF12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0013" y="6369050"/>
            <a:ext cx="2844800" cy="43284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99B62EA6-B060-5146-A5E6-F8D6D070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1995054" cy="44554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Barcelona, July  22, 2019 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934FEBE7-FE65-6243-9AA6-C9C9834E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9999" y="6356351"/>
            <a:ext cx="5970013" cy="445543"/>
          </a:xfrm>
          <a:prstGeom prst="rect">
            <a:avLst/>
          </a:prstGeom>
        </p:spPr>
        <p:txBody>
          <a:bodyPr/>
          <a:lstStyle>
            <a:lvl1pPr>
              <a:defRPr lang="en-US" b="0" i="0" u="none" strike="noStrike" smtClean="0">
                <a:effectLst/>
              </a:defRPr>
            </a:lvl1pPr>
          </a:lstStyle>
          <a:p>
            <a:r>
              <a:rPr lang="en-US" dirty="0"/>
              <a:t>2019 ACM Europe Summer School on High Performance Computing</a:t>
            </a:r>
          </a:p>
        </p:txBody>
      </p:sp>
    </p:spTree>
    <p:extLst>
      <p:ext uri="{BB962C8B-B14F-4D97-AF65-F5344CB8AC3E}">
        <p14:creationId xmlns:p14="http://schemas.microsoft.com/office/powerpoint/2010/main" val="192977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4554-1E4E-2243-B625-C074395A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Data Processing: Cloud vs. HPC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1E91A-4593-0944-A133-3D228E0FB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differences between Cloud computing and HPC systems disenfranchise the naïve used of Cloud method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E36CA-630F-5942-9B34-EF2822807365}"/>
              </a:ext>
            </a:extLst>
          </p:cNvPr>
          <p:cNvSpPr txBox="1"/>
          <p:nvPr/>
        </p:nvSpPr>
        <p:spPr>
          <a:xfrm>
            <a:off x="6237020" y="5162992"/>
            <a:ext cx="128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disk </a:t>
            </a:r>
          </a:p>
          <a:p>
            <a:pPr algn="ctr"/>
            <a:r>
              <a:rPr lang="en-US" sz="2400" dirty="0"/>
              <a:t>array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6F693-21F3-5F44-A7AE-8A0337290932}"/>
              </a:ext>
            </a:extLst>
          </p:cNvPr>
          <p:cNvSpPr txBox="1"/>
          <p:nvPr/>
        </p:nvSpPr>
        <p:spPr>
          <a:xfrm>
            <a:off x="8605432" y="5949770"/>
            <a:ext cx="231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MPI/</a:t>
            </a:r>
            <a:r>
              <a:rPr lang="en-US" sz="2400" dirty="0" err="1"/>
              <a:t>OpenMP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2019B-24FD-5D43-8E93-E7DD8B24C5EE}"/>
              </a:ext>
            </a:extLst>
          </p:cNvPr>
          <p:cNvSpPr txBox="1"/>
          <p:nvPr/>
        </p:nvSpPr>
        <p:spPr>
          <a:xfrm>
            <a:off x="7706686" y="2743001"/>
            <a:ext cx="3687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HPC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E585F-2BC8-344E-92AD-77EC51FCF50B}"/>
              </a:ext>
            </a:extLst>
          </p:cNvPr>
          <p:cNvSpPr txBox="1"/>
          <p:nvPr/>
        </p:nvSpPr>
        <p:spPr>
          <a:xfrm>
            <a:off x="6277626" y="3289577"/>
            <a:ext cx="17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processor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C902C5-853E-B946-BCB9-AFF1D71EF08A}"/>
              </a:ext>
            </a:extLst>
          </p:cNvPr>
          <p:cNvGrpSpPr/>
          <p:nvPr/>
        </p:nvGrpSpPr>
        <p:grpSpPr>
          <a:xfrm>
            <a:off x="7695522" y="3313950"/>
            <a:ext cx="3698789" cy="2604222"/>
            <a:chOff x="5535976" y="4572000"/>
            <a:chExt cx="2438400" cy="175260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07E882BE-54FD-B44D-8E0E-F017B6FD36BB}"/>
                </a:ext>
              </a:extLst>
            </p:cNvPr>
            <p:cNvSpPr/>
            <p:nvPr/>
          </p:nvSpPr>
          <p:spPr>
            <a:xfrm>
              <a:off x="55359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A44368-A65D-464B-AC5C-C01D2097381D}"/>
                </a:ext>
              </a:extLst>
            </p:cNvPr>
            <p:cNvSpPr/>
            <p:nvPr/>
          </p:nvSpPr>
          <p:spPr>
            <a:xfrm>
              <a:off x="55359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F26B02EC-5E00-484E-965A-0E38DFF5F918}"/>
                </a:ext>
              </a:extLst>
            </p:cNvPr>
            <p:cNvSpPr/>
            <p:nvPr/>
          </p:nvSpPr>
          <p:spPr>
            <a:xfrm>
              <a:off x="64503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AC36A6-BA6B-AD43-80C0-0567AE158920}"/>
                </a:ext>
              </a:extLst>
            </p:cNvPr>
            <p:cNvSpPr/>
            <p:nvPr/>
          </p:nvSpPr>
          <p:spPr>
            <a:xfrm>
              <a:off x="64503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8A7322B7-1A79-F649-98FE-C4E120ECEEFA}"/>
                </a:ext>
              </a:extLst>
            </p:cNvPr>
            <p:cNvSpPr/>
            <p:nvPr/>
          </p:nvSpPr>
          <p:spPr>
            <a:xfrm>
              <a:off x="7364776" y="60960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1ECAFB-C419-D640-BA75-5B8C25B44171}"/>
                </a:ext>
              </a:extLst>
            </p:cNvPr>
            <p:cNvSpPr/>
            <p:nvPr/>
          </p:nvSpPr>
          <p:spPr>
            <a:xfrm>
              <a:off x="7364776" y="45720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47A0146C-E9FE-A443-9BD1-91C5DF3A75D7}"/>
                </a:ext>
              </a:extLst>
            </p:cNvPr>
            <p:cNvSpPr/>
            <p:nvPr/>
          </p:nvSpPr>
          <p:spPr>
            <a:xfrm>
              <a:off x="55359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D75D16-17F1-9741-A6B0-D788955DED05}"/>
                </a:ext>
              </a:extLst>
            </p:cNvPr>
            <p:cNvSpPr/>
            <p:nvPr/>
          </p:nvSpPr>
          <p:spPr>
            <a:xfrm>
              <a:off x="55359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D2A5B066-727C-A24B-8CED-D76BF1FB8832}"/>
                </a:ext>
              </a:extLst>
            </p:cNvPr>
            <p:cNvSpPr/>
            <p:nvPr/>
          </p:nvSpPr>
          <p:spPr>
            <a:xfrm>
              <a:off x="64503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ECEC2E-BC8E-3543-B0AE-0CBA69E7D9F0}"/>
                </a:ext>
              </a:extLst>
            </p:cNvPr>
            <p:cNvSpPr/>
            <p:nvPr/>
          </p:nvSpPr>
          <p:spPr>
            <a:xfrm>
              <a:off x="64503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DED2AD44-0800-6542-B563-188919EDECD8}"/>
                </a:ext>
              </a:extLst>
            </p:cNvPr>
            <p:cNvSpPr/>
            <p:nvPr/>
          </p:nvSpPr>
          <p:spPr>
            <a:xfrm>
              <a:off x="7364776" y="58674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8B8087-9BAB-4B48-82C2-FE82D57127EB}"/>
                </a:ext>
              </a:extLst>
            </p:cNvPr>
            <p:cNvSpPr/>
            <p:nvPr/>
          </p:nvSpPr>
          <p:spPr>
            <a:xfrm>
              <a:off x="7364776" y="5257800"/>
              <a:ext cx="6096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754F4C-0CAB-C145-8B92-7242A2A69259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58407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69B441-5AF2-9746-B8A5-9078A0ADED28}"/>
                </a:ext>
              </a:extLst>
            </p:cNvPr>
            <p:cNvCxnSpPr>
              <a:stCxn id="24" idx="2"/>
            </p:cNvCxnSpPr>
            <p:nvPr/>
          </p:nvCxnSpPr>
          <p:spPr>
            <a:xfrm>
              <a:off x="67551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62E697-3FC3-B746-9F23-3206D28B16AB}"/>
                </a:ext>
              </a:extLst>
            </p:cNvPr>
            <p:cNvCxnSpPr/>
            <p:nvPr/>
          </p:nvCxnSpPr>
          <p:spPr>
            <a:xfrm>
              <a:off x="7669576" y="48006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C1A25E-BBA8-FA48-B1F3-9B617546A283}"/>
                </a:ext>
              </a:extLst>
            </p:cNvPr>
            <p:cNvCxnSpPr/>
            <p:nvPr/>
          </p:nvCxnSpPr>
          <p:spPr>
            <a:xfrm>
              <a:off x="5840776" y="5091289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47F7F9-74AE-BD43-BFA0-4AB16F0E5026}"/>
                </a:ext>
              </a:extLst>
            </p:cNvPr>
            <p:cNvSpPr txBox="1"/>
            <p:nvPr/>
          </p:nvSpPr>
          <p:spPr>
            <a:xfrm>
              <a:off x="6252274" y="4850940"/>
              <a:ext cx="1371600" cy="26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Interconnect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D340A0-EC58-1344-A0BD-C395FED3ABBE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67551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5BD5F9-F8E2-6C42-9004-DC78E29973C5}"/>
                </a:ext>
              </a:extLst>
            </p:cNvPr>
            <p:cNvCxnSpPr/>
            <p:nvPr/>
          </p:nvCxnSpPr>
          <p:spPr>
            <a:xfrm>
              <a:off x="5840776" y="5638800"/>
              <a:ext cx="1828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2972B9-0BB7-1746-9573-3254DBD1E918}"/>
                </a:ext>
              </a:extLst>
            </p:cNvPr>
            <p:cNvCxnSpPr/>
            <p:nvPr/>
          </p:nvCxnSpPr>
          <p:spPr>
            <a:xfrm>
              <a:off x="5840776" y="5486400"/>
              <a:ext cx="0" cy="438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55CC79-F6FC-7448-9A1D-FE8440878903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7669576" y="5486400"/>
              <a:ext cx="0" cy="361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048C3-1991-8D47-AD25-4E97D8D6C378}"/>
              </a:ext>
            </a:extLst>
          </p:cNvPr>
          <p:cNvGrpSpPr/>
          <p:nvPr/>
        </p:nvGrpSpPr>
        <p:grpSpPr>
          <a:xfrm>
            <a:off x="609598" y="2779195"/>
            <a:ext cx="5205679" cy="3591306"/>
            <a:chOff x="248413" y="3731401"/>
            <a:chExt cx="4049609" cy="2922948"/>
          </a:xfrm>
        </p:grpSpPr>
        <p:sp>
          <p:nvSpPr>
            <p:cNvPr id="32" name="Can 31">
              <a:extLst>
                <a:ext uri="{FF2B5EF4-FFF2-40B4-BE49-F238E27FC236}">
                  <a16:creationId xmlns:a16="http://schemas.microsoft.com/office/drawing/2014/main" id="{6EADD58B-C9A3-DE4E-843D-C6EE2642007F}"/>
                </a:ext>
              </a:extLst>
            </p:cNvPr>
            <p:cNvSpPr/>
            <p:nvPr/>
          </p:nvSpPr>
          <p:spPr>
            <a:xfrm>
              <a:off x="1371600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E93149-1E0A-854C-BCC5-CE860C42B3B1}"/>
                </a:ext>
              </a:extLst>
            </p:cNvPr>
            <p:cNvSpPr txBox="1"/>
            <p:nvPr/>
          </p:nvSpPr>
          <p:spPr>
            <a:xfrm>
              <a:off x="2041726" y="6278602"/>
              <a:ext cx="1546543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Hadoop/Spark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0530AF-0742-CA4F-93D4-B64F9B52733E}"/>
                </a:ext>
              </a:extLst>
            </p:cNvPr>
            <p:cNvSpPr txBox="1"/>
            <p:nvPr/>
          </p:nvSpPr>
          <p:spPr>
            <a:xfrm>
              <a:off x="521819" y="4157246"/>
              <a:ext cx="526488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disk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CB3DF5-4E34-B341-BDCE-9CB6062594E6}"/>
                </a:ext>
              </a:extLst>
            </p:cNvPr>
            <p:cNvSpPr txBox="1"/>
            <p:nvPr/>
          </p:nvSpPr>
          <p:spPr>
            <a:xfrm>
              <a:off x="248413" y="4397880"/>
              <a:ext cx="1092531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processor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8878F8D-676C-7743-B7CC-669C6113313B}"/>
                </a:ext>
              </a:extLst>
            </p:cNvPr>
            <p:cNvSpPr/>
            <p:nvPr/>
          </p:nvSpPr>
          <p:spPr>
            <a:xfrm>
              <a:off x="1331974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B3CEC2-95DA-1B45-8CFD-A5310811F116}"/>
                </a:ext>
              </a:extLst>
            </p:cNvPr>
            <p:cNvSpPr/>
            <p:nvPr/>
          </p:nvSpPr>
          <p:spPr>
            <a:xfrm>
              <a:off x="2444242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9F9491-07BA-274C-AE1F-4DD3E8DCA893}"/>
                </a:ext>
              </a:extLst>
            </p:cNvPr>
            <p:cNvSpPr/>
            <p:nvPr/>
          </p:nvSpPr>
          <p:spPr>
            <a:xfrm>
              <a:off x="3556510" y="4588377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C4E34E-40E7-EA4B-B390-4FE89EEFDED1}"/>
                </a:ext>
              </a:extLst>
            </p:cNvPr>
            <p:cNvSpPr/>
            <p:nvPr/>
          </p:nvSpPr>
          <p:spPr>
            <a:xfrm>
              <a:off x="1331974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E2D977-E0D3-A643-A384-CFCE5B42BEFA}"/>
                </a:ext>
              </a:extLst>
            </p:cNvPr>
            <p:cNvSpPr/>
            <p:nvPr/>
          </p:nvSpPr>
          <p:spPr>
            <a:xfrm>
              <a:off x="2444242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9DE070-EBB6-7B4E-A9C4-D6A9C708EEF0}"/>
                </a:ext>
              </a:extLst>
            </p:cNvPr>
            <p:cNvSpPr/>
            <p:nvPr/>
          </p:nvSpPr>
          <p:spPr>
            <a:xfrm>
              <a:off x="3556510" y="5586914"/>
              <a:ext cx="741512" cy="3328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A27323-EB39-B74C-AEDA-837803D9A4EE}"/>
                </a:ext>
              </a:extLst>
            </p:cNvPr>
            <p:cNvCxnSpPr>
              <a:stCxn id="36" idx="2"/>
              <a:endCxn id="39" idx="0"/>
            </p:cNvCxnSpPr>
            <p:nvPr/>
          </p:nvCxnSpPr>
          <p:spPr>
            <a:xfrm>
              <a:off x="1702730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AB937C-A2BE-1B47-8C05-60C0EAB07810}"/>
                </a:ext>
              </a:extLst>
            </p:cNvPr>
            <p:cNvCxnSpPr>
              <a:stCxn id="37" idx="2"/>
              <a:endCxn id="40" idx="0"/>
            </p:cNvCxnSpPr>
            <p:nvPr/>
          </p:nvCxnSpPr>
          <p:spPr>
            <a:xfrm>
              <a:off x="2814998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B4118E-1B8D-F64E-B67B-89BC40A39F59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>
            <a:xfrm>
              <a:off x="3927266" y="4921223"/>
              <a:ext cx="0" cy="6656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A992478-EB19-BF4C-9279-DB2CCC37C497}"/>
                </a:ext>
              </a:extLst>
            </p:cNvPr>
            <p:cNvCxnSpPr/>
            <p:nvPr/>
          </p:nvCxnSpPr>
          <p:spPr>
            <a:xfrm>
              <a:off x="1702730" y="5254069"/>
              <a:ext cx="22245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F49B3F-4685-F041-9F62-9F13F9CB9373}"/>
                </a:ext>
              </a:extLst>
            </p:cNvPr>
            <p:cNvSpPr txBox="1"/>
            <p:nvPr/>
          </p:nvSpPr>
          <p:spPr>
            <a:xfrm>
              <a:off x="2426279" y="4915262"/>
              <a:ext cx="11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Ethernet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0C7337-283B-4D4A-B2A5-56D1AF4EA019}"/>
                </a:ext>
              </a:extLst>
            </p:cNvPr>
            <p:cNvSpPr txBox="1"/>
            <p:nvPr/>
          </p:nvSpPr>
          <p:spPr>
            <a:xfrm>
              <a:off x="1225239" y="3731401"/>
              <a:ext cx="3072783" cy="4258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i="1" dirty="0"/>
                <a:t>Cloud computing systems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E00BFF-CAEC-5243-8DC0-AA7A9AF6FCD5}"/>
                </a:ext>
              </a:extLst>
            </p:cNvPr>
            <p:cNvSpPr txBox="1"/>
            <p:nvPr/>
          </p:nvSpPr>
          <p:spPr>
            <a:xfrm>
              <a:off x="521819" y="5879068"/>
              <a:ext cx="526488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disk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05B4F5-2312-7246-AD5A-A50FF91443F1}"/>
                </a:ext>
              </a:extLst>
            </p:cNvPr>
            <p:cNvSpPr txBox="1"/>
            <p:nvPr/>
          </p:nvSpPr>
          <p:spPr>
            <a:xfrm>
              <a:off x="248413" y="5584904"/>
              <a:ext cx="1092531" cy="375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processor</a:t>
              </a:r>
            </a:p>
          </p:txBody>
        </p:sp>
        <p:sp>
          <p:nvSpPr>
            <p:cNvPr id="50" name="Can 49">
              <a:extLst>
                <a:ext uri="{FF2B5EF4-FFF2-40B4-BE49-F238E27FC236}">
                  <a16:creationId xmlns:a16="http://schemas.microsoft.com/office/drawing/2014/main" id="{97204EDF-5AFB-7146-B9DE-1D6C20EFF919}"/>
                </a:ext>
              </a:extLst>
            </p:cNvPr>
            <p:cNvSpPr/>
            <p:nvPr/>
          </p:nvSpPr>
          <p:spPr>
            <a:xfrm>
              <a:off x="2510198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>
              <a:extLst>
                <a:ext uri="{FF2B5EF4-FFF2-40B4-BE49-F238E27FC236}">
                  <a16:creationId xmlns:a16="http://schemas.microsoft.com/office/drawing/2014/main" id="{00C914CC-4298-DD44-97B8-8521DBEE5C90}"/>
                </a:ext>
              </a:extLst>
            </p:cNvPr>
            <p:cNvSpPr/>
            <p:nvPr/>
          </p:nvSpPr>
          <p:spPr>
            <a:xfrm>
              <a:off x="3599223" y="4255532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759AE9CF-5F66-5841-A393-19AEA188D6B4}"/>
                </a:ext>
              </a:extLst>
            </p:cNvPr>
            <p:cNvSpPr/>
            <p:nvPr/>
          </p:nvSpPr>
          <p:spPr>
            <a:xfrm>
              <a:off x="1371600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>
              <a:extLst>
                <a:ext uri="{FF2B5EF4-FFF2-40B4-BE49-F238E27FC236}">
                  <a16:creationId xmlns:a16="http://schemas.microsoft.com/office/drawing/2014/main" id="{6DFEA921-C20A-4941-9A26-7A0240C35486}"/>
                </a:ext>
              </a:extLst>
            </p:cNvPr>
            <p:cNvSpPr/>
            <p:nvPr/>
          </p:nvSpPr>
          <p:spPr>
            <a:xfrm>
              <a:off x="2510198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>
              <a:extLst>
                <a:ext uri="{FF2B5EF4-FFF2-40B4-BE49-F238E27FC236}">
                  <a16:creationId xmlns:a16="http://schemas.microsoft.com/office/drawing/2014/main" id="{B1100775-1EC9-4E40-8BAD-16BBF6C922AE}"/>
                </a:ext>
              </a:extLst>
            </p:cNvPr>
            <p:cNvSpPr/>
            <p:nvPr/>
          </p:nvSpPr>
          <p:spPr>
            <a:xfrm>
              <a:off x="3599223" y="6019800"/>
              <a:ext cx="609600" cy="228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E8F970D5-BF31-AD4D-A1A5-97BF1F964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6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F2DFAE-03F7-894A-B3E3-CB79903C8F29}"/>
              </a:ext>
            </a:extLst>
          </p:cNvPr>
          <p:cNvSpPr txBox="1"/>
          <p:nvPr/>
        </p:nvSpPr>
        <p:spPr>
          <a:xfrm>
            <a:off x="9096609" y="5405196"/>
            <a:ext cx="1004786" cy="40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Storage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8E916-C949-7145-B1BC-4F831783AB72}"/>
              </a:ext>
            </a:extLst>
          </p:cNvPr>
          <p:cNvSpPr txBox="1"/>
          <p:nvPr/>
        </p:nvSpPr>
        <p:spPr>
          <a:xfrm>
            <a:off x="4833212" y="5571866"/>
            <a:ext cx="1004786" cy="40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Storage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FDD6C9-1532-BC4D-B3F6-10B76C98D258}"/>
              </a:ext>
            </a:extLst>
          </p:cNvPr>
          <p:cNvSpPr txBox="1"/>
          <p:nvPr/>
        </p:nvSpPr>
        <p:spPr>
          <a:xfrm>
            <a:off x="10455060" y="3292249"/>
            <a:ext cx="1004786" cy="40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649E31-4A3C-FD4C-B52B-54843D9C876C}"/>
              </a:ext>
            </a:extLst>
          </p:cNvPr>
          <p:cNvSpPr txBox="1"/>
          <p:nvPr/>
        </p:nvSpPr>
        <p:spPr>
          <a:xfrm>
            <a:off x="4833212" y="3840846"/>
            <a:ext cx="1004786" cy="40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13448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DBE5-9D95-B647-8ED7-33418783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Programming Models Evolve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D1A29-8FBB-E349-8C1B-DD24F91989BA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chemeClr val="bg1"/>
                </a:solidFill>
              </a:rPr>
              <a:t>+ X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B5865-EA51-B846-9E7D-90C4D51A3AB0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1DFA7DB-49BC-8346-828A-03C565D23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7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6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4924-5663-D84E-98A1-D50D1D42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Programming Models Evolve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70633-4AE0-F247-B64A-CD1FF1F9EB18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rgbClr val="00B050"/>
                </a:solidFill>
              </a:rPr>
              <a:t>+ X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2ECEC-DE1D-BA45-A91A-C1E7BFBDF2F2}"/>
              </a:ext>
            </a:extLst>
          </p:cNvPr>
          <p:cNvSpPr/>
          <p:nvPr/>
        </p:nvSpPr>
        <p:spPr>
          <a:xfrm>
            <a:off x="6921446" y="3265781"/>
            <a:ext cx="245009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X: C / Fortran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OpenMP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OpenACC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UPC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CUDA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mr-IN" sz="3200" b="1" dirty="0">
                <a:solidFill>
                  <a:srgbClr val="00B050"/>
                </a:solidFill>
              </a:rPr>
              <a:t>…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/>
              <a:t>	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56DE-C7AD-B74F-B505-56E880BDFDCE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A3D7E-1EE0-D541-99BD-D7BDB83ED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8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39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4924-5663-D84E-98A1-D50D1D42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Programming Models Evolve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56DE-C7AD-B74F-B505-56E880BDFDCE}"/>
              </a:ext>
            </a:extLst>
          </p:cNvPr>
          <p:cNvSpPr txBox="1"/>
          <p:nvPr/>
        </p:nvSpPr>
        <p:spPr>
          <a:xfrm>
            <a:off x="3546289" y="6343546"/>
            <a:ext cx="80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John Barr (2013)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www.scientific-computing.com</a:t>
            </a:r>
            <a:r>
              <a:rPr lang="en-US" sz="1200" dirty="0"/>
              <a:t>/news/analysis-opinion/software-development-standards-next-generation-</a:t>
            </a:r>
            <a:r>
              <a:rPr lang="en-US" sz="1200" dirty="0" err="1"/>
              <a:t>hpc</a:t>
            </a:r>
            <a:r>
              <a:rPr lang="en-US" sz="1200" dirty="0"/>
              <a:t>-systems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0C476-A25C-114A-BC84-45305F828363}"/>
              </a:ext>
            </a:extLst>
          </p:cNvPr>
          <p:cNvSpPr txBox="1"/>
          <p:nvPr/>
        </p:nvSpPr>
        <p:spPr>
          <a:xfrm>
            <a:off x="3768760" y="1993692"/>
            <a:ext cx="5090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Y over ( </a:t>
            </a:r>
            <a:r>
              <a:rPr lang="en-US" sz="5400" b="1" dirty="0">
                <a:solidFill>
                  <a:srgbClr val="FF0000"/>
                </a:solidFill>
              </a:rPr>
              <a:t>MPI </a:t>
            </a:r>
            <a:r>
              <a:rPr lang="en-US" sz="5400" b="1" dirty="0">
                <a:solidFill>
                  <a:srgbClr val="00B050"/>
                </a:solidFill>
              </a:rPr>
              <a:t>+ X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572CF0-B975-904B-AEE1-B643D84F6EBA}"/>
              </a:ext>
            </a:extLst>
          </p:cNvPr>
          <p:cNvSpPr/>
          <p:nvPr/>
        </p:nvSpPr>
        <p:spPr>
          <a:xfrm>
            <a:off x="6921446" y="3265781"/>
            <a:ext cx="245009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X: C / Fortran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OpenMP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err="1">
                <a:solidFill>
                  <a:srgbClr val="00B050"/>
                </a:solidFill>
              </a:rPr>
              <a:t>OpenACC</a:t>
            </a:r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00B050"/>
                </a:solidFill>
              </a:rPr>
              <a:t>	UPC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CUDA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mr-IN" sz="3200" b="1" dirty="0">
                <a:solidFill>
                  <a:srgbClr val="00B050"/>
                </a:solidFill>
              </a:rPr>
              <a:t>…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/>
              <a:t>	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4B6615-5BFF-0E4D-8F1F-CA8A7F29C959}"/>
              </a:ext>
            </a:extLst>
          </p:cNvPr>
          <p:cNvSpPr/>
          <p:nvPr/>
        </p:nvSpPr>
        <p:spPr>
          <a:xfrm>
            <a:off x="2771670" y="3244334"/>
            <a:ext cx="36270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Y: MapReduce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	In situ </a:t>
            </a:r>
            <a:r>
              <a:rPr lang="en-US" sz="3200" b="1" dirty="0">
                <a:solidFill>
                  <a:schemeClr val="tx2"/>
                </a:solidFill>
              </a:rPr>
              <a:t>analysis</a:t>
            </a:r>
          </a:p>
          <a:p>
            <a:r>
              <a:rPr lang="en-US" sz="3200" b="1" i="1" dirty="0">
                <a:solidFill>
                  <a:schemeClr val="tx2"/>
                </a:solidFill>
              </a:rPr>
              <a:t>	In transit </a:t>
            </a:r>
            <a:r>
              <a:rPr lang="en-US" sz="3200" b="1" dirty="0">
                <a:solidFill>
                  <a:schemeClr val="tx2"/>
                </a:solidFill>
              </a:rPr>
              <a:t>analysis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mr-IN" sz="3200" b="1" dirty="0">
                <a:solidFill>
                  <a:schemeClr val="tx2"/>
                </a:solidFill>
              </a:rPr>
              <a:t>…</a:t>
            </a:r>
            <a:r>
              <a:rPr lang="en-US" sz="3200" b="1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3ED28E5-38BE-C94B-8D2A-52F109017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2278" y="6414743"/>
            <a:ext cx="1934817" cy="365125"/>
          </a:xfrm>
        </p:spPr>
        <p:txBody>
          <a:bodyPr/>
          <a:lstStyle/>
          <a:p>
            <a:fld id="{FD69C53E-8B2B-8D47-B7F9-61471B881048}" type="slidenum">
              <a:rPr lang="en-US" altLang="en-US" sz="2000" smtClean="0">
                <a:solidFill>
                  <a:srgbClr val="1F497D"/>
                </a:solidFill>
                <a:latin typeface="+mn-lt"/>
              </a:rPr>
              <a:pPr/>
              <a:t>9</a:t>
            </a:fld>
            <a:endParaRPr lang="en-US" altLang="en-US" sz="20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8734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18326</TotalTime>
  <Words>3306</Words>
  <Application>Microsoft Macintosh PowerPoint</Application>
  <PresentationFormat>Widescreen</PresentationFormat>
  <Paragraphs>520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ＭＳ Ｐゴシック</vt:lpstr>
      <vt:lpstr>宋体</vt:lpstr>
      <vt:lpstr>Arial</vt:lpstr>
      <vt:lpstr>Calibri</vt:lpstr>
      <vt:lpstr>Courier New</vt:lpstr>
      <vt:lpstr>Geneva</vt:lpstr>
      <vt:lpstr>Georgia</vt:lpstr>
      <vt:lpstr>Helvetica Neue</vt:lpstr>
      <vt:lpstr>Mangal</vt:lpstr>
      <vt:lpstr>Times New Roman</vt:lpstr>
      <vt:lpstr>Wingdings</vt:lpstr>
      <vt:lpstr>Title Screens</vt:lpstr>
      <vt:lpstr>Content: Meta Info</vt:lpstr>
      <vt:lpstr>Fancy Pictures</vt:lpstr>
      <vt:lpstr>Charts</vt:lpstr>
      <vt:lpstr>Characterization of Power Usage and Performance in Data-Intensive Applications  using MapReduce over MPI</vt:lpstr>
      <vt:lpstr>Trends in Next-Generation Systems</vt:lpstr>
      <vt:lpstr>Canonical Data Processing</vt:lpstr>
      <vt:lpstr>PowerPoint Presentation</vt:lpstr>
      <vt:lpstr>PowerPoint Presentation</vt:lpstr>
      <vt:lpstr>Data Processing: Cloud vs. HPC</vt:lpstr>
      <vt:lpstr>Programming Models Evolve </vt:lpstr>
      <vt:lpstr>Programming Models Evolve </vt:lpstr>
      <vt:lpstr>Programming Models Evolve </vt:lpstr>
      <vt:lpstr>PowerPoint Presentation</vt:lpstr>
      <vt:lpstr>MR-MPI Implementation </vt:lpstr>
      <vt:lpstr>Limits of Existing MapReduce over MPI </vt:lpstr>
      <vt:lpstr>Mimir Implementation</vt:lpstr>
      <vt:lpstr>Results: WordCount</vt:lpstr>
      <vt:lpstr>Data Load Imbalance</vt:lpstr>
      <vt:lpstr>Combining &lt;key,value&gt; Pairs</vt:lpstr>
      <vt:lpstr>Combining &lt;key,value&gt; Pairs</vt:lpstr>
      <vt:lpstr>Results: Word Counting</vt:lpstr>
      <vt:lpstr>Results: Octree Clustering </vt:lpstr>
      <vt:lpstr>Results: Join</vt:lpstr>
      <vt:lpstr>Dynamic Repartition: Dealing with Skew Data </vt:lpstr>
      <vt:lpstr>Results: Join</vt:lpstr>
      <vt:lpstr>Split Workflows: Dealing with Superkeys</vt:lpstr>
      <vt:lpstr>Results: Octree Clustering </vt:lpstr>
      <vt:lpstr>Results: Join</vt:lpstr>
      <vt:lpstr>Compute-intensive Applications</vt:lpstr>
      <vt:lpstr>Data-intensive Applications</vt:lpstr>
      <vt:lpstr>Data-intensive Applications</vt:lpstr>
      <vt:lpstr>Mimir: Power Measurement and Capping</vt:lpstr>
      <vt:lpstr>Mimir: Power Measurement and Capping</vt:lpstr>
      <vt:lpstr>Mimir: Power Measurement and Capping</vt:lpstr>
      <vt:lpstr> Impact of Combiner Optimizations</vt:lpstr>
      <vt:lpstr> Impact of Data Combinability</vt:lpstr>
      <vt:lpstr> Impact of Communication Buffering</vt:lpstr>
      <vt:lpstr>Lessons Learned (I) </vt:lpstr>
      <vt:lpstr>Lessons Learned (II)</vt:lpstr>
      <vt:lpstr>PowerPoint Presentation</vt:lpstr>
    </vt:vector>
  </TitlesOfParts>
  <Company>University of Tennessee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Microsoft Office User</cp:lastModifiedBy>
  <cp:revision>359</cp:revision>
  <cp:lastPrinted>2019-09-10T12:39:21Z</cp:lastPrinted>
  <dcterms:created xsi:type="dcterms:W3CDTF">2014-12-02T19:58:44Z</dcterms:created>
  <dcterms:modified xsi:type="dcterms:W3CDTF">2020-02-09T18:31:09Z</dcterms:modified>
</cp:coreProperties>
</file>