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webextensions/webextension6.xml" ContentType="application/vnd.ms-office.webextension+xml"/>
  <Override PartName="/ppt/webextensions/webextension7.xml" ContentType="application/vnd.ms-office.webextension+xml"/>
  <Override PartName="/ppt/webextensions/webextension8.xml" ContentType="application/vnd.ms-office.webextension+xml"/>
  <Override PartName="/ppt/webextensions/webextension9.xml" ContentType="application/vnd.ms-office.webextension+xml"/>
  <Override PartName="/ppt/webextensions/webextension10.xml" ContentType="application/vnd.ms-office.webextension+xml"/>
  <Override PartName="/ppt/webextensions/webextension1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</p:sldMasterIdLst>
  <p:notesMasterIdLst>
    <p:notesMasterId r:id="rId48"/>
  </p:notesMasterIdLst>
  <p:handoutMasterIdLst>
    <p:handoutMasterId r:id="rId49"/>
  </p:handoutMasterIdLst>
  <p:sldIdLst>
    <p:sldId id="319" r:id="rId2"/>
    <p:sldId id="311" r:id="rId3"/>
    <p:sldId id="550" r:id="rId4"/>
    <p:sldId id="511" r:id="rId5"/>
    <p:sldId id="578" r:id="rId6"/>
    <p:sldId id="569" r:id="rId7"/>
    <p:sldId id="563" r:id="rId8"/>
    <p:sldId id="580" r:id="rId9"/>
    <p:sldId id="579" r:id="rId10"/>
    <p:sldId id="531" r:id="rId11"/>
    <p:sldId id="532" r:id="rId12"/>
    <p:sldId id="587" r:id="rId13"/>
    <p:sldId id="576" r:id="rId14"/>
    <p:sldId id="499" r:id="rId15"/>
    <p:sldId id="496" r:id="rId16"/>
    <p:sldId id="581" r:id="rId17"/>
    <p:sldId id="572" r:id="rId18"/>
    <p:sldId id="573" r:id="rId19"/>
    <p:sldId id="574" r:id="rId20"/>
    <p:sldId id="586" r:id="rId21"/>
    <p:sldId id="460" r:id="rId22"/>
    <p:sldId id="436" r:id="rId23"/>
    <p:sldId id="445" r:id="rId24"/>
    <p:sldId id="588" r:id="rId25"/>
    <p:sldId id="506" r:id="rId26"/>
    <p:sldId id="583" r:id="rId27"/>
    <p:sldId id="457" r:id="rId28"/>
    <p:sldId id="462" r:id="rId29"/>
    <p:sldId id="463" r:id="rId30"/>
    <p:sldId id="482" r:id="rId31"/>
    <p:sldId id="469" r:id="rId32"/>
    <p:sldId id="479" r:id="rId33"/>
    <p:sldId id="575" r:id="rId34"/>
    <p:sldId id="470" r:id="rId35"/>
    <p:sldId id="513" r:id="rId36"/>
    <p:sldId id="554" r:id="rId37"/>
    <p:sldId id="585" r:id="rId38"/>
    <p:sldId id="564" r:id="rId39"/>
    <p:sldId id="546" r:id="rId40"/>
    <p:sldId id="518" r:id="rId41"/>
    <p:sldId id="571" r:id="rId42"/>
    <p:sldId id="551" r:id="rId43"/>
    <p:sldId id="558" r:id="rId44"/>
    <p:sldId id="505" r:id="rId45"/>
    <p:sldId id="570" r:id="rId46"/>
    <p:sldId id="556" r:id="rId47"/>
  </p:sldIdLst>
  <p:sldSz cx="12192000" cy="6858000"/>
  <p:notesSz cx="6858000" cy="9144000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76" userDrawn="1">
          <p15:clr>
            <a:srgbClr val="A4A3A4"/>
          </p15:clr>
        </p15:guide>
        <p15:guide id="3" orient="horz" pos="288" userDrawn="1">
          <p15:clr>
            <a:srgbClr val="A4A3A4"/>
          </p15:clr>
        </p15:guide>
        <p15:guide id="4" orient="horz" pos="576" userDrawn="1">
          <p15:clr>
            <a:srgbClr val="A4A3A4"/>
          </p15:clr>
        </p15:guide>
        <p15:guide id="5" orient="horz" pos="672" userDrawn="1">
          <p15:clr>
            <a:srgbClr val="A4A3A4"/>
          </p15:clr>
        </p15:guide>
        <p15:guide id="6" orient="horz" pos="864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7296" userDrawn="1">
          <p15:clr>
            <a:srgbClr val="A4A3A4"/>
          </p15:clr>
        </p15:guide>
        <p15:guide id="12" pos="384" userDrawn="1">
          <p15:clr>
            <a:srgbClr val="A4A3A4"/>
          </p15:clr>
        </p15:guide>
        <p15:guide id="13" pos="6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AFEFD"/>
    <a:srgbClr val="8A8C8E"/>
    <a:srgbClr val="011893"/>
    <a:srgbClr val="FFEBFF"/>
    <a:srgbClr val="DEB5FF"/>
    <a:srgbClr val="1C3A66"/>
    <a:srgbClr val="B8E4FF"/>
    <a:srgbClr val="0432FF"/>
    <a:srgbClr val="1F3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2" autoAdjust="0"/>
    <p:restoredTop sz="88848" autoAdjust="0"/>
  </p:normalViewPr>
  <p:slideViewPr>
    <p:cSldViewPr snapToGrid="0" showGuides="1">
      <p:cViewPr varScale="1">
        <p:scale>
          <a:sx n="114" d="100"/>
          <a:sy n="114" d="100"/>
        </p:scale>
        <p:origin x="200" y="408"/>
      </p:cViewPr>
      <p:guideLst>
        <p:guide orient="horz" pos="4176"/>
        <p:guide orient="horz" pos="288"/>
        <p:guide orient="horz" pos="576"/>
        <p:guide orient="horz" pos="672"/>
        <p:guide orient="horz" pos="864"/>
        <p:guide pos="3840"/>
        <p:guide pos="7296"/>
        <p:guide pos="384"/>
        <p:guide pos="61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40" d="100"/>
          <a:sy n="40" d="100"/>
        </p:scale>
        <p:origin x="2290" y="2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fld id="{CE181127-C146-49BB-AC1B-FE0E3A9D5D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4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fld id="{D1C7FB31-0C7B-4DF9-A9BC-6BD9C278B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4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2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D8DC09D-9658-044E-98E8-5CF1E36A2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the core-hours for these three category of jobs is distributed among the different job sizes.</a:t>
            </a:r>
          </a:p>
        </p:txBody>
      </p:sp>
    </p:spTree>
    <p:extLst>
      <p:ext uri="{BB962C8B-B14F-4D97-AF65-F5344CB8AC3E}">
        <p14:creationId xmlns:p14="http://schemas.microsoft.com/office/powerpoint/2010/main" val="35622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range of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Autoperf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jobs’ runtimes starts at a higher value than Filtered jobs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10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55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Core hours – total core hours in MPI vs. total core-hours…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23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Core hours – total core hours in MPI vs. total core-hours…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73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Core hours – total core hours in MPI vs. total core-hours…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00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Core hours – total core hours in MPI vs. total core-hours…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56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Core hours – total core hours in MPI vs. total core-hours…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72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now study how the MPI primitives are used by the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28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be presented this in terms of core hours ….</a:t>
            </a:r>
          </a:p>
          <a:p>
            <a:endParaRPr lang="en-US" dirty="0"/>
          </a:p>
          <a:p>
            <a:r>
              <a:rPr lang="en-US" dirty="0"/>
              <a:t>How important is MPI (what % of core-hours)?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8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98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Multiply with </a:t>
            </a:r>
            <a:r>
              <a:rPr lang="en-US" dirty="0" err="1"/>
              <a:t>ppn</a:t>
            </a:r>
            <a:r>
              <a:rPr lang="en-US" dirty="0"/>
              <a:t> ---</a:t>
            </a:r>
          </a:p>
          <a:p>
            <a:r>
              <a:rPr lang="en-US" dirty="0"/>
              <a:t>Buffer size…. Not the average bytes.,….</a:t>
            </a:r>
          </a:p>
          <a:p>
            <a:endParaRPr lang="en-US" dirty="0"/>
          </a:p>
          <a:p>
            <a:r>
              <a:rPr lang="en-US" dirty="0"/>
              <a:t>Total bytes ….. Total buffer size …. How much data is moved across network..</a:t>
            </a:r>
          </a:p>
          <a:p>
            <a:r>
              <a:rPr lang="en-US" dirty="0"/>
              <a:t>Total aggregate buffer sizes…..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TODO: average bytes is not a correct metric. Further, we can’t just multiply with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because we don’t have information about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comm_create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operations.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7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Recv</a:t>
            </a:r>
            <a:r>
              <a:rPr lang="en-US" dirty="0"/>
              <a:t> -----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89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Multiply with </a:t>
            </a:r>
            <a:r>
              <a:rPr lang="en-US" dirty="0" err="1"/>
              <a:t>ppn</a:t>
            </a:r>
            <a:r>
              <a:rPr lang="en-US" dirty="0"/>
              <a:t> ---</a:t>
            </a:r>
          </a:p>
          <a:p>
            <a:r>
              <a:rPr lang="en-US" dirty="0"/>
              <a:t>Buffer size…. Not the average bytes.,….</a:t>
            </a:r>
          </a:p>
          <a:p>
            <a:endParaRPr lang="en-US" dirty="0"/>
          </a:p>
          <a:p>
            <a:r>
              <a:rPr lang="en-US" dirty="0"/>
              <a:t>Total bytes ….. Total buffer size …. How much data is moved across network..</a:t>
            </a:r>
          </a:p>
          <a:p>
            <a:r>
              <a:rPr lang="en-US" dirty="0"/>
              <a:t>Total aggregate buffer sizes…..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7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AutoNum type="romanLcPeriod"/>
            </a:pPr>
            <a:r>
              <a:rPr lang="en-US" dirty="0"/>
              <a:t>This one (fix </a:t>
            </a:r>
            <a:r>
              <a:rPr lang="en-US" dirty="0" err="1"/>
              <a:t>std</a:t>
            </a:r>
            <a:r>
              <a:rPr lang="en-US" dirty="0"/>
              <a:t>)</a:t>
            </a:r>
          </a:p>
          <a:p>
            <a:pPr marL="285750" indent="-285750">
              <a:buAutoNum type="romanLcPeriod"/>
            </a:pPr>
            <a:r>
              <a:rPr lang="en-US" dirty="0"/>
              <a:t>Remove benchmarks and jobs taking less than 1 hour.</a:t>
            </a:r>
          </a:p>
          <a:p>
            <a:pPr marL="285750" indent="-285750">
              <a:buAutoNum type="roman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71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AutoNum type="romanLcPeriod"/>
            </a:pPr>
            <a:r>
              <a:rPr lang="en-US" dirty="0"/>
              <a:t>This one (fix </a:t>
            </a:r>
            <a:r>
              <a:rPr lang="en-US" dirty="0" err="1"/>
              <a:t>std</a:t>
            </a:r>
            <a:r>
              <a:rPr lang="en-US" dirty="0"/>
              <a:t>)</a:t>
            </a:r>
          </a:p>
          <a:p>
            <a:pPr marL="285750" indent="-285750">
              <a:buAutoNum type="romanLcPeriod"/>
            </a:pPr>
            <a:r>
              <a:rPr lang="en-US" dirty="0"/>
              <a:t>Remove benchmarks and jobs taking less than 1 hour.</a:t>
            </a:r>
          </a:p>
          <a:p>
            <a:pPr marL="285750" indent="-285750">
              <a:buAutoNum type="roman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23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30apps_forpie has the %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74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508" lvl="1" indent="-342900">
              <a:buFont typeface="+mj-lt"/>
              <a:buAutoNum type="arabicParenR"/>
            </a:pPr>
            <a:r>
              <a:rPr lang="en-US" sz="1800" b="1" dirty="0">
                <a:solidFill>
                  <a:srgbClr val="002060"/>
                </a:solidFill>
              </a:rPr>
              <a:t>More than half of time is spent in MPI for a reasonably large number of applications</a:t>
            </a:r>
          </a:p>
          <a:p>
            <a:pPr marL="635508" lvl="1" indent="-342900">
              <a:buFont typeface="+mj-lt"/>
              <a:buAutoNum type="arabicParenR"/>
            </a:pPr>
            <a:r>
              <a:rPr lang="en-US" sz="1800" b="1" dirty="0">
                <a:solidFill>
                  <a:srgbClr val="002060"/>
                </a:solidFill>
              </a:rPr>
              <a:t>The prominence in terms of time and usage of Collectives is more compared to point-to-point operations</a:t>
            </a:r>
          </a:p>
          <a:p>
            <a:pPr marL="635508" lvl="1" indent="-342900">
              <a:buFont typeface="+mj-lt"/>
              <a:buAutoNum type="arabicParenR"/>
            </a:pPr>
            <a:r>
              <a:rPr lang="en-US" sz="1800" b="1" dirty="0">
                <a:solidFill>
                  <a:srgbClr val="002060"/>
                </a:solidFill>
              </a:rPr>
              <a:t>Small message (&lt;= 256 bytes) </a:t>
            </a:r>
            <a:r>
              <a:rPr lang="en-US" sz="1800" b="1" dirty="0" err="1">
                <a:solidFill>
                  <a:srgbClr val="002060"/>
                </a:solidFill>
              </a:rPr>
              <a:t>MPI_Allreduce</a:t>
            </a:r>
            <a:r>
              <a:rPr lang="en-US" sz="1800" b="1" dirty="0">
                <a:solidFill>
                  <a:srgbClr val="002060"/>
                </a:solidFill>
              </a:rPr>
              <a:t>  operations are most heavily used</a:t>
            </a:r>
          </a:p>
          <a:p>
            <a:pPr marL="635508" lvl="1" indent="-342900">
              <a:buFont typeface="+mj-lt"/>
              <a:buAutoNum type="arabicParenR"/>
            </a:pPr>
            <a:r>
              <a:rPr lang="en-US" sz="1800" b="1" dirty="0">
                <a:solidFill>
                  <a:srgbClr val="002060"/>
                </a:solidFill>
              </a:rPr>
              <a:t>The usage of Hybrid </a:t>
            </a:r>
            <a:r>
              <a:rPr lang="en-US" sz="1800" b="1" dirty="0" err="1">
                <a:solidFill>
                  <a:srgbClr val="002060"/>
                </a:solidFill>
              </a:rPr>
              <a:t>MPI+OpenMP</a:t>
            </a:r>
            <a:r>
              <a:rPr lang="en-US" sz="1800" b="1" dirty="0">
                <a:solidFill>
                  <a:srgbClr val="002060"/>
                </a:solidFill>
              </a:rPr>
              <a:t> (or </a:t>
            </a:r>
            <a:r>
              <a:rPr lang="en-US" sz="1800" b="1" dirty="0" err="1">
                <a:solidFill>
                  <a:srgbClr val="002060"/>
                </a:solidFill>
              </a:rPr>
              <a:t>pthreads</a:t>
            </a:r>
            <a:r>
              <a:rPr lang="en-US" sz="1800" b="1" dirty="0">
                <a:solidFill>
                  <a:srgbClr val="002060"/>
                </a:solidFill>
              </a:rPr>
              <a:t>) programming models is on the rise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90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Comment about usage of 1-sided and newer MPI calls (no data collected, limited 1-sided, only MPI-2 on BG)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  <a:cs typeface="+mn-cs"/>
            </a:endParaRP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Autoperf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 can’t break any codes–- no reported issues in production (no jobs failed due to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autoperf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) – demonstrate that such low-overhead profiling tools can be practically used in production (Make point that automated monitoring is possible)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How is it different form other tools (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 Constraints – overhead – limitation of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Autoperf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 – MPI tools interface… Overhead of PMPI wrapping ..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We only had logs for 24% of core-hours, but, they are representative.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Link to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AutoPerf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 docs at ALCF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reports.alcf.anl.gov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34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jobs, number of apps, number of domains…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084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1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17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www.alcf.anl.gov</a:t>
            </a:r>
            <a:r>
              <a:rPr lang="en-US" dirty="0"/>
              <a:t>/user-guides/automatic-performance-collection-</a:t>
            </a:r>
            <a:r>
              <a:rPr lang="en-US" dirty="0" err="1"/>
              <a:t>autoperf</a:t>
            </a:r>
            <a:endParaRPr lang="en-US" dirty="0"/>
          </a:p>
          <a:p>
            <a:endParaRPr lang="en-US" dirty="0"/>
          </a:p>
          <a:p>
            <a:r>
              <a:rPr lang="en-US" dirty="0"/>
              <a:t>Cobalt log – get the core hour data</a:t>
            </a:r>
          </a:p>
          <a:p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Message size distribution, Time distribution per MPI primitive are not captured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sz="1800" dirty="0" err="1">
                <a:solidFill>
                  <a:srgbClr val="C00000"/>
                </a:solidFill>
              </a:rPr>
              <a:t>Autoperf</a:t>
            </a:r>
            <a:r>
              <a:rPr lang="en-US" sz="1800" dirty="0">
                <a:solidFill>
                  <a:srgbClr val="C00000"/>
                </a:solidFill>
              </a:rPr>
              <a:t> logs are available for around ~70% of the jobs run on Mira for the last ~2 years.</a:t>
            </a:r>
          </a:p>
          <a:p>
            <a:pPr lvl="2"/>
            <a:r>
              <a:rPr lang="en-US" sz="1800" dirty="0">
                <a:solidFill>
                  <a:srgbClr val="C00000"/>
                </a:solidFill>
              </a:rPr>
              <a:t>Total logs available: 				503,067</a:t>
            </a:r>
          </a:p>
          <a:p>
            <a:pPr lvl="2"/>
            <a:r>
              <a:rPr lang="en-US" sz="1800" dirty="0">
                <a:solidFill>
                  <a:srgbClr val="C00000"/>
                </a:solidFill>
              </a:rPr>
              <a:t>Total core hours captured through logs: 12,688,109,540,376 (12 trillion seconds)</a:t>
            </a:r>
          </a:p>
          <a:p>
            <a:endParaRPr lang="en-US" dirty="0"/>
          </a:p>
          <a:p>
            <a:r>
              <a:rPr lang="en-US" sz="1200" dirty="0">
                <a:solidFill>
                  <a:srgbClr val="C00000"/>
                </a:solidFill>
              </a:rPr>
              <a:t>Job size ranges from 1 to 1,048,576 ranks</a:t>
            </a:r>
          </a:p>
          <a:p>
            <a:r>
              <a:rPr lang="en-US" sz="1200" dirty="0">
                <a:solidFill>
                  <a:srgbClr val="C00000"/>
                </a:solidFill>
              </a:rPr>
              <a:t>Job time ranges from 8 micro-seconds to 24 hours</a:t>
            </a:r>
          </a:p>
          <a:p>
            <a:r>
              <a:rPr lang="en-US" sz="1200" dirty="0">
                <a:solidFill>
                  <a:srgbClr val="C00000"/>
                </a:solidFill>
              </a:rPr>
              <a:t>MPI average bytes are calculated from the buffer size in bytes used for the MPI calls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138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AutoNum type="romanLcPeriod"/>
            </a:pPr>
            <a:r>
              <a:rPr lang="en-US" dirty="0"/>
              <a:t>This one (fix </a:t>
            </a:r>
            <a:r>
              <a:rPr lang="en-US" dirty="0" err="1"/>
              <a:t>std</a:t>
            </a:r>
            <a:r>
              <a:rPr lang="en-US" dirty="0"/>
              <a:t>)</a:t>
            </a:r>
          </a:p>
          <a:p>
            <a:pPr marL="285750" indent="-285750">
              <a:buAutoNum type="romanLcPeriod"/>
            </a:pPr>
            <a:r>
              <a:rPr lang="en-US" dirty="0"/>
              <a:t>Remove benchmarks and jobs taking less than 1 hour.</a:t>
            </a:r>
          </a:p>
          <a:p>
            <a:pPr marL="285750" indent="-285750">
              <a:buAutoNum type="roman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3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Enable applications to scale-out further on the strong scaling limit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5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www.alcf.anl.gov</a:t>
            </a:r>
            <a:r>
              <a:rPr lang="en-US" dirty="0"/>
              <a:t>/user-guides/automatic-performance-collection-</a:t>
            </a:r>
            <a:r>
              <a:rPr lang="en-US" dirty="0" err="1"/>
              <a:t>autoperf</a:t>
            </a:r>
            <a:endParaRPr lang="en-US" dirty="0"/>
          </a:p>
          <a:p>
            <a:endParaRPr lang="en-US" dirty="0"/>
          </a:p>
          <a:p>
            <a:r>
              <a:rPr lang="en-US" dirty="0"/>
              <a:t>Cobalt log – get the core hour data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sz="1800" dirty="0" err="1">
                <a:solidFill>
                  <a:srgbClr val="C00000"/>
                </a:solidFill>
              </a:rPr>
              <a:t>Autoperf</a:t>
            </a:r>
            <a:r>
              <a:rPr lang="en-US" sz="1800" dirty="0">
                <a:solidFill>
                  <a:srgbClr val="C00000"/>
                </a:solidFill>
              </a:rPr>
              <a:t> logs are available for around ~70% of the jobs run on Mira for the last ~2 years.</a:t>
            </a:r>
          </a:p>
          <a:p>
            <a:pPr lvl="2"/>
            <a:r>
              <a:rPr lang="en-US" sz="1800" dirty="0">
                <a:solidFill>
                  <a:srgbClr val="C00000"/>
                </a:solidFill>
              </a:rPr>
              <a:t>Total logs available: 				503,067</a:t>
            </a:r>
          </a:p>
          <a:p>
            <a:pPr lvl="2"/>
            <a:r>
              <a:rPr lang="en-US" sz="1800" dirty="0">
                <a:solidFill>
                  <a:srgbClr val="C00000"/>
                </a:solidFill>
              </a:rPr>
              <a:t>Total core hours captured through logs: 12,688,109,540,376 (12 trillion seconds)</a:t>
            </a:r>
          </a:p>
          <a:p>
            <a:endParaRPr lang="en-US" dirty="0"/>
          </a:p>
          <a:p>
            <a:r>
              <a:rPr lang="en-US" sz="1200" dirty="0">
                <a:solidFill>
                  <a:srgbClr val="C00000"/>
                </a:solidFill>
              </a:rPr>
              <a:t>Job size ranges from 1 to 1,048,576 ranks</a:t>
            </a:r>
          </a:p>
          <a:p>
            <a:r>
              <a:rPr lang="en-US" sz="1200" dirty="0">
                <a:solidFill>
                  <a:srgbClr val="C00000"/>
                </a:solidFill>
              </a:rPr>
              <a:t>Job time ranges from 8 micro-seconds to 24 hours</a:t>
            </a:r>
          </a:p>
          <a:p>
            <a:r>
              <a:rPr lang="en-US" sz="1200" dirty="0">
                <a:solidFill>
                  <a:srgbClr val="C00000"/>
                </a:solidFill>
              </a:rPr>
              <a:t>MPI average bytes are calculated from the buffer size in bytes used for the MPI calls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39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think the idea of section 1 on jobs is to know how well is coverage of data. (Data covers all the possible job sizes, all the possible runtime, all the possible MPI fractions..)</a:t>
            </a:r>
          </a:p>
          <a:p>
            <a:r>
              <a:rPr lang="en-US" dirty="0"/>
              <a:t>We are trying to justify that the data is representative of what goes on the system typically, and that any observations we make based on that data has metric.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34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515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017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9EE21575-9380-C444-827C-90C72737B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 jobs - clean </a:t>
            </a:r>
            <a:r>
              <a:rPr lang="en-US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MPI_Finalize</a:t>
            </a:r>
            <a:endParaRPr lang="en-US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Aborted jobs - aborted before reaching </a:t>
            </a:r>
            <a:r>
              <a:rPr lang="en-US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MPI_Finalize</a:t>
            </a:r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would not have </a:t>
            </a:r>
            <a:r>
              <a:rPr lang="en-US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Autoperf</a:t>
            </a:r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0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16" y="394788"/>
            <a:ext cx="11101624" cy="520700"/>
          </a:xfrm>
        </p:spPr>
        <p:txBody>
          <a:bodyPr anchor="t" anchorCtr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3900" y="2699656"/>
            <a:ext cx="11163300" cy="3548744"/>
          </a:xfrm>
        </p:spPr>
        <p:txBody>
          <a:bodyPr/>
          <a:lstStyle>
            <a:lvl1pPr>
              <a:spcBef>
                <a:spcPts val="1200"/>
              </a:spcBef>
              <a:defRPr sz="160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1200"/>
              </a:spcBef>
              <a:buClr>
                <a:srgbClr val="595A5C"/>
              </a:buClr>
              <a:defRPr sz="160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1200"/>
              </a:spcBef>
              <a:buClr>
                <a:srgbClr val="595A5C"/>
              </a:buClr>
              <a:defRPr sz="160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1200"/>
              </a:spcBef>
              <a:buClr>
                <a:srgbClr val="595A5C"/>
              </a:buClr>
              <a:defRPr sz="160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23900" y="1966686"/>
            <a:ext cx="11163300" cy="295869"/>
          </a:xfrm>
        </p:spPr>
        <p:txBody>
          <a:bodyPr/>
          <a:lstStyle>
            <a:lvl1pPr>
              <a:defRPr sz="160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 bwMode="auto">
          <a:xfrm>
            <a:off x="723900" y="2344616"/>
            <a:ext cx="707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275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403498"/>
            <a:ext cx="5486400" cy="2052083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7" y="1403498"/>
            <a:ext cx="5486400" cy="2052083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8861" y="3455581"/>
            <a:ext cx="5364480" cy="2445534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307819" y="3455581"/>
            <a:ext cx="5364480" cy="2445534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35022" y="5912892"/>
            <a:ext cx="5327631" cy="47876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333721" y="5925592"/>
            <a:ext cx="5327631" cy="47876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9CEE99-170F-724E-8CE4-B1F309C0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21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00" y="2344616"/>
            <a:ext cx="11101624" cy="520700"/>
          </a:xfrm>
        </p:spPr>
        <p:txBody>
          <a:bodyPr anchor="t" anchorCtr="0"/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7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94788"/>
            <a:ext cx="11102340" cy="520700"/>
          </a:xfrm>
        </p:spPr>
        <p:txBody>
          <a:bodyPr anchor="t" anchorCtr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0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8418285" y="0"/>
            <a:ext cx="3773715" cy="6858000"/>
          </a:xfrm>
          <a:prstGeom prst="rect">
            <a:avLst/>
          </a:prstGeom>
          <a:solidFill>
            <a:srgbClr val="E3E3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31274"/>
            <a:ext cx="7249281" cy="1100183"/>
          </a:xfrm>
        </p:spPr>
        <p:txBody>
          <a:bodyPr/>
          <a:lstStyle>
            <a:lvl1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3900" y="2554514"/>
            <a:ext cx="7249281" cy="3708478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160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buClr>
                <a:srgbClr val="595A5C"/>
              </a:buClr>
              <a:defRPr sz="160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buClr>
                <a:srgbClr val="595A5C"/>
              </a:buClr>
              <a:defRPr sz="160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10000"/>
              </a:lnSpc>
              <a:spcBef>
                <a:spcPts val="1200"/>
              </a:spcBef>
              <a:buClr>
                <a:srgbClr val="595A5C"/>
              </a:buClr>
              <a:defRPr sz="160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23900" y="1952094"/>
            <a:ext cx="7249281" cy="377931"/>
          </a:xfrm>
        </p:spPr>
        <p:txBody>
          <a:bodyPr/>
          <a:lstStyle>
            <a:lvl1pPr>
              <a:defRPr sz="160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 bwMode="auto">
          <a:xfrm>
            <a:off x="723900" y="2344616"/>
            <a:ext cx="707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369" y="6513252"/>
            <a:ext cx="755465" cy="239105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719368" y="2330025"/>
            <a:ext cx="3167832" cy="2910855"/>
          </a:xfrm>
        </p:spPr>
        <p:txBody>
          <a:bodyPr/>
          <a:lstStyle>
            <a:lvl1pPr>
              <a:spcBef>
                <a:spcPts val="1200"/>
              </a:spcBef>
              <a:defRPr sz="1600" b="1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Clr>
                <a:srgbClr val="595A5C"/>
              </a:buClr>
              <a:buNone/>
              <a:defRPr sz="160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 indent="-228600">
              <a:lnSpc>
                <a:spcPct val="110000"/>
              </a:lnSpc>
              <a:spcBef>
                <a:spcPts val="0"/>
              </a:spcBef>
              <a:buClr>
                <a:srgbClr val="595A5C"/>
              </a:buClr>
              <a:buFont typeface="Arial" panose="020B0604020202020204" pitchFamily="34" charset="0"/>
              <a:buChar char="−"/>
              <a:defRPr sz="160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60375" indent="-288925">
              <a:lnSpc>
                <a:spcPct val="110000"/>
              </a:lnSpc>
              <a:spcBef>
                <a:spcPts val="0"/>
              </a:spcBef>
              <a:buClr>
                <a:srgbClr val="595A5C"/>
              </a:buClr>
              <a:defRPr sz="160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62CAAB-2D63-4274-B580-3BC061C658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25" y="6406418"/>
            <a:ext cx="958298" cy="3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 mod="1">
    <p:ext uri="{DCECCB84-F9BA-43D5-87BE-67443E8EF086}">
      <p15:sldGuideLst xmlns:p15="http://schemas.microsoft.com/office/powerpoint/2012/main">
        <p15:guide id="1" orient="horz" pos="12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olumn Photo 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8418285" y="0"/>
            <a:ext cx="3773715" cy="6858000"/>
          </a:xfrm>
          <a:prstGeom prst="rect">
            <a:avLst/>
          </a:prstGeom>
          <a:solidFill>
            <a:srgbClr val="E3E3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31274"/>
            <a:ext cx="7249281" cy="1100183"/>
          </a:xfrm>
        </p:spPr>
        <p:txBody>
          <a:bodyPr/>
          <a:lstStyle>
            <a:lvl1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3900" y="1952094"/>
            <a:ext cx="7249281" cy="4310899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1600" b="0" i="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buClr>
                <a:srgbClr val="595A5C"/>
              </a:buClr>
              <a:defRPr sz="1600" b="0" i="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buClr>
                <a:srgbClr val="595A5C"/>
              </a:buClr>
              <a:defRPr sz="1600" b="0" i="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10000"/>
              </a:lnSpc>
              <a:spcBef>
                <a:spcPts val="1200"/>
              </a:spcBef>
              <a:buClr>
                <a:srgbClr val="595A5C"/>
              </a:buClr>
              <a:defRPr sz="1600" b="0" i="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Picture 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369" y="6513252"/>
            <a:ext cx="755465" cy="239105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719368" y="1952094"/>
            <a:ext cx="3167832" cy="2910855"/>
          </a:xfrm>
        </p:spPr>
        <p:txBody>
          <a:bodyPr/>
          <a:lstStyle>
            <a:lvl1pPr>
              <a:spcBef>
                <a:spcPts val="1200"/>
              </a:spcBef>
              <a:defRPr sz="1600" b="1">
                <a:solidFill>
                  <a:srgbClr val="595A5C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Clr>
                <a:srgbClr val="595A5C"/>
              </a:buClr>
              <a:buNone/>
              <a:defRPr sz="1600">
                <a:solidFill>
                  <a:srgbClr val="595A5C"/>
                </a:solidFill>
              </a:defRPr>
            </a:lvl2pPr>
            <a:lvl3pPr marL="228600" indent="-228600">
              <a:lnSpc>
                <a:spcPct val="110000"/>
              </a:lnSpc>
              <a:spcBef>
                <a:spcPts val="0"/>
              </a:spcBef>
              <a:buClr>
                <a:srgbClr val="595A5C"/>
              </a:buClr>
              <a:buFont typeface="Arial" panose="020B0604020202020204" pitchFamily="34" charset="0"/>
              <a:buChar char="−"/>
              <a:defRPr sz="1600">
                <a:solidFill>
                  <a:srgbClr val="595A5C"/>
                </a:solidFill>
              </a:defRPr>
            </a:lvl3pPr>
            <a:lvl4pPr marL="460375" indent="-288925">
              <a:lnSpc>
                <a:spcPct val="110000"/>
              </a:lnSpc>
              <a:spcBef>
                <a:spcPts val="0"/>
              </a:spcBef>
              <a:buClr>
                <a:srgbClr val="595A5C"/>
              </a:buClr>
              <a:defRPr sz="1600">
                <a:solidFill>
                  <a:srgbClr val="595A5C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1BCD45-3878-494E-9924-11B0F2B800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25" y="6406418"/>
            <a:ext cx="958298" cy="38020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D31A8A-E750-417E-A87B-141E1F441BD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723900" y="1618899"/>
            <a:ext cx="707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657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 mod="1"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olumn Photo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8418285" y="0"/>
            <a:ext cx="3773715" cy="6858000"/>
          </a:xfrm>
          <a:prstGeom prst="rect">
            <a:avLst/>
          </a:prstGeom>
          <a:solidFill>
            <a:srgbClr val="E3E3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31274"/>
            <a:ext cx="7249281" cy="1100183"/>
          </a:xfrm>
        </p:spPr>
        <p:txBody>
          <a:bodyPr/>
          <a:lstStyle>
            <a:lvl1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369" y="6513252"/>
            <a:ext cx="755465" cy="239105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86EB54F-3599-42D0-B96A-F21D91CE7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19368" y="2560320"/>
            <a:ext cx="3167832" cy="3315261"/>
          </a:xfrm>
        </p:spPr>
        <p:txBody>
          <a:bodyPr/>
          <a:lstStyle>
            <a:lvl1pPr>
              <a:spcBef>
                <a:spcPts val="1200"/>
              </a:spcBef>
              <a:defRPr sz="1600" b="1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Clr>
                <a:srgbClr val="595A5C"/>
              </a:buClr>
              <a:buNone/>
              <a:defRPr sz="160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 indent="-228600">
              <a:lnSpc>
                <a:spcPct val="110000"/>
              </a:lnSpc>
              <a:spcBef>
                <a:spcPts val="0"/>
              </a:spcBef>
              <a:buClr>
                <a:srgbClr val="595A5C"/>
              </a:buClr>
              <a:buFont typeface="Arial" panose="020B0604020202020204" pitchFamily="34" charset="0"/>
              <a:buChar char="−"/>
              <a:defRPr sz="160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60375" indent="-288925">
              <a:lnSpc>
                <a:spcPct val="110000"/>
              </a:lnSpc>
              <a:spcBef>
                <a:spcPts val="0"/>
              </a:spcBef>
              <a:buClr>
                <a:srgbClr val="595A5C"/>
              </a:buClr>
              <a:defRPr sz="1600">
                <a:solidFill>
                  <a:srgbClr val="595A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12DD78-B1F1-425F-964B-CC4B85A92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25" y="6406418"/>
            <a:ext cx="958298" cy="3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7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 mod="1"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1C9376-41B2-4BFB-AB60-0089062B6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3900" y="1853278"/>
            <a:ext cx="11163300" cy="157572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6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28310" y="3899995"/>
            <a:ext cx="10904890" cy="4083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23900" y="6520249"/>
            <a:ext cx="31962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www.anl.gov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42421-34FD-48C7-912D-6AC677DBB6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5486400"/>
            <a:ext cx="11163300" cy="7620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73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2B85FA-628B-4D34-B5C5-5B39FD771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259"/>
            <a:ext cx="12192000" cy="6858000"/>
          </a:xfrm>
          <a:prstGeom prst="rect">
            <a:avLst/>
          </a:prstGeom>
        </p:spPr>
      </p:pic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3900" y="1853278"/>
            <a:ext cx="11163300" cy="33211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600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6CA1B3-AF0F-401E-BBEE-3A704E5D25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26" y="6406418"/>
            <a:ext cx="958296" cy="3802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9923F7-87F1-4035-9452-FBB17D6F213F}"/>
              </a:ext>
            </a:extLst>
          </p:cNvPr>
          <p:cNvSpPr txBox="1"/>
          <p:nvPr userDrawn="1"/>
        </p:nvSpPr>
        <p:spPr>
          <a:xfrm>
            <a:off x="723449" y="6523815"/>
            <a:ext cx="47151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1200" smtClean="0">
                <a:solidFill>
                  <a:schemeClr val="bg1"/>
                </a:solidFill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3900" y="1097281"/>
            <a:ext cx="11102340" cy="5294383"/>
          </a:xfrm>
        </p:spPr>
        <p:txBody>
          <a:bodyPr/>
          <a:lstStyle>
            <a:lvl1pPr marL="274320" indent="-274320">
              <a:buClr>
                <a:srgbClr val="4E8F00"/>
              </a:buClr>
              <a:buFont typeface="Wingdings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76072" indent="-283464">
              <a:buClr>
                <a:schemeClr val="tx1"/>
              </a:buClr>
              <a:buSzPct val="80000"/>
              <a:buFont typeface="Wingdings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22960" indent="-228600">
              <a:buSzPct val="8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78992" indent="-228600">
              <a:buSzPct val="75000"/>
              <a:buFont typeface="Courier New" panose="02070309020205020404" pitchFamily="49" charset="0"/>
              <a:buChar char="o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298448" indent="-228600">
              <a:buSzPct val="100000"/>
              <a:buFont typeface="System Font Regular"/>
              <a:buChar char="-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825625" indent="0">
              <a:buFont typeface="Arial" panose="020B0604020202020204" pitchFamily="34" charset="0"/>
              <a:buNone/>
              <a:defRPr/>
            </a:lvl6pPr>
            <a:lvl9pPr marL="3197225" indent="0"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sz="1400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D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3900" y="394788"/>
            <a:ext cx="1110234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1097281"/>
            <a:ext cx="11102340" cy="529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sz="1400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58776" y="6673851"/>
            <a:ext cx="28191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290285" cy="6858000"/>
          </a:xfrm>
          <a:prstGeom prst="rect">
            <a:avLst/>
          </a:prstGeom>
          <a:solidFill>
            <a:srgbClr val="6364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25" y="6406418"/>
            <a:ext cx="958298" cy="3802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37" r:id="rId2"/>
    <p:sldLayoutId id="2147483728" r:id="rId3"/>
    <p:sldLayoutId id="2147483714" r:id="rId4"/>
    <p:sldLayoutId id="2147483730" r:id="rId5"/>
    <p:sldLayoutId id="2147483727" r:id="rId6"/>
    <p:sldLayoutId id="2147483698" r:id="rId7"/>
    <p:sldLayoutId id="2147483715" r:id="rId8"/>
    <p:sldLayoutId id="2147483733" r:id="rId9"/>
    <p:sldLayoutId id="2147483735" r:id="rId10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206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9pPr>
    </p:titleStyle>
    <p:bodyStyle>
      <a:lvl1pPr marL="274320" indent="-274320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buClr>
          <a:srgbClr val="4E8F00"/>
        </a:buClr>
        <a:buSzPct val="9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72" indent="-28575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22960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78992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SzPct val="75000"/>
        <a:buFont typeface="Courier New" panose="02070309020205020404" pitchFamily="49" charset="0"/>
        <a:buChar char="o"/>
        <a:defRPr sz="14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98448" indent="-231775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4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0574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25146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9718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4290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176">
          <p15:clr>
            <a:srgbClr val="F26B43"/>
          </p15:clr>
        </p15:guide>
        <p15:guide id="3" pos="456">
          <p15:clr>
            <a:srgbClr val="F26B43"/>
          </p15:clr>
        </p15:guide>
        <p15:guide id="4" pos="7488">
          <p15:clr>
            <a:srgbClr val="F26B43"/>
          </p15:clr>
        </p15:guide>
        <p15:guide id="5" orient="horz" pos="216">
          <p15:clr>
            <a:srgbClr val="F26B43"/>
          </p15:clr>
        </p15:guide>
        <p15:guide id="6" orient="horz" pos="672">
          <p15:clr>
            <a:srgbClr val="F26B43"/>
          </p15:clr>
        </p15:guide>
        <p15:guide id="7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(null)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(null)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(null)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C8D380-FA95-4343-A494-3ADFB83631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Characterization of MPI Usage on a Production Supercomputer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C93BB38D-50CF-644F-B901-F4D774CB82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209586-80C5-9C49-BDFA-9096F5C986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Sudheer </a:t>
            </a:r>
            <a:r>
              <a:rPr lang="en-US" sz="2000" dirty="0" err="1"/>
              <a:t>Chunduri</a:t>
            </a:r>
            <a:r>
              <a:rPr lang="en-US" sz="2000" dirty="0"/>
              <a:t>, Scott Parker, Pavan Balaji, Kevin Harms, Kalyan Kumaran				</a:t>
            </a:r>
          </a:p>
          <a:p>
            <a:pPr marL="0" indent="0">
              <a:buNone/>
            </a:pPr>
            <a:r>
              <a:rPr lang="en-US" sz="2000" dirty="0"/>
              <a:t>Argonne National Laboratory							</a:t>
            </a:r>
          </a:p>
        </p:txBody>
      </p:sp>
    </p:spTree>
    <p:extLst>
      <p:ext uri="{BB962C8B-B14F-4D97-AF65-F5344CB8AC3E}">
        <p14:creationId xmlns:p14="http://schemas.microsoft.com/office/powerpoint/2010/main" val="292830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A45D4-826A-DF44-AC1D-0E3C3CF2D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</a:t>
            </a:r>
            <a:r>
              <a:rPr lang="en-US" dirty="0" err="1"/>
              <a:t>Autoperf</a:t>
            </a:r>
            <a:r>
              <a:rPr lang="en-US" dirty="0"/>
              <a:t> jobs representative of all jobs in job sizes?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0662E8-2F8D-5B4E-A0D9-D5B9EE36C88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723900" y="1232606"/>
            <a:ext cx="7350125" cy="4410075"/>
          </a:xfr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8256C1E-8E5F-F84F-86B4-7BB01851D315}"/>
              </a:ext>
            </a:extLst>
          </p:cNvPr>
          <p:cNvSpPr txBox="1">
            <a:spLocks/>
          </p:cNvSpPr>
          <p:nvPr/>
        </p:nvSpPr>
        <p:spPr>
          <a:xfrm>
            <a:off x="8074025" y="1458018"/>
            <a:ext cx="3699444" cy="3959253"/>
          </a:xfrm>
          <a:prstGeom prst="rect">
            <a:avLst/>
          </a:prstGeom>
        </p:spPr>
        <p:txBody>
          <a:bodyPr vert="horz" lIns="0" tIns="0" rIns="0" bIns="6096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% of core-hours per different job sizes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Implicitly includes 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Job counts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Job lengths (duration)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Job sizes</a:t>
            </a:r>
          </a:p>
          <a:p>
            <a:pPr marL="615950" lvl="2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Distribution of core-hours across the different allocation sizes for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Autoperf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jobs are representative of the Filtered/All jobs.</a:t>
            </a:r>
          </a:p>
        </p:txBody>
      </p:sp>
    </p:spTree>
    <p:extLst>
      <p:ext uri="{BB962C8B-B14F-4D97-AF65-F5344CB8AC3E}">
        <p14:creationId xmlns:p14="http://schemas.microsoft.com/office/powerpoint/2010/main" val="36553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FD8F-8139-674D-A7FB-DC0F4CA5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</a:t>
            </a:r>
            <a:r>
              <a:rPr lang="en-US" dirty="0" err="1"/>
              <a:t>Autoperf</a:t>
            </a:r>
            <a:r>
              <a:rPr lang="en-US" dirty="0"/>
              <a:t> jobs representative of all jobs in runtimes?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CD3428-6216-CF4D-BC2B-E5D44A6175DD}"/>
              </a:ext>
            </a:extLst>
          </p:cNvPr>
          <p:cNvSpPr txBox="1">
            <a:spLocks/>
          </p:cNvSpPr>
          <p:nvPr/>
        </p:nvSpPr>
        <p:spPr>
          <a:xfrm>
            <a:off x="8287295" y="1325336"/>
            <a:ext cx="3752305" cy="3959253"/>
          </a:xfrm>
          <a:prstGeom prst="rect">
            <a:avLst/>
          </a:prstGeom>
        </p:spPr>
        <p:txBody>
          <a:bodyPr vert="horz" lIns="0" tIns="0" rIns="0" bIns="6096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CDF (Cumulative distribution function):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often runtime is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 particular value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CCDF (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Complementary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cumulative distribution functions):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Opposite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often runtime is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 or equal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 a particular value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60058-E88B-9A46-AF7F-B44CC0C7D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325336"/>
            <a:ext cx="7563395" cy="47271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51179C-6CE2-6847-865F-318C205E03AA}"/>
              </a:ext>
            </a:extLst>
          </p:cNvPr>
          <p:cNvSpPr txBox="1"/>
          <p:nvPr/>
        </p:nvSpPr>
        <p:spPr>
          <a:xfrm>
            <a:off x="2356339" y="6052458"/>
            <a:ext cx="375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Jobs are ordered by runtime</a:t>
            </a:r>
          </a:p>
        </p:txBody>
      </p:sp>
    </p:spTree>
    <p:extLst>
      <p:ext uri="{BB962C8B-B14F-4D97-AF65-F5344CB8AC3E}">
        <p14:creationId xmlns:p14="http://schemas.microsoft.com/office/powerpoint/2010/main" val="392200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FD8F-8139-674D-A7FB-DC0F4CA5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</a:t>
            </a:r>
            <a:r>
              <a:rPr lang="en-US" dirty="0" err="1"/>
              <a:t>Autoperf</a:t>
            </a:r>
            <a:r>
              <a:rPr lang="en-US" dirty="0"/>
              <a:t> jobs representative of all jobs in runtimes?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CD3428-6216-CF4D-BC2B-E5D44A6175DD}"/>
              </a:ext>
            </a:extLst>
          </p:cNvPr>
          <p:cNvSpPr txBox="1">
            <a:spLocks/>
          </p:cNvSpPr>
          <p:nvPr/>
        </p:nvSpPr>
        <p:spPr>
          <a:xfrm>
            <a:off x="8287295" y="1325336"/>
            <a:ext cx="3752305" cy="3959253"/>
          </a:xfrm>
          <a:prstGeom prst="rect">
            <a:avLst/>
          </a:prstGeom>
        </p:spPr>
        <p:txBody>
          <a:bodyPr vert="horz" lIns="0" tIns="0" rIns="0" bIns="6096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CCDF (Complementary cumulative distribution functions)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80% of the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Autoperf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jobs have runtime &gt; 1000 seconds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60058-E88B-9A46-AF7F-B44CC0C7D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325336"/>
            <a:ext cx="7563395" cy="47271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8D23E0-0F60-0548-AFF3-D8BE3AD30D13}"/>
              </a:ext>
            </a:extLst>
          </p:cNvPr>
          <p:cNvSpPr txBox="1"/>
          <p:nvPr/>
        </p:nvSpPr>
        <p:spPr>
          <a:xfrm>
            <a:off x="5163015" y="4917688"/>
            <a:ext cx="501805" cy="691376"/>
          </a:xfrm>
          <a:prstGeom prst="rect">
            <a:avLst/>
          </a:prstGeom>
          <a:solidFill>
            <a:srgbClr val="FFC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31AB1D-AC64-BF48-9F63-EC72CEF2FADF}"/>
              </a:ext>
            </a:extLst>
          </p:cNvPr>
          <p:cNvSpPr txBox="1"/>
          <p:nvPr/>
        </p:nvSpPr>
        <p:spPr>
          <a:xfrm>
            <a:off x="1069003" y="2201090"/>
            <a:ext cx="610663" cy="324474"/>
          </a:xfrm>
          <a:prstGeom prst="rect">
            <a:avLst/>
          </a:prstGeom>
          <a:solidFill>
            <a:srgbClr val="FFC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0976FF-66C6-C845-81F0-4C46F7E5C5AD}"/>
              </a:ext>
            </a:extLst>
          </p:cNvPr>
          <p:cNvCxnSpPr>
            <a:cxnSpLocks/>
          </p:cNvCxnSpPr>
          <p:nvPr/>
        </p:nvCxnSpPr>
        <p:spPr bwMode="auto">
          <a:xfrm flipH="1">
            <a:off x="5475250" y="2118732"/>
            <a:ext cx="2812045" cy="182719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ysDot"/>
            <a:miter lim="800000"/>
            <a:headEnd type="none" w="lg" len="med"/>
            <a:tailEnd type="stealth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3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FD8F-8139-674D-A7FB-DC0F4CA5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</a:t>
            </a:r>
            <a:r>
              <a:rPr lang="en-US" dirty="0" err="1"/>
              <a:t>Autoperf</a:t>
            </a:r>
            <a:r>
              <a:rPr lang="en-US" dirty="0"/>
              <a:t> jobs representative of all jobs in runtimes?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CD3428-6216-CF4D-BC2B-E5D44A6175DD}"/>
              </a:ext>
            </a:extLst>
          </p:cNvPr>
          <p:cNvSpPr txBox="1">
            <a:spLocks/>
          </p:cNvSpPr>
          <p:nvPr/>
        </p:nvSpPr>
        <p:spPr>
          <a:xfrm>
            <a:off x="8287295" y="1325336"/>
            <a:ext cx="3752305" cy="3959253"/>
          </a:xfrm>
          <a:prstGeom prst="rect">
            <a:avLst/>
          </a:prstGeom>
        </p:spPr>
        <p:txBody>
          <a:bodyPr vert="horz" lIns="0" tIns="0" rIns="0" bIns="6096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CCDF (Complementary cumulative distribution functions) </a:t>
            </a:r>
          </a:p>
          <a:p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 of the </a:t>
            </a:r>
            <a:r>
              <a:rPr lang="en-US" sz="2000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Autoperf</a:t>
            </a: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jobs have runtime &gt; 1000 seconds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Jobs that have runtimes less than 10s of seconds are filtered out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There could still be some runs of unfiltered apps that take smaller runtimes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60058-E88B-9A46-AF7F-B44CC0C7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325336"/>
            <a:ext cx="7563395" cy="472712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7918EA-DED7-8743-A921-46C1948D0E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77015" y="1613647"/>
            <a:ext cx="5410280" cy="1194099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ysDot"/>
            <a:miter lim="800000"/>
            <a:headEnd type="none" w="lg" len="med"/>
            <a:tailEnd type="stealth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10AD0DE-5B06-054E-8981-B255A4924529}"/>
              </a:ext>
            </a:extLst>
          </p:cNvPr>
          <p:cNvSpPr txBox="1"/>
          <p:nvPr/>
        </p:nvSpPr>
        <p:spPr>
          <a:xfrm>
            <a:off x="2497874" y="5129559"/>
            <a:ext cx="501805" cy="691376"/>
          </a:xfrm>
          <a:prstGeom prst="rect">
            <a:avLst/>
          </a:prstGeom>
          <a:solidFill>
            <a:srgbClr val="FFC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954D2-6299-5042-B7D0-B47D2AE1BEF5}"/>
              </a:ext>
            </a:extLst>
          </p:cNvPr>
          <p:cNvSpPr txBox="1"/>
          <p:nvPr/>
        </p:nvSpPr>
        <p:spPr>
          <a:xfrm>
            <a:off x="1013248" y="1476264"/>
            <a:ext cx="610663" cy="324474"/>
          </a:xfrm>
          <a:prstGeom prst="rect">
            <a:avLst/>
          </a:prstGeom>
          <a:solidFill>
            <a:srgbClr val="FFC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F12E-86F1-1943-AB38-5A640F50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Autoperf</a:t>
            </a:r>
            <a:r>
              <a:rPr lang="en-US" dirty="0"/>
              <a:t> jobs are representative of production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FDD9-714B-2141-A9AA-34ACEC65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 We establish the following claims about the </a:t>
            </a:r>
            <a:r>
              <a:rPr lang="en-US" sz="2400" dirty="0" err="1"/>
              <a:t>Autoperf</a:t>
            </a:r>
            <a:r>
              <a:rPr lang="en-US" sz="2400" dirty="0"/>
              <a:t> log data: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err="1"/>
              <a:t>Autoperf</a:t>
            </a:r>
            <a:r>
              <a:rPr lang="en-US" sz="2400" dirty="0"/>
              <a:t> log data covers the </a:t>
            </a:r>
            <a:r>
              <a:rPr lang="en-US" sz="2400" dirty="0">
                <a:solidFill>
                  <a:srgbClr val="002060"/>
                </a:solidFill>
              </a:rPr>
              <a:t>spread of the different job sizes </a:t>
            </a:r>
            <a:r>
              <a:rPr lang="en-US" sz="2400" dirty="0"/>
              <a:t>possible on Mira</a:t>
            </a:r>
          </a:p>
          <a:p>
            <a:pPr lvl="1"/>
            <a:r>
              <a:rPr lang="en-US" sz="2400" dirty="0"/>
              <a:t>It covers a </a:t>
            </a:r>
            <a:r>
              <a:rPr lang="en-US" sz="2400" dirty="0">
                <a:solidFill>
                  <a:srgbClr val="002060"/>
                </a:solidFill>
              </a:rPr>
              <a:t>significant range of the runtimes </a:t>
            </a:r>
            <a:r>
              <a:rPr lang="en-US" sz="2400" dirty="0"/>
              <a:t>possible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>
                <a:solidFill>
                  <a:srgbClr val="002060"/>
                </a:solidFill>
              </a:rPr>
              <a:t>core-hour consumption range </a:t>
            </a:r>
            <a:r>
              <a:rPr lang="en-US" sz="2400" dirty="0" err="1"/>
              <a:t>wrt</a:t>
            </a:r>
            <a:r>
              <a:rPr lang="en-US" sz="2400" dirty="0"/>
              <a:t> to different job sizes is also reasonable</a:t>
            </a:r>
          </a:p>
          <a:p>
            <a:pPr lvl="1"/>
            <a:r>
              <a:rPr lang="en-US" sz="2400" dirty="0"/>
              <a:t>Represents only the </a:t>
            </a:r>
            <a:r>
              <a:rPr lang="en-US" sz="2400" u="sng" dirty="0">
                <a:solidFill>
                  <a:srgbClr val="002060"/>
                </a:solidFill>
              </a:rPr>
              <a:t>production applications</a:t>
            </a:r>
            <a:endParaRPr lang="en-US" sz="2400" dirty="0"/>
          </a:p>
          <a:p>
            <a:pPr lvl="1"/>
            <a:r>
              <a:rPr lang="en-US" sz="2400" dirty="0"/>
              <a:t>Represents multi-year production usage captured from around 86K jobs</a:t>
            </a:r>
          </a:p>
          <a:p>
            <a:pPr lvl="1"/>
            <a:endParaRPr lang="en-US" sz="1050" dirty="0"/>
          </a:p>
          <a:p>
            <a:pPr>
              <a:lnSpc>
                <a:spcPct val="100000"/>
              </a:lnSpc>
            </a:pPr>
            <a:r>
              <a:rPr lang="en-US" sz="2400" dirty="0"/>
              <a:t>Hence, we argue that observations we make in the following slides using this data have significant merit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71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B438-A6BE-C146-9C12-C6E1CE36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Global MPI usage patterns across all (</a:t>
            </a:r>
            <a:r>
              <a:rPr lang="en-US" sz="4000" dirty="0" err="1"/>
              <a:t>Autoperf</a:t>
            </a:r>
            <a:r>
              <a:rPr lang="en-US" sz="4000" dirty="0"/>
              <a:t>) Jobs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662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D8A6575-B029-C14D-937F-D8CEF14AD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106424"/>
            <a:ext cx="6759244" cy="4224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F095-D544-7748-A66F-1584E08A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 of MPI time for </a:t>
            </a:r>
            <a:r>
              <a:rPr lang="en-US" dirty="0" err="1"/>
              <a:t>Autoperf</a:t>
            </a:r>
            <a:r>
              <a:rPr lang="en-US" dirty="0"/>
              <a:t> jobs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407A1-2CE6-8B49-8193-80051DC7B2AA}"/>
              </a:ext>
            </a:extLst>
          </p:cNvPr>
          <p:cNvSpPr txBox="1"/>
          <p:nvPr/>
        </p:nvSpPr>
        <p:spPr>
          <a:xfrm>
            <a:off x="7660431" y="1240480"/>
            <a:ext cx="44206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plot represent the jobs among the Filtered jobs that have an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Autoperf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Around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half of the jobs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30% or more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time spent in MPI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C57C6-E1B5-DD43-9C8D-2FCF0CF9917D}"/>
              </a:ext>
            </a:extLst>
          </p:cNvPr>
          <p:cNvSpPr txBox="1"/>
          <p:nvPr/>
        </p:nvSpPr>
        <p:spPr>
          <a:xfrm>
            <a:off x="3055435" y="4552980"/>
            <a:ext cx="501805" cy="365760"/>
          </a:xfrm>
          <a:prstGeom prst="rect">
            <a:avLst/>
          </a:prstGeom>
          <a:solidFill>
            <a:srgbClr val="FFC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D4C6E-3D59-2047-97C6-4589CA04E34D}"/>
              </a:ext>
            </a:extLst>
          </p:cNvPr>
          <p:cNvSpPr txBox="1"/>
          <p:nvPr/>
        </p:nvSpPr>
        <p:spPr>
          <a:xfrm>
            <a:off x="1150281" y="2740714"/>
            <a:ext cx="610663" cy="324474"/>
          </a:xfrm>
          <a:prstGeom prst="rect">
            <a:avLst/>
          </a:prstGeom>
          <a:solidFill>
            <a:srgbClr val="FFC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A8E072-2E8A-184E-9D68-9E592F97EBFD}"/>
              </a:ext>
            </a:extLst>
          </p:cNvPr>
          <p:cNvCxnSpPr>
            <a:cxnSpLocks/>
          </p:cNvCxnSpPr>
          <p:nvPr/>
        </p:nvCxnSpPr>
        <p:spPr bwMode="auto">
          <a:xfrm flipH="1">
            <a:off x="3410175" y="2352907"/>
            <a:ext cx="4328771" cy="550044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ysDot"/>
            <a:miter lim="800000"/>
            <a:headEnd type="none" w="lg" len="med"/>
            <a:tailEnd type="stealth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3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07170A2-5600-D347-A0CF-9FF3FB863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106424"/>
            <a:ext cx="6759244" cy="4224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F095-D544-7748-A66F-1584E08A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 of MPI time for </a:t>
            </a:r>
            <a:r>
              <a:rPr lang="en-US" dirty="0" err="1"/>
              <a:t>Autoperf</a:t>
            </a:r>
            <a:r>
              <a:rPr lang="en-US" dirty="0"/>
              <a:t> jobs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85EC17-E0DE-9042-95D0-5221E11365A1}"/>
              </a:ext>
            </a:extLst>
          </p:cNvPr>
          <p:cNvSpPr txBox="1"/>
          <p:nvPr/>
        </p:nvSpPr>
        <p:spPr>
          <a:xfrm>
            <a:off x="7660431" y="1240480"/>
            <a:ext cx="4420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plot represent the jobs among the Filtered jobs that have an </a:t>
            </a:r>
            <a:r>
              <a:rPr lang="en-US" sz="2000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Autoperf</a:t>
            </a: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Around </a:t>
            </a:r>
            <a:r>
              <a:rPr lang="en-US" sz="20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 of the jobs </a:t>
            </a: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sz="20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30% or more </a:t>
            </a: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spent in MPI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Around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15% of the jobs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60% or mote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time spent in MPI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9498AA-0E20-4440-8B6D-A1E241CC3293}"/>
              </a:ext>
            </a:extLst>
          </p:cNvPr>
          <p:cNvSpPr txBox="1"/>
          <p:nvPr/>
        </p:nvSpPr>
        <p:spPr>
          <a:xfrm>
            <a:off x="4762162" y="4586434"/>
            <a:ext cx="501805" cy="365760"/>
          </a:xfrm>
          <a:prstGeom prst="rect">
            <a:avLst/>
          </a:prstGeom>
          <a:solidFill>
            <a:srgbClr val="FFC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27C351-411C-A94A-8B39-8697AD7279C3}"/>
              </a:ext>
            </a:extLst>
          </p:cNvPr>
          <p:cNvSpPr txBox="1"/>
          <p:nvPr/>
        </p:nvSpPr>
        <p:spPr>
          <a:xfrm>
            <a:off x="1125344" y="3919633"/>
            <a:ext cx="610663" cy="182880"/>
          </a:xfrm>
          <a:prstGeom prst="rect">
            <a:avLst/>
          </a:prstGeom>
          <a:solidFill>
            <a:srgbClr val="FFC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DEF26D-5C05-B249-BB41-C55374AFEC53}"/>
              </a:ext>
            </a:extLst>
          </p:cNvPr>
          <p:cNvCxnSpPr>
            <a:cxnSpLocks/>
          </p:cNvCxnSpPr>
          <p:nvPr/>
        </p:nvCxnSpPr>
        <p:spPr bwMode="auto">
          <a:xfrm flipH="1">
            <a:off x="4984595" y="2977376"/>
            <a:ext cx="2787806" cy="942257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ysDot"/>
            <a:miter lim="800000"/>
            <a:headEnd type="none" w="lg" len="med"/>
            <a:tailEnd type="stealth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95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F095-D544-7748-A66F-1584E08A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94788"/>
            <a:ext cx="11102340" cy="520700"/>
          </a:xfrm>
        </p:spPr>
        <p:txBody>
          <a:bodyPr/>
          <a:lstStyle/>
          <a:p>
            <a:r>
              <a:rPr lang="en-US" dirty="0"/>
              <a:t>Fraction of MPI time for </a:t>
            </a:r>
            <a:r>
              <a:rPr lang="en-US" dirty="0" err="1"/>
              <a:t>Autoperf</a:t>
            </a:r>
            <a:r>
              <a:rPr lang="en-US" dirty="0"/>
              <a:t> jobs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B10059-161B-7E4F-9FE0-56DE8E41AB15}"/>
              </a:ext>
            </a:extLst>
          </p:cNvPr>
          <p:cNvSpPr txBox="1"/>
          <p:nvPr/>
        </p:nvSpPr>
        <p:spPr>
          <a:xfrm>
            <a:off x="7660431" y="1240480"/>
            <a:ext cx="44206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plot represent the jobs among the Filtered jobs that have an </a:t>
            </a:r>
            <a:r>
              <a:rPr lang="en-US" sz="2000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Autoperf</a:t>
            </a: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Around </a:t>
            </a:r>
            <a:r>
              <a:rPr lang="en-US" sz="20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 of the jobs </a:t>
            </a: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sz="20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30% or more </a:t>
            </a: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spent in MPI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Around </a:t>
            </a:r>
            <a:r>
              <a:rPr lang="en-US" sz="20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15% of the jobs </a:t>
            </a: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sz="20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60% or more </a:t>
            </a: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spent in MPI</a:t>
            </a:r>
            <a:endParaRPr lang="en-US" sz="9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Roughly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34%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of core-hours on Mira are expended in MPI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significant portion of resources is accounted by time spent in MPI (communication &amp; synchronization &amp; load imbalance)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Hence, optimizing MPI can optimize the performance of applications; thus saving on the core-hour budget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E89A4-5A59-6543-8467-297AD6009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106424"/>
            <a:ext cx="6759244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F095-D544-7748-A66F-1584E08A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Collectives &amp; point-to-point fraction for </a:t>
            </a:r>
            <a:r>
              <a:rPr lang="en-US" dirty="0" err="1"/>
              <a:t>Autoperf</a:t>
            </a:r>
            <a:r>
              <a:rPr lang="en-US" dirty="0"/>
              <a:t> jobs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5A59F-F8C5-7A40-8C12-129B883E597E}"/>
              </a:ext>
            </a:extLst>
          </p:cNvPr>
          <p:cNvSpPr txBox="1"/>
          <p:nvPr/>
        </p:nvSpPr>
        <p:spPr>
          <a:xfrm>
            <a:off x="575745" y="4828067"/>
            <a:ext cx="56613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Mira jobs ordered by their respective Collectives fraction in total time 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10% of the jobs spent a large portion (60% or more) of time in Collectives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8F5285-9C0B-5544-9126-5E6E8ED73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7" y="993735"/>
            <a:ext cx="5841812" cy="36511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B7278A-DB51-9A4F-B7F3-40038081B05A}"/>
              </a:ext>
            </a:extLst>
          </p:cNvPr>
          <p:cNvSpPr txBox="1"/>
          <p:nvPr/>
        </p:nvSpPr>
        <p:spPr>
          <a:xfrm>
            <a:off x="3802567" y="3950815"/>
            <a:ext cx="501805" cy="365760"/>
          </a:xfrm>
          <a:prstGeom prst="rect">
            <a:avLst/>
          </a:prstGeom>
          <a:solidFill>
            <a:srgbClr val="FFC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854A83-5421-F34A-A105-7FE5AC802340}"/>
              </a:ext>
            </a:extLst>
          </p:cNvPr>
          <p:cNvSpPr txBox="1"/>
          <p:nvPr/>
        </p:nvSpPr>
        <p:spPr>
          <a:xfrm>
            <a:off x="723900" y="3594994"/>
            <a:ext cx="610663" cy="324474"/>
          </a:xfrm>
          <a:prstGeom prst="rect">
            <a:avLst/>
          </a:prstGeom>
          <a:solidFill>
            <a:srgbClr val="FFC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2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E09D9-FFF3-3A4B-A920-8FE90EB4C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400" dirty="0"/>
              <a:t>This research used resources of the Argonne Leadership Computing Facility, which is a DOE Office of Science User Facility supported under Contract DE-AC02-06CH11357</a:t>
            </a:r>
          </a:p>
          <a:p>
            <a:pPr algn="just">
              <a:lnSpc>
                <a:spcPct val="100000"/>
              </a:lnSpc>
            </a:pPr>
            <a:endParaRPr lang="en-US" sz="1000" dirty="0"/>
          </a:p>
          <a:p>
            <a:pPr algn="just">
              <a:lnSpc>
                <a:spcPct val="100000"/>
              </a:lnSpc>
            </a:pPr>
            <a:r>
              <a:rPr lang="en-US" sz="2400" dirty="0"/>
              <a:t>This research was supported by the </a:t>
            </a:r>
            <a:r>
              <a:rPr lang="en-US" sz="2400" dirty="0" err="1"/>
              <a:t>Exascale</a:t>
            </a:r>
            <a:r>
              <a:rPr lang="en-US" sz="2400" dirty="0"/>
              <a:t> Computing Project (17-SC-20-SC), a collaborative effort of the U.S. Department of Energy Office of Science and the National Nuclear Security Administration</a:t>
            </a:r>
          </a:p>
          <a:p>
            <a:pPr algn="just">
              <a:lnSpc>
                <a:spcPct val="100000"/>
              </a:lnSpc>
            </a:pPr>
            <a:endParaRPr lang="en-US" sz="1000" dirty="0"/>
          </a:p>
          <a:p>
            <a:pPr algn="just">
              <a:lnSpc>
                <a:spcPct val="100000"/>
              </a:lnSpc>
            </a:pPr>
            <a:r>
              <a:rPr lang="en-US" sz="2400" dirty="0"/>
              <a:t>ANL Darshan Team</a:t>
            </a:r>
          </a:p>
          <a:p>
            <a:pPr algn="just">
              <a:lnSpc>
                <a:spcPct val="100000"/>
              </a:lnSpc>
            </a:pPr>
            <a:endParaRPr lang="en-US" sz="1000" dirty="0"/>
          </a:p>
          <a:p>
            <a:pPr algn="just">
              <a:lnSpc>
                <a:spcPct val="100000"/>
              </a:lnSpc>
            </a:pPr>
            <a:r>
              <a:rPr lang="en-US" sz="2400" dirty="0"/>
              <a:t>ANL Computational Scientists</a:t>
            </a:r>
          </a:p>
          <a:p>
            <a:pPr algn="just">
              <a:lnSpc>
                <a:spcPct val="100000"/>
              </a:lnSpc>
            </a:pPr>
            <a:endParaRPr lang="en-US" sz="1000" dirty="0"/>
          </a:p>
          <a:p>
            <a:pPr algn="just">
              <a:lnSpc>
                <a:spcPct val="100000"/>
              </a:lnSpc>
            </a:pPr>
            <a:r>
              <a:rPr lang="en-US" sz="2400" dirty="0"/>
              <a:t>ALCF Operations Team</a:t>
            </a:r>
          </a:p>
          <a:p>
            <a:pPr algn="just"/>
            <a:r>
              <a:rPr lang="en-US" sz="2400" dirty="0"/>
              <a:t>Anonymous reviewers </a:t>
            </a:r>
          </a:p>
        </p:txBody>
      </p:sp>
    </p:spTree>
    <p:extLst>
      <p:ext uri="{BB962C8B-B14F-4D97-AF65-F5344CB8AC3E}">
        <p14:creationId xmlns:p14="http://schemas.microsoft.com/office/powerpoint/2010/main" val="28736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F095-D544-7748-A66F-1584E08A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Collectives &amp; point-to-point fraction for </a:t>
            </a:r>
            <a:r>
              <a:rPr lang="en-US" dirty="0" err="1"/>
              <a:t>Autoperf</a:t>
            </a:r>
            <a:r>
              <a:rPr lang="en-US" dirty="0"/>
              <a:t> jobs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C1E37-F20F-FE46-B26C-D428D3294A0A}"/>
              </a:ext>
            </a:extLst>
          </p:cNvPr>
          <p:cNvSpPr txBox="1"/>
          <p:nvPr/>
        </p:nvSpPr>
        <p:spPr>
          <a:xfrm>
            <a:off x="6641592" y="4828066"/>
            <a:ext cx="518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Mira jobs ordered by their respective point-to-point fraction in total time 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50% of the jobs did not use pt-2-pt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5A59F-F8C5-7A40-8C12-129B883E597E}"/>
              </a:ext>
            </a:extLst>
          </p:cNvPr>
          <p:cNvSpPr txBox="1"/>
          <p:nvPr/>
        </p:nvSpPr>
        <p:spPr>
          <a:xfrm>
            <a:off x="575745" y="4828067"/>
            <a:ext cx="56613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A8C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Mira jobs ordered by their respective Collectives fraction in total time </a:t>
            </a:r>
          </a:p>
          <a:p>
            <a:endParaRPr lang="en-US" sz="12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of the jobs spent a large portion (60% or more) of time in Collectives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3ADAD2-3E1A-504E-AA1A-38C1BF393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29" y="993735"/>
            <a:ext cx="5837531" cy="3648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8F5285-9C0B-5544-9126-5E6E8ED735D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7" y="993735"/>
            <a:ext cx="5841812" cy="3651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851449-82B4-8D4E-8380-F2631C070C6C}"/>
              </a:ext>
            </a:extLst>
          </p:cNvPr>
          <p:cNvSpPr txBox="1"/>
          <p:nvPr/>
        </p:nvSpPr>
        <p:spPr>
          <a:xfrm>
            <a:off x="6701702" y="4079612"/>
            <a:ext cx="501805" cy="365760"/>
          </a:xfrm>
          <a:prstGeom prst="rect">
            <a:avLst/>
          </a:prstGeom>
          <a:solidFill>
            <a:srgbClr val="FFC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3D8E2E-85F5-B44B-84F1-588F793F4392}"/>
              </a:ext>
            </a:extLst>
          </p:cNvPr>
          <p:cNvSpPr txBox="1"/>
          <p:nvPr/>
        </p:nvSpPr>
        <p:spPr>
          <a:xfrm>
            <a:off x="6518818" y="2476155"/>
            <a:ext cx="610663" cy="324474"/>
          </a:xfrm>
          <a:prstGeom prst="rect">
            <a:avLst/>
          </a:prstGeom>
          <a:solidFill>
            <a:srgbClr val="FFC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B438-A6BE-C146-9C12-C6E1CE36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MPI COLLECTIVES</a:t>
            </a:r>
            <a:br>
              <a:rPr lang="en-US" dirty="0"/>
            </a:br>
            <a:r>
              <a:rPr lang="en-US" sz="1867" dirty="0"/>
              <a:t>MPI COLLECTIVES USAGE ACROSS ALL THE AUTOPERF JOBS ON MIRA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1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F81F-3086-E34F-8858-779AC28B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of MPI collectives (call count)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38E4A1-692A-0E4C-AA28-25EEFFA324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22685" y="915488"/>
            <a:ext cx="8661077" cy="5194856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E9199D-3C31-4A40-93E1-1AF9331466F6}"/>
              </a:ext>
            </a:extLst>
          </p:cNvPr>
          <p:cNvSpPr txBox="1"/>
          <p:nvPr/>
        </p:nvSpPr>
        <p:spPr>
          <a:xfrm>
            <a:off x="8900553" y="1057500"/>
            <a:ext cx="318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Aggregate call count across all the jobs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112EC-91AE-2C41-AF20-38E99ADD5D1E}"/>
              </a:ext>
            </a:extLst>
          </p:cNvPr>
          <p:cNvSpPr txBox="1"/>
          <p:nvPr/>
        </p:nvSpPr>
        <p:spPr>
          <a:xfrm>
            <a:off x="8900553" y="2429760"/>
            <a:ext cx="3108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Allreduce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Bcast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are heavily used compared to the rest of the collectives.</a:t>
            </a:r>
          </a:p>
        </p:txBody>
      </p:sp>
    </p:spTree>
    <p:extLst>
      <p:ext uri="{BB962C8B-B14F-4D97-AF65-F5344CB8AC3E}">
        <p14:creationId xmlns:p14="http://schemas.microsoft.com/office/powerpoint/2010/main" val="10800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18B9-2155-A64E-BCA0-AB64FDF8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spent in collectives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E4F5A-46A8-844D-8204-ED91464D866F}"/>
              </a:ext>
            </a:extLst>
          </p:cNvPr>
          <p:cNvSpPr txBox="1"/>
          <p:nvPr/>
        </p:nvSpPr>
        <p:spPr>
          <a:xfrm>
            <a:off x="8803880" y="1010674"/>
            <a:ext cx="302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Accumulate the time across all the jobs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A79561-35AE-7B4B-83F1-B64528F5B089}"/>
              </a:ext>
            </a:extLst>
          </p:cNvPr>
          <p:cNvSpPr txBox="1"/>
          <p:nvPr/>
        </p:nvSpPr>
        <p:spPr>
          <a:xfrm>
            <a:off x="8803880" y="2480057"/>
            <a:ext cx="32954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Allreduce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Bcast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are also prominent primitives in terms of time 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Percentage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total  core-hours spent in MPI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3B65D7-E51A-0346-8BCA-D4F6F0A98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914400"/>
            <a:ext cx="8656320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F81F-3086-E34F-8858-779AC28B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bytes (~ buffer size) used in MPI collectives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E50A5-B2B1-344B-96AD-BC019E022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2" y="1087611"/>
            <a:ext cx="8135334" cy="4990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09171C-7EC1-9E42-ADC2-29059334FE57}"/>
              </a:ext>
            </a:extLst>
          </p:cNvPr>
          <p:cNvSpPr txBox="1"/>
          <p:nvPr/>
        </p:nvSpPr>
        <p:spPr>
          <a:xfrm>
            <a:off x="7968472" y="905819"/>
            <a:ext cx="411479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Average (normalized) bytes = Total bytes/call count</a:t>
            </a: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Alltoall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Allreduce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are highest in data volume sent on the network</a:t>
            </a: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Issues with this data: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Message size distribution is not available – accumulated buffer sizes per collective on a rank is used </a:t>
            </a:r>
          </a:p>
          <a:p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Buffer size is not  the right metric always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for Scatter and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Bcast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Buffer size does not represent the data volume)</a:t>
            </a:r>
          </a:p>
          <a:p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Alltoallv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data volume is tricky to approximate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D65526-4F82-704D-8499-C2382D1E9EDD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F210-7539-4643-BF55-0652C6C4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bytes used in collectives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2F27CF-4E5F-494A-B836-E0591A418065}"/>
              </a:ext>
            </a:extLst>
          </p:cNvPr>
          <p:cNvSpPr txBox="1"/>
          <p:nvPr/>
        </p:nvSpPr>
        <p:spPr>
          <a:xfrm>
            <a:off x="9079992" y="1001311"/>
            <a:ext cx="2947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Average bytes is recorded from the avg. rank in each job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sized reductions    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(&lt; 256 B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are heavily used (60%)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E3AB7-7364-9548-9B2C-6ABB4FF2AC9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914400"/>
            <a:ext cx="8659368" cy="519379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B7B004-9B21-A44E-A654-0F3E5A03064F}"/>
              </a:ext>
            </a:extLst>
          </p:cNvPr>
          <p:cNvCxnSpPr>
            <a:cxnSpLocks/>
          </p:cNvCxnSpPr>
          <p:nvPr/>
        </p:nvCxnSpPr>
        <p:spPr bwMode="auto">
          <a:xfrm flipH="1">
            <a:off x="1059366" y="3679902"/>
            <a:ext cx="2107581" cy="0"/>
          </a:xfrm>
          <a:prstGeom prst="line">
            <a:avLst/>
          </a:prstGeom>
          <a:ln w="31750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6C7C3A-B3A5-1848-8449-60E5540DF053}"/>
              </a:ext>
            </a:extLst>
          </p:cNvPr>
          <p:cNvCxnSpPr>
            <a:cxnSpLocks/>
          </p:cNvCxnSpPr>
          <p:nvPr/>
        </p:nvCxnSpPr>
        <p:spPr bwMode="auto">
          <a:xfrm>
            <a:off x="3166947" y="3679902"/>
            <a:ext cx="0" cy="2051825"/>
          </a:xfrm>
          <a:prstGeom prst="line">
            <a:avLst/>
          </a:prstGeom>
          <a:ln w="31750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96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F210-7539-4643-BF55-0652C6C4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bytes used in collectives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2F27CF-4E5F-494A-B836-E0591A418065}"/>
              </a:ext>
            </a:extLst>
          </p:cNvPr>
          <p:cNvSpPr txBox="1"/>
          <p:nvPr/>
        </p:nvSpPr>
        <p:spPr>
          <a:xfrm>
            <a:off x="9079992" y="1001311"/>
            <a:ext cx="29470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bytes is recorded from the avg. rank in each job</a:t>
            </a:r>
          </a:p>
          <a:p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sized reductions     </a:t>
            </a:r>
            <a:r>
              <a:rPr lang="en-US" sz="20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(&lt; 256 B</a:t>
            </a: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are heavily used (60%)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5% of the jobs use </a:t>
            </a:r>
            <a:r>
              <a:rPr lang="en-US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Bcast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1M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 size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E3AB7-7364-9548-9B2C-6ABB4FF2AC9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914400"/>
            <a:ext cx="8659368" cy="519379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29DE33-9943-C146-BB51-2089946DBF4F}"/>
              </a:ext>
            </a:extLst>
          </p:cNvPr>
          <p:cNvCxnSpPr>
            <a:cxnSpLocks/>
          </p:cNvCxnSpPr>
          <p:nvPr/>
        </p:nvCxnSpPr>
        <p:spPr bwMode="auto">
          <a:xfrm flipH="1">
            <a:off x="970156" y="4858213"/>
            <a:ext cx="5493836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A3562C-6248-CA40-9F2E-79495F7BA229}"/>
              </a:ext>
            </a:extLst>
          </p:cNvPr>
          <p:cNvCxnSpPr>
            <a:cxnSpLocks/>
          </p:cNvCxnSpPr>
          <p:nvPr/>
        </p:nvCxnSpPr>
        <p:spPr bwMode="auto">
          <a:xfrm>
            <a:off x="6463991" y="4858213"/>
            <a:ext cx="0" cy="884665"/>
          </a:xfrm>
          <a:prstGeom prst="line">
            <a:avLst/>
          </a:prstGeom>
          <a:ln w="317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4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B438-A6BE-C146-9C12-C6E1CE36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point-to-point</a:t>
            </a:r>
            <a:br>
              <a:rPr lang="en-US" dirty="0"/>
            </a:br>
            <a:r>
              <a:rPr lang="en-US" sz="1870" dirty="0"/>
              <a:t>MPI POINT-TO-POINT USAGE ACROSS ALL THE AUTOPERF JOBS ON MIRA</a:t>
            </a:r>
          </a:p>
        </p:txBody>
      </p:sp>
    </p:spTree>
    <p:extLst>
      <p:ext uri="{BB962C8B-B14F-4D97-AF65-F5344CB8AC3E}">
        <p14:creationId xmlns:p14="http://schemas.microsoft.com/office/powerpoint/2010/main" val="264678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F81F-3086-E34F-8858-779AC28B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of MPI point-to-point ops (call count)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DB2221-37CB-134A-826C-3484C340E308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20624" y="914400"/>
            <a:ext cx="8659368" cy="519379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CEBEE8-D464-314D-A440-B5D8D61F96C5}"/>
              </a:ext>
            </a:extLst>
          </p:cNvPr>
          <p:cNvSpPr txBox="1"/>
          <p:nvPr/>
        </p:nvSpPr>
        <p:spPr>
          <a:xfrm>
            <a:off x="8724452" y="914400"/>
            <a:ext cx="340506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Aggregate the call count across all the jobs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Non-blocking ops are used more frequently than blocking ops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Potentially exploiting communication-compute overlap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Persistent mode communication is also used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18B9-2155-A64E-BCA0-AB64FDF8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spent in point-to-point ops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54AC41-7472-B742-A49B-4AF590EC2B9D}"/>
              </a:ext>
            </a:extLst>
          </p:cNvPr>
          <p:cNvSpPr txBox="1"/>
          <p:nvPr/>
        </p:nvSpPr>
        <p:spPr>
          <a:xfrm>
            <a:off x="8681421" y="1197429"/>
            <a:ext cx="31448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Accumulate the time across all the jobs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Percentage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the Total MPI time (core-hours)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Non-blocking ops are used more frequently than blocking ops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14570-351F-A749-A14E-5A352297001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914400"/>
            <a:ext cx="8659368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DBE6-E6F4-6142-9E47-2B82DA43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study?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C86A8-D0D1-0647-A989-70CB36F20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MPI is a prominent programming model used for production scientific computing</a:t>
            </a:r>
          </a:p>
          <a:p>
            <a:pPr lvl="1"/>
            <a:r>
              <a:rPr lang="en-US" dirty="0"/>
              <a:t>Around </a:t>
            </a:r>
            <a:r>
              <a:rPr lang="en-US" b="1" dirty="0"/>
              <a:t>90% </a:t>
            </a:r>
            <a:r>
              <a:rPr lang="en-US" dirty="0"/>
              <a:t>of all the applications run on ANL’s production machine (Mira) use MPI </a:t>
            </a:r>
          </a:p>
          <a:p>
            <a:pPr lvl="2"/>
            <a:r>
              <a:rPr lang="en-US" sz="1800" dirty="0"/>
              <a:t>IBM BG/Q MPI based on ANL </a:t>
            </a:r>
            <a:r>
              <a:rPr lang="en-US" sz="1800" b="1" u="sng" dirty="0">
                <a:solidFill>
                  <a:srgbClr val="002060"/>
                </a:solidFill>
              </a:rPr>
              <a:t>MPICH</a:t>
            </a:r>
          </a:p>
          <a:p>
            <a:pPr lvl="1"/>
            <a:r>
              <a:rPr lang="en-US" dirty="0"/>
              <a:t>Different applications have different requirements for parallelism and could be using different features of MPI</a:t>
            </a:r>
          </a:p>
          <a:p>
            <a:pPr lvl="1"/>
            <a:r>
              <a:rPr lang="en-US" b="1" i="1" dirty="0">
                <a:solidFill>
                  <a:srgbClr val="002060"/>
                </a:solidFill>
              </a:rPr>
              <a:t>How scientific computing applications use MPI in production?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sz="2400" dirty="0"/>
              <a:t>It is imperative to glean into the </a:t>
            </a:r>
            <a:r>
              <a:rPr lang="en-US" sz="2400" i="1" dirty="0"/>
              <a:t>MPI feature set exploration by production applications</a:t>
            </a:r>
            <a:endParaRPr lang="en-US" sz="2000" dirty="0"/>
          </a:p>
          <a:p>
            <a:pPr lvl="1"/>
            <a:r>
              <a:rPr lang="en-US" dirty="0"/>
              <a:t>To assess </a:t>
            </a:r>
            <a:r>
              <a:rPr lang="en-US" u="sng" dirty="0"/>
              <a:t>how efficiently MPI is being used </a:t>
            </a:r>
          </a:p>
          <a:p>
            <a:pPr lvl="1"/>
            <a:r>
              <a:rPr lang="en-US" u="sng" dirty="0"/>
              <a:t>Identify areas of concern </a:t>
            </a:r>
            <a:r>
              <a:rPr lang="en-US" dirty="0"/>
              <a:t>in terms of performance of MPI features</a:t>
            </a:r>
            <a:endParaRPr lang="en-US" sz="2400" dirty="0"/>
          </a:p>
          <a:p>
            <a:r>
              <a:rPr lang="en-US" sz="2400" dirty="0"/>
              <a:t>Why such a study is not common?</a:t>
            </a:r>
          </a:p>
          <a:p>
            <a:pPr lvl="1"/>
            <a:r>
              <a:rPr lang="en-US" dirty="0"/>
              <a:t>Performance overhead with profiling tools</a:t>
            </a:r>
          </a:p>
          <a:p>
            <a:pPr lvl="1"/>
            <a:r>
              <a:rPr lang="en-US" dirty="0"/>
              <a:t>Lack of production quality lightweight profiling tools</a:t>
            </a:r>
          </a:p>
          <a:p>
            <a:r>
              <a:rPr lang="en-US" dirty="0"/>
              <a:t>Related: “A survey of MPI usage in the US </a:t>
            </a:r>
            <a:r>
              <a:rPr lang="en-US" dirty="0" err="1"/>
              <a:t>exascale</a:t>
            </a:r>
            <a:r>
              <a:rPr lang="en-US" dirty="0"/>
              <a:t> computing project”, </a:t>
            </a:r>
            <a:r>
              <a:rPr lang="en-US" sz="2000" dirty="0"/>
              <a:t>David </a:t>
            </a:r>
            <a:r>
              <a:rPr lang="en-US" sz="2000" dirty="0" err="1"/>
              <a:t>Bernholdt</a:t>
            </a:r>
            <a:r>
              <a:rPr lang="en-US" sz="2000" dirty="0"/>
              <a:t> et al.</a:t>
            </a:r>
          </a:p>
          <a:p>
            <a:endParaRPr lang="en-US" dirty="0"/>
          </a:p>
          <a:p>
            <a:pPr marL="635508" lvl="1" indent="-342900">
              <a:buFont typeface="+mj-lt"/>
              <a:buAutoNum type="arabicParenR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F81F-3086-E34F-8858-779AC28B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bytes (~ buffer size) used in MPI point-to-point ops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EAFFB-101D-5E48-A440-17041D7D34C2}"/>
              </a:ext>
            </a:extLst>
          </p:cNvPr>
          <p:cNvSpPr txBox="1"/>
          <p:nvPr/>
        </p:nvSpPr>
        <p:spPr>
          <a:xfrm>
            <a:off x="8812576" y="1390811"/>
            <a:ext cx="32595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Normalized bytes = Total bytes/call count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this data to explore potential optimizations to Eager/Rendezvous switch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Communicator hint optimizations?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F3FE4-F8FF-B34D-9D95-3D715E9BF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1" y="1042846"/>
            <a:ext cx="8517545" cy="51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B438-A6BE-C146-9C12-C6E1CE36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usage in Production Applications on Mira</a:t>
            </a:r>
            <a:br>
              <a:rPr lang="en-US" dirty="0"/>
            </a:b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53077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9316FE-E4A7-2149-B6EA-DC19D29FE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5" y="1143000"/>
            <a:ext cx="12026412" cy="39642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D56C67-DCFB-0C47-B85D-C64E5D69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Autoperf</a:t>
            </a:r>
            <a:r>
              <a:rPr lang="en-US" dirty="0"/>
              <a:t> logs - applications ordered by MPI fraction</a:t>
            </a:r>
            <a:br>
              <a:rPr lang="en-US" sz="3200" dirty="0"/>
            </a:br>
            <a:r>
              <a:rPr lang="en-US" sz="1400" dirty="0"/>
              <a:t>(Portion of time in MPI within the executable runtime)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767F8-E0D5-154D-86F7-02AD49DD8FAB}"/>
              </a:ext>
            </a:extLst>
          </p:cNvPr>
          <p:cNvSpPr txBox="1"/>
          <p:nvPr/>
        </p:nvSpPr>
        <p:spPr>
          <a:xfrm>
            <a:off x="6701884" y="1225070"/>
            <a:ext cx="5124356" cy="1046440"/>
          </a:xfrm>
          <a:prstGeom prst="rect">
            <a:avLst/>
          </a:prstGeom>
          <a:solidFill>
            <a:srgbClr val="DEB5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Total 86K jobs comes from 64 Applications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Order all applications in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Autoperf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logs (64 executables) by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their MPI fraction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6CA5C-8622-0946-A0B3-A8AAE8F5F339}"/>
              </a:ext>
            </a:extLst>
          </p:cNvPr>
          <p:cNvSpPr txBox="1"/>
          <p:nvPr/>
        </p:nvSpPr>
        <p:spPr>
          <a:xfrm>
            <a:off x="723900" y="5213490"/>
            <a:ext cx="11185601" cy="1200329"/>
          </a:xfrm>
          <a:prstGeom prst="rect">
            <a:avLst/>
          </a:prstGeom>
          <a:solidFill>
            <a:srgbClr val="DEB5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Quantum Chemistry	Astrophysics			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Abinitio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MD	Climate		CFD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Materials (MD)		Electronic Structure (DFT)		Neuroscience	Turbulence	QCD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Plasma Physics		Perturbation Theory		Weather		Particle Physics	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Lattice QCD 		3D Magneto Hydrodynamics		Engineering	Computer Science	</a:t>
            </a:r>
          </a:p>
        </p:txBody>
      </p:sp>
    </p:spTree>
    <p:extLst>
      <p:ext uri="{BB962C8B-B14F-4D97-AF65-F5344CB8AC3E}">
        <p14:creationId xmlns:p14="http://schemas.microsoft.com/office/powerpoint/2010/main" val="32217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E671ED4-B12C-5D49-A516-2CBE44C61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5" y="1143000"/>
            <a:ext cx="12026412" cy="39642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D56C67-DCFB-0C47-B85D-C64E5D69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Autoperf</a:t>
            </a:r>
            <a:r>
              <a:rPr lang="en-US" dirty="0"/>
              <a:t> logs - applications ordered by MPI fraction</a:t>
            </a:r>
            <a:br>
              <a:rPr lang="en-US" sz="3200" dirty="0"/>
            </a:br>
            <a:r>
              <a:rPr lang="en-US" sz="1400" dirty="0"/>
              <a:t>(Portion of time in MPI within the executable runtime)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A94EC-33EC-2C4F-A87C-5861D449FE4F}"/>
              </a:ext>
            </a:extLst>
          </p:cNvPr>
          <p:cNvSpPr txBox="1"/>
          <p:nvPr/>
        </p:nvSpPr>
        <p:spPr>
          <a:xfrm>
            <a:off x="1113527" y="5506111"/>
            <a:ext cx="9413224" cy="584775"/>
          </a:xfrm>
          <a:prstGeom prst="rect">
            <a:avLst/>
          </a:prstGeom>
          <a:solidFill>
            <a:srgbClr val="DEB5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Errorbars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indicate runtime differences across different runs of the same application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Possibly they were run with different inputs, different communication characteristics at different scales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0FF77-E2FD-2A4D-A11C-88BFC62F7F6C}"/>
              </a:ext>
            </a:extLst>
          </p:cNvPr>
          <p:cNvSpPr txBox="1"/>
          <p:nvPr/>
        </p:nvSpPr>
        <p:spPr>
          <a:xfrm>
            <a:off x="6612672" y="1391312"/>
            <a:ext cx="4778830" cy="584775"/>
          </a:xfrm>
          <a:prstGeom prst="rect">
            <a:avLst/>
          </a:prstGeom>
          <a:solidFill>
            <a:srgbClr val="DEB5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15 out of 64 applications have an MPI &gt;= 60%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Half of the applications have an MPI &gt;= 40%</a:t>
            </a:r>
          </a:p>
        </p:txBody>
      </p:sp>
    </p:spTree>
    <p:extLst>
      <p:ext uri="{BB962C8B-B14F-4D97-AF65-F5344CB8AC3E}">
        <p14:creationId xmlns:p14="http://schemas.microsoft.com/office/powerpoint/2010/main" val="136561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7370-E40F-3F4E-93ED-1B68DC35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- usage of MPI primitives in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1716EC-A691-474D-B40B-FF725DE11659}"/>
              </a:ext>
            </a:extLst>
          </p:cNvPr>
          <p:cNvSpPr txBox="1"/>
          <p:nvPr/>
        </p:nvSpPr>
        <p:spPr>
          <a:xfrm>
            <a:off x="8889189" y="1559860"/>
            <a:ext cx="31378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Applications ordered by the core-hours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34%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the total MPI time is spent in Point-to-point Ops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66%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the total MPI time is spent in collectives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Some of the top core-hour consuming applications have high MPI time fractions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E5B897-1A65-C140-8329-802E5E003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8" y="1072245"/>
            <a:ext cx="8268496" cy="496109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9ECA29-2F11-244D-B574-CD2C795FD756}"/>
              </a:ext>
            </a:extLst>
          </p:cNvPr>
          <p:cNvCxnSpPr/>
          <p:nvPr/>
        </p:nvCxnSpPr>
        <p:spPr bwMode="auto">
          <a:xfrm>
            <a:off x="1717040" y="6133992"/>
            <a:ext cx="6309360" cy="0"/>
          </a:xfrm>
          <a:prstGeom prst="straightConnector1">
            <a:avLst/>
          </a:prstGeom>
          <a:ln w="254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5405A42-C1DF-BD4E-9E07-DB8D10F86DBE}"/>
              </a:ext>
            </a:extLst>
          </p:cNvPr>
          <p:cNvSpPr txBox="1"/>
          <p:nvPr/>
        </p:nvSpPr>
        <p:spPr>
          <a:xfrm>
            <a:off x="1717041" y="6137437"/>
            <a:ext cx="169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High core-hour usage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E2438-3AD5-C546-AECE-D5341B66DC3F}"/>
              </a:ext>
            </a:extLst>
          </p:cNvPr>
          <p:cNvSpPr txBox="1"/>
          <p:nvPr/>
        </p:nvSpPr>
        <p:spPr>
          <a:xfrm>
            <a:off x="6275070" y="6137437"/>
            <a:ext cx="17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low core-hour usage</a:t>
            </a:r>
          </a:p>
        </p:txBody>
      </p:sp>
    </p:spTree>
    <p:extLst>
      <p:ext uri="{BB962C8B-B14F-4D97-AF65-F5344CB8AC3E}">
        <p14:creationId xmlns:p14="http://schemas.microsoft.com/office/powerpoint/2010/main" val="150776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B438-A6BE-C146-9C12-C6E1CE36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7043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CD35F-E2CD-F64A-9AF8-A018F2A9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5464-A0C8-964B-B465-5EFDC3A0B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General assumption: Most production applications tend to spend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 a quarter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their time in MPI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Our study on Mira shows that a reasonably high number of applications spend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half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their time in MPI (either due to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load imbalance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or in real communication)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Collectives are more significantly used than point-to-point	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the neighborhood-collectives in MPI-3, point-to-point would become even less critical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Non-blocking point-to-point are used often indicating potential exploitation of compute-communication overlap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message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(256 bytes)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MPI_Allreduce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are, by far, the most heavily used part of MPI, however, nearly 20% of the jobs use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message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(&gt;=512-Kbyte)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MPI_Allreduce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8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1CFFC-DE3C-664E-9E58-67D27A32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E71CC-1599-F444-96AA-13CE4F793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Proves the feasibility of deploying automated production quality low-overhead profiling tools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0" dirty="0"/>
          </a:p>
          <a:p>
            <a:pPr>
              <a:lnSpc>
                <a:spcPct val="100000"/>
              </a:lnSpc>
            </a:pPr>
            <a:r>
              <a:rPr lang="en-US" sz="2400" b="1" dirty="0"/>
              <a:t>Future work</a:t>
            </a:r>
          </a:p>
          <a:p>
            <a:pPr lvl="1"/>
            <a:r>
              <a:rPr lang="en-US" sz="2400" dirty="0"/>
              <a:t>Only had coverage for 1/4</a:t>
            </a:r>
            <a:r>
              <a:rPr lang="en-US" sz="2400" baseline="30000" dirty="0"/>
              <a:t>th</a:t>
            </a:r>
            <a:r>
              <a:rPr lang="en-US" sz="2400" dirty="0"/>
              <a:t> core-hours – improve the coverage</a:t>
            </a:r>
          </a:p>
          <a:p>
            <a:pPr lvl="1"/>
            <a:r>
              <a:rPr lang="en-US" sz="2400" dirty="0"/>
              <a:t>Limited to MPI-2 only – extend to monitor MPI-3 </a:t>
            </a:r>
          </a:p>
          <a:p>
            <a:pPr lvl="1"/>
            <a:r>
              <a:rPr lang="en-US" sz="2400" dirty="0"/>
              <a:t>Overhead of PMPI wrapping – explore MPI_T interface</a:t>
            </a:r>
          </a:p>
          <a:p>
            <a:pPr lvl="1"/>
            <a:r>
              <a:rPr lang="en-US" sz="2400" dirty="0"/>
              <a:t>Can not accurately differentiate collectives actual latency vs. synchronization overhead (due to application load imbalance)</a:t>
            </a:r>
          </a:p>
          <a:p>
            <a:pPr lvl="1"/>
            <a:r>
              <a:rPr lang="en-US" sz="2400" dirty="0"/>
              <a:t>Deploy it on other machines at ANL</a:t>
            </a:r>
          </a:p>
          <a:p>
            <a:pPr lvl="1"/>
            <a:endParaRPr lang="en-US" sz="1000" dirty="0"/>
          </a:p>
          <a:p>
            <a:pPr>
              <a:lnSpc>
                <a:spcPct val="100000"/>
              </a:lnSpc>
            </a:pPr>
            <a:r>
              <a:rPr lang="en-US" sz="2400" dirty="0"/>
              <a:t>Log data used in this study is accessible at </a:t>
            </a:r>
            <a:r>
              <a:rPr lang="en-US" sz="2400" i="1" dirty="0"/>
              <a:t>https://</a:t>
            </a:r>
            <a:r>
              <a:rPr lang="en-US" sz="2400" i="1" dirty="0" err="1"/>
              <a:t>reports.alcf.anl.gov</a:t>
            </a:r>
            <a:r>
              <a:rPr lang="en-US" sz="2400" i="1" dirty="0"/>
              <a:t>/data/</a:t>
            </a:r>
            <a:r>
              <a:rPr lang="en-US" sz="2400" i="1" dirty="0" err="1"/>
              <a:t>index.html</a:t>
            </a:r>
            <a:endParaRPr lang="en-US" sz="2400" i="1" dirty="0"/>
          </a:p>
          <a:p>
            <a:pPr>
              <a:lnSpc>
                <a:spcPct val="100000"/>
              </a:lnSpc>
            </a:pPr>
            <a:r>
              <a:rPr lang="en-US" sz="2400" dirty="0" err="1"/>
              <a:t>Autoperf</a:t>
            </a:r>
            <a:r>
              <a:rPr lang="en-US" sz="2400" dirty="0"/>
              <a:t>: </a:t>
            </a:r>
            <a:r>
              <a:rPr lang="en-US" sz="2400" i="1" dirty="0"/>
              <a:t>https://</a:t>
            </a:r>
            <a:r>
              <a:rPr lang="en-US" sz="2400" i="1" dirty="0" err="1"/>
              <a:t>www.alcf.anl.gov</a:t>
            </a:r>
            <a:r>
              <a:rPr lang="en-US" sz="2400" i="1" dirty="0"/>
              <a:t>/user-guides/automatic-performance-collection-</a:t>
            </a:r>
            <a:r>
              <a:rPr lang="en-US" sz="2400" i="1" dirty="0" err="1"/>
              <a:t>autoperf</a:t>
            </a:r>
            <a:r>
              <a:rPr lang="en-US" sz="2400" i="1" dirty="0"/>
              <a:t> </a:t>
            </a:r>
            <a:endParaRPr lang="en-US" sz="28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7AA21-0FB0-F34D-97DE-59FBAB5D4320}"/>
              </a:ext>
            </a:extLst>
          </p:cNvPr>
          <p:cNvSpPr txBox="1"/>
          <p:nvPr/>
        </p:nvSpPr>
        <p:spPr>
          <a:xfrm>
            <a:off x="5528052" y="6099276"/>
            <a:ext cx="401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7823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AF7E7A-CDB6-6D49-B8A0-127FC2C57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</a:t>
            </a:r>
          </a:p>
        </p:txBody>
      </p:sp>
    </p:spTree>
    <p:extLst>
      <p:ext uri="{BB962C8B-B14F-4D97-AF65-F5344CB8AC3E}">
        <p14:creationId xmlns:p14="http://schemas.microsoft.com/office/powerpoint/2010/main" val="29232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8AAE5-DE36-6348-A637-69453477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Thread Safety Usage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BFCC6-A2C6-2143-A0DF-F0A6CB66C6ED}"/>
              </a:ext>
            </a:extLst>
          </p:cNvPr>
          <p:cNvSpPr txBox="1"/>
          <p:nvPr/>
        </p:nvSpPr>
        <p:spPr>
          <a:xfrm>
            <a:off x="723900" y="3685749"/>
            <a:ext cx="11582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Number of applications (executables) using each mode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51 executables out of 64 use MPI_THREAD_SINGLE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 executables (FLASH,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HepExpMT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runRSQSim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special) use MPI_THREAD_SERIALIZE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 executables (GAMESS,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mcmf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mpcf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use MPI_THREAD_MULTIPLE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 executables use MPI_THREAD_FUNNELED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 some executables could have different builds, that’s why total not adding up to 64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EA0E5B-72F5-BC46-A052-CFB6E00A3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090246"/>
            <a:ext cx="10062585" cy="22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A01B-0BDC-3D4E-846A-E7D075506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41C3D-54F0-AC40-B94F-E726E63C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How the insights from this study can be used?</a:t>
            </a:r>
            <a:endParaRPr lang="en-US" sz="1867" b="1" dirty="0"/>
          </a:p>
          <a:p>
            <a:pPr lvl="1"/>
            <a:r>
              <a:rPr lang="en-US" b="1" i="1" dirty="0"/>
              <a:t>Facility Perspective</a:t>
            </a:r>
          </a:p>
          <a:p>
            <a:pPr lvl="2"/>
            <a:r>
              <a:rPr lang="en-US" sz="1800" dirty="0"/>
              <a:t>How important is MPI?</a:t>
            </a:r>
          </a:p>
          <a:p>
            <a:pPr lvl="3"/>
            <a:r>
              <a:rPr lang="en-US" sz="1800" dirty="0"/>
              <a:t> What fraction of the </a:t>
            </a:r>
            <a:r>
              <a:rPr lang="en-US" sz="1800" b="1" dirty="0"/>
              <a:t>total core-hours </a:t>
            </a:r>
            <a:r>
              <a:rPr lang="en-US" sz="1800" dirty="0"/>
              <a:t>is spent in MPI?</a:t>
            </a:r>
          </a:p>
          <a:p>
            <a:pPr lvl="3"/>
            <a:r>
              <a:rPr lang="en-US" sz="1800" dirty="0"/>
              <a:t>If MPI performance is improved by X%, we could save on Y% of resource usage</a:t>
            </a:r>
          </a:p>
          <a:p>
            <a:pPr lvl="2"/>
            <a:r>
              <a:rPr lang="en-US" sz="1800" dirty="0"/>
              <a:t>What is the typical use of MPI in key production codes</a:t>
            </a:r>
            <a:endParaRPr lang="en-US" sz="1800" b="1" dirty="0">
              <a:solidFill>
                <a:srgbClr val="002060"/>
              </a:solidFill>
            </a:endParaRPr>
          </a:p>
          <a:p>
            <a:pPr lvl="3"/>
            <a:r>
              <a:rPr lang="en-US" sz="1800" dirty="0"/>
              <a:t>Which collectives are crucial in terms of core-hour usage?</a:t>
            </a:r>
          </a:p>
          <a:p>
            <a:pPr lvl="3"/>
            <a:r>
              <a:rPr lang="en-US" sz="1800" b="1" dirty="0">
                <a:solidFill>
                  <a:srgbClr val="002060"/>
                </a:solidFill>
              </a:rPr>
              <a:t>Explore site-specific tuning of MPI</a:t>
            </a:r>
            <a:endParaRPr lang="en-US" sz="1800" dirty="0"/>
          </a:p>
          <a:p>
            <a:pPr lvl="1"/>
            <a:r>
              <a:rPr lang="en-US" b="1" i="1" dirty="0"/>
              <a:t>MPI developers</a:t>
            </a:r>
          </a:p>
          <a:p>
            <a:pPr lvl="2"/>
            <a:r>
              <a:rPr lang="en-US" sz="1800" dirty="0"/>
              <a:t>“An application perspective feedback to the </a:t>
            </a:r>
            <a:r>
              <a:rPr lang="en-US" sz="1800" b="1" dirty="0">
                <a:solidFill>
                  <a:srgbClr val="002060"/>
                </a:solidFill>
              </a:rPr>
              <a:t>MPI forum </a:t>
            </a:r>
            <a:r>
              <a:rPr lang="en-US" sz="1800" dirty="0"/>
              <a:t>is missing” – </a:t>
            </a:r>
            <a:r>
              <a:rPr lang="en-US" sz="1800" dirty="0" err="1"/>
              <a:t>ExaMPI</a:t>
            </a:r>
            <a:r>
              <a:rPr lang="en-US" sz="1800" dirty="0"/>
              <a:t> 2018 Panel</a:t>
            </a:r>
          </a:p>
          <a:p>
            <a:pPr lvl="2"/>
            <a:r>
              <a:rPr lang="en-US" sz="1800" dirty="0"/>
              <a:t>Message size distributions or ranges – to explore algorithmic tuning optimizations</a:t>
            </a:r>
          </a:p>
          <a:p>
            <a:pPr lvl="1"/>
            <a:r>
              <a:rPr lang="en-US" b="1" i="1" dirty="0"/>
              <a:t>Application users</a:t>
            </a:r>
          </a:p>
          <a:p>
            <a:pPr lvl="2"/>
            <a:r>
              <a:rPr lang="en-US" sz="1800" dirty="0"/>
              <a:t>Feedback to users on how the MPI usage could be improved </a:t>
            </a:r>
          </a:p>
        </p:txBody>
      </p:sp>
    </p:spTree>
    <p:extLst>
      <p:ext uri="{BB962C8B-B14F-4D97-AF65-F5344CB8AC3E}">
        <p14:creationId xmlns:p14="http://schemas.microsoft.com/office/powerpoint/2010/main" val="257537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7370-E40F-3F4E-93ED-1B68DC35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usage of MPI primitives in total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E2359-C41A-254D-A42C-408283BE8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6" y="1223977"/>
            <a:ext cx="8261137" cy="49566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4BA8B2-79FF-E243-B5B3-19AA45F8A42C}"/>
              </a:ext>
            </a:extLst>
          </p:cNvPr>
          <p:cNvSpPr txBox="1"/>
          <p:nvPr/>
        </p:nvSpPr>
        <p:spPr>
          <a:xfrm>
            <a:off x="1403696" y="6299320"/>
            <a:ext cx="62810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latin typeface="Calibri" panose="020F0502020204030204" pitchFamily="34" charset="0"/>
                <a:cs typeface="Calibri" panose="020F0502020204030204" pitchFamily="34" charset="0"/>
              </a:rPr>
              <a:t>Applications ordered by the compute-to-communication ratio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8DA9F-D21A-524A-970E-E853FCFD3294}"/>
              </a:ext>
            </a:extLst>
          </p:cNvPr>
          <p:cNvSpPr txBox="1"/>
          <p:nvPr/>
        </p:nvSpPr>
        <p:spPr>
          <a:xfrm>
            <a:off x="8674793" y="1828800"/>
            <a:ext cx="34060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34%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the total MPI time is spent in Point-to-point Ops</a:t>
            </a:r>
          </a:p>
          <a:p>
            <a:endParaRPr lang="en-US" sz="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66%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the total MPI time is spent in collectives</a:t>
            </a:r>
          </a:p>
        </p:txBody>
      </p:sp>
    </p:spTree>
    <p:extLst>
      <p:ext uri="{BB962C8B-B14F-4D97-AF65-F5344CB8AC3E}">
        <p14:creationId xmlns:p14="http://schemas.microsoft.com/office/powerpoint/2010/main" val="5452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F6B98F-3515-644F-A943-D73209F8F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667" y="4321021"/>
            <a:ext cx="3421573" cy="21580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797370-E40F-3F4E-93ED-1B68DC35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usage of MPI primitives in 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9C411-7959-624A-AEDE-DF33FC308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074" y="2257684"/>
            <a:ext cx="3421574" cy="2052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E2359-C41A-254D-A42C-408283BE8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6" y="1223977"/>
            <a:ext cx="7430609" cy="4458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4BA8B2-79FF-E243-B5B3-19AA45F8A42C}"/>
              </a:ext>
            </a:extLst>
          </p:cNvPr>
          <p:cNvSpPr txBox="1"/>
          <p:nvPr/>
        </p:nvSpPr>
        <p:spPr>
          <a:xfrm>
            <a:off x="1334609" y="5801003"/>
            <a:ext cx="62810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latin typeface="Calibri" panose="020F0502020204030204" pitchFamily="34" charset="0"/>
                <a:cs typeface="Calibri" panose="020F0502020204030204" pitchFamily="34" charset="0"/>
              </a:rPr>
              <a:t>Applications ordered by the compute-to-communication ratio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8DA9F-D21A-524A-970E-E853FCFD3294}"/>
              </a:ext>
            </a:extLst>
          </p:cNvPr>
          <p:cNvSpPr txBox="1"/>
          <p:nvPr/>
        </p:nvSpPr>
        <p:spPr>
          <a:xfrm>
            <a:off x="7844265" y="1105316"/>
            <a:ext cx="39819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34%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the total MPI time is spent in Point-to-point Ops</a:t>
            </a:r>
          </a:p>
          <a:p>
            <a:endParaRPr lang="en-US" sz="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66%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the total MPI time is spent in collectives</a:t>
            </a:r>
          </a:p>
        </p:txBody>
      </p:sp>
    </p:spTree>
    <p:extLst>
      <p:ext uri="{BB962C8B-B14F-4D97-AF65-F5344CB8AC3E}">
        <p14:creationId xmlns:p14="http://schemas.microsoft.com/office/powerpoint/2010/main" val="38151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DBE6-E6F4-6142-9E47-2B82DA43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study?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C86A8-D0D1-0647-A989-70CB36F20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3"/>
                </a:solidFill>
              </a:rPr>
              <a:t>MPI is a prominent programming model used for production scientific computing</a:t>
            </a:r>
          </a:p>
          <a:p>
            <a:pPr lvl="1"/>
            <a:r>
              <a:rPr lang="en-US" sz="1800" dirty="0">
                <a:solidFill>
                  <a:schemeClr val="accent3"/>
                </a:solidFill>
              </a:rPr>
              <a:t>Around </a:t>
            </a:r>
            <a:r>
              <a:rPr lang="en-US" sz="1800" b="1" dirty="0">
                <a:solidFill>
                  <a:schemeClr val="accent3"/>
                </a:solidFill>
              </a:rPr>
              <a:t>90% </a:t>
            </a:r>
            <a:r>
              <a:rPr lang="en-US" sz="1800" dirty="0">
                <a:solidFill>
                  <a:schemeClr val="accent3"/>
                </a:solidFill>
              </a:rPr>
              <a:t>of all the applications run on ANL’s production machine (Mira) use MPI</a:t>
            </a:r>
          </a:p>
          <a:p>
            <a:pPr lvl="1"/>
            <a:r>
              <a:rPr lang="en-US" sz="1800" dirty="0">
                <a:solidFill>
                  <a:schemeClr val="accent3"/>
                </a:solidFill>
              </a:rPr>
              <a:t>Different applications have different requirements for parallelism and could be using different features of MPI</a:t>
            </a:r>
          </a:p>
          <a:p>
            <a:pPr lvl="1"/>
            <a:r>
              <a:rPr lang="en-US" sz="1800" b="1" i="1" dirty="0">
                <a:solidFill>
                  <a:schemeClr val="accent3"/>
                </a:solidFill>
              </a:rPr>
              <a:t>How scientific computing applications use MPI in production?</a:t>
            </a:r>
            <a:endParaRPr lang="en-US" sz="1867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It is imperative to glean into the </a:t>
            </a:r>
            <a:r>
              <a:rPr lang="en-US" sz="2000" i="1" dirty="0">
                <a:solidFill>
                  <a:schemeClr val="accent3"/>
                </a:solidFill>
              </a:rPr>
              <a:t>MPI feature set exploration by production applications</a:t>
            </a:r>
            <a:r>
              <a:rPr lang="en-US" sz="1867" dirty="0">
                <a:solidFill>
                  <a:schemeClr val="accent3"/>
                </a:solidFill>
              </a:rPr>
              <a:t>	</a:t>
            </a:r>
          </a:p>
          <a:p>
            <a:pPr lvl="1"/>
            <a:r>
              <a:rPr lang="en-US" sz="1800" dirty="0">
                <a:solidFill>
                  <a:schemeClr val="accent3"/>
                </a:solidFill>
              </a:rPr>
              <a:t>To assess </a:t>
            </a:r>
            <a:r>
              <a:rPr lang="en-US" sz="1800" u="sng" dirty="0">
                <a:solidFill>
                  <a:schemeClr val="accent3"/>
                </a:solidFill>
              </a:rPr>
              <a:t>how efficiently MPI is being used </a:t>
            </a:r>
          </a:p>
          <a:p>
            <a:pPr lvl="1"/>
            <a:r>
              <a:rPr lang="en-US" sz="1800" u="sng" dirty="0">
                <a:solidFill>
                  <a:schemeClr val="accent3"/>
                </a:solidFill>
              </a:rPr>
              <a:t>Identify areas of concern </a:t>
            </a:r>
            <a:r>
              <a:rPr lang="en-US" sz="1800" dirty="0">
                <a:solidFill>
                  <a:schemeClr val="accent3"/>
                </a:solidFill>
              </a:rPr>
              <a:t>in terms of performance of MPI features</a:t>
            </a:r>
            <a:endParaRPr lang="en-US" sz="2067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Why such study was not done already?</a:t>
            </a:r>
          </a:p>
          <a:p>
            <a:pPr lvl="1"/>
            <a:r>
              <a:rPr lang="en-US" sz="1800" dirty="0">
                <a:solidFill>
                  <a:schemeClr val="accent3"/>
                </a:solidFill>
              </a:rPr>
              <a:t>Performance overhead with profiling tools</a:t>
            </a:r>
          </a:p>
          <a:p>
            <a:pPr lvl="1"/>
            <a:r>
              <a:rPr lang="en-US" sz="1800" dirty="0">
                <a:solidFill>
                  <a:schemeClr val="accent3"/>
                </a:solidFill>
              </a:rPr>
              <a:t>Lack of production quality lightweight profiling tools</a:t>
            </a:r>
          </a:p>
          <a:p>
            <a:r>
              <a:rPr lang="en-US" sz="2000" b="1" u="sng" dirty="0">
                <a:solidFill>
                  <a:srgbClr val="C00000"/>
                </a:solidFill>
              </a:rPr>
              <a:t>Key Insights:</a:t>
            </a:r>
          </a:p>
          <a:p>
            <a:pPr marL="635508" lvl="1" indent="-342900">
              <a:buFont typeface="+mj-lt"/>
              <a:buAutoNum type="arabicParenR"/>
            </a:pPr>
            <a:r>
              <a:rPr lang="en-US" sz="1800" b="1" dirty="0">
                <a:solidFill>
                  <a:srgbClr val="002060"/>
                </a:solidFill>
              </a:rPr>
              <a:t>More than half of time is spent in MPI for a reasonably large number of applications</a:t>
            </a:r>
          </a:p>
          <a:p>
            <a:pPr marL="635508" lvl="1" indent="-342900">
              <a:buFont typeface="+mj-lt"/>
              <a:buAutoNum type="arabicParenR"/>
            </a:pPr>
            <a:r>
              <a:rPr lang="en-US" sz="1800" b="1" dirty="0">
                <a:solidFill>
                  <a:srgbClr val="002060"/>
                </a:solidFill>
              </a:rPr>
              <a:t>The prominence in terms of time and usage of Collectives is more compared to point-to-point operations</a:t>
            </a:r>
          </a:p>
          <a:p>
            <a:pPr marL="635508" lvl="1" indent="-342900">
              <a:buFont typeface="+mj-lt"/>
              <a:buAutoNum type="arabicParenR"/>
            </a:pPr>
            <a:r>
              <a:rPr lang="en-US" sz="1800" b="1" dirty="0">
                <a:solidFill>
                  <a:srgbClr val="002060"/>
                </a:solidFill>
              </a:rPr>
              <a:t>Small message (&lt;= 256 bytes) </a:t>
            </a:r>
            <a:r>
              <a:rPr lang="en-US" sz="1800" b="1" dirty="0" err="1">
                <a:solidFill>
                  <a:srgbClr val="002060"/>
                </a:solidFill>
              </a:rPr>
              <a:t>MPI_Allreduce</a:t>
            </a:r>
            <a:r>
              <a:rPr lang="en-US" sz="1800" b="1" dirty="0">
                <a:solidFill>
                  <a:srgbClr val="002060"/>
                </a:solidFill>
              </a:rPr>
              <a:t>  operations are most heavily used</a:t>
            </a:r>
          </a:p>
          <a:p>
            <a:pPr marL="635508" lvl="1" indent="-342900">
              <a:buFont typeface="+mj-lt"/>
              <a:buAutoNum type="arabicParenR"/>
            </a:pPr>
            <a:r>
              <a:rPr lang="en-US" sz="1800" b="1" dirty="0">
                <a:solidFill>
                  <a:srgbClr val="002060"/>
                </a:solidFill>
              </a:rPr>
              <a:t>The usage of Hybrid </a:t>
            </a:r>
            <a:r>
              <a:rPr lang="en-US" sz="1800" b="1" dirty="0" err="1">
                <a:solidFill>
                  <a:srgbClr val="002060"/>
                </a:solidFill>
              </a:rPr>
              <a:t>MPI+OpenMP</a:t>
            </a:r>
            <a:r>
              <a:rPr lang="en-US" sz="1800" b="1" dirty="0">
                <a:solidFill>
                  <a:srgbClr val="002060"/>
                </a:solidFill>
              </a:rPr>
              <a:t> (or </a:t>
            </a:r>
            <a:r>
              <a:rPr lang="en-US" sz="1800" b="1" dirty="0" err="1">
                <a:solidFill>
                  <a:srgbClr val="002060"/>
                </a:solidFill>
              </a:rPr>
              <a:t>pthreads</a:t>
            </a:r>
            <a:r>
              <a:rPr lang="en-US" sz="1800" b="1" dirty="0">
                <a:solidFill>
                  <a:srgbClr val="002060"/>
                </a:solidFill>
              </a:rPr>
              <a:t>) programming models is on the rise</a:t>
            </a:r>
          </a:p>
          <a:p>
            <a:pPr marL="635508" lvl="1" indent="-342900">
              <a:buFont typeface="+mj-lt"/>
              <a:buAutoNum type="arabicParenR"/>
            </a:pPr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8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Lightweight profiling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3265" y="1020277"/>
            <a:ext cx="11102975" cy="3203380"/>
          </a:xfrm>
        </p:spPr>
        <p:txBody>
          <a:bodyPr/>
          <a:lstStyle/>
          <a:p>
            <a:r>
              <a:rPr lang="en-US" sz="2000" b="1" dirty="0" err="1">
                <a:solidFill>
                  <a:schemeClr val="accent3"/>
                </a:solidFill>
              </a:rPr>
              <a:t>AutoPerf</a:t>
            </a:r>
            <a:endParaRPr lang="en-US" sz="2000" b="1" dirty="0">
              <a:solidFill>
                <a:schemeClr val="accent3"/>
              </a:solidFill>
            </a:endParaRPr>
          </a:p>
          <a:p>
            <a:pPr lvl="1"/>
            <a:r>
              <a:rPr lang="en-US" sz="1800" dirty="0" err="1">
                <a:solidFill>
                  <a:schemeClr val="accent3"/>
                </a:solidFill>
              </a:rPr>
              <a:t>AutoPerf</a:t>
            </a:r>
            <a:r>
              <a:rPr lang="en-US" sz="1800" dirty="0">
                <a:solidFill>
                  <a:schemeClr val="accent3"/>
                </a:solidFill>
              </a:rPr>
              <a:t> collects MPI information and other job information including hardware counters </a:t>
            </a:r>
          </a:p>
          <a:p>
            <a:pPr lvl="1"/>
            <a:r>
              <a:rPr lang="en-US" sz="1800" dirty="0">
                <a:solidFill>
                  <a:schemeClr val="accent3"/>
                </a:solidFill>
              </a:rPr>
              <a:t>Enabled by default on Mira, similar to IPM (used in production at NERSC)</a:t>
            </a:r>
          </a:p>
          <a:p>
            <a:pPr lvl="1"/>
            <a:r>
              <a:rPr lang="en-US" sz="1800" dirty="0" err="1">
                <a:solidFill>
                  <a:schemeClr val="accent3"/>
                </a:solidFill>
              </a:rPr>
              <a:t>Autoperf</a:t>
            </a:r>
            <a:r>
              <a:rPr lang="en-US" sz="1800" dirty="0">
                <a:solidFill>
                  <a:schemeClr val="accent3"/>
                </a:solidFill>
              </a:rPr>
              <a:t> monitors the MPI usage by intercepting each MPI call using the PMPI interface</a:t>
            </a:r>
          </a:p>
          <a:p>
            <a:pPr lvl="1"/>
            <a:r>
              <a:rPr lang="en-US" sz="1800" dirty="0">
                <a:solidFill>
                  <a:schemeClr val="accent3"/>
                </a:solidFill>
              </a:rPr>
              <a:t>Library transparently collects performance data from running jobs </a:t>
            </a:r>
          </a:p>
          <a:p>
            <a:pPr lvl="1"/>
            <a:r>
              <a:rPr lang="en-US" sz="1800" dirty="0">
                <a:solidFill>
                  <a:schemeClr val="accent3"/>
                </a:solidFill>
              </a:rPr>
              <a:t>Saves log files at jobs completion</a:t>
            </a:r>
          </a:p>
          <a:p>
            <a:pPr lvl="1"/>
            <a:r>
              <a:rPr lang="en-US" sz="1800" dirty="0">
                <a:solidFill>
                  <a:schemeClr val="accent3"/>
                </a:solidFill>
              </a:rPr>
              <a:t>Records MPI usage from all MPI ranks but reports from 4 (exclusive) ranks </a:t>
            </a:r>
          </a:p>
          <a:p>
            <a:pPr lvl="2"/>
            <a:r>
              <a:rPr lang="en-US" dirty="0">
                <a:solidFill>
                  <a:schemeClr val="accent3"/>
                </a:solidFill>
              </a:rPr>
              <a:t>Rank </a:t>
            </a:r>
            <a:r>
              <a:rPr lang="en-US" b="1" dirty="0">
                <a:solidFill>
                  <a:schemeClr val="accent3"/>
                </a:solidFill>
              </a:rPr>
              <a:t>0</a:t>
            </a:r>
          </a:p>
          <a:p>
            <a:pPr lvl="2"/>
            <a:r>
              <a:rPr lang="en-US" dirty="0">
                <a:solidFill>
                  <a:schemeClr val="accent3"/>
                </a:solidFill>
              </a:rPr>
              <a:t>Rank that has </a:t>
            </a:r>
            <a:r>
              <a:rPr lang="en-US" b="1" dirty="0">
                <a:solidFill>
                  <a:schemeClr val="accent3"/>
                </a:solidFill>
              </a:rPr>
              <a:t>min. </a:t>
            </a:r>
            <a:r>
              <a:rPr lang="en-US" dirty="0">
                <a:solidFill>
                  <a:schemeClr val="accent3"/>
                </a:solidFill>
              </a:rPr>
              <a:t>time</a:t>
            </a:r>
          </a:p>
          <a:p>
            <a:pPr lvl="2"/>
            <a:r>
              <a:rPr lang="en-US" dirty="0">
                <a:solidFill>
                  <a:schemeClr val="accent3"/>
                </a:solidFill>
              </a:rPr>
              <a:t>Rank that has </a:t>
            </a:r>
            <a:r>
              <a:rPr lang="en-US" b="1" dirty="0">
                <a:solidFill>
                  <a:schemeClr val="accent3"/>
                </a:solidFill>
              </a:rPr>
              <a:t>max.</a:t>
            </a:r>
            <a:r>
              <a:rPr lang="en-US" dirty="0">
                <a:solidFill>
                  <a:schemeClr val="accent3"/>
                </a:solidFill>
              </a:rPr>
              <a:t> time</a:t>
            </a:r>
          </a:p>
          <a:p>
            <a:pPr lvl="2"/>
            <a:r>
              <a:rPr lang="en-US" dirty="0">
                <a:solidFill>
                  <a:schemeClr val="accent3"/>
                </a:solidFill>
              </a:rPr>
              <a:t>Rank that has </a:t>
            </a:r>
            <a:r>
              <a:rPr lang="en-US" b="1" dirty="0">
                <a:solidFill>
                  <a:schemeClr val="accent3"/>
                </a:solidFill>
              </a:rPr>
              <a:t>avg.</a:t>
            </a:r>
            <a:r>
              <a:rPr lang="en-US" dirty="0">
                <a:solidFill>
                  <a:schemeClr val="accent3"/>
                </a:solidFill>
              </a:rPr>
              <a:t> time</a:t>
            </a:r>
          </a:p>
          <a:p>
            <a:endParaRPr lang="en-US" sz="2000" b="1" dirty="0"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09FEC-CF6F-7347-8A2A-C8736139F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18" y="3668486"/>
            <a:ext cx="4410171" cy="264610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84C375-0352-8647-82A5-E30EEE4A7461}"/>
              </a:ext>
            </a:extLst>
          </p:cNvPr>
          <p:cNvSpPr txBox="1">
            <a:spLocks/>
          </p:cNvSpPr>
          <p:nvPr/>
        </p:nvSpPr>
        <p:spPr bwMode="auto">
          <a:xfrm>
            <a:off x="723265" y="4711417"/>
            <a:ext cx="7142020" cy="17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4320" indent="-27432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4E8F00"/>
              </a:buClr>
              <a:buSzPct val="9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76072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2296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8992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98448" indent="-2317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0574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25146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sz="1800" dirty="0">
                <a:solidFill>
                  <a:schemeClr val="accent3"/>
                </a:solidFill>
              </a:rPr>
              <a:t>For each of these 4 ranks, it reports </a:t>
            </a:r>
            <a:r>
              <a:rPr lang="en-US" sz="1800" b="1" dirty="0">
                <a:solidFill>
                  <a:schemeClr val="accent3"/>
                </a:solidFill>
              </a:rPr>
              <a:t>{</a:t>
            </a:r>
            <a:r>
              <a:rPr lang="en-US" sz="1800" b="1" dirty="0" err="1">
                <a:solidFill>
                  <a:schemeClr val="accent3"/>
                </a:solidFill>
              </a:rPr>
              <a:t>callCount</a:t>
            </a:r>
            <a:r>
              <a:rPr lang="en-US" sz="1800" b="1" dirty="0">
                <a:solidFill>
                  <a:schemeClr val="accent3"/>
                </a:solidFill>
              </a:rPr>
              <a:t>, </a:t>
            </a:r>
            <a:r>
              <a:rPr lang="en-US" sz="1800" b="1" dirty="0" err="1">
                <a:solidFill>
                  <a:schemeClr val="accent3"/>
                </a:solidFill>
              </a:rPr>
              <a:t>totalCycles</a:t>
            </a:r>
            <a:r>
              <a:rPr lang="en-US" sz="1800" b="1" dirty="0">
                <a:solidFill>
                  <a:schemeClr val="accent3"/>
                </a:solidFill>
              </a:rPr>
              <a:t>, </a:t>
            </a:r>
            <a:r>
              <a:rPr lang="en-US" sz="1800" b="1" dirty="0" err="1">
                <a:solidFill>
                  <a:schemeClr val="accent3"/>
                </a:solidFill>
              </a:rPr>
              <a:t>totalBytes</a:t>
            </a:r>
            <a:r>
              <a:rPr lang="en-US" sz="1800" b="1" dirty="0">
                <a:solidFill>
                  <a:schemeClr val="accent3"/>
                </a:solidFill>
              </a:rPr>
              <a:t>, </a:t>
            </a:r>
            <a:r>
              <a:rPr lang="en-US" sz="1800" b="1" dirty="0" err="1">
                <a:solidFill>
                  <a:schemeClr val="accent3"/>
                </a:solidFill>
              </a:rPr>
              <a:t>totalTime</a:t>
            </a:r>
            <a:r>
              <a:rPr lang="en-US" sz="1800" b="1" dirty="0">
                <a:solidFill>
                  <a:schemeClr val="accent3"/>
                </a:solidFill>
              </a:rPr>
              <a:t>} </a:t>
            </a:r>
            <a:r>
              <a:rPr lang="en-US" sz="1800" dirty="0">
                <a:solidFill>
                  <a:schemeClr val="accent3"/>
                </a:solidFill>
              </a:rPr>
              <a:t>for all and pt2pt &amp; collectives</a:t>
            </a:r>
          </a:p>
          <a:p>
            <a:pPr lvl="1"/>
            <a:r>
              <a:rPr lang="en-US" sz="1800" dirty="0">
                <a:solidFill>
                  <a:schemeClr val="accent3"/>
                </a:solidFill>
              </a:rPr>
              <a:t>Data recorded on the average rank is used in this study</a:t>
            </a:r>
          </a:p>
          <a:p>
            <a:pPr lvl="2"/>
            <a:r>
              <a:rPr lang="en-US" dirty="0">
                <a:solidFill>
                  <a:schemeClr val="accent3"/>
                </a:solidFill>
              </a:rPr>
              <a:t>Load imbalance across the ranks is not captured</a:t>
            </a:r>
          </a:p>
          <a:p>
            <a:pPr lvl="2"/>
            <a:r>
              <a:rPr lang="en-US" dirty="0">
                <a:solidFill>
                  <a:schemeClr val="accent3"/>
                </a:solidFill>
              </a:rPr>
              <a:t>Can incorrectly blame MPI by accounting load imbalance time as MPI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640594-38E4-5745-8958-229D4A78CEFF}"/>
              </a:ext>
            </a:extLst>
          </p:cNvPr>
          <p:cNvSpPr txBox="1"/>
          <p:nvPr/>
        </p:nvSpPr>
        <p:spPr>
          <a:xfrm>
            <a:off x="8115657" y="3329932"/>
            <a:ext cx="3960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overhead –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few additional cycles per call</a:t>
            </a: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4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6C67-DCFB-0C47-B85D-C64E5D69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Autoperf</a:t>
            </a:r>
            <a:r>
              <a:rPr lang="en-US" dirty="0"/>
              <a:t> logs - Applications ordered by core-hours</a:t>
            </a:r>
            <a:r>
              <a:rPr lang="en-US" sz="1400" dirty="0"/>
              <a:t>		              (Portion of time in MPI within the application runtime)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E48F8-6EB9-1741-977C-B98E9F4E845B}"/>
              </a:ext>
            </a:extLst>
          </p:cNvPr>
          <p:cNvSpPr txBox="1"/>
          <p:nvPr/>
        </p:nvSpPr>
        <p:spPr>
          <a:xfrm>
            <a:off x="8665030" y="2279478"/>
            <a:ext cx="3136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Average across the runs of the applications; Std. deviation of the MPI fraction across these runs is also captured.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FE8F25-A488-AE4B-911D-3A00DAA851A0}"/>
              </a:ext>
            </a:extLst>
          </p:cNvPr>
          <p:cNvSpPr txBox="1"/>
          <p:nvPr/>
        </p:nvSpPr>
        <p:spPr>
          <a:xfrm>
            <a:off x="8665030" y="1440963"/>
            <a:ext cx="3136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Order the 64 applications by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their core-hour usage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25A4F-FECE-0942-9953-242B3EB85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0" y="1440963"/>
            <a:ext cx="7468110" cy="448086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827DFDB-DED4-1F40-959D-60D5BE2FE9E6}"/>
              </a:ext>
            </a:extLst>
          </p:cNvPr>
          <p:cNvCxnSpPr/>
          <p:nvPr/>
        </p:nvCxnSpPr>
        <p:spPr bwMode="auto">
          <a:xfrm>
            <a:off x="1717040" y="6022482"/>
            <a:ext cx="6309360" cy="0"/>
          </a:xfrm>
          <a:prstGeom prst="straightConnector1">
            <a:avLst/>
          </a:prstGeom>
          <a:ln w="254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E40DA27-56BA-9845-9E96-930AED115E69}"/>
              </a:ext>
            </a:extLst>
          </p:cNvPr>
          <p:cNvSpPr txBox="1"/>
          <p:nvPr/>
        </p:nvSpPr>
        <p:spPr>
          <a:xfrm>
            <a:off x="1717041" y="6025927"/>
            <a:ext cx="169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High core-hour usage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27649-9319-6648-875C-595EC3A3CD92}"/>
              </a:ext>
            </a:extLst>
          </p:cNvPr>
          <p:cNvSpPr txBox="1"/>
          <p:nvPr/>
        </p:nvSpPr>
        <p:spPr>
          <a:xfrm>
            <a:off x="6275070" y="6025927"/>
            <a:ext cx="17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low core-hour usage</a:t>
            </a:r>
          </a:p>
        </p:txBody>
      </p:sp>
    </p:spTree>
    <p:extLst>
      <p:ext uri="{BB962C8B-B14F-4D97-AF65-F5344CB8AC3E}">
        <p14:creationId xmlns:p14="http://schemas.microsoft.com/office/powerpoint/2010/main" val="331756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5498DD-2058-F14F-AA26-64F16B3B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0543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A01B-0BDC-3D4E-846A-E7D075506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</a:t>
            </a:r>
            <a:r>
              <a:rPr lang="en-US" dirty="0" err="1"/>
              <a:t>Autoperf</a:t>
            </a:r>
            <a:r>
              <a:rPr lang="en-US" dirty="0"/>
              <a:t> 1.0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41C3D-54F0-AC40-B94F-E726E63C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67" b="1" dirty="0"/>
              <a:t>Limitations:</a:t>
            </a:r>
          </a:p>
          <a:p>
            <a:pPr lvl="1"/>
            <a:r>
              <a:rPr lang="en-US" sz="1867" dirty="0"/>
              <a:t>Message size distribution, Time distribution per MPI primitive are not captured</a:t>
            </a:r>
          </a:p>
          <a:p>
            <a:pPr lvl="1"/>
            <a:r>
              <a:rPr lang="en-US" sz="1867" dirty="0"/>
              <a:t>Only data from 4 ranks is logged and we use only the data from one rank (average) rank – while this is good enough, may not  be the best way to do</a:t>
            </a:r>
          </a:p>
          <a:p>
            <a:pPr lvl="1"/>
            <a:r>
              <a:rPr lang="en-US" sz="1867" dirty="0"/>
              <a:t>Incorrectly blames MPI by accounting load imbalance time as MPI time (load imbalance across the ranks is not captured) </a:t>
            </a:r>
          </a:p>
          <a:p>
            <a:pPr lvl="1"/>
            <a:r>
              <a:rPr lang="en-US" sz="1867" dirty="0"/>
              <a:t>Communication create operations are not logged (COMM_WORLD is assumed)</a:t>
            </a:r>
          </a:p>
          <a:p>
            <a:pPr lvl="1"/>
            <a:r>
              <a:rPr lang="en-US" sz="1867" b="1" dirty="0"/>
              <a:t>Incorrect MPI message sizes in certain circumstances</a:t>
            </a:r>
          </a:p>
          <a:p>
            <a:pPr lvl="2"/>
            <a:r>
              <a:rPr lang="en-US" sz="1867" dirty="0" err="1"/>
              <a:t>MPI_Wait</a:t>
            </a:r>
            <a:r>
              <a:rPr lang="en-US" sz="1867" dirty="0"/>
              <a:t> and </a:t>
            </a:r>
            <a:r>
              <a:rPr lang="en-US" sz="1867" dirty="0" err="1"/>
              <a:t>MPI_Test</a:t>
            </a:r>
            <a:r>
              <a:rPr lang="en-US" sz="1867" dirty="0"/>
              <a:t> (issues as mentioned in the IPM </a:t>
            </a:r>
            <a:r>
              <a:rPr lang="en-US" sz="1867" dirty="0" err="1"/>
              <a:t>github</a:t>
            </a:r>
            <a:r>
              <a:rPr lang="en-US" sz="1867" dirty="0"/>
              <a:t> page)</a:t>
            </a:r>
          </a:p>
          <a:p>
            <a:pPr lvl="3"/>
            <a:r>
              <a:rPr lang="en-US" sz="1867" dirty="0"/>
              <a:t>The request handle is from a non-blocking send</a:t>
            </a:r>
          </a:p>
          <a:p>
            <a:pPr lvl="3"/>
            <a:r>
              <a:rPr lang="en-US" sz="1867" dirty="0"/>
              <a:t>The request handle is from a non-blocking collective call</a:t>
            </a:r>
          </a:p>
          <a:p>
            <a:pPr lvl="3"/>
            <a:r>
              <a:rPr lang="en-US" sz="1867" dirty="0"/>
              <a:t>The request handle is from an RMA operation</a:t>
            </a:r>
          </a:p>
          <a:p>
            <a:pPr lvl="1"/>
            <a:r>
              <a:rPr lang="en-US" sz="1867" dirty="0"/>
              <a:t>Reports incorrect message sizes for </a:t>
            </a:r>
            <a:r>
              <a:rPr lang="en-US" sz="1867" dirty="0" err="1"/>
              <a:t>MPI_Irecv</a:t>
            </a:r>
            <a:r>
              <a:rPr lang="en-US" sz="1867" dirty="0"/>
              <a:t> because the message size is calculated from the receive count and datatype arguments. This may be larger than the eventual message because it is legitimate for the sender to send a shorter message</a:t>
            </a:r>
          </a:p>
          <a:p>
            <a:pPr lvl="1"/>
            <a:r>
              <a:rPr lang="en-US" sz="1867" dirty="0"/>
              <a:t>Message sizes for collectives like </a:t>
            </a:r>
            <a:r>
              <a:rPr lang="en-US" sz="1867" dirty="0" err="1"/>
              <a:t>Alltoallv</a:t>
            </a:r>
            <a:r>
              <a:rPr lang="en-US" sz="1867" dirty="0"/>
              <a:t> are not accurate</a:t>
            </a:r>
          </a:p>
        </p:txBody>
      </p:sp>
    </p:spTree>
    <p:extLst>
      <p:ext uri="{BB962C8B-B14F-4D97-AF65-F5344CB8AC3E}">
        <p14:creationId xmlns:p14="http://schemas.microsoft.com/office/powerpoint/2010/main" val="39086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AutoPerf</a:t>
            </a:r>
            <a:r>
              <a:rPr lang="en-US" dirty="0"/>
              <a:t> - lightweight profiling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000" dirty="0"/>
              <a:t>Automatic performance collection of hardware performance counter and MPI information </a:t>
            </a:r>
          </a:p>
          <a:p>
            <a:pPr lvl="1">
              <a:spcAft>
                <a:spcPts val="300"/>
              </a:spcAft>
            </a:pPr>
            <a:r>
              <a:rPr lang="en-US" sz="1800" dirty="0"/>
              <a:t>MPI Intercepts each MPI call using the PMPI interface</a:t>
            </a:r>
          </a:p>
          <a:p>
            <a:pPr lvl="1">
              <a:spcAft>
                <a:spcPts val="300"/>
              </a:spcAft>
            </a:pPr>
            <a:r>
              <a:rPr lang="en-US" sz="1800" dirty="0"/>
              <a:t>Hardware counters using BGPM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000" dirty="0"/>
              <a:t>Library transparently collects &amp; logs performance data from running jobs 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000" dirty="0"/>
              <a:t>Captures on all MPI ranks </a:t>
            </a:r>
          </a:p>
          <a:p>
            <a:pPr lvl="1">
              <a:spcAft>
                <a:spcPts val="300"/>
              </a:spcAft>
            </a:pPr>
            <a:r>
              <a:rPr lang="en-US" sz="1800" b="1" i="1" dirty="0"/>
              <a:t>{</a:t>
            </a:r>
            <a:r>
              <a:rPr lang="en-US" sz="1800" b="1" i="1" dirty="0" err="1"/>
              <a:t>callCount</a:t>
            </a:r>
            <a:r>
              <a:rPr lang="en-US" sz="1800" b="1" i="1" dirty="0"/>
              <a:t>, </a:t>
            </a:r>
            <a:r>
              <a:rPr lang="en-US" sz="1800" b="1" i="1" dirty="0" err="1"/>
              <a:t>totalCycles</a:t>
            </a:r>
            <a:r>
              <a:rPr lang="en-US" sz="1800" b="1" i="1" dirty="0"/>
              <a:t>, </a:t>
            </a:r>
            <a:r>
              <a:rPr lang="en-US" sz="1800" b="1" i="1" dirty="0" err="1"/>
              <a:t>totalBytes</a:t>
            </a:r>
            <a:r>
              <a:rPr lang="en-US" sz="1800" b="1" i="1" dirty="0"/>
              <a:t>, </a:t>
            </a:r>
            <a:r>
              <a:rPr lang="en-US" sz="1800" b="1" i="1" dirty="0" err="1"/>
              <a:t>totalTime</a:t>
            </a:r>
            <a:r>
              <a:rPr lang="en-US" sz="1800" b="1" i="1" dirty="0"/>
              <a:t>} </a:t>
            </a:r>
            <a:r>
              <a:rPr lang="en-US" sz="1800" dirty="0"/>
              <a:t>for all and pt2pt &amp; collectives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000" dirty="0"/>
              <a:t>But </a:t>
            </a:r>
            <a:r>
              <a:rPr lang="en-US" sz="2000" u="sng" dirty="0"/>
              <a:t>reports</a:t>
            </a:r>
            <a:r>
              <a:rPr lang="en-US" sz="2000" dirty="0"/>
              <a:t> from 4 (exclusive) ranks 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Rank </a:t>
            </a:r>
            <a:r>
              <a:rPr lang="en-US" sz="1800" i="1" dirty="0"/>
              <a:t>0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Rank that has </a:t>
            </a:r>
            <a:r>
              <a:rPr lang="en-US" sz="1800" i="1" dirty="0"/>
              <a:t>minimum </a:t>
            </a:r>
            <a:r>
              <a:rPr lang="en-US" sz="1800" dirty="0"/>
              <a:t>MPI</a:t>
            </a:r>
            <a:r>
              <a:rPr lang="en-US" sz="1800" b="1" dirty="0"/>
              <a:t> </a:t>
            </a:r>
            <a:r>
              <a:rPr lang="en-US" sz="1800" dirty="0"/>
              <a:t>time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Rank that has maximum MPI time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Rank that has </a:t>
            </a:r>
            <a:r>
              <a:rPr lang="en-US" sz="1800" i="1" dirty="0"/>
              <a:t>average</a:t>
            </a:r>
            <a:r>
              <a:rPr lang="en-US" sz="1800" dirty="0"/>
              <a:t> MPI time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000" dirty="0"/>
              <a:t>Data recorded on the average rank is used in this study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Can see some of the </a:t>
            </a:r>
            <a:r>
              <a:rPr lang="en-US" sz="1800" b="1" dirty="0"/>
              <a:t>load imbalance </a:t>
            </a:r>
            <a:r>
              <a:rPr lang="en-US" sz="1800" dirty="0"/>
              <a:t>but not fine grained 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Can incorrectly blame MPI by accounting load imbalance time as MPI time </a:t>
            </a:r>
          </a:p>
          <a:p>
            <a:pPr lvl="1">
              <a:spcAft>
                <a:spcPts val="0"/>
              </a:spcAft>
            </a:pP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DDFCB-AD6E-6B40-B023-2889EFD276E0}"/>
              </a:ext>
            </a:extLst>
          </p:cNvPr>
          <p:cNvSpPr txBox="1"/>
          <p:nvPr/>
        </p:nvSpPr>
        <p:spPr>
          <a:xfrm>
            <a:off x="7325959" y="3335469"/>
            <a:ext cx="486604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Overhead: adds around 300 processor cycles per MPI call</a:t>
            </a:r>
          </a:p>
          <a:p>
            <a:endParaRPr lang="en-US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Overhead in the range of 0.05% for production scale applications</a:t>
            </a:r>
          </a:p>
          <a:p>
            <a:endParaRPr lang="en-US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reported issues in production</a:t>
            </a:r>
          </a:p>
        </p:txBody>
      </p:sp>
    </p:spTree>
    <p:extLst>
      <p:ext uri="{BB962C8B-B14F-4D97-AF65-F5344CB8AC3E}">
        <p14:creationId xmlns:p14="http://schemas.microsoft.com/office/powerpoint/2010/main" val="37743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5F1046-B325-A54B-94C2-8BD50416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(methodology used in this study)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B22FF-039C-F647-B478-22409675F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Understand characteristics of Jobs in 2 years (2016-2017) of Mira</a:t>
            </a:r>
          </a:p>
          <a:p>
            <a:pPr lvl="1"/>
            <a:r>
              <a:rPr lang="en-US" sz="1800" dirty="0"/>
              <a:t>Job sizes and Job lengths</a:t>
            </a:r>
          </a:p>
          <a:p>
            <a:pPr lvl="1"/>
            <a:r>
              <a:rPr lang="en-US" sz="1800" dirty="0"/>
              <a:t>Job categorization based on executable/application names</a:t>
            </a:r>
          </a:p>
          <a:p>
            <a:pPr lvl="1"/>
            <a:r>
              <a:rPr lang="en-US" sz="1800" dirty="0"/>
              <a:t>Make sure to consider jobs representing </a:t>
            </a:r>
            <a:r>
              <a:rPr lang="en-US" sz="1800" u="sng" dirty="0"/>
              <a:t>production applications</a:t>
            </a:r>
            <a:r>
              <a:rPr lang="en-US" sz="1800" dirty="0"/>
              <a:t> only  </a:t>
            </a:r>
          </a:p>
          <a:p>
            <a:pPr lvl="1"/>
            <a:r>
              <a:rPr lang="en-US" sz="1800" dirty="0"/>
              <a:t>Coverage of </a:t>
            </a:r>
            <a:r>
              <a:rPr lang="en-US" sz="1800" dirty="0" err="1"/>
              <a:t>Autoperf</a:t>
            </a:r>
            <a:r>
              <a:rPr lang="en-US" sz="1800" dirty="0"/>
              <a:t> </a:t>
            </a:r>
          </a:p>
          <a:p>
            <a:r>
              <a:rPr lang="en-US" sz="2000" dirty="0"/>
              <a:t>MPI usage characteristics across all the </a:t>
            </a:r>
            <a:r>
              <a:rPr lang="en-US" sz="2000" dirty="0" err="1"/>
              <a:t>Autoperf</a:t>
            </a:r>
            <a:r>
              <a:rPr lang="en-US" sz="2000" dirty="0"/>
              <a:t> jobs</a:t>
            </a:r>
          </a:p>
          <a:p>
            <a:pPr lvl="1"/>
            <a:r>
              <a:rPr lang="en-US" sz="1800" dirty="0"/>
              <a:t>MPI Collectives</a:t>
            </a:r>
          </a:p>
          <a:p>
            <a:pPr lvl="2"/>
            <a:r>
              <a:rPr lang="en-US" dirty="0"/>
              <a:t>Message sizes &amp; time distributions for the collectives</a:t>
            </a:r>
          </a:p>
          <a:p>
            <a:pPr lvl="2"/>
            <a:r>
              <a:rPr lang="en-US" dirty="0"/>
              <a:t>Message buffer sizes</a:t>
            </a:r>
          </a:p>
          <a:p>
            <a:pPr lvl="1"/>
            <a:r>
              <a:rPr lang="en-US" sz="1800" dirty="0"/>
              <a:t>MPI Point-to-point operations</a:t>
            </a:r>
          </a:p>
          <a:p>
            <a:pPr lvl="2"/>
            <a:r>
              <a:rPr lang="en-US" dirty="0"/>
              <a:t>Time in blocking vs. non-blocking point-to-point operations</a:t>
            </a:r>
          </a:p>
          <a:p>
            <a:r>
              <a:rPr lang="en-US" sz="2000" dirty="0"/>
              <a:t>MPI usage in </a:t>
            </a:r>
            <a:r>
              <a:rPr lang="en-US" sz="2000" i="1" dirty="0"/>
              <a:t>top (top core hour consumer)</a:t>
            </a:r>
            <a:r>
              <a:rPr lang="en-US" sz="2000" dirty="0"/>
              <a:t> applications</a:t>
            </a:r>
          </a:p>
          <a:p>
            <a:r>
              <a:rPr lang="en-US" sz="2000" dirty="0"/>
              <a:t>Summary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202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54F8-0801-BA40-8524-FCE5D3795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all jobs on Mira in 2 years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A4D1D24-173A-5746-8733-27355D7428D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3424614" y="-400408"/>
            <a:ext cx="1561661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191630-897E-7C4B-80B2-CAB9C26F2B7B}"/>
              </a:ext>
            </a:extLst>
          </p:cNvPr>
          <p:cNvSpPr txBox="1"/>
          <p:nvPr/>
        </p:nvSpPr>
        <p:spPr>
          <a:xfrm>
            <a:off x="8824117" y="6564084"/>
            <a:ext cx="187653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latin typeface="Calibri" panose="020F0502020204030204" pitchFamily="34" charset="0"/>
                <a:cs typeface="Calibri" panose="020F0502020204030204" pitchFamily="34" charset="0"/>
              </a:rPr>
              <a:t>job - control system job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8D686-C4B9-2546-A77F-DB613DEEB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060704"/>
            <a:ext cx="11225956" cy="18096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00602F-1DDC-2A46-A6E6-FF387803863C}"/>
              </a:ext>
            </a:extLst>
          </p:cNvPr>
          <p:cNvSpPr txBox="1"/>
          <p:nvPr/>
        </p:nvSpPr>
        <p:spPr>
          <a:xfrm>
            <a:off x="854929" y="2229879"/>
            <a:ext cx="10424160" cy="548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2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54F8-0801-BA40-8524-FCE5D3795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filtering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A4D1D24-173A-5746-8733-27355D7428D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3424614" y="-400408"/>
            <a:ext cx="1561661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9A9B02-C6E1-2E4B-83C5-9D54F23CD515}"/>
              </a:ext>
            </a:extLst>
          </p:cNvPr>
          <p:cNvSpPr txBox="1"/>
          <p:nvPr/>
        </p:nvSpPr>
        <p:spPr>
          <a:xfrm>
            <a:off x="723900" y="3108960"/>
            <a:ext cx="11225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Filtering Criteria used: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 that take </a:t>
            </a:r>
            <a:r>
              <a:rPr lang="en-US" sz="20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0.1%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Total core hours (11.6 Bi) are removed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191630-897E-7C4B-80B2-CAB9C26F2B7B}"/>
              </a:ext>
            </a:extLst>
          </p:cNvPr>
          <p:cNvSpPr txBox="1"/>
          <p:nvPr/>
        </p:nvSpPr>
        <p:spPr>
          <a:xfrm>
            <a:off x="8824117" y="6564084"/>
            <a:ext cx="187653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latin typeface="Calibri" panose="020F0502020204030204" pitchFamily="34" charset="0"/>
                <a:cs typeface="Calibri" panose="020F0502020204030204" pitchFamily="34" charset="0"/>
              </a:rPr>
              <a:t>job - control system job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8D686-C4B9-2546-A77F-DB613DEEB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060704"/>
            <a:ext cx="11225956" cy="18096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00602F-1DDC-2A46-A6E6-FF387803863C}"/>
              </a:ext>
            </a:extLst>
          </p:cNvPr>
          <p:cNvSpPr txBox="1"/>
          <p:nvPr/>
        </p:nvSpPr>
        <p:spPr>
          <a:xfrm>
            <a:off x="822656" y="2488329"/>
            <a:ext cx="10424160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54F8-0801-BA40-8524-FCE5D3795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by </a:t>
            </a:r>
            <a:r>
              <a:rPr lang="en-US" dirty="0" err="1"/>
              <a:t>Autoperf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A4D1D24-173A-5746-8733-27355D7428D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3424614" y="-400408"/>
            <a:ext cx="1561661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9A9B02-C6E1-2E4B-83C5-9D54F23CD515}"/>
              </a:ext>
            </a:extLst>
          </p:cNvPr>
          <p:cNvSpPr txBox="1"/>
          <p:nvPr/>
        </p:nvSpPr>
        <p:spPr>
          <a:xfrm>
            <a:off x="723900" y="3108960"/>
            <a:ext cx="112259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Filtering Criteria used: </a:t>
            </a: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 that take </a:t>
            </a:r>
            <a:r>
              <a:rPr lang="en-US" sz="2000" b="1" u="sng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0.1% </a:t>
            </a: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Total core hours (11.6 Bi) are removed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Missing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Autoperf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coverage: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Jobs for applications that do not use MPI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Jobs that explicitly disabled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Autoperf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(users can disable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AutoPerf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by using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env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variable (AP_DISABLE=1))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Jobs using other tools/instrumentation such BGPM/PAPI/PMPI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Jobs that aborted before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MPI_Finalize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Jobs aborted due to node/system failures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191630-897E-7C4B-80B2-CAB9C26F2B7B}"/>
              </a:ext>
            </a:extLst>
          </p:cNvPr>
          <p:cNvSpPr txBox="1"/>
          <p:nvPr/>
        </p:nvSpPr>
        <p:spPr>
          <a:xfrm>
            <a:off x="8824117" y="6564084"/>
            <a:ext cx="187653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latin typeface="Calibri" panose="020F0502020204030204" pitchFamily="34" charset="0"/>
                <a:cs typeface="Calibri" panose="020F0502020204030204" pitchFamily="34" charset="0"/>
              </a:rPr>
              <a:t>job - control system job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8D686-C4B9-2546-A77F-DB613DEEB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060704"/>
            <a:ext cx="11225956" cy="1809649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851A12B-1197-2040-9A08-D336B2EF8769}"/>
              </a:ext>
            </a:extLst>
          </p:cNvPr>
          <p:cNvSpPr/>
          <p:nvPr/>
        </p:nvSpPr>
        <p:spPr bwMode="auto">
          <a:xfrm>
            <a:off x="6049108" y="2438400"/>
            <a:ext cx="5193323" cy="328246"/>
          </a:xfrm>
          <a:prstGeom prst="fram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523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9ce6eb268ef74209b69c023f82e232312aafd74"/>
</p:tagLst>
</file>

<file path=ppt/theme/theme1.xml><?xml version="1.0" encoding="utf-8"?>
<a:theme xmlns:a="http://schemas.openxmlformats.org/drawingml/2006/main" name="ALCF">
  <a:themeElements>
    <a:clrScheme name="Argonne">
      <a:dk1>
        <a:srgbClr val="000000"/>
      </a:dk1>
      <a:lt1>
        <a:srgbClr val="FFFFFF"/>
      </a:lt1>
      <a:dk2>
        <a:srgbClr val="212E4B"/>
      </a:dk2>
      <a:lt2>
        <a:srgbClr val="F7F7F7"/>
      </a:lt2>
      <a:accent1>
        <a:srgbClr val="0096D4"/>
      </a:accent1>
      <a:accent2>
        <a:srgbClr val="636466"/>
      </a:accent2>
      <a:accent3>
        <a:srgbClr val="8A8C8E"/>
      </a:accent3>
      <a:accent4>
        <a:srgbClr val="212E4B"/>
      </a:accent4>
      <a:accent5>
        <a:srgbClr val="F7F7F7"/>
      </a:accent5>
      <a:accent6>
        <a:srgbClr val="0096D4"/>
      </a:accent6>
      <a:hlink>
        <a:srgbClr val="636466"/>
      </a:hlink>
      <a:folHlink>
        <a:srgbClr val="8A8C8E"/>
      </a:folHlink>
    </a:clrScheme>
    <a:fontScheme name="Aon_PowerPoint_Template_NoImage-3-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lnDef>
  </a:objectDefaults>
  <a:extraClrSchemeLst>
    <a:extraClrScheme>
      <a:clrScheme name="Aon_PowerPoint_Template_NoImage-3-0 1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C9CAC8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1E1E0"/>
        </a:accent5>
        <a:accent6>
          <a:srgbClr val="6EA600"/>
        </a:accent6>
        <a:hlink>
          <a:srgbClr val="F0AB00"/>
        </a:hlink>
        <a:folHlink>
          <a:srgbClr val="D3CD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4D40EE9C-30E9-4A94-86DF-C9F6C4AF52FE}" vid="{D74BB695-3466-4BFA-86D5-9322EC3B1EA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8" Type="http://schemas.microsoft.com/office/2011/relationships/webextension" Target="webextension8.xml"/><Relationship Id="rId3" Type="http://schemas.microsoft.com/office/2011/relationships/webextension" Target="webextension3.xml"/><Relationship Id="rId7" Type="http://schemas.microsoft.com/office/2011/relationships/webextension" Target="webextension7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6" Type="http://schemas.microsoft.com/office/2011/relationships/webextension" Target="webextension6.xml"/><Relationship Id="rId11" Type="http://schemas.microsoft.com/office/2011/relationships/webextension" Target="webextension11.xml"/><Relationship Id="rId5" Type="http://schemas.microsoft.com/office/2011/relationships/webextension" Target="webextension5.xml"/><Relationship Id="rId10" Type="http://schemas.microsoft.com/office/2011/relationships/webextension" Target="webextension10.xml"/><Relationship Id="rId4" Type="http://schemas.microsoft.com/office/2011/relationships/webextension" Target="webextension4.xml"/><Relationship Id="rId9" Type="http://schemas.microsoft.com/office/2011/relationships/webextension" Target="webextension9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  <wetp:taskpane dockstate="right" visibility="0" width="350" row="0">
    <wetp:webextensionref xmlns:r="http://schemas.openxmlformats.org/officeDocument/2006/relationships" r:id="rId3"/>
  </wetp:taskpane>
  <wetp:taskpane dockstate="right" visibility="0" width="350" row="0">
    <wetp:webextensionref xmlns:r="http://schemas.openxmlformats.org/officeDocument/2006/relationships" r:id="rId4"/>
  </wetp:taskpane>
  <wetp:taskpane dockstate="right" visibility="0" width="350" row="0">
    <wetp:webextensionref xmlns:r="http://schemas.openxmlformats.org/officeDocument/2006/relationships" r:id="rId5"/>
  </wetp:taskpane>
  <wetp:taskpane dockstate="right" visibility="0" width="350" row="0">
    <wetp:webextensionref xmlns:r="http://schemas.openxmlformats.org/officeDocument/2006/relationships" r:id="rId6"/>
  </wetp:taskpane>
  <wetp:taskpane dockstate="right" visibility="0" width="350" row="0">
    <wetp:webextensionref xmlns:r="http://schemas.openxmlformats.org/officeDocument/2006/relationships" r:id="rId7"/>
  </wetp:taskpane>
  <wetp:taskpane dockstate="right" visibility="0" width="350" row="0">
    <wetp:webextensionref xmlns:r="http://schemas.openxmlformats.org/officeDocument/2006/relationships" r:id="rId8"/>
  </wetp:taskpane>
  <wetp:taskpane dockstate="right" visibility="0" width="350" row="0">
    <wetp:webextensionref xmlns:r="http://schemas.openxmlformats.org/officeDocument/2006/relationships" r:id="rId9"/>
  </wetp:taskpane>
  <wetp:taskpane dockstate="right" visibility="0" width="350" row="0">
    <wetp:webextensionref xmlns:r="http://schemas.openxmlformats.org/officeDocument/2006/relationships" r:id="rId10"/>
  </wetp:taskpane>
  <wetp:taskpane dockstate="right" visibility="0" width="350" row="0">
    <wetp:webextensionref xmlns:r="http://schemas.openxmlformats.org/officeDocument/2006/relationships" r:id="rId11"/>
  </wetp:taskpane>
</wetp:taskpanes>
</file>

<file path=ppt/webextensions/webextension1.xml><?xml version="1.0" encoding="utf-8"?>
<we:webextension xmlns:we="http://schemas.microsoft.com/office/webextensions/webextension/2010/11" id="{6019E0A8-DE88-FE4A-A5F0-DAC538C64AC4}">
  <we:reference id="wa104178141" version="3.10.0.124" store="en-US" storeType="OMEX"/>
  <we:alternateReferences>
    <we:reference id="WA104178141" version="3.10.0.124" store="WA104178141" storeType="OMEX"/>
  </we:alternateReferences>
  <we:properties/>
  <we:bindings/>
  <we:snapshot xmlns:r="http://schemas.openxmlformats.org/officeDocument/2006/relationships"/>
</we:webextension>
</file>

<file path=ppt/webextensions/webextension10.xml><?xml version="1.0" encoding="utf-8"?>
<we:webextension xmlns:we="http://schemas.microsoft.com/office/webextensions/webextension/2010/11" id="{57AE20E2-7392-314B-B21C-9C6F269F0885}">
  <we:reference id="wa104381063" version="1.0.0.0" store="en-US" storeType="OMEX"/>
  <we:alternateReferences>
    <we:reference id="WA104381063" version="1.0.0.0" store="WA104381063" storeType="OMEX"/>
  </we:alternateReferences>
  <we:properties/>
  <we:bindings/>
  <we:snapshot xmlns:r="http://schemas.openxmlformats.org/officeDocument/2006/relationships"/>
</we:webextension>
</file>

<file path=ppt/webextensions/webextension11.xml><?xml version="1.0" encoding="utf-8"?>
<we:webextension xmlns:we="http://schemas.microsoft.com/office/webextensions/webextension/2010/11" id="{4A371541-E8CF-064E-A2DC-7207C40F08B7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5DD3B58B-538B-D847-BF23-05C49BA670D2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4BE455E5-56D4-6746-BBB7-87490C18C170}">
  <we:reference id="wa104381139" version="1.0.0.0" store="en-US" storeType="OMEX"/>
  <we:alternateReferences>
    <we:reference id="WA104381139" version="1.0.0.0" store="WA104381139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0FB7A04C-0E5E-F74D-81AD-4B3A0F64E1B7}">
  <we:reference id="wa104381555" version="1.0.0.0" store="en-US" storeType="OMEX"/>
  <we:alternateReferences>
    <we:reference id="WA104381555" version="1.0.0.0" store="WA104381555" storeType="OMEX"/>
  </we:alternateReferences>
  <we:properties/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D8C7B960-1859-B841-8A51-E7DC87B6FF0A}">
  <we:reference id="wa104380902" version="1.0.0.0" store="en-US" storeType="OMEX"/>
  <we:alternateReferences>
    <we:reference id="WA104380902" version="1.0.0.0" store="WA104380902" storeType="OMEX"/>
  </we:alternateReferences>
  <we:properties/>
  <we:bindings/>
  <we:snapshot xmlns:r="http://schemas.openxmlformats.org/officeDocument/2006/relationships"/>
</we:webextension>
</file>

<file path=ppt/webextensions/webextension6.xml><?xml version="1.0" encoding="utf-8"?>
<we:webextension xmlns:we="http://schemas.microsoft.com/office/webextensions/webextension/2010/11" id="{B2E320A1-CB1C-EB44-B399-8AB4795E6C19}">
  <we:reference id="wa104380510" version="1.0.0.3" store="en-US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7.xml><?xml version="1.0" encoding="utf-8"?>
<we:webextension xmlns:we="http://schemas.microsoft.com/office/webextensions/webextension/2010/11" id="{2BA1DA90-5400-EB4D-86D6-C84309A6950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ppt/webextensions/webextension8.xml><?xml version="1.0" encoding="utf-8"?>
<we:webextension xmlns:we="http://schemas.microsoft.com/office/webextensions/webextension/2010/11" id="{37A90BC7-50FE-0442-BD10-277B7C416568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ppt/webextensions/webextension9.xml><?xml version="1.0" encoding="utf-8"?>
<we:webextension xmlns:we="http://schemas.microsoft.com/office/webextensions/webextension/2010/11" id="{18D67743-2907-1D46-BFD7-9DF4E56D091E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73533</TotalTime>
  <Words>3099</Words>
  <Application>Microsoft Macintosh PowerPoint</Application>
  <PresentationFormat>Widescreen</PresentationFormat>
  <Paragraphs>424</Paragraphs>
  <Slides>46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ＭＳ Ｐゴシック</vt:lpstr>
      <vt:lpstr>Arial</vt:lpstr>
      <vt:lpstr>Calibri</vt:lpstr>
      <vt:lpstr>Courier New</vt:lpstr>
      <vt:lpstr>System Font Regular</vt:lpstr>
      <vt:lpstr>Wingdings</vt:lpstr>
      <vt:lpstr>ALCF</vt:lpstr>
      <vt:lpstr>Characterization of MPI Usage on a Production Supercomputer</vt:lpstr>
      <vt:lpstr>Acknowledgements</vt:lpstr>
      <vt:lpstr>Why this study?</vt:lpstr>
      <vt:lpstr>Motivation </vt:lpstr>
      <vt:lpstr>AutoPerf - lightweight profiling tool</vt:lpstr>
      <vt:lpstr>Outline (methodology used in this study)</vt:lpstr>
      <vt:lpstr>Overview of all jobs on Mira in 2 years</vt:lpstr>
      <vt:lpstr>Job filtering</vt:lpstr>
      <vt:lpstr>Coverage by Autoperf</vt:lpstr>
      <vt:lpstr>Are Autoperf jobs representative of all jobs in job sizes?</vt:lpstr>
      <vt:lpstr>Are Autoperf jobs representative of all jobs in runtimes?</vt:lpstr>
      <vt:lpstr>Are Autoperf jobs representative of all jobs in runtimes?</vt:lpstr>
      <vt:lpstr>Are Autoperf jobs representative of all jobs in runtimes?</vt:lpstr>
      <vt:lpstr>Autoperf jobs are representative of production jobs</vt:lpstr>
      <vt:lpstr>Global MPI usage patterns across all (Autoperf) Jobs  </vt:lpstr>
      <vt:lpstr>Fraction of MPI time for Autoperf jobs</vt:lpstr>
      <vt:lpstr>Fraction of MPI time for Autoperf jobs</vt:lpstr>
      <vt:lpstr>Fraction of MPI time for Autoperf jobs</vt:lpstr>
      <vt:lpstr>Collectives &amp; point-to-point fraction for Autoperf jobs</vt:lpstr>
      <vt:lpstr>Collectives &amp; point-to-point fraction for Autoperf jobs</vt:lpstr>
      <vt:lpstr>MPI COLLECTIVES MPI COLLECTIVES USAGE ACROSS ALL THE AUTOPERF JOBS ON MIRA</vt:lpstr>
      <vt:lpstr>Usage of MPI collectives (call count)</vt:lpstr>
      <vt:lpstr>Time spent in collectives</vt:lpstr>
      <vt:lpstr>Average bytes (~ buffer size) used in MPI collectives</vt:lpstr>
      <vt:lpstr>Average bytes used in collectives</vt:lpstr>
      <vt:lpstr>Average bytes used in collectives</vt:lpstr>
      <vt:lpstr>MPI point-to-point MPI POINT-TO-POINT USAGE ACROSS ALL THE AUTOPERF JOBS ON MIRA</vt:lpstr>
      <vt:lpstr>Usage of MPI point-to-point ops (call count)</vt:lpstr>
      <vt:lpstr>Time spent in point-to-point ops</vt:lpstr>
      <vt:lpstr>Normalized bytes (~ buffer size) used in MPI point-to-point ops</vt:lpstr>
      <vt:lpstr>MPI usage in Production Applications on Mira </vt:lpstr>
      <vt:lpstr>Autoperf logs - applications ordered by MPI fraction (Portion of time in MPI within the executable runtime)</vt:lpstr>
      <vt:lpstr>Autoperf logs - applications ordered by MPI fraction (Portion of time in MPI within the executable runtime)</vt:lpstr>
      <vt:lpstr>Applications - usage of MPI primitives in time</vt:lpstr>
      <vt:lpstr>Summary</vt:lpstr>
      <vt:lpstr>Some of the insights</vt:lpstr>
      <vt:lpstr>Summary</vt:lpstr>
      <vt:lpstr>Miscellaneous</vt:lpstr>
      <vt:lpstr>MPI Thread Safety Usage</vt:lpstr>
      <vt:lpstr>Applications: usage of MPI primitives in total time</vt:lpstr>
      <vt:lpstr>Applications: usage of MPI primitives in Time</vt:lpstr>
      <vt:lpstr>Why this study?</vt:lpstr>
      <vt:lpstr>Lightweight profiling tool</vt:lpstr>
      <vt:lpstr>Autoperf logs - Applications ordered by core-hours                (Portion of time in MPI within the application runtime)</vt:lpstr>
      <vt:lpstr>BACKUP</vt:lpstr>
      <vt:lpstr>Limitations of Autoperf 1.0</vt:lpstr>
    </vt:vector>
  </TitlesOfParts>
  <Manager/>
  <Company/>
  <LinksUpToDate>false</LinksUpToDate>
  <SharedDoc>false</SharedDoc>
  <HyperlinkBase/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for our largest clients and prospects</dc:title>
  <dc:subject/>
  <dc:creator/>
  <cp:keywords/>
  <dc:description/>
  <cp:lastModifiedBy>Chunduri, Sudheer</cp:lastModifiedBy>
  <cp:revision>760</cp:revision>
  <cp:lastPrinted>2018-10-18T16:04:53Z</cp:lastPrinted>
  <dcterms:created xsi:type="dcterms:W3CDTF">2015-04-03T19:11:59Z</dcterms:created>
  <dcterms:modified xsi:type="dcterms:W3CDTF">2018-11-19T19:31:32Z</dcterms:modified>
  <cp:category/>
</cp:coreProperties>
</file>