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57" r:id="rId4"/>
    <p:sldId id="263" r:id="rId5"/>
    <p:sldId id="265" r:id="rId6"/>
    <p:sldId id="264" r:id="rId7"/>
    <p:sldId id="284" r:id="rId8"/>
    <p:sldId id="258" r:id="rId9"/>
    <p:sldId id="285" r:id="rId10"/>
    <p:sldId id="259" r:id="rId11"/>
    <p:sldId id="295" r:id="rId12"/>
    <p:sldId id="287" r:id="rId13"/>
    <p:sldId id="296" r:id="rId14"/>
    <p:sldId id="261" r:id="rId15"/>
    <p:sldId id="262" r:id="rId16"/>
    <p:sldId id="268" r:id="rId17"/>
    <p:sldId id="291" r:id="rId18"/>
    <p:sldId id="288" r:id="rId19"/>
    <p:sldId id="299" r:id="rId20"/>
    <p:sldId id="297" r:id="rId21"/>
    <p:sldId id="292" r:id="rId22"/>
    <p:sldId id="302" r:id="rId23"/>
    <p:sldId id="272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o, Tao" initials="G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789" autoAdjust="0"/>
  </p:normalViewPr>
  <p:slideViewPr>
    <p:cSldViewPr snapToObjects="1" showGuides="1">
      <p:cViewPr>
        <p:scale>
          <a:sx n="105" d="100"/>
          <a:sy n="105" d="100"/>
        </p:scale>
        <p:origin x="640" y="144"/>
      </p:cViewPr>
      <p:guideLst>
        <p:guide orient="horz" pos="2304"/>
        <p:guide pos="2880"/>
        <p:guide pos="2980"/>
      </p:guideLst>
    </p:cSldViewPr>
  </p:slideViewPr>
  <p:outlineViewPr>
    <p:cViewPr>
      <p:scale>
        <a:sx n="33" d="100"/>
        <a:sy n="33" d="100"/>
      </p:scale>
      <p:origin x="0" y="-4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E03F187B-654C-9C43-8894-53C5898C8E01}" type="datetime1">
              <a:rPr lang="en-US" altLang="en-US"/>
              <a:pPr>
                <a:defRPr/>
              </a:pPr>
              <a:t>6/1/17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25103F32-1DA2-FF4E-A82C-D984CE789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9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F828B1-404C-0E4E-90D2-013EDBD2C475}" type="datetime1">
              <a:rPr lang="en-US" altLang="en-US"/>
              <a:pPr>
                <a:defRPr/>
              </a:pPr>
              <a:t>6/1/17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4D6983-A030-FC4A-A56D-A0ED81D86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5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Processing data on HPC systems is a need today, and MapReduce over MPI is an appealing solution.  However, we cannot just go out and apply cloud solutions to HPC, because there are differences between the two.</a:t>
            </a:r>
          </a:p>
          <a:p>
            <a:endParaRPr lang="en-US" dirty="0" smtClean="0"/>
          </a:p>
          <a:p>
            <a:r>
              <a:rPr lang="en-US" dirty="0" smtClean="0"/>
              <a:t>Key point: "...Cannot simply take cloud frameworks and apply them on HPC systems..."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5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look empty!!! Add an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32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05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proven that </a:t>
            </a:r>
            <a:r>
              <a:rPr lang="en-US" dirty="0" err="1" smtClean="0"/>
              <a:t>Mimir</a:t>
            </a:r>
            <a:r>
              <a:rPr lang="en-US" dirty="0" smtClean="0"/>
              <a:t> performs better than MR-MPI, so we leave MR-MPI behind.</a:t>
            </a:r>
            <a:r>
              <a:rPr lang="en-US" baseline="0" dirty="0" smtClean="0"/>
              <a:t> </a:t>
            </a:r>
            <a:r>
              <a:rPr lang="en-US" dirty="0" smtClean="0"/>
              <a:t>Now we challenge </a:t>
            </a:r>
            <a:r>
              <a:rPr lang="en-US" dirty="0" err="1" smtClean="0"/>
              <a:t>Mimir</a:t>
            </a:r>
            <a:r>
              <a:rPr lang="en-US" dirty="0" smtClean="0"/>
              <a:t> and see how far it can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14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proven that </a:t>
            </a:r>
            <a:r>
              <a:rPr lang="en-US" dirty="0" err="1" smtClean="0"/>
              <a:t>Mimir</a:t>
            </a:r>
            <a:r>
              <a:rPr lang="en-US" dirty="0" smtClean="0"/>
              <a:t> performs better than MR-MPI, so we leave MR-MPI behind.</a:t>
            </a:r>
            <a:r>
              <a:rPr lang="en-US" baseline="0" dirty="0" smtClean="0"/>
              <a:t> </a:t>
            </a:r>
            <a:r>
              <a:rPr lang="en-US" dirty="0" smtClean="0"/>
              <a:t>Now we challenge </a:t>
            </a:r>
            <a:r>
              <a:rPr lang="en-US" dirty="0" err="1" smtClean="0"/>
              <a:t>Mimir</a:t>
            </a:r>
            <a:r>
              <a:rPr lang="en-US" dirty="0" smtClean="0"/>
              <a:t> and see how far it can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have been efforts to integrate MapReduce with MPI, and to the best of our knowledge, MapReduce-MPI is the state-of-the-art. Even with a simple benchmark like </a:t>
            </a:r>
            <a:r>
              <a:rPr lang="en-US" dirty="0" err="1" smtClean="0"/>
              <a:t>wordcount</a:t>
            </a:r>
            <a:r>
              <a:rPr lang="en-US" dirty="0" smtClean="0"/>
              <a:t>, we see the limitations of MapReduce-MPI. Explain that it is a single node execution, the x-axis is ..., on the y-axis is ...., we observed . Once out-of-memory processing begins, the performance decreases rapidly.  Starting at 64GB, which is less than the memory of the system, there is a 1000x decrease in performance</a:t>
            </a:r>
          </a:p>
          <a:p>
            <a:endParaRPr lang="en-US" dirty="0" smtClean="0"/>
          </a:p>
          <a:p>
            <a:r>
              <a:rPr lang="en-US" dirty="0" smtClean="0"/>
              <a:t>Key point: "...Even with a simple benchmark like </a:t>
            </a:r>
            <a:r>
              <a:rPr lang="en-US" dirty="0" err="1" smtClean="0"/>
              <a:t>WordCount</a:t>
            </a:r>
            <a:r>
              <a:rPr lang="en-US" dirty="0" smtClean="0"/>
              <a:t>, we see the limitations of MapReduce MPI on an HPC system, Comet..."     You can emphasize the fact that even with a *small* data set (64 GB) that fits in memory we see a 1000x slowdown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3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applications only need to provide map and reduce, and all of the rest (like communication and data movement) are handled in the background by the runtime. Let</a:t>
            </a:r>
            <a:r>
              <a:rPr lang="en-US" baseline="0" dirty="0" smtClean="0"/>
              <a:t> me show you the simple example </a:t>
            </a:r>
            <a:r>
              <a:rPr lang="en-US" baseline="0" dirty="0" err="1" smtClean="0"/>
              <a:t>wordcount</a:t>
            </a:r>
            <a:r>
              <a:rPr lang="en-US" baseline="0" dirty="0" smtClean="0"/>
              <a:t>. This programming model is implemented in MapReduce-MPI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also to point out how MapReduce-MPI works with intermediate data management, so I zoom in to show you how it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it needs to allocation additional memory for metadata, then the information is copied to the send buffer, transferred to the </a:t>
            </a:r>
            <a:r>
              <a:rPr lang="en-US" dirty="0" err="1" smtClean="0"/>
              <a:t>recieve</a:t>
            </a:r>
            <a:r>
              <a:rPr lang="en-US" dirty="0" smtClean="0"/>
              <a:t> buffer, and copied into the staging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8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5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76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7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1C669321-48E2-804C-96AF-437708D1B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A1F03767-D1CE-4248-BC60-1B87B632B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DBA96410-2C65-EC48-B325-480707659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27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61A01E9A-B571-AA40-B7A7-EC7919A77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1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ED8161BF-44B5-DD4D-A9C1-0A4D05F70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1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7FBDDFF1-C42A-8844-8E66-ABD1846B4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7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96700D14-C1CC-064A-9E44-20A014EF1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6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1615A0F7-B1B7-6348-90BF-FAEC4E939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CE73B968-F51C-8940-9985-E7DD3C184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D93FD3BB-371B-704B-9682-DFF6C16F8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19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alibri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90"/>
          </a:solidFill>
          <a:latin typeface="+mn-lt"/>
          <a:ea typeface="ＭＳ Ｐゴシック" charset="0"/>
          <a:cs typeface="Geneva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Geneva" pitchFamily="-65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Mimir</a:t>
            </a:r>
            <a:r>
              <a:rPr lang="en-US" altLang="en-US" dirty="0"/>
              <a:t>: </a:t>
            </a:r>
            <a:r>
              <a:rPr lang="en-US" dirty="0"/>
              <a:t>Memory-Efficient and Scalable MapReduce for Large Supercomputing Systems </a:t>
            </a:r>
            <a:endParaRPr lang="en-US" altLang="en-US" dirty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406525" y="2384424"/>
            <a:ext cx="6400800" cy="3101976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Tao Gao</a:t>
            </a:r>
            <a:r>
              <a:rPr lang="en-US" altLang="en-US" b="1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1,2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Yanfei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Guo</a:t>
            </a:r>
            <a:r>
              <a:rPr lang="en-US" altLang="en-US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Boyu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Zhang</a:t>
            </a:r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</a:p>
          <a:p>
            <a:pPr eaLnBrk="1" hangingPunct="1"/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Pietro Cicotti</a:t>
            </a:r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4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Yutong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Lu</a:t>
            </a:r>
            <a:r>
              <a:rPr lang="en-US" altLang="en-US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2,5,6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</a:p>
          <a:p>
            <a:pPr eaLnBrk="1" hangingPunct="1"/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Pavan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Balaji</a:t>
            </a:r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Michela Taufer</a:t>
            </a:r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</a:t>
            </a:r>
            <a:endParaRPr lang="en-US" altLang="en-US" dirty="0" smtClean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 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University of Delaware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2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National University of Defense Technology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Argonne National Laboratory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4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San Diego Supercomputer Center 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5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National Supercomputer Center in Guangzhou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6 </a:t>
            </a:r>
            <a:r>
              <a:rPr 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Sun </a:t>
            </a:r>
            <a:r>
              <a:rPr lang="en-US" sz="1600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Yat-sen</a:t>
            </a:r>
            <a:r>
              <a:rPr lang="en-US" sz="16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University </a:t>
            </a:r>
          </a:p>
          <a:p>
            <a:pPr eaLnBrk="1" hangingPunct="1"/>
            <a:endParaRPr lang="en-US" altLang="en-US" sz="1800" dirty="0" smtClean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638800"/>
            <a:ext cx="1066800" cy="887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638800"/>
            <a:ext cx="901700" cy="907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5791200"/>
            <a:ext cx="2095500" cy="65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682740"/>
            <a:ext cx="1371600" cy="790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638800"/>
            <a:ext cx="1752600" cy="817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Redefining the MR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762000"/>
          </a:xfrm>
        </p:spPr>
        <p:txBody>
          <a:bodyPr/>
          <a:lstStyle/>
          <a:p>
            <a:r>
              <a:rPr lang="en-US" dirty="0" smtClean="0"/>
              <a:t>Map is interleaved with aggregate in </a:t>
            </a:r>
            <a:r>
              <a:rPr lang="en-US" dirty="0" err="1" smtClean="0"/>
              <a:t>Mimir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Design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2952692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19200" y="3137942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90600" y="3290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219200" y="3976142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90600" y="42047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219200" y="4966742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0600" y="5195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400" y="4433342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61742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P0</a:t>
            </a:r>
            <a:endParaRPr lang="en-US" sz="14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466" y="3976142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P1</a:t>
            </a:r>
            <a:endParaRPr lang="en-US" sz="14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466" y="4966742"/>
            <a:ext cx="3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Pn</a:t>
            </a:r>
            <a:endParaRPr lang="en-US" sz="14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0" y="4466192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4509542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981200" y="3290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81200" y="42047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981200" y="5195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667000" y="3290342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667000" y="3312017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667000" y="5195342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3061742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800600" y="3290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029200" y="3976142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800600" y="42047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029200" y="4966742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800600" y="5195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6000" y="3290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096000" y="42047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096000" y="5195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00800" y="4466192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858000" y="324699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858000" y="416139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58000" y="515199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86600" y="3061742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086600" y="3976142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086600" y="4966742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153400" y="3290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153400" y="42047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153400" y="5195342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458200" y="4466192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667000" y="3268667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667000" y="3268667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667000" y="4183067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667000" y="4183067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667000" y="4226417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667000" y="3312017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57200" y="2952692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" name="Rectangle 89"/>
          <p:cNvSpPr/>
          <p:nvPr/>
        </p:nvSpPr>
        <p:spPr>
          <a:xfrm>
            <a:off x="2133600" y="2952692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" name="Rectangle 90"/>
          <p:cNvSpPr/>
          <p:nvPr/>
        </p:nvSpPr>
        <p:spPr>
          <a:xfrm>
            <a:off x="4191000" y="2952692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Rectangle 91"/>
          <p:cNvSpPr/>
          <p:nvPr/>
        </p:nvSpPr>
        <p:spPr>
          <a:xfrm>
            <a:off x="6248400" y="2952692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" name="Rectangle 92"/>
          <p:cNvSpPr/>
          <p:nvPr/>
        </p:nvSpPr>
        <p:spPr>
          <a:xfrm>
            <a:off x="8305800" y="2952692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TextBox 93"/>
          <p:cNvSpPr txBox="1"/>
          <p:nvPr/>
        </p:nvSpPr>
        <p:spPr>
          <a:xfrm>
            <a:off x="457200" y="2514600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52600" y="24384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</a:t>
            </a:r>
            <a:r>
              <a:rPr lang="en-US" sz="2000" err="1" smtClean="0">
                <a:latin typeface="+mn-lt"/>
              </a:rPr>
              <a:t>key</a:t>
            </a:r>
            <a:r>
              <a:rPr lang="en-US" sz="2000" smtClean="0">
                <a:latin typeface="+mn-lt"/>
              </a:rPr>
              <a:t>, value</a:t>
            </a:r>
            <a:r>
              <a:rPr lang="en-US" sz="2000" dirty="0" smtClean="0">
                <a:latin typeface="+mn-lt"/>
              </a:rPr>
              <a:t>&gt;</a:t>
            </a:r>
            <a:endParaRPr lang="en-US" sz="200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86200" y="2419290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</a:t>
            </a:r>
            <a:r>
              <a:rPr lang="en-US" sz="2000" dirty="0" err="1" smtClean="0">
                <a:latin typeface="+mn-lt"/>
              </a:rPr>
              <a:t>key,value</a:t>
            </a:r>
            <a:r>
              <a:rPr lang="en-US" sz="2000" dirty="0" smtClean="0">
                <a:latin typeface="+mn-lt"/>
              </a:rPr>
              <a:t>&gt;</a:t>
            </a:r>
            <a:endParaRPr lang="en-US" sz="200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67400" y="2419290"/>
            <a:ext cx="19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</a:t>
            </a:r>
            <a:r>
              <a:rPr lang="en-US" sz="2000" dirty="0" err="1" smtClean="0">
                <a:latin typeface="+mn-lt"/>
              </a:rPr>
              <a:t>key,list</a:t>
            </a:r>
            <a:r>
              <a:rPr lang="en-US" sz="2000" dirty="0" smtClean="0">
                <a:latin typeface="+mn-lt"/>
              </a:rPr>
              <a:t>&lt;value&gt;&gt;</a:t>
            </a:r>
            <a:endParaRPr lang="en-US" sz="20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53400" y="2514600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output</a:t>
            </a:r>
            <a:endParaRPr lang="en-US" sz="2000" dirty="0"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33400" y="3105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Rectangle 102"/>
          <p:cNvSpPr/>
          <p:nvPr/>
        </p:nvSpPr>
        <p:spPr>
          <a:xfrm>
            <a:off x="533400" y="40194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Rectangle 103"/>
          <p:cNvSpPr/>
          <p:nvPr/>
        </p:nvSpPr>
        <p:spPr>
          <a:xfrm>
            <a:off x="533400" y="5010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" name="Rectangle 104"/>
          <p:cNvSpPr/>
          <p:nvPr/>
        </p:nvSpPr>
        <p:spPr>
          <a:xfrm>
            <a:off x="2209800" y="3105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" name="Rectangle 105"/>
          <p:cNvSpPr/>
          <p:nvPr/>
        </p:nvSpPr>
        <p:spPr>
          <a:xfrm>
            <a:off x="2209800" y="40194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" name="Rectangle 106"/>
          <p:cNvSpPr/>
          <p:nvPr/>
        </p:nvSpPr>
        <p:spPr>
          <a:xfrm>
            <a:off x="2209800" y="5010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" name="Rectangle 107"/>
          <p:cNvSpPr/>
          <p:nvPr/>
        </p:nvSpPr>
        <p:spPr>
          <a:xfrm>
            <a:off x="4267200" y="3105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" name="Rectangle 108"/>
          <p:cNvSpPr/>
          <p:nvPr/>
        </p:nvSpPr>
        <p:spPr>
          <a:xfrm>
            <a:off x="4267200" y="40194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" name="Rectangle 109"/>
          <p:cNvSpPr/>
          <p:nvPr/>
        </p:nvSpPr>
        <p:spPr>
          <a:xfrm>
            <a:off x="4267200" y="5010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Rectangle 110"/>
          <p:cNvSpPr/>
          <p:nvPr/>
        </p:nvSpPr>
        <p:spPr>
          <a:xfrm>
            <a:off x="6324600" y="3105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ectangle 111"/>
          <p:cNvSpPr/>
          <p:nvPr/>
        </p:nvSpPr>
        <p:spPr>
          <a:xfrm>
            <a:off x="6324600" y="40194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Rectangle 112"/>
          <p:cNvSpPr/>
          <p:nvPr/>
        </p:nvSpPr>
        <p:spPr>
          <a:xfrm>
            <a:off x="6324600" y="5010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Rectangle 113"/>
          <p:cNvSpPr/>
          <p:nvPr/>
        </p:nvSpPr>
        <p:spPr>
          <a:xfrm>
            <a:off x="8382000" y="3105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Rectangle 114"/>
          <p:cNvSpPr/>
          <p:nvPr/>
        </p:nvSpPr>
        <p:spPr>
          <a:xfrm>
            <a:off x="8382000" y="40194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Rectangle 115"/>
          <p:cNvSpPr/>
          <p:nvPr/>
        </p:nvSpPr>
        <p:spPr>
          <a:xfrm>
            <a:off x="8382000" y="5010092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TextBox 116"/>
          <p:cNvSpPr txBox="1"/>
          <p:nvPr/>
        </p:nvSpPr>
        <p:spPr>
          <a:xfrm>
            <a:off x="2583037" y="5452646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553200" y="5452646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772400" y="5486400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1981200" y="333369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981200" y="424809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981200" y="523869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9615" y="5943600"/>
            <a:ext cx="9108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Improvements: 1. Reduce synchronization; 2. Reduce extra data staging</a:t>
            </a:r>
            <a:endParaRPr lang="en-US" sz="2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027268" y="1981200"/>
            <a:ext cx="122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interleave</a:t>
            </a:r>
            <a:endParaRPr lang="en-US" sz="2000" dirty="0">
              <a:latin typeface="+mn-lt"/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1207806" y="2381310"/>
            <a:ext cx="2799544" cy="778856"/>
          </a:xfrm>
          <a:prstGeom prst="blockArc">
            <a:avLst>
              <a:gd name="adj1" fmla="val 10898706"/>
              <a:gd name="adj2" fmla="val 21428402"/>
              <a:gd name="adj3" fmla="val 1097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9</a:t>
            </a:r>
            <a:endParaRPr lang="en-US" altLang="en-US" sz="16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2438400" y="2819400"/>
            <a:ext cx="0" cy="28956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553200" y="2819400"/>
            <a:ext cx="0" cy="2971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495800" y="2819400"/>
            <a:ext cx="0" cy="2971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495800" y="5452646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8601399" y="2819400"/>
            <a:ext cx="9201" cy="287649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0" grpId="0" animBg="1"/>
      <p:bldP spid="95" grpId="0"/>
      <p:bldP spid="105" grpId="0" animBg="1"/>
      <p:bldP spid="106" grpId="0" animBg="1"/>
      <p:bldP spid="107" grpId="0" animBg="1"/>
      <p:bldP spid="117" grpId="0"/>
      <p:bldP spid="119" grpId="0"/>
      <p:bldP spid="134" grpId="0" animBg="1"/>
      <p:bldP spid="14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Intermediate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62000"/>
          </a:xfrm>
        </p:spPr>
        <p:txBody>
          <a:bodyPr/>
          <a:lstStyle/>
          <a:p>
            <a:r>
              <a:rPr lang="en-US" dirty="0" smtClean="0"/>
              <a:t>Map is interleaved with aggregate in </a:t>
            </a:r>
            <a:r>
              <a:rPr lang="en-US" dirty="0" err="1" smtClean="0"/>
              <a:t>Mimir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Design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3276600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19200" y="34618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906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219200" y="43000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906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219200" y="52906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06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400" y="475725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385650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P0</a:t>
            </a:r>
            <a:endParaRPr lang="en-US" sz="14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466" y="4300050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P1</a:t>
            </a:r>
            <a:endParaRPr lang="en-US" sz="14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466" y="5290650"/>
            <a:ext cx="3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Pn</a:t>
            </a:r>
            <a:endParaRPr lang="en-US" sz="1400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483345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667000" y="36142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667000" y="3635925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667000" y="55192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3385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8006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029200" y="43000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8006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029200" y="5290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8006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60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0960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0960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00800" y="479010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858000" y="35709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858000" y="44853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58000" y="54759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86600" y="3385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086600" y="43000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086600" y="5290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1534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1534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1534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458200" y="479010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667000" y="3592575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667000" y="3592575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667000" y="4506975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667000" y="4506975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667000" y="4550325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667000" y="3635925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572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" name="Rectangle 90"/>
          <p:cNvSpPr/>
          <p:nvPr/>
        </p:nvSpPr>
        <p:spPr>
          <a:xfrm>
            <a:off x="41910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Rectangle 91"/>
          <p:cNvSpPr/>
          <p:nvPr/>
        </p:nvSpPr>
        <p:spPr>
          <a:xfrm>
            <a:off x="62484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" name="Rectangle 92"/>
          <p:cNvSpPr/>
          <p:nvPr/>
        </p:nvSpPr>
        <p:spPr>
          <a:xfrm>
            <a:off x="83058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TextBox 93"/>
          <p:cNvSpPr txBox="1"/>
          <p:nvPr/>
        </p:nvSpPr>
        <p:spPr>
          <a:xfrm>
            <a:off x="474112" y="2999601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0000" y="27432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</a:t>
            </a:r>
            <a:r>
              <a:rPr lang="en-US" sz="2000" err="1" smtClean="0">
                <a:latin typeface="+mn-lt"/>
              </a:rPr>
              <a:t>key</a:t>
            </a:r>
            <a:r>
              <a:rPr lang="en-US" sz="2000" smtClean="0">
                <a:latin typeface="+mn-lt"/>
              </a:rPr>
              <a:t>, value</a:t>
            </a:r>
            <a:r>
              <a:rPr lang="en-US" sz="2000" dirty="0" smtClean="0">
                <a:latin typeface="+mn-lt"/>
              </a:rPr>
              <a:t>&gt;</a:t>
            </a:r>
            <a:endParaRPr lang="en-US" sz="200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38800" y="2743200"/>
            <a:ext cx="201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&lt;key, list&lt;value&gt;&gt;</a:t>
            </a:r>
            <a:endParaRPr lang="en-US" sz="20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53400" y="2800290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output</a:t>
            </a:r>
            <a:endParaRPr lang="en-US" sz="2000" dirty="0"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334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Rectangle 102"/>
          <p:cNvSpPr/>
          <p:nvPr/>
        </p:nvSpPr>
        <p:spPr>
          <a:xfrm>
            <a:off x="5334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Rectangle 103"/>
          <p:cNvSpPr/>
          <p:nvPr/>
        </p:nvSpPr>
        <p:spPr>
          <a:xfrm>
            <a:off x="5334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" name="Rectangle 107"/>
          <p:cNvSpPr/>
          <p:nvPr/>
        </p:nvSpPr>
        <p:spPr>
          <a:xfrm>
            <a:off x="42672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" name="Rectangle 108"/>
          <p:cNvSpPr/>
          <p:nvPr/>
        </p:nvSpPr>
        <p:spPr>
          <a:xfrm>
            <a:off x="42672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" name="Rectangle 109"/>
          <p:cNvSpPr/>
          <p:nvPr/>
        </p:nvSpPr>
        <p:spPr>
          <a:xfrm>
            <a:off x="42672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Rectangle 110"/>
          <p:cNvSpPr/>
          <p:nvPr/>
        </p:nvSpPr>
        <p:spPr>
          <a:xfrm>
            <a:off x="63246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ectangle 111"/>
          <p:cNvSpPr/>
          <p:nvPr/>
        </p:nvSpPr>
        <p:spPr>
          <a:xfrm>
            <a:off x="63246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Rectangle 112"/>
          <p:cNvSpPr/>
          <p:nvPr/>
        </p:nvSpPr>
        <p:spPr>
          <a:xfrm>
            <a:off x="63246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Rectangle 113"/>
          <p:cNvSpPr/>
          <p:nvPr/>
        </p:nvSpPr>
        <p:spPr>
          <a:xfrm>
            <a:off x="83820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Rectangle 114"/>
          <p:cNvSpPr/>
          <p:nvPr/>
        </p:nvSpPr>
        <p:spPr>
          <a:xfrm>
            <a:off x="83820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Rectangle 115"/>
          <p:cNvSpPr/>
          <p:nvPr/>
        </p:nvSpPr>
        <p:spPr>
          <a:xfrm>
            <a:off x="83820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1981200" y="3657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981200" y="4572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981200" y="5562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027268" y="230510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interleave</a:t>
            </a:r>
            <a:endParaRPr lang="en-US" sz="2000" dirty="0"/>
          </a:p>
        </p:txBody>
      </p:sp>
      <p:sp>
        <p:nvSpPr>
          <p:cNvPr id="7" name="Block Arc 6"/>
          <p:cNvSpPr/>
          <p:nvPr/>
        </p:nvSpPr>
        <p:spPr>
          <a:xfrm>
            <a:off x="1207806" y="2705218"/>
            <a:ext cx="2799544" cy="778856"/>
          </a:xfrm>
          <a:prstGeom prst="blockArc">
            <a:avLst>
              <a:gd name="adj1" fmla="val 10898706"/>
              <a:gd name="adj2" fmla="val 21428402"/>
              <a:gd name="adj3" fmla="val 1097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43000" y="2438401"/>
            <a:ext cx="3810000" cy="4130674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Helvetica Neue" charset="0"/>
                <a:ea typeface="ＭＳ Ｐゴシック" charset="-128"/>
                <a:cs typeface="Geneva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dirty="0" smtClean="0"/>
              <a:t>10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607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 rot="16200000">
            <a:off x="5192128" y="5295900"/>
            <a:ext cx="3048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16200000">
            <a:off x="4887328" y="5981700"/>
            <a:ext cx="3048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5192128" y="3543300"/>
            <a:ext cx="3048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4849228" y="4267200"/>
            <a:ext cx="3048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639428" y="6096000"/>
            <a:ext cx="3048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639428" y="5334000"/>
            <a:ext cx="304800" cy="5334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639428" y="4114800"/>
            <a:ext cx="3048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639428" y="3352800"/>
            <a:ext cx="304800" cy="762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Intermediate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1676400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Geneva" pitchFamily="-65" charset="-128"/>
              </a:rPr>
              <a:t>Use send buffer as output of map directly</a:t>
            </a:r>
          </a:p>
          <a:p>
            <a:pPr lvl="1">
              <a:buSzPct val="120000"/>
            </a:pPr>
            <a:r>
              <a:rPr lang="en-US" dirty="0"/>
              <a:t>Avoid extra buffers </a:t>
            </a:r>
            <a:r>
              <a:rPr lang="en-US" dirty="0" smtClean="0"/>
              <a:t>usage</a:t>
            </a:r>
          </a:p>
          <a:p>
            <a:r>
              <a:rPr lang="en-US" dirty="0" smtClean="0"/>
              <a:t>Use KV/KMV container as staging area</a:t>
            </a:r>
          </a:p>
          <a:p>
            <a:pPr lvl="1"/>
            <a:r>
              <a:rPr lang="en-US" dirty="0" smtClean="0"/>
              <a:t>Dynamically allocate </a:t>
            </a:r>
            <a:r>
              <a:rPr lang="en-US" dirty="0" smtClean="0"/>
              <a:t>one or multiple </a:t>
            </a:r>
            <a:r>
              <a:rPr lang="en-US" dirty="0" smtClean="0"/>
              <a:t>pages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11</a:t>
            </a:fld>
            <a:endParaRPr lang="en-US" alt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849228" y="56388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49228" y="38862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76200" y="5121275"/>
            <a:ext cx="6346825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3428" y="39740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P0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3428" y="58028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P1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886828" y="38862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6828" y="58674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96828" y="3581400"/>
            <a:ext cx="1295400" cy="32004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77264" y="32882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 container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639428" y="3352800"/>
            <a:ext cx="304800" cy="130925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32" idx="6"/>
          </p:cNvCxnSpPr>
          <p:nvPr/>
        </p:nvCxnSpPr>
        <p:spPr>
          <a:xfrm>
            <a:off x="1648828" y="41114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4" idx="6"/>
          </p:cNvCxnSpPr>
          <p:nvPr/>
        </p:nvCxnSpPr>
        <p:spPr>
          <a:xfrm>
            <a:off x="1648828" y="60926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639428" y="5334000"/>
            <a:ext cx="304800" cy="14636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2639428" y="4114800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639428" y="6096000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706228" y="3352800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706228" y="5334000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773028" y="3733800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773028" y="5486400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849228" y="42672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849228" y="60198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4011028" y="6096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011028" y="4191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Design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44228" y="3733800"/>
            <a:ext cx="762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44228" y="4495800"/>
            <a:ext cx="838200" cy="1295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89" idx="1"/>
          </p:cNvCxnSpPr>
          <p:nvPr/>
        </p:nvCxnSpPr>
        <p:spPr>
          <a:xfrm flipV="1">
            <a:off x="3020428" y="4038600"/>
            <a:ext cx="685800" cy="1676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20428" y="65532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29400" y="3429000"/>
            <a:ext cx="24384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Improvements: </a:t>
            </a:r>
          </a:p>
          <a:p>
            <a:r>
              <a:rPr lang="en-US" sz="2400" dirty="0" smtClean="0"/>
              <a:t>3. </a:t>
            </a:r>
            <a:r>
              <a:rPr lang="en-US" sz="2400" dirty="0"/>
              <a:t>Avoid extra memory buffer </a:t>
            </a:r>
            <a:r>
              <a:rPr lang="en-US" sz="2400" dirty="0" smtClean="0"/>
              <a:t>usage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en-US" sz="2400" dirty="0"/>
              <a:t>4</a:t>
            </a:r>
            <a:r>
              <a:rPr lang="en-US" sz="2400" dirty="0" smtClean="0"/>
              <a:t>. Manage intermediate data more efficiently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581335" y="2590800"/>
            <a:ext cx="1511939" cy="1296489"/>
            <a:chOff x="8266827" y="1981200"/>
            <a:chExt cx="1511939" cy="1296489"/>
          </a:xfrm>
        </p:grpSpPr>
        <p:sp>
          <p:nvSpPr>
            <p:cNvPr id="45" name="Up Arrow 44"/>
            <p:cNvSpPr/>
            <p:nvPr/>
          </p:nvSpPr>
          <p:spPr>
            <a:xfrm rot="12190525">
              <a:off x="8266827" y="2591889"/>
              <a:ext cx="533400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29092" y="1981200"/>
              <a:ext cx="1149674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Dynamic</a:t>
              </a:r>
            </a:p>
            <a:p>
              <a:pPr algn="ctr"/>
              <a:r>
                <a:rPr lang="en-US" b="1" dirty="0" smtClean="0"/>
                <a:t>Allocation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19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11667 -0.1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5 L 0.11667 0.18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94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11667 -0.02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0" grpId="0" animBg="1"/>
      <p:bldP spid="100" grpId="1" animBg="1"/>
      <p:bldP spid="102" grpId="0" animBg="1"/>
      <p:bldP spid="96" grpId="0" animBg="1"/>
      <p:bldP spid="96" grpId="1" animBg="1"/>
      <p:bldP spid="96" grpId="2" animBg="1"/>
      <p:bldP spid="95" grpId="0" animBg="1"/>
      <p:bldP spid="95" grpId="1" animBg="1"/>
      <p:bldP spid="95" grpId="2" animBg="1"/>
      <p:bldP spid="94" grpId="0" animBg="1"/>
      <p:bldP spid="94" grpId="1" animBg="1"/>
      <p:bldP spid="94" grpId="2" animBg="1"/>
      <p:bldP spid="93" grpId="0" animBg="1"/>
      <p:bldP spid="93" grpId="1" animBg="1"/>
      <p:bldP spid="93" grpId="2" animBg="1"/>
      <p:bldP spid="17" grpId="0" animBg="1"/>
      <p:bldP spid="19" grpId="0" animBg="1"/>
      <p:bldP spid="101" grpId="0" animBg="1"/>
      <p:bldP spid="104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Instructing Compression and Partial-Reduction</a:t>
            </a: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457200" y="1752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Compression: </a:t>
            </a:r>
            <a:r>
              <a:rPr lang="en-US" sz="1800" dirty="0" smtClean="0"/>
              <a:t>merge &lt;</a:t>
            </a:r>
            <a:r>
              <a:rPr lang="en-US" sz="1800" dirty="0" err="1" smtClean="0"/>
              <a:t>key,value</a:t>
            </a:r>
            <a:r>
              <a:rPr lang="en-US" sz="1800" dirty="0" smtClean="0"/>
              <a:t>&gt; pairs with the same key before shuffle</a:t>
            </a:r>
          </a:p>
          <a:p>
            <a:r>
              <a:rPr lang="en-US" sz="2000" dirty="0" err="1" smtClean="0"/>
              <a:t>Partial-reduction:</a:t>
            </a:r>
            <a:r>
              <a:rPr lang="en-US" sz="1800" dirty="0" err="1" smtClean="0"/>
              <a:t>merge</a:t>
            </a:r>
            <a:r>
              <a:rPr lang="en-US" sz="1800" dirty="0" smtClean="0"/>
              <a:t> </a:t>
            </a:r>
            <a:r>
              <a:rPr lang="en-US" sz="1800" dirty="0"/>
              <a:t>&lt;</a:t>
            </a:r>
            <a:r>
              <a:rPr lang="en-US" sz="1800" dirty="0" err="1"/>
              <a:t>key,value</a:t>
            </a:r>
            <a:r>
              <a:rPr lang="en-US" sz="1800" dirty="0"/>
              <a:t>&gt; pairs with the same key </a:t>
            </a:r>
            <a:r>
              <a:rPr lang="en-US" sz="1800" dirty="0" smtClean="0"/>
              <a:t>after shuffle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75388" y="362173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2425" y="3020457"/>
            <a:ext cx="11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56388" y="3404434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4776034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5064959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5004635"/>
            <a:ext cx="609600" cy="1007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3505200" y="4343400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Shuffle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94988" y="3328234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43600" y="4724400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46686" y="3545535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39000" y="503735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57800" y="3810000"/>
            <a:ext cx="685800" cy="5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2"/>
          </p:cNvCxnSpPr>
          <p:nvPr/>
        </p:nvCxnSpPr>
        <p:spPr>
          <a:xfrm>
            <a:off x="5562600" y="4953000"/>
            <a:ext cx="381000" cy="6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3099634"/>
            <a:ext cx="990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</a:p>
          <a:p>
            <a:pPr algn="ctr"/>
            <a:r>
              <a:rPr lang="en-US" dirty="0" smtClean="0"/>
              <a:t>World</a:t>
            </a:r>
          </a:p>
          <a:p>
            <a:pPr algn="ctr"/>
            <a:r>
              <a:rPr lang="en-US" dirty="0" smtClean="0"/>
              <a:t>Hi</a:t>
            </a:r>
          </a:p>
          <a:p>
            <a:pPr algn="ctr"/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4471234"/>
            <a:ext cx="99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altLang="zh-CN" dirty="0" smtClean="0"/>
              <a:t>ello</a:t>
            </a:r>
            <a:r>
              <a:rPr lang="zh-CN" alt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World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2425" y="3249057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&lt;World,1&gt;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4495800"/>
            <a:ext cx="11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5117068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&lt;World,1&gt;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3800" y="3252034"/>
            <a:ext cx="114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&lt;Hello, 3&gt;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620000" y="4776034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/>
              <a:t>W</a:t>
            </a:r>
            <a:r>
              <a:rPr lang="en-US" dirty="0" smtClean="0"/>
              <a:t>orld, </a:t>
            </a:r>
            <a:r>
              <a:rPr lang="en-US" dirty="0"/>
              <a:t>3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2745" y="2667000"/>
            <a:ext cx="225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Wordcount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example: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1605" y="36330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&lt;Hi,1&gt;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3937834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&lt;World,1&gt;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5638800"/>
            <a:ext cx="99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altLang="zh-CN" dirty="0" smtClean="0"/>
              <a:t>ello</a:t>
            </a:r>
            <a:r>
              <a:rPr lang="zh-CN" altLang="en-US" dirty="0" smtClean="0"/>
              <a:t> </a:t>
            </a:r>
            <a:endParaRPr lang="en-US" dirty="0" smtClean="0"/>
          </a:p>
        </p:txBody>
      </p:sp>
      <p:sp>
        <p:nvSpPr>
          <p:cNvPr id="32" name="Oval 31"/>
          <p:cNvSpPr/>
          <p:nvPr/>
        </p:nvSpPr>
        <p:spPr>
          <a:xfrm>
            <a:off x="1905000" y="5867400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524000" y="615632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71800" y="5867400"/>
            <a:ext cx="11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V="1">
            <a:off x="2971800" y="5334000"/>
            <a:ext cx="990600" cy="718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019800" y="5715000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287612" y="597632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668612" y="5715000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&lt;Hi, </a:t>
            </a:r>
            <a:r>
              <a:rPr lang="en-US" dirty="0"/>
              <a:t>1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40" idx="2"/>
          </p:cNvCxnSpPr>
          <p:nvPr/>
        </p:nvCxnSpPr>
        <p:spPr>
          <a:xfrm>
            <a:off x="5105400" y="5257800"/>
            <a:ext cx="914400" cy="6927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95600" y="3352800"/>
            <a:ext cx="117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&lt;World,2&gt;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895600" y="3657600"/>
            <a:ext cx="990600" cy="762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24400" y="3352800"/>
            <a:ext cx="10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&lt;Hello,2&gt;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600" dirty="0" smtClean="0"/>
              <a:t>12</a:t>
            </a:r>
            <a:endParaRPr lang="en-US" alt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Design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0521 -0.126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61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8055 0.021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333 -0.28889 " pathEditMode="relative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.26666 " pathEditMode="relative" ptsTypes="AA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6892 -0.0173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88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4 0.14445 " pathEditMode="relative" ptsTypes="AA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 animBg="1"/>
      <p:bldP spid="10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/>
      <p:bldP spid="23" grpId="1"/>
      <p:bldP spid="24" grpId="0"/>
      <p:bldP spid="24" grpId="1"/>
      <p:bldP spid="24" grpId="2"/>
      <p:bldP spid="25" grpId="0"/>
      <p:bldP spid="25" grpId="1"/>
      <p:bldP spid="26" grpId="0" animBg="1"/>
      <p:bldP spid="27" grpId="0" animBg="1"/>
      <p:bldP spid="29" grpId="0"/>
      <p:bldP spid="29" grpId="1"/>
      <p:bldP spid="30" grpId="0"/>
      <p:bldP spid="30" grpId="1"/>
      <p:bldP spid="31" grpId="0" animBg="1"/>
      <p:bldP spid="32" grpId="0" animBg="1"/>
      <p:bldP spid="34" grpId="0"/>
      <p:bldP spid="34" grpId="1"/>
      <p:bldP spid="40" grpId="0" animBg="1"/>
      <p:bldP spid="42" grpId="0" animBg="1"/>
      <p:bldP spid="47" grpId="1"/>
      <p:bldP spid="47" grpId="2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9615" y="6172200"/>
            <a:ext cx="79813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Improvements: 4</a:t>
            </a:r>
            <a:r>
              <a:rPr lang="en-US" sz="2400" dirty="0"/>
              <a:t>. Manage intermediate data more </a:t>
            </a:r>
            <a:r>
              <a:rPr lang="en-US" sz="2400" dirty="0" smtClean="0"/>
              <a:t>efficiently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990600"/>
          </a:xfrm>
        </p:spPr>
        <p:txBody>
          <a:bodyPr/>
          <a:lstStyle/>
          <a:p>
            <a:r>
              <a:rPr lang="en-US" dirty="0" smtClean="0"/>
              <a:t>Instructing </a:t>
            </a:r>
            <a:r>
              <a:rPr lang="en-US" dirty="0"/>
              <a:t>C</a:t>
            </a:r>
            <a:r>
              <a:rPr lang="en-US" dirty="0" smtClean="0"/>
              <a:t>ompression and Partial-Reduction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13</a:t>
            </a:fld>
            <a:endParaRPr lang="en-US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Design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743200" y="3276600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219200" y="34618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9906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/>
          <p:nvPr/>
        </p:nvSpPr>
        <p:spPr>
          <a:xfrm>
            <a:off x="1219200" y="43000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9906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>
          <a:xfrm>
            <a:off x="1219200" y="52906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9906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533400" y="475725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0" y="3385650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P0</a:t>
            </a:r>
            <a:endParaRPr lang="en-US" sz="1400" dirty="0">
              <a:latin typeface="+mn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2466" y="4300050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P1</a:t>
            </a:r>
            <a:endParaRPr lang="en-US" sz="1400" dirty="0">
              <a:latin typeface="+mn-l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2466" y="5290650"/>
            <a:ext cx="3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Pn</a:t>
            </a:r>
            <a:endParaRPr lang="en-US" sz="1400" dirty="0">
              <a:latin typeface="+mn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419600" y="483345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>
            <a:off x="2743200" y="36142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V="1">
            <a:off x="2743200" y="3635925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2743200" y="55192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5029200" y="3385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45" name="Straight Arrow Connector 244"/>
          <p:cNvCxnSpPr/>
          <p:nvPr/>
        </p:nvCxnSpPr>
        <p:spPr>
          <a:xfrm>
            <a:off x="48006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5029200" y="43000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48006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Oval 247"/>
          <p:cNvSpPr/>
          <p:nvPr/>
        </p:nvSpPr>
        <p:spPr>
          <a:xfrm>
            <a:off x="5029200" y="5290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49" name="Straight Arrow Connector 248"/>
          <p:cNvCxnSpPr/>
          <p:nvPr/>
        </p:nvCxnSpPr>
        <p:spPr>
          <a:xfrm>
            <a:off x="48006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60960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60960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60960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6400800" y="479010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6858000" y="35709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6858000" y="44853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6858000" y="54759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7086600" y="3385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7086600" y="43000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7086600" y="5290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>
            <a:off x="8153400" y="3614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8153400" y="4528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8153400" y="5519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8458200" y="479010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2743200" y="3592575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2743200" y="3592575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2743200" y="4506975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2743200" y="4506975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2743200" y="4550325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V="1">
            <a:off x="2743200" y="3635925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4572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" name="Rectangle 270"/>
          <p:cNvSpPr/>
          <p:nvPr/>
        </p:nvSpPr>
        <p:spPr>
          <a:xfrm>
            <a:off x="42672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" name="Rectangle 271"/>
          <p:cNvSpPr/>
          <p:nvPr/>
        </p:nvSpPr>
        <p:spPr>
          <a:xfrm>
            <a:off x="62484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" name="Rectangle 272"/>
          <p:cNvSpPr/>
          <p:nvPr/>
        </p:nvSpPr>
        <p:spPr>
          <a:xfrm>
            <a:off x="8305800" y="3276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" name="TextBox 273"/>
          <p:cNvSpPr txBox="1"/>
          <p:nvPr/>
        </p:nvSpPr>
        <p:spPr>
          <a:xfrm>
            <a:off x="474112" y="2999601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810000" y="27432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</a:t>
            </a:r>
            <a:r>
              <a:rPr lang="en-US" sz="2000" err="1" smtClean="0">
                <a:latin typeface="+mn-lt"/>
              </a:rPr>
              <a:t>key</a:t>
            </a:r>
            <a:r>
              <a:rPr lang="en-US" sz="2000" smtClean="0">
                <a:latin typeface="+mn-lt"/>
              </a:rPr>
              <a:t>, value</a:t>
            </a:r>
            <a:r>
              <a:rPr lang="en-US" sz="2000" dirty="0" smtClean="0">
                <a:latin typeface="+mn-lt"/>
              </a:rPr>
              <a:t>&gt;</a:t>
            </a:r>
            <a:endParaRPr lang="en-US" sz="2000" dirty="0">
              <a:latin typeface="+mn-lt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638800" y="2743200"/>
            <a:ext cx="201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&lt;key, list&lt;value&gt;&gt;</a:t>
            </a:r>
            <a:endParaRPr lang="en-US" sz="2000" dirty="0">
              <a:latin typeface="+mn-lt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8153400" y="2800290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output</a:t>
            </a:r>
            <a:endParaRPr lang="en-US" sz="2000" dirty="0">
              <a:latin typeface="+mn-lt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5334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" name="Rectangle 278"/>
          <p:cNvSpPr/>
          <p:nvPr/>
        </p:nvSpPr>
        <p:spPr>
          <a:xfrm>
            <a:off x="5334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" name="Rectangle 279"/>
          <p:cNvSpPr/>
          <p:nvPr/>
        </p:nvSpPr>
        <p:spPr>
          <a:xfrm>
            <a:off x="5334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" name="Rectangle 280"/>
          <p:cNvSpPr/>
          <p:nvPr/>
        </p:nvSpPr>
        <p:spPr>
          <a:xfrm>
            <a:off x="43434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" name="Rectangle 281"/>
          <p:cNvSpPr/>
          <p:nvPr/>
        </p:nvSpPr>
        <p:spPr>
          <a:xfrm>
            <a:off x="43434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" name="Rectangle 282"/>
          <p:cNvSpPr/>
          <p:nvPr/>
        </p:nvSpPr>
        <p:spPr>
          <a:xfrm>
            <a:off x="43434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" name="Rectangle 283"/>
          <p:cNvSpPr/>
          <p:nvPr/>
        </p:nvSpPr>
        <p:spPr>
          <a:xfrm>
            <a:off x="63246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" name="Rectangle 284"/>
          <p:cNvSpPr/>
          <p:nvPr/>
        </p:nvSpPr>
        <p:spPr>
          <a:xfrm>
            <a:off x="63246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" name="Rectangle 285"/>
          <p:cNvSpPr/>
          <p:nvPr/>
        </p:nvSpPr>
        <p:spPr>
          <a:xfrm>
            <a:off x="63246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" name="Rectangle 286"/>
          <p:cNvSpPr/>
          <p:nvPr/>
        </p:nvSpPr>
        <p:spPr>
          <a:xfrm>
            <a:off x="8382000" y="3429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" name="Rectangle 287"/>
          <p:cNvSpPr/>
          <p:nvPr/>
        </p:nvSpPr>
        <p:spPr>
          <a:xfrm>
            <a:off x="8382000" y="4343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" name="Rectangle 288"/>
          <p:cNvSpPr/>
          <p:nvPr/>
        </p:nvSpPr>
        <p:spPr>
          <a:xfrm>
            <a:off x="8382000" y="5334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90" name="Straight Arrow Connector 289"/>
          <p:cNvCxnSpPr/>
          <p:nvPr/>
        </p:nvCxnSpPr>
        <p:spPr>
          <a:xfrm>
            <a:off x="1981200" y="3657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1981200" y="4572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1981200" y="5562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2027268" y="2305108"/>
            <a:ext cx="122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interleave</a:t>
            </a:r>
            <a:endParaRPr lang="en-US" sz="2000" dirty="0">
              <a:latin typeface="+mn-lt"/>
            </a:endParaRPr>
          </a:p>
        </p:txBody>
      </p:sp>
      <p:sp>
        <p:nvSpPr>
          <p:cNvPr id="294" name="Block Arc 293"/>
          <p:cNvSpPr/>
          <p:nvPr/>
        </p:nvSpPr>
        <p:spPr>
          <a:xfrm>
            <a:off x="1207806" y="2705218"/>
            <a:ext cx="2799544" cy="778856"/>
          </a:xfrm>
          <a:prstGeom prst="blockArc">
            <a:avLst>
              <a:gd name="adj1" fmla="val 10898706"/>
              <a:gd name="adj2" fmla="val 21428402"/>
              <a:gd name="adj3" fmla="val 1097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6477000" y="3429000"/>
            <a:ext cx="17526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>
                <a:solidFill>
                  <a:srgbClr val="FF0000"/>
                </a:solidFill>
              </a:rPr>
              <a:t>p</a:t>
            </a:r>
            <a:r>
              <a:rPr lang="en-US" sz="1400" b="1" i="1" smtClean="0">
                <a:solidFill>
                  <a:srgbClr val="FF0000"/>
                </a:solidFill>
              </a:rPr>
              <a:t>artial-reduce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6477000" y="4343400"/>
            <a:ext cx="17526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>
                <a:solidFill>
                  <a:srgbClr val="FF0000"/>
                </a:solidFill>
              </a:rPr>
              <a:t>p</a:t>
            </a:r>
            <a:r>
              <a:rPr lang="en-US" sz="1400" b="1" i="1" smtClean="0">
                <a:solidFill>
                  <a:srgbClr val="FF0000"/>
                </a:solidFill>
              </a:rPr>
              <a:t>artial-reduce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6477000" y="5334000"/>
            <a:ext cx="17526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>
                <a:solidFill>
                  <a:srgbClr val="FF0000"/>
                </a:solidFill>
              </a:rPr>
              <a:t>p</a:t>
            </a:r>
            <a:r>
              <a:rPr lang="en-US" sz="1400" b="1" i="1" smtClean="0">
                <a:solidFill>
                  <a:srgbClr val="FF0000"/>
                </a:solidFill>
              </a:rPr>
              <a:t>artial-reduce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302" name="Straight Arrow Connector 301"/>
          <p:cNvCxnSpPr>
            <a:stCxn id="281" idx="3"/>
            <a:endCxn id="299" idx="2"/>
          </p:cNvCxnSpPr>
          <p:nvPr/>
        </p:nvCxnSpPr>
        <p:spPr>
          <a:xfrm flipV="1">
            <a:off x="4800600" y="3616193"/>
            <a:ext cx="1676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stCxn id="282" idx="3"/>
            <a:endCxn id="300" idx="2"/>
          </p:cNvCxnSpPr>
          <p:nvPr/>
        </p:nvCxnSpPr>
        <p:spPr>
          <a:xfrm flipV="1">
            <a:off x="4800600" y="4530593"/>
            <a:ext cx="1676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>
            <a:stCxn id="283" idx="3"/>
            <a:endCxn id="301" idx="2"/>
          </p:cNvCxnSpPr>
          <p:nvPr/>
        </p:nvCxnSpPr>
        <p:spPr>
          <a:xfrm flipV="1">
            <a:off x="4800600" y="5521193"/>
            <a:ext cx="1676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6248400" y="35814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6248400" y="44958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6248400" y="54864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Oval 307"/>
          <p:cNvSpPr/>
          <p:nvPr/>
        </p:nvSpPr>
        <p:spPr>
          <a:xfrm>
            <a:off x="2438400" y="3461850"/>
            <a:ext cx="12954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compress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62200" y="4376250"/>
            <a:ext cx="13716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compress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438400" y="5366850"/>
            <a:ext cx="12954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compress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311" name="Straight Arrow Connector 310"/>
          <p:cNvCxnSpPr/>
          <p:nvPr/>
        </p:nvCxnSpPr>
        <p:spPr>
          <a:xfrm>
            <a:off x="3733800" y="36904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3733800" y="4604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3733800" y="55954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4038600" y="4866300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…</a:t>
            </a:r>
            <a:endParaRPr lang="en-US" sz="1400" b="1" dirty="0">
              <a:latin typeface="+mn-lt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3886200" y="33528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" name="TextBox 315"/>
          <p:cNvSpPr txBox="1"/>
          <p:nvPr/>
        </p:nvSpPr>
        <p:spPr>
          <a:xfrm>
            <a:off x="3276600" y="28194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&lt;key, value&gt;</a:t>
            </a:r>
            <a:endParaRPr lang="en-US" sz="2000" dirty="0">
              <a:latin typeface="+mn-lt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3962400" y="35052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" name="Rectangle 317"/>
          <p:cNvSpPr/>
          <p:nvPr/>
        </p:nvSpPr>
        <p:spPr>
          <a:xfrm>
            <a:off x="3962400" y="4419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" name="Rectangle 318"/>
          <p:cNvSpPr/>
          <p:nvPr/>
        </p:nvSpPr>
        <p:spPr>
          <a:xfrm>
            <a:off x="3962400" y="54102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Compression and partial-reduction algorithms</a:t>
            </a:r>
          </a:p>
          <a:p>
            <a:pPr lvl="1"/>
            <a:r>
              <a:rPr lang="en-US" dirty="0" smtClean="0"/>
              <a:t>Takes two &lt;</a:t>
            </a:r>
            <a:r>
              <a:rPr lang="en-US" dirty="0" err="1" smtClean="0"/>
              <a:t>key,value</a:t>
            </a:r>
            <a:r>
              <a:rPr lang="en-US" dirty="0" smtClean="0"/>
              <a:t>&gt; pairs as input and make one &lt;</a:t>
            </a:r>
            <a:r>
              <a:rPr lang="en-US" dirty="0" err="1" smtClean="0"/>
              <a:t>key,value</a:t>
            </a:r>
            <a:r>
              <a:rPr lang="en-US" dirty="0" smtClean="0"/>
              <a:t>&gt;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8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87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8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91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9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9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9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9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01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03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05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07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09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11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0 " pathEditMode="relative" ptsTypes="AA">
                                      <p:cBhvr>
                                        <p:cTn id="113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416 L 0.14566 0.00416 " pathEditMode="relative" ptsTypes="AA">
                                      <p:cBhvr>
                                        <p:cTn id="130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8" grpId="0"/>
      <p:bldP spid="240" grpId="0"/>
      <p:bldP spid="244" grpId="0" animBg="1"/>
      <p:bldP spid="246" grpId="0" animBg="1"/>
      <p:bldP spid="248" grpId="0" animBg="1"/>
      <p:bldP spid="253" grpId="0"/>
      <p:bldP spid="257" grpId="0" animBg="1"/>
      <p:bldP spid="258" grpId="0" animBg="1"/>
      <p:bldP spid="259" grpId="0" animBg="1"/>
      <p:bldP spid="271" grpId="0" animBg="1"/>
      <p:bldP spid="272" grpId="0" animBg="1"/>
      <p:bldP spid="275" grpId="0"/>
      <p:bldP spid="276" grpId="0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93" grpId="0"/>
      <p:bldP spid="294" grpId="0" animBg="1"/>
      <p:bldP spid="299" grpId="1" animBg="1"/>
      <p:bldP spid="300" grpId="1" animBg="1"/>
      <p:bldP spid="301" grpId="1" animBg="1"/>
      <p:bldP spid="308" grpId="0" animBg="1"/>
      <p:bldP spid="309" grpId="0" animBg="1"/>
      <p:bldP spid="310" grpId="0" animBg="1"/>
      <p:bldP spid="314" grpId="0"/>
      <p:bldP spid="315" grpId="0" animBg="1"/>
      <p:bldP spid="316" grpId="0"/>
      <p:bldP spid="317" grpId="0" animBg="1"/>
      <p:bldP spid="318" grpId="0" animBg="1"/>
      <p:bldP spid="3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KV-Hint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62000"/>
          </a:xfrm>
        </p:spPr>
        <p:txBody>
          <a:bodyPr/>
          <a:lstStyle/>
          <a:p>
            <a:r>
              <a:rPr lang="en-US" dirty="0" smtClean="0"/>
              <a:t>Use key and value type information to reduce storage size of &lt;</a:t>
            </a:r>
            <a:r>
              <a:rPr lang="en-US" dirty="0" err="1" smtClean="0"/>
              <a:t>key,value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Design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3429000"/>
            <a:ext cx="1143000" cy="38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3429000"/>
            <a:ext cx="990600" cy="38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3429000"/>
            <a:ext cx="1143000" cy="38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20906" y="5029200"/>
            <a:ext cx="1143000" cy="38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63906" y="5029200"/>
            <a:ext cx="1143000" cy="38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3429000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key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42900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value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92506" y="502920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value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25706" y="5029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key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342900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value size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1524000" y="3429000"/>
            <a:ext cx="1066800" cy="38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3429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size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2971800"/>
            <a:ext cx="37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storage without </a:t>
            </a:r>
            <a:r>
              <a:rPr lang="en-US" dirty="0" err="1" smtClean="0"/>
              <a:t>kv</a:t>
            </a:r>
            <a:r>
              <a:rPr lang="en-US" dirty="0" smtClean="0"/>
              <a:t>-hint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24882" y="4648200"/>
            <a:ext cx="359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storage with </a:t>
            </a:r>
            <a:r>
              <a:rPr lang="en-US" dirty="0" err="1" smtClean="0"/>
              <a:t>kv</a:t>
            </a:r>
            <a:r>
              <a:rPr lang="en-US" dirty="0" smtClean="0"/>
              <a:t>-hint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615" y="5786735"/>
            <a:ext cx="80575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Improvement: 4. </a:t>
            </a:r>
            <a:r>
              <a:rPr lang="en-US" sz="2400" dirty="0"/>
              <a:t>Manage intermediate data more </a:t>
            </a:r>
            <a:r>
              <a:rPr lang="en-US" sz="2400" dirty="0" smtClean="0"/>
              <a:t>efficiently </a:t>
            </a:r>
            <a:endParaRPr lang="en-US" sz="24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1</a:t>
            </a:r>
            <a:r>
              <a:rPr lang="en-US" altLang="zh-CN" sz="1600" dirty="0" smtClean="0"/>
              <a:t>4</a:t>
            </a:r>
            <a:endParaRPr lang="en-US" altLang="en-US" sz="1600" dirty="0"/>
          </a:p>
        </p:txBody>
      </p:sp>
      <p:sp>
        <p:nvSpPr>
          <p:cNvPr id="4" name="Down Arrow 3"/>
          <p:cNvSpPr/>
          <p:nvPr/>
        </p:nvSpPr>
        <p:spPr>
          <a:xfrm>
            <a:off x="3657600" y="3886200"/>
            <a:ext cx="457200" cy="685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953000"/>
          </a:xfrm>
        </p:spPr>
        <p:txBody>
          <a:bodyPr/>
          <a:lstStyle/>
          <a:p>
            <a:r>
              <a:rPr lang="en-US" dirty="0" smtClean="0"/>
              <a:t>Platforms and settings</a:t>
            </a:r>
          </a:p>
          <a:p>
            <a:pPr lvl="1"/>
            <a:r>
              <a:rPr lang="en-US" dirty="0" smtClean="0"/>
              <a:t>Comet (SDSC): 128GB memory/node; 24 cores/node; InfiniBand; </a:t>
            </a:r>
            <a:r>
              <a:rPr lang="en-US" dirty="0" err="1" smtClean="0"/>
              <a:t>Lustre</a:t>
            </a:r>
            <a:endParaRPr lang="en-US" dirty="0" smtClean="0"/>
          </a:p>
          <a:p>
            <a:pPr lvl="1"/>
            <a:r>
              <a:rPr lang="en-US" dirty="0" smtClean="0"/>
              <a:t>Mira (ANL): 16GB memory/node</a:t>
            </a:r>
            <a:r>
              <a:rPr lang="en-US" dirty="0"/>
              <a:t>;</a:t>
            </a:r>
            <a:r>
              <a:rPr lang="en-US" dirty="0" smtClean="0"/>
              <a:t> 16 cores/node; 5D-torus; GPFS</a:t>
            </a:r>
          </a:p>
          <a:p>
            <a:pPr lvl="1"/>
            <a:r>
              <a:rPr lang="en-US" dirty="0" smtClean="0"/>
              <a:t>MPI: </a:t>
            </a:r>
            <a:r>
              <a:rPr lang="en-US" dirty="0"/>
              <a:t>MPICH </a:t>
            </a:r>
            <a:r>
              <a:rPr lang="en-US" dirty="0" smtClean="0"/>
              <a:t>3.2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  <a:cs typeface="Geneva" pitchFamily="-65" charset="-128"/>
              </a:rPr>
              <a:t>Benchmarks and Datasets</a:t>
            </a:r>
          </a:p>
          <a:p>
            <a:pPr lvl="1">
              <a:buSzPct val="120000"/>
            </a:pPr>
            <a:r>
              <a:rPr lang="en-US" b="1" dirty="0" err="1" smtClean="0">
                <a:solidFill>
                  <a:srgbClr val="008000"/>
                </a:solidFill>
              </a:rPr>
              <a:t>Wordcount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(WC): Wikipedia data </a:t>
            </a:r>
            <a:r>
              <a:rPr lang="en-US" dirty="0" smtClean="0"/>
              <a:t>and </a:t>
            </a:r>
            <a:r>
              <a:rPr lang="en-US" dirty="0"/>
              <a:t>s</a:t>
            </a:r>
            <a:r>
              <a:rPr lang="en-US" dirty="0" smtClean="0"/>
              <a:t>ynthetic </a:t>
            </a:r>
            <a:r>
              <a:rPr lang="en-US" dirty="0" smtClean="0"/>
              <a:t>data</a:t>
            </a:r>
            <a:endParaRPr lang="en-US" dirty="0"/>
          </a:p>
          <a:p>
            <a:pPr lvl="1">
              <a:buSzPct val="120000"/>
            </a:pPr>
            <a:r>
              <a:rPr lang="en-US" b="1" dirty="0" smtClean="0">
                <a:solidFill>
                  <a:srgbClr val="008000"/>
                </a:solidFill>
              </a:rPr>
              <a:t>BFS: data generated by </a:t>
            </a:r>
            <a:r>
              <a:rPr lang="en-US" b="1" dirty="0">
                <a:solidFill>
                  <a:srgbClr val="008000"/>
                </a:solidFill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raph500 benchmark</a:t>
            </a:r>
          </a:p>
          <a:p>
            <a:pPr lvl="1">
              <a:buSzPct val="120000"/>
            </a:pPr>
            <a:r>
              <a:rPr lang="en-US" dirty="0" smtClean="0"/>
              <a:t>Octree Clustering (OC): synthetic 3D points</a:t>
            </a:r>
            <a:endParaRPr lang="en-US" dirty="0"/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  <a:cs typeface="Geneva" pitchFamily="-65" charset="-128"/>
              </a:rPr>
              <a:t>Metrics</a:t>
            </a:r>
          </a:p>
          <a:p>
            <a:pPr lvl="1">
              <a:buSzPct val="120000"/>
            </a:pPr>
            <a:r>
              <a:rPr lang="en-US" i="1" dirty="0"/>
              <a:t>Peak memory </a:t>
            </a:r>
            <a:r>
              <a:rPr lang="en-US" i="1" dirty="0" smtClean="0"/>
              <a:t>usage per process</a:t>
            </a:r>
            <a:endParaRPr lang="en-US" i="1" dirty="0"/>
          </a:p>
          <a:p>
            <a:pPr lvl="1">
              <a:buSzPct val="120000"/>
            </a:pPr>
            <a:r>
              <a:rPr lang="en-US" i="1" dirty="0"/>
              <a:t>Execution </a:t>
            </a:r>
            <a:r>
              <a:rPr lang="en-US" i="1" dirty="0" smtClean="0"/>
              <a:t>time</a:t>
            </a:r>
          </a:p>
          <a:p>
            <a:pPr lvl="1">
              <a:buSzPct val="120000"/>
            </a:pPr>
            <a:r>
              <a:rPr lang="en-US" b="1" dirty="0" smtClean="0">
                <a:solidFill>
                  <a:srgbClr val="008000"/>
                </a:solidFill>
              </a:rPr>
              <a:t>Focus on in-memory processing</a:t>
            </a:r>
            <a:endParaRPr lang="en-US" dirty="0"/>
          </a:p>
          <a:p>
            <a:pPr lvl="1">
              <a:buSzPct val="120000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1</a:t>
            </a:r>
            <a:r>
              <a:rPr lang="en-US" altLang="zh-CN" sz="1600" dirty="0" smtClean="0"/>
              <a:t>5</a:t>
            </a:r>
            <a:endParaRPr lang="en-US" alt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09600" y="6400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Wikipedia </a:t>
            </a:r>
            <a:r>
              <a:rPr lang="en-US" dirty="0" smtClean="0"/>
              <a:t>datasets: https</a:t>
            </a:r>
            <a:r>
              <a:rPr lang="en-US" dirty="0"/>
              <a:t>://</a:t>
            </a:r>
            <a:r>
              <a:rPr lang="en-US" dirty="0" err="1"/>
              <a:t>engineering.purdue.edu</a:t>
            </a:r>
            <a:r>
              <a:rPr lang="en-US" dirty="0"/>
              <a:t>/~puma/</a:t>
            </a:r>
            <a:r>
              <a:rPr lang="en-US" dirty="0" err="1"/>
              <a:t>datasets.htm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2971801"/>
            <a:ext cx="4433454" cy="30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433454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Mimir</a:t>
            </a:r>
            <a:r>
              <a:rPr lang="en-US" dirty="0" smtClean="0"/>
              <a:t> vs. MR</a:t>
            </a:r>
            <a:r>
              <a:rPr lang="en-US" dirty="0"/>
              <a:t>-</a:t>
            </a:r>
            <a:r>
              <a:rPr lang="en-US" dirty="0" smtClean="0"/>
              <a:t>MPI: WC on Comet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19200"/>
          </a:xfrm>
        </p:spPr>
        <p:txBody>
          <a:bodyPr/>
          <a:lstStyle/>
          <a:p>
            <a:r>
              <a:rPr lang="en-US" dirty="0" smtClean="0"/>
              <a:t>Single-node execution (24 processes, 128G memory)</a:t>
            </a:r>
          </a:p>
          <a:p>
            <a:pPr lvl="1"/>
            <a:r>
              <a:rPr lang="en-US" dirty="0" smtClean="0"/>
              <a:t>Benchmarks: WC with Wikipedia</a:t>
            </a:r>
            <a:r>
              <a:rPr lang="en-US" dirty="0"/>
              <a:t>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Settings: MR-MPI (64M page and 512M page); </a:t>
            </a:r>
            <a:r>
              <a:rPr lang="en-US" dirty="0" err="1" smtClean="0"/>
              <a:t>Mimir</a:t>
            </a:r>
            <a:r>
              <a:rPr lang="en-US" dirty="0" smtClean="0"/>
              <a:t> (64M page)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6248400"/>
            <a:ext cx="35238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Mimir</a:t>
            </a:r>
            <a:r>
              <a:rPr lang="en-US" dirty="0" smtClean="0"/>
              <a:t> can handle </a:t>
            </a:r>
            <a:r>
              <a:rPr lang="en-US" b="1" dirty="0" smtClean="0"/>
              <a:t>4X larger </a:t>
            </a:r>
            <a:r>
              <a:rPr lang="en-US" dirty="0" smtClean="0"/>
              <a:t>dataset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7063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1</a:t>
            </a:r>
            <a:r>
              <a:rPr lang="en-US" altLang="zh-CN" sz="1600" dirty="0" smtClean="0"/>
              <a:t>6</a:t>
            </a:r>
            <a:endParaRPr lang="en-US" altLang="en-US" sz="1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2971800"/>
            <a:ext cx="9144000" cy="3048000"/>
            <a:chOff x="0" y="2971800"/>
            <a:chExt cx="9144000" cy="3048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6019800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2971800"/>
              <a:ext cx="0" cy="3048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24400" y="2971800"/>
              <a:ext cx="0" cy="3048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1371600" y="4888468"/>
            <a:ext cx="2438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00400" y="4191000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90800" y="45836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64X</a:t>
            </a:r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3276600" y="388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971800"/>
            <a:ext cx="4433455" cy="30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4433455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vs. MR-MPI: </a:t>
            </a:r>
            <a:r>
              <a:rPr lang="en-US" dirty="0" smtClean="0"/>
              <a:t>BFS on </a:t>
            </a:r>
            <a:r>
              <a:rPr lang="en-US" dirty="0"/>
              <a:t>Comet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1</a:t>
            </a:r>
            <a:r>
              <a:rPr lang="en-US" altLang="en-US" sz="1600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248400"/>
            <a:ext cx="3581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Mimir</a:t>
            </a:r>
            <a:r>
              <a:rPr lang="en-US" dirty="0" smtClean="0"/>
              <a:t> can handle </a:t>
            </a:r>
            <a:r>
              <a:rPr lang="en-US" b="1" dirty="0"/>
              <a:t>8</a:t>
            </a:r>
            <a:r>
              <a:rPr lang="en-US" b="1" dirty="0" smtClean="0"/>
              <a:t>X </a:t>
            </a:r>
            <a:r>
              <a:rPr lang="en-US" b="1" dirty="0"/>
              <a:t>larger </a:t>
            </a:r>
            <a:r>
              <a:rPr lang="en-US" dirty="0"/>
              <a:t>dataset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4191000"/>
            <a:ext cx="1066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0400" y="3810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Single-node execution </a:t>
            </a:r>
            <a:r>
              <a:rPr lang="en-US" dirty="0" smtClean="0"/>
              <a:t>(24 processes, 128G memory)</a:t>
            </a:r>
          </a:p>
          <a:p>
            <a:pPr lvl="1">
              <a:buSzPct val="120000"/>
            </a:pPr>
            <a:r>
              <a:rPr lang="en-US" dirty="0"/>
              <a:t>Benchmarks: </a:t>
            </a:r>
            <a:r>
              <a:rPr lang="en-US" dirty="0" smtClean="0"/>
              <a:t>BFS with Graph500 dataset</a:t>
            </a:r>
            <a:endParaRPr lang="en-US" dirty="0"/>
          </a:p>
          <a:p>
            <a:pPr lvl="1"/>
            <a:r>
              <a:rPr lang="en-US" dirty="0" smtClean="0"/>
              <a:t>Settings: MR-MPI (64M page and 512M page); </a:t>
            </a:r>
            <a:r>
              <a:rPr lang="en-US" dirty="0" err="1" smtClean="0"/>
              <a:t>Mimir</a:t>
            </a:r>
            <a:r>
              <a:rPr lang="en-US" dirty="0" smtClean="0"/>
              <a:t> (64M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49" y="2971800"/>
            <a:ext cx="4433455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433454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vs. MR-MPI: WC on Comet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1</a:t>
            </a:r>
            <a:r>
              <a:rPr lang="en-US" altLang="en-US" sz="1600" dirty="0"/>
              <a:t>8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Single-node execution (24 </a:t>
            </a:r>
            <a:r>
              <a:rPr lang="en-US" dirty="0" smtClean="0"/>
              <a:t>processes, 128G memory)</a:t>
            </a:r>
          </a:p>
          <a:p>
            <a:pPr lvl="1"/>
            <a:r>
              <a:rPr lang="en-US" dirty="0" smtClean="0"/>
              <a:t>Benchmarks: WC with Wikipedia dataset; </a:t>
            </a:r>
          </a:p>
          <a:p>
            <a:pPr lvl="1"/>
            <a:r>
              <a:rPr lang="en-US" dirty="0" smtClean="0"/>
              <a:t>Settings: MR-MPI (</a:t>
            </a:r>
            <a:r>
              <a:rPr lang="en-US" b="1" dirty="0" smtClean="0"/>
              <a:t>512M page</a:t>
            </a:r>
            <a:r>
              <a:rPr lang="en-US" dirty="0" smtClean="0"/>
              <a:t>); </a:t>
            </a:r>
            <a:r>
              <a:rPr lang="en-US" dirty="0" err="1" smtClean="0"/>
              <a:t>Mimir</a:t>
            </a:r>
            <a:r>
              <a:rPr lang="en-US" dirty="0" smtClean="0"/>
              <a:t> (64M page); compression </a:t>
            </a:r>
            <a:r>
              <a:rPr lang="en-US" dirty="0"/>
              <a:t>(cps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6260068"/>
            <a:ext cx="510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Mimir</a:t>
            </a:r>
            <a:r>
              <a:rPr lang="en-US" dirty="0"/>
              <a:t> with compression handles </a:t>
            </a:r>
            <a:r>
              <a:rPr lang="en-US" b="1" dirty="0"/>
              <a:t>16X larger </a:t>
            </a:r>
            <a:r>
              <a:rPr lang="en-US" dirty="0"/>
              <a:t>dataset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38400" y="4572000"/>
            <a:ext cx="1524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4267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4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on HPC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1981200"/>
          </a:xfrm>
        </p:spPr>
        <p:txBody>
          <a:bodyPr/>
          <a:lstStyle/>
          <a:p>
            <a:r>
              <a:rPr lang="en-US" dirty="0"/>
              <a:t>Building MapReduce over MPI is an appealing way to enable efficient big data processing on HPC systems</a:t>
            </a:r>
          </a:p>
          <a:p>
            <a:r>
              <a:rPr lang="en-US" dirty="0" smtClean="0"/>
              <a:t>Key differences between </a:t>
            </a:r>
            <a:r>
              <a:rPr lang="en-US" dirty="0"/>
              <a:t>C</a:t>
            </a:r>
            <a:r>
              <a:rPr lang="en-US" dirty="0" smtClean="0"/>
              <a:t>loud computing and HPC systems disenfranchise the naïve used of Cloud methods</a:t>
            </a:r>
          </a:p>
          <a:p>
            <a:r>
              <a:rPr lang="en-US" dirty="0" smtClean="0"/>
              <a:t>HPC prefers in-memory processing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621576" y="55626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isk </a:t>
            </a:r>
          </a:p>
          <a:p>
            <a:r>
              <a:rPr lang="en-US" dirty="0" smtClean="0">
                <a:latin typeface="+mn-lt"/>
              </a:rPr>
              <a:t>array</a:t>
            </a:r>
            <a:endParaRPr lang="en-US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83480" y="6400800"/>
            <a:ext cx="133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MPI/</a:t>
            </a:r>
            <a:r>
              <a:rPr lang="en-US" sz="1600" dirty="0" err="1" smtClean="0">
                <a:latin typeface="+mn-lt"/>
              </a:rPr>
              <a:t>OpenMP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4394" y="3745468"/>
            <a:ext cx="15804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HPC systems</a:t>
            </a:r>
            <a:endParaRPr lang="en-US" sz="2000" b="1" i="1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Introduction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02822" y="4114800"/>
            <a:ext cx="1001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processor</a:t>
            </a:r>
            <a:endParaRPr lang="en-US" sz="16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88376" y="4191000"/>
            <a:ext cx="2922224" cy="2057400"/>
            <a:chOff x="5535976" y="4572000"/>
            <a:chExt cx="2438400" cy="1752600"/>
          </a:xfrm>
        </p:grpSpPr>
        <p:sp>
          <p:nvSpPr>
            <p:cNvPr id="33" name="Can 32"/>
            <p:cNvSpPr/>
            <p:nvPr/>
          </p:nvSpPr>
          <p:spPr>
            <a:xfrm>
              <a:off x="55359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359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n 34"/>
            <p:cNvSpPr/>
            <p:nvPr/>
          </p:nvSpPr>
          <p:spPr>
            <a:xfrm>
              <a:off x="64503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503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an 36"/>
            <p:cNvSpPr/>
            <p:nvPr/>
          </p:nvSpPr>
          <p:spPr>
            <a:xfrm>
              <a:off x="73647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47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n 38"/>
            <p:cNvSpPr/>
            <p:nvPr/>
          </p:nvSpPr>
          <p:spPr>
            <a:xfrm>
              <a:off x="55359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359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an 40"/>
            <p:cNvSpPr/>
            <p:nvPr/>
          </p:nvSpPr>
          <p:spPr>
            <a:xfrm>
              <a:off x="64503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503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42"/>
            <p:cNvSpPr/>
            <p:nvPr/>
          </p:nvSpPr>
          <p:spPr>
            <a:xfrm>
              <a:off x="73647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647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5" idx="2"/>
            </p:cNvCxnSpPr>
            <p:nvPr/>
          </p:nvCxnSpPr>
          <p:spPr>
            <a:xfrm>
              <a:off x="58407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7" idx="2"/>
            </p:cNvCxnSpPr>
            <p:nvPr/>
          </p:nvCxnSpPr>
          <p:spPr>
            <a:xfrm>
              <a:off x="67551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695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840776" y="5091289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204097" y="4800600"/>
              <a:ext cx="1371600" cy="31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nterconnect </a:t>
              </a:r>
              <a:endParaRPr lang="en-US" b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endCxn id="41" idx="0"/>
            </p:cNvCxnSpPr>
            <p:nvPr/>
          </p:nvCxnSpPr>
          <p:spPr>
            <a:xfrm>
              <a:off x="6755176" y="5486400"/>
              <a:ext cx="0" cy="438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840776" y="5638800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840776" y="5486400"/>
              <a:ext cx="0" cy="438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4" idx="2"/>
            </p:cNvCxnSpPr>
            <p:nvPr/>
          </p:nvCxnSpPr>
          <p:spPr>
            <a:xfrm>
              <a:off x="7669576" y="5486400"/>
              <a:ext cx="0" cy="3619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48413" y="3790890"/>
            <a:ext cx="4049609" cy="2948464"/>
            <a:chOff x="248413" y="3790890"/>
            <a:chExt cx="4049609" cy="2948464"/>
          </a:xfrm>
        </p:grpSpPr>
        <p:sp>
          <p:nvSpPr>
            <p:cNvPr id="11" name="Can 10"/>
            <p:cNvSpPr/>
            <p:nvPr/>
          </p:nvSpPr>
          <p:spPr>
            <a:xfrm>
              <a:off x="1371600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19936" y="6400800"/>
              <a:ext cx="1390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Hadoop/Spark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1819" y="415724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disk</a:t>
              </a:r>
              <a:endParaRPr lang="en-US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8413" y="4419600"/>
              <a:ext cx="1103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processor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974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44242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56510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1974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44242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56510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14" idx="2"/>
              <a:endCxn id="20" idx="0"/>
            </p:cNvCxnSpPr>
            <p:nvPr/>
          </p:nvCxnSpPr>
          <p:spPr>
            <a:xfrm>
              <a:off x="1702730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2"/>
              <a:endCxn id="22" idx="0"/>
            </p:cNvCxnSpPr>
            <p:nvPr/>
          </p:nvCxnSpPr>
          <p:spPr>
            <a:xfrm>
              <a:off x="2814998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2"/>
              <a:endCxn id="24" idx="0"/>
            </p:cNvCxnSpPr>
            <p:nvPr/>
          </p:nvCxnSpPr>
          <p:spPr>
            <a:xfrm>
              <a:off x="3927266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02730" y="5254069"/>
              <a:ext cx="22245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290614" y="4913841"/>
              <a:ext cx="11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Ethernet</a:t>
              </a:r>
              <a:endParaRPr 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1600" y="3790890"/>
              <a:ext cx="2869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+mn-lt"/>
                </a:rPr>
                <a:t>Cloud</a:t>
              </a:r>
              <a:r>
                <a:rPr lang="en-US" sz="2000" b="1" i="1" dirty="0">
                  <a:latin typeface="+mn-lt"/>
                </a:rPr>
                <a:t> </a:t>
              </a:r>
              <a:r>
                <a:rPr lang="en-US" sz="2000" b="1" i="1" smtClean="0">
                  <a:latin typeface="+mn-lt"/>
                </a:rPr>
                <a:t>computing systems</a:t>
              </a:r>
              <a:endParaRPr lang="en-US" sz="2000" b="1" i="1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1819" y="587906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disk</a:t>
              </a:r>
              <a:endParaRPr lang="en-US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8413" y="5584904"/>
              <a:ext cx="1103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processor</a:t>
              </a:r>
              <a:endParaRPr lang="en-US" dirty="0">
                <a:latin typeface="+mn-lt"/>
              </a:endParaRPr>
            </a:p>
          </p:txBody>
        </p:sp>
        <p:sp>
          <p:nvSpPr>
            <p:cNvPr id="66" name="Can 65"/>
            <p:cNvSpPr/>
            <p:nvPr/>
          </p:nvSpPr>
          <p:spPr>
            <a:xfrm>
              <a:off x="2510198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an 66"/>
            <p:cNvSpPr/>
            <p:nvPr/>
          </p:nvSpPr>
          <p:spPr>
            <a:xfrm>
              <a:off x="3599223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n 67"/>
            <p:cNvSpPr/>
            <p:nvPr/>
          </p:nvSpPr>
          <p:spPr>
            <a:xfrm>
              <a:off x="1371600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68"/>
            <p:cNvSpPr/>
            <p:nvPr/>
          </p:nvSpPr>
          <p:spPr>
            <a:xfrm>
              <a:off x="2510198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an 69"/>
            <p:cNvSpPr/>
            <p:nvPr/>
          </p:nvSpPr>
          <p:spPr>
            <a:xfrm>
              <a:off x="3599223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Helvetica Neue" charset="0"/>
                <a:ea typeface="ＭＳ Ｐゴシック" charset="-128"/>
                <a:cs typeface="Geneva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dirty="0" smtClean="0"/>
              <a:t>1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38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2986087"/>
            <a:ext cx="4413250" cy="303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" y="2971800"/>
            <a:ext cx="4433455" cy="304800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Single-node execution (24 </a:t>
            </a:r>
            <a:r>
              <a:rPr lang="en-US" dirty="0" smtClean="0"/>
              <a:t>processes, 128G memory) </a:t>
            </a:r>
          </a:p>
          <a:p>
            <a:pPr lvl="1">
              <a:buSzPct val="120000"/>
            </a:pPr>
            <a:r>
              <a:rPr lang="en-US" dirty="0"/>
              <a:t>Benchmarks: BFS with </a:t>
            </a:r>
            <a:r>
              <a:rPr lang="en-US" dirty="0" smtClean="0"/>
              <a:t>Graph500 dataset</a:t>
            </a:r>
            <a:endParaRPr lang="en-US" dirty="0"/>
          </a:p>
          <a:p>
            <a:pPr lvl="1"/>
            <a:r>
              <a:rPr lang="en-US" dirty="0"/>
              <a:t>Settings: MR-MPI </a:t>
            </a:r>
            <a:r>
              <a:rPr lang="en-US" dirty="0" smtClean="0"/>
              <a:t>(</a:t>
            </a:r>
            <a:r>
              <a:rPr lang="en-US" b="1" dirty="0" smtClean="0"/>
              <a:t>512M </a:t>
            </a:r>
            <a:r>
              <a:rPr lang="en-US" b="1" dirty="0"/>
              <a:t>page</a:t>
            </a:r>
            <a:r>
              <a:rPr lang="en-US" dirty="0"/>
              <a:t>); </a:t>
            </a:r>
            <a:r>
              <a:rPr lang="en-US" dirty="0" err="1"/>
              <a:t>Mimir</a:t>
            </a:r>
            <a:r>
              <a:rPr lang="en-US" dirty="0"/>
              <a:t> (64M page</a:t>
            </a:r>
            <a:r>
              <a:rPr lang="en-US" dirty="0" smtClean="0"/>
              <a:t>); </a:t>
            </a:r>
            <a:r>
              <a:rPr lang="en-US" dirty="0"/>
              <a:t>compression (cps)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vs. MR-MPI: BFS on Comet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19</a:t>
            </a:r>
            <a:endParaRPr lang="en-US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6324600"/>
            <a:ext cx="3581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Mimir</a:t>
            </a:r>
            <a:r>
              <a:rPr lang="en-US" dirty="0" smtClean="0"/>
              <a:t> can handle </a:t>
            </a:r>
            <a:r>
              <a:rPr lang="en-US" b="1" dirty="0"/>
              <a:t>8</a:t>
            </a:r>
            <a:r>
              <a:rPr lang="en-US" b="1" dirty="0" smtClean="0"/>
              <a:t>X </a:t>
            </a:r>
            <a:r>
              <a:rPr lang="en-US" b="1" dirty="0"/>
              <a:t>larger </a:t>
            </a:r>
            <a:r>
              <a:rPr lang="en-US" dirty="0"/>
              <a:t>dataset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43200" y="4191000"/>
            <a:ext cx="1066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0" y="3810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42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433454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Mimir’s</a:t>
            </a:r>
            <a:r>
              <a:rPr lang="en-US" dirty="0" smtClean="0"/>
              <a:t> Scalability: WC on Mira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676400"/>
            <a:ext cx="87630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Geneva" pitchFamily="-65" charset="-128"/>
              </a:rPr>
              <a:t>Study the large-scale weak scalability (</a:t>
            </a:r>
            <a:r>
              <a:rPr lang="en-US" sz="2400" dirty="0" smtClean="0">
                <a:ea typeface="ＭＳ Ｐゴシック" charset="0"/>
                <a:cs typeface="Geneva" pitchFamily="-65" charset="-128"/>
              </a:rPr>
              <a:t>16 cores/node):</a:t>
            </a:r>
            <a:endParaRPr lang="en-US" sz="2400" dirty="0">
              <a:ea typeface="ＭＳ Ｐゴシック" charset="0"/>
              <a:cs typeface="Geneva" pitchFamily="-65" charset="-128"/>
            </a:endParaRPr>
          </a:p>
          <a:p>
            <a:pPr lvl="1"/>
            <a:r>
              <a:rPr lang="en-US" dirty="0" smtClean="0"/>
              <a:t>Benchmarks: WC with Synthetic dataset and Wikipedia dataset</a:t>
            </a:r>
            <a:endParaRPr lang="en-US" dirty="0"/>
          </a:p>
          <a:p>
            <a:pPr lvl="1"/>
            <a:r>
              <a:rPr lang="en-US" dirty="0"/>
              <a:t>Settings</a:t>
            </a:r>
            <a:r>
              <a:rPr lang="en-US" dirty="0" smtClean="0"/>
              <a:t>: </a:t>
            </a:r>
            <a:r>
              <a:rPr lang="en-US" dirty="0" err="1" smtClean="0"/>
              <a:t>Mimir</a:t>
            </a:r>
            <a:r>
              <a:rPr lang="en-US" dirty="0" smtClean="0"/>
              <a:t> (64M page), 16 processes/node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600" dirty="0" smtClean="0"/>
              <a:t>20</a:t>
            </a:r>
            <a:endParaRPr lang="en-US" alt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4433454" cy="30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6248400"/>
            <a:ext cx="3352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Mimir</a:t>
            </a:r>
            <a:r>
              <a:rPr lang="en-US" dirty="0" smtClean="0"/>
              <a:t> scales to </a:t>
            </a:r>
            <a:r>
              <a:rPr lang="en-US" b="1" dirty="0" smtClean="0"/>
              <a:t>16,384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WC (Synthetic, 128M/proc)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27432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WC (Wikipedia, 128M/proc)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9436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 Wikipedia dataset does not have more data.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464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36" y="2971799"/>
            <a:ext cx="4437063" cy="3050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1800"/>
            <a:ext cx="44196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Mimir’s</a:t>
            </a:r>
            <a:r>
              <a:rPr lang="en-US" dirty="0" smtClean="0"/>
              <a:t> Scalability: OC and BFS on Mira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6764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Study the large-scale weak scalability (16 cores/node):</a:t>
            </a:r>
          </a:p>
          <a:p>
            <a:pPr lvl="1"/>
            <a:r>
              <a:rPr lang="en-US" dirty="0"/>
              <a:t>Benchmarks: </a:t>
            </a:r>
            <a:r>
              <a:rPr lang="en-US" dirty="0" smtClean="0"/>
              <a:t>OC and BFS</a:t>
            </a:r>
            <a:endParaRPr lang="en-US" dirty="0"/>
          </a:p>
          <a:p>
            <a:pPr lvl="1"/>
            <a:r>
              <a:rPr lang="en-US" dirty="0"/>
              <a:t>Settings: </a:t>
            </a:r>
            <a:r>
              <a:rPr lang="en-US" dirty="0" err="1"/>
              <a:t>Mimir</a:t>
            </a:r>
            <a:r>
              <a:rPr lang="en-US" dirty="0"/>
              <a:t> (64M page), 16 processes/node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Evaluation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600" dirty="0" smtClean="0"/>
              <a:t>21</a:t>
            </a:r>
            <a:endParaRPr lang="en-US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6248400"/>
            <a:ext cx="3352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Mimir</a:t>
            </a:r>
            <a:r>
              <a:rPr lang="en-US" dirty="0" smtClean="0"/>
              <a:t> scales to </a:t>
            </a:r>
            <a:r>
              <a:rPr lang="en-US" b="1" dirty="0" smtClean="0"/>
              <a:t>16,384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819400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 </a:t>
            </a:r>
            <a:r>
              <a:rPr lang="en-US" smtClean="0"/>
              <a:t>(2^23/proc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3106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BFS (2^18/proc)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 dirty="0"/>
              <a:t>We present a memory-efficient and scalable MapReduce over MPI</a:t>
            </a:r>
          </a:p>
          <a:p>
            <a:r>
              <a:rPr lang="en-US" dirty="0" err="1"/>
              <a:t>Mimir</a:t>
            </a:r>
            <a:r>
              <a:rPr lang="en-US" dirty="0"/>
              <a:t> uses memory more efficiently compared with MR-MPI</a:t>
            </a:r>
          </a:p>
          <a:p>
            <a:pPr lvl="1"/>
            <a:r>
              <a:rPr lang="en-US" dirty="0"/>
              <a:t>Handle 16 times larger dataset in-memory compared with MR-MPI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400" dirty="0" err="1">
                <a:ea typeface="ＭＳ Ｐゴシック" charset="0"/>
                <a:cs typeface="Geneva" pitchFamily="-65" charset="-128"/>
              </a:rPr>
              <a:t>Mimir</a:t>
            </a:r>
            <a:r>
              <a:rPr lang="en-US" sz="2400" dirty="0">
                <a:ea typeface="ＭＳ Ｐゴシック" charset="0"/>
                <a:cs typeface="Geneva" pitchFamily="-65" charset="-128"/>
              </a:rPr>
              <a:t> is scalable to large number of processes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cale </a:t>
            </a:r>
            <a:r>
              <a:rPr lang="en-US" dirty="0"/>
              <a:t>to at least 16,384 processes</a:t>
            </a:r>
          </a:p>
          <a:p>
            <a:r>
              <a:rPr lang="en-US" dirty="0" err="1"/>
              <a:t>Mimir</a:t>
            </a:r>
            <a:r>
              <a:rPr lang="en-US" dirty="0"/>
              <a:t> is a open-source </a:t>
            </a:r>
            <a:r>
              <a:rPr lang="en-US" dirty="0" smtClean="0"/>
              <a:t>software (experimental)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TauferLab</a:t>
            </a:r>
            <a:r>
              <a:rPr lang="en-US" dirty="0"/>
              <a:t>/</a:t>
            </a:r>
            <a:r>
              <a:rPr lang="en-US" dirty="0" err="1"/>
              <a:t>Mimir.git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Welcome to try out with your applications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Conclusion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2</a:t>
            </a:r>
            <a:r>
              <a:rPr lang="en-US" alt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</a:t>
            </a:r>
            <a:r>
              <a:rPr lang="en-US" dirty="0"/>
              <a:t>Existing </a:t>
            </a:r>
            <a:r>
              <a:rPr lang="en-US" dirty="0" smtClean="0"/>
              <a:t>MapReduce </a:t>
            </a:r>
            <a:r>
              <a:rPr lang="en-US" dirty="0"/>
              <a:t>over MPI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Introduction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97180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5257800"/>
            <a:ext cx="3352800" cy="92333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Single-node execution time of </a:t>
            </a:r>
            <a:r>
              <a:rPr lang="en-US" i="1" dirty="0" err="1" smtClean="0"/>
              <a:t>WordCount</a:t>
            </a:r>
            <a:r>
              <a:rPr lang="en-US" i="1" dirty="0" smtClean="0"/>
              <a:t> (Wikipedia) </a:t>
            </a:r>
            <a:r>
              <a:rPr lang="en-US" dirty="0"/>
              <a:t>with MR-MPI on </a:t>
            </a:r>
            <a:r>
              <a:rPr lang="en-US" dirty="0" smtClean="0"/>
              <a:t>Comet (</a:t>
            </a:r>
            <a:r>
              <a:rPr lang="en-US" b="1" dirty="0" smtClean="0">
                <a:solidFill>
                  <a:srgbClr val="C00000"/>
                </a:solidFill>
              </a:rPr>
              <a:t>128G memory</a:t>
            </a:r>
            <a:r>
              <a:rPr lang="en-US" dirty="0" smtClean="0"/>
              <a:t>).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52800" y="4805363"/>
            <a:ext cx="2362200" cy="604837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4168169"/>
            <a:ext cx="2243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latin typeface="+mn-lt"/>
              </a:rPr>
              <a:t>Out-of-memory </a:t>
            </a:r>
          </a:p>
          <a:p>
            <a:pPr algn="ctr"/>
            <a:r>
              <a:rPr lang="en-US" sz="2400" b="1" i="1" dirty="0" smtClean="0">
                <a:latin typeface="+mn-lt"/>
              </a:rPr>
              <a:t>processing</a:t>
            </a:r>
            <a:endParaRPr lang="en-US" sz="2400" b="1" i="1" dirty="0">
              <a:latin typeface="+mn-lt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914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tate-of-art MapReduce over MPI is MapReduce-MPI (MR-MPI)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BUT </a:t>
            </a:r>
            <a:r>
              <a:rPr lang="en-US" dirty="0" smtClean="0"/>
              <a:t>MapReduce-MPI does not use memory efficiently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Helvetica Neue" charset="0"/>
                <a:ea typeface="ＭＳ Ｐゴシック" charset="-128"/>
                <a:cs typeface="Geneva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1" y="3276600"/>
            <a:ext cx="3200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process only 4GB data in-memory on a 128GB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and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24200"/>
          </a:xfrm>
        </p:spPr>
        <p:txBody>
          <a:bodyPr/>
          <a:lstStyle/>
          <a:p>
            <a:r>
              <a:rPr lang="en-US" dirty="0" smtClean="0"/>
              <a:t>Our goal:</a:t>
            </a:r>
          </a:p>
          <a:p>
            <a:pPr lvl="1"/>
            <a:r>
              <a:rPr lang="en-US" dirty="0" smtClean="0"/>
              <a:t>Overcome the memory-inefficiency problem of MR-MPI</a:t>
            </a:r>
          </a:p>
          <a:p>
            <a:r>
              <a:rPr lang="en-US" dirty="0" smtClean="0"/>
              <a:t>Our contributions: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new MapReduce implementation over MPI, called </a:t>
            </a:r>
            <a:r>
              <a:rPr lang="en-US" i="1" dirty="0" err="1" smtClean="0"/>
              <a:t>Mimir</a:t>
            </a:r>
            <a:r>
              <a:rPr lang="en-US" dirty="0" smtClean="0"/>
              <a:t>, to overcome the </a:t>
            </a:r>
            <a:r>
              <a:rPr lang="en-US" dirty="0"/>
              <a:t>memory inefficiency </a:t>
            </a:r>
            <a:r>
              <a:rPr lang="en-US" dirty="0" smtClean="0"/>
              <a:t>problem of MR-MPI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for three benchmarks, four datasets, and two different </a:t>
            </a:r>
            <a:r>
              <a:rPr lang="en-US" dirty="0" smtClean="0"/>
              <a:t>HPC </a:t>
            </a:r>
            <a:r>
              <a:rPr lang="en-US" dirty="0"/>
              <a:t>systems </a:t>
            </a:r>
            <a:r>
              <a:rPr lang="en-US" dirty="0" smtClean="0"/>
              <a:t>showing </a:t>
            </a:r>
            <a:r>
              <a:rPr lang="en-US" dirty="0"/>
              <a:t>that </a:t>
            </a:r>
            <a:r>
              <a:rPr lang="en-US" dirty="0" err="1"/>
              <a:t>Mimir</a:t>
            </a:r>
            <a:r>
              <a:rPr lang="en-US" dirty="0"/>
              <a:t> significantly advances the state of the art with respect to MapReduce over MPI </a:t>
            </a:r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3</a:t>
            </a:fld>
            <a:endParaRPr lang="en-US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Introduction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95400"/>
          </a:xfrm>
        </p:spPr>
        <p:txBody>
          <a:bodyPr/>
          <a:lstStyle/>
          <a:p>
            <a:r>
              <a:rPr lang="en-US" dirty="0" smtClean="0"/>
              <a:t>Applications provide </a:t>
            </a:r>
            <a:r>
              <a:rPr lang="en-US" i="1" dirty="0" smtClean="0"/>
              <a:t>map</a:t>
            </a:r>
            <a:r>
              <a:rPr lang="en-US" dirty="0" smtClean="0"/>
              <a:t> and </a:t>
            </a:r>
            <a:r>
              <a:rPr lang="en-US" i="1" dirty="0" smtClean="0"/>
              <a:t>reduce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The </a:t>
            </a:r>
            <a:r>
              <a:rPr lang="en-US" dirty="0"/>
              <a:t>MapReduce runtime handles the parallel job execution, communication, and data movement.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4</a:t>
            </a:fld>
            <a:endParaRPr lang="en-US" altLang="en-US" sz="16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388" y="425590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2425" y="3654623"/>
            <a:ext cx="11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56388" y="4038600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000" y="5410200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2770788" y="4274189"/>
            <a:ext cx="963012" cy="297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24000" y="569912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5257801"/>
            <a:ext cx="685800" cy="380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380388" y="4406905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Shuffle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94988" y="3962400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71188" y="5410200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46686" y="4179701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39000" y="567152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30916" y="4191000"/>
            <a:ext cx="764072" cy="2599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99904" y="5322563"/>
            <a:ext cx="1071284" cy="316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57200" y="38862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orld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33400" y="53340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altLang="zh-CN" dirty="0" smtClean="0"/>
              <a:t>ello</a:t>
            </a:r>
            <a:r>
              <a:rPr lang="zh-CN" altLang="en-US" dirty="0" smtClean="0"/>
              <a:t> </a:t>
            </a:r>
            <a:endParaRPr lang="en-US" dirty="0" smtClean="0"/>
          </a:p>
          <a:p>
            <a:pPr algn="ctr"/>
            <a:r>
              <a:rPr lang="en-US" dirty="0"/>
              <a:t>W</a:t>
            </a:r>
            <a:r>
              <a:rPr lang="en-US" dirty="0" smtClean="0"/>
              <a:t>orld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892425" y="3883223"/>
            <a:ext cx="117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&lt;world,1&gt;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19400" y="5635823"/>
            <a:ext cx="11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19400" y="5940623"/>
            <a:ext cx="117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&lt;world,1&gt;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43800" y="3886200"/>
            <a:ext cx="114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&lt;</a:t>
            </a:r>
            <a:r>
              <a:rPr lang="en-US" dirty="0" smtClean="0"/>
              <a:t>Hello, 2&gt;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620000" y="5410200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/>
              <a:t>W</a:t>
            </a:r>
            <a:r>
              <a:rPr lang="en-US" dirty="0" smtClean="0"/>
              <a:t>orld, </a:t>
            </a:r>
            <a:r>
              <a:rPr lang="en-US" dirty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745" y="3301166"/>
            <a:ext cx="225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Wordcount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example: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7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2309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8021 -0.193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96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4427 0.1847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923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3872 -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13" grpId="0" animBg="1"/>
      <p:bldP spid="20" grpId="0" animBg="1"/>
      <p:bldP spid="21" grpId="0" animBg="1"/>
      <p:bldP spid="43" grpId="0" animBg="1"/>
      <p:bldP spid="76" grpId="0" animBg="1"/>
      <p:bldP spid="77" grpId="0"/>
      <p:bldP spid="77" grpId="1"/>
      <p:bldP spid="78" grpId="0"/>
      <p:bldP spid="78" grpId="1"/>
      <p:bldP spid="79" grpId="0"/>
      <p:bldP spid="79" grpId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val 176"/>
          <p:cNvSpPr/>
          <p:nvPr/>
        </p:nvSpPr>
        <p:spPr>
          <a:xfrm>
            <a:off x="7010400" y="548640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reduce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010400" y="449580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reduce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010400" y="3555165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reduce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667000" y="3429000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1" name="Straight Connector 210"/>
          <p:cNvCxnSpPr/>
          <p:nvPr/>
        </p:nvCxnSpPr>
        <p:spPr>
          <a:xfrm>
            <a:off x="2438400" y="3048000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MapReduce-MPI Workflow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19200" y="36142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90600" y="3766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Background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295400"/>
          </a:xfrm>
        </p:spPr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logical </a:t>
            </a:r>
            <a:r>
              <a:rPr lang="en-US" i="1" dirty="0"/>
              <a:t>map-shuffle-reduce </a:t>
            </a:r>
            <a:r>
              <a:rPr lang="en-US" dirty="0"/>
              <a:t>workflow in four </a:t>
            </a:r>
            <a:r>
              <a:rPr lang="en-US" dirty="0" smtClean="0"/>
              <a:t>phases</a:t>
            </a:r>
            <a:endParaRPr lang="en-US" dirty="0"/>
          </a:p>
          <a:p>
            <a:pPr lvl="1"/>
            <a:r>
              <a:rPr lang="en-US" i="1" dirty="0"/>
              <a:t>M</a:t>
            </a:r>
            <a:r>
              <a:rPr lang="en-US" i="1" dirty="0" smtClean="0"/>
              <a:t>ap</a:t>
            </a:r>
            <a:r>
              <a:rPr lang="en-US" dirty="0"/>
              <a:t>, </a:t>
            </a:r>
            <a:r>
              <a:rPr lang="en-US" i="1" dirty="0"/>
              <a:t>aggregate</a:t>
            </a:r>
            <a:r>
              <a:rPr lang="en-US" dirty="0"/>
              <a:t>, </a:t>
            </a:r>
            <a:r>
              <a:rPr lang="en-US" i="1" dirty="0"/>
              <a:t>convert</a:t>
            </a:r>
            <a:r>
              <a:rPr lang="en-US" dirty="0"/>
              <a:t>, and </a:t>
            </a:r>
            <a:r>
              <a:rPr lang="en-US" i="1" dirty="0" smtClean="0"/>
              <a:t>reduce</a:t>
            </a:r>
            <a:endParaRPr lang="en-US" dirty="0" smtClean="0"/>
          </a:p>
          <a:p>
            <a:r>
              <a:rPr lang="en-US" dirty="0" smtClean="0"/>
              <a:t>Synchronize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stage intermediate data for each phase</a:t>
            </a:r>
            <a:endParaRPr lang="en-US" dirty="0"/>
          </a:p>
          <a:p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219200" y="44524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990600" y="46810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219200" y="54430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990600" y="5671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4909650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…</a:t>
            </a:r>
            <a:endParaRPr lang="en-US" sz="1600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538050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P0</a:t>
            </a:r>
            <a:endParaRPr lang="en-US" sz="16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466" y="4452450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P1</a:t>
            </a:r>
            <a:endParaRPr lang="en-US" sz="16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466" y="5443050"/>
            <a:ext cx="39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Pn</a:t>
            </a:r>
            <a:endParaRPr lang="en-US" sz="1600" dirty="0">
              <a:latin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6000" y="4942500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…</a:t>
            </a:r>
            <a:endParaRPr lang="en-US" sz="1600" b="1" dirty="0">
              <a:latin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43400" y="4985850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…</a:t>
            </a:r>
            <a:endParaRPr lang="en-US" sz="1600" b="1" dirty="0">
              <a:latin typeface="+mn-lt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1981200" y="3766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981200" y="46810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981200" y="5671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667000" y="37666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2667000" y="3788325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2667000" y="56716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5029200" y="35380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800600" y="3766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5029200" y="44524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4800600" y="46810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5029200" y="54430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4800600" y="5671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096000" y="3766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6096000" y="46810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6096000" y="5671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400800" y="4942500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…</a:t>
            </a:r>
            <a:endParaRPr lang="en-US" sz="1600" b="1" dirty="0">
              <a:latin typeface="+mn-lt"/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6858000" y="37233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6858000" y="46377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6858000" y="56283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8153400" y="3766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8153400" y="46810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8153400" y="5671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8458200" y="4942500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…</a:t>
            </a:r>
            <a:endParaRPr lang="en-US" sz="1600" b="1" dirty="0">
              <a:latin typeface="+mn-lt"/>
            </a:endParaRP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2667000" y="3744975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2667000" y="3744975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2667000" y="4659375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2667000" y="4659375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2667000" y="4702725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2667000" y="3788325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457200" y="34290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0" name="Rectangle 199"/>
          <p:cNvSpPr/>
          <p:nvPr/>
        </p:nvSpPr>
        <p:spPr>
          <a:xfrm>
            <a:off x="2133600" y="34290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1" name="Rectangle 200"/>
          <p:cNvSpPr/>
          <p:nvPr/>
        </p:nvSpPr>
        <p:spPr>
          <a:xfrm>
            <a:off x="4191000" y="34290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2" name="Rectangle 201"/>
          <p:cNvSpPr/>
          <p:nvPr/>
        </p:nvSpPr>
        <p:spPr>
          <a:xfrm>
            <a:off x="6248400" y="34290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3" name="Rectangle 202"/>
          <p:cNvSpPr/>
          <p:nvPr/>
        </p:nvSpPr>
        <p:spPr>
          <a:xfrm>
            <a:off x="8305800" y="34290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4" name="TextBox 203"/>
          <p:cNvSpPr txBox="1"/>
          <p:nvPr/>
        </p:nvSpPr>
        <p:spPr>
          <a:xfrm>
            <a:off x="474112" y="3075801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823445" y="30480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&lt;key, value&gt;</a:t>
            </a:r>
            <a:endParaRPr lang="en-US" sz="2000" dirty="0">
              <a:latin typeface="+mn-lt"/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4495800" y="3124200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6553200" y="3124200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8610600" y="3124200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0" y="6324600"/>
            <a:ext cx="510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Shortcomings: 1. Extra synchronization</a:t>
            </a:r>
            <a:endParaRPr lang="en-US" sz="2400" dirty="0"/>
          </a:p>
        </p:txBody>
      </p:sp>
      <p:sp>
        <p:nvSpPr>
          <p:cNvPr id="220" name="Rectangle 219"/>
          <p:cNvSpPr/>
          <p:nvPr/>
        </p:nvSpPr>
        <p:spPr>
          <a:xfrm>
            <a:off x="533400" y="3581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1" name="Rectangle 220"/>
          <p:cNvSpPr/>
          <p:nvPr/>
        </p:nvSpPr>
        <p:spPr>
          <a:xfrm>
            <a:off x="533400" y="44958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2" name="Rectangle 221"/>
          <p:cNvSpPr/>
          <p:nvPr/>
        </p:nvSpPr>
        <p:spPr>
          <a:xfrm>
            <a:off x="533400" y="5486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3" name="Rectangle 222"/>
          <p:cNvSpPr/>
          <p:nvPr/>
        </p:nvSpPr>
        <p:spPr>
          <a:xfrm>
            <a:off x="2209800" y="3581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4" name="Rectangle 223"/>
          <p:cNvSpPr/>
          <p:nvPr/>
        </p:nvSpPr>
        <p:spPr>
          <a:xfrm>
            <a:off x="2209800" y="44958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5" name="Rectangle 224"/>
          <p:cNvSpPr/>
          <p:nvPr/>
        </p:nvSpPr>
        <p:spPr>
          <a:xfrm>
            <a:off x="2209800" y="5486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6" name="Rectangle 225"/>
          <p:cNvSpPr/>
          <p:nvPr/>
        </p:nvSpPr>
        <p:spPr>
          <a:xfrm>
            <a:off x="4267200" y="3581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7" name="Rectangle 226"/>
          <p:cNvSpPr/>
          <p:nvPr/>
        </p:nvSpPr>
        <p:spPr>
          <a:xfrm>
            <a:off x="4267200" y="44958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8" name="Rectangle 227"/>
          <p:cNvSpPr/>
          <p:nvPr/>
        </p:nvSpPr>
        <p:spPr>
          <a:xfrm>
            <a:off x="4267200" y="5486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9" name="Rectangle 228"/>
          <p:cNvSpPr/>
          <p:nvPr/>
        </p:nvSpPr>
        <p:spPr>
          <a:xfrm>
            <a:off x="6324600" y="3581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0" name="Rectangle 229"/>
          <p:cNvSpPr/>
          <p:nvPr/>
        </p:nvSpPr>
        <p:spPr>
          <a:xfrm>
            <a:off x="6324600" y="44958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1" name="Rectangle 230"/>
          <p:cNvSpPr/>
          <p:nvPr/>
        </p:nvSpPr>
        <p:spPr>
          <a:xfrm>
            <a:off x="6324600" y="5486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2" name="Rectangle 231"/>
          <p:cNvSpPr/>
          <p:nvPr/>
        </p:nvSpPr>
        <p:spPr>
          <a:xfrm>
            <a:off x="8382000" y="3581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3" name="Rectangle 232"/>
          <p:cNvSpPr/>
          <p:nvPr/>
        </p:nvSpPr>
        <p:spPr>
          <a:xfrm>
            <a:off x="8382000" y="44958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4" name="Rectangle 233"/>
          <p:cNvSpPr/>
          <p:nvPr/>
        </p:nvSpPr>
        <p:spPr>
          <a:xfrm>
            <a:off x="8382000" y="5486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5" name="TextBox 234"/>
          <p:cNvSpPr txBox="1"/>
          <p:nvPr/>
        </p:nvSpPr>
        <p:spPr>
          <a:xfrm>
            <a:off x="2480731" y="5902254"/>
            <a:ext cx="81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5800" y="5886450"/>
            <a:ext cx="81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53200" y="5928896"/>
            <a:ext cx="81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92660" y="5974517"/>
            <a:ext cx="81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barrier</a:t>
            </a:r>
            <a:endParaRPr lang="en-US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880845" y="29718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</a:t>
            </a:r>
            <a:r>
              <a:rPr lang="en-US" sz="2000" err="1" smtClean="0">
                <a:latin typeface="+mn-lt"/>
              </a:rPr>
              <a:t>key</a:t>
            </a:r>
            <a:r>
              <a:rPr lang="en-US" sz="2000" smtClean="0">
                <a:latin typeface="+mn-lt"/>
              </a:rPr>
              <a:t>, value</a:t>
            </a:r>
            <a:r>
              <a:rPr lang="en-US" sz="2000" dirty="0" smtClean="0">
                <a:latin typeface="+mn-lt"/>
              </a:rPr>
              <a:t>&gt;</a:t>
            </a:r>
            <a:endParaRPr lang="en-US" sz="2000" dirty="0">
              <a:latin typeface="+mn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943600" y="3048000"/>
            <a:ext cx="201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&lt;key, list&lt;value&gt;&gt;</a:t>
            </a:r>
            <a:endParaRPr lang="en-US" sz="2000" dirty="0">
              <a:latin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153400" y="3048000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output</a:t>
            </a:r>
            <a:endParaRPr lang="en-US" sz="2000" dirty="0">
              <a:latin typeface="+mn-lt"/>
            </a:endParaRPr>
          </a:p>
        </p:txBody>
      </p:sp>
      <p:sp>
        <p:nvSpPr>
          <p:cNvPr id="8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/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2895600"/>
            <a:ext cx="990600" cy="33528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96000" y="2895600"/>
            <a:ext cx="990600" cy="33528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6" grpId="0" animBg="1"/>
      <p:bldP spid="175" grpId="0" animBg="1"/>
      <p:bldP spid="209" grpId="0"/>
      <p:bldP spid="10" grpId="0" animBg="1"/>
      <p:bldP spid="70" grpId="0" animBg="1"/>
      <p:bldP spid="73" grpId="0" animBg="1"/>
      <p:bldP spid="7" grpId="0"/>
      <p:bldP spid="30" grpId="0"/>
      <p:bldP spid="76" grpId="0"/>
      <p:bldP spid="77" grpId="0"/>
      <p:bldP spid="107" grpId="0"/>
      <p:bldP spid="111" grpId="0"/>
      <p:bldP spid="143" grpId="0" animBg="1"/>
      <p:bldP spid="145" grpId="0" animBg="1"/>
      <p:bldP spid="147" grpId="0" animBg="1"/>
      <p:bldP spid="157" grpId="0"/>
      <p:bldP spid="182" grpId="0"/>
      <p:bldP spid="198" grpId="0" animBg="1"/>
      <p:bldP spid="200" grpId="0" animBg="1"/>
      <p:bldP spid="201" grpId="0" animBg="1"/>
      <p:bldP spid="202" grpId="0" animBg="1"/>
      <p:bldP spid="203" grpId="0" animBg="1"/>
      <p:bldP spid="204" grpId="0"/>
      <p:bldP spid="205" grpId="0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/>
      <p:bldP spid="82" grpId="0"/>
      <p:bldP spid="83" grpId="0"/>
      <p:bldP spid="84" grpId="0"/>
      <p:bldP spid="206" grpId="0"/>
      <p:bldP spid="207" grpId="0"/>
      <p:bldP spid="208" grpId="0"/>
      <p:bldP spid="4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</a:t>
            </a:r>
            <a:r>
              <a:rPr lang="en-US" dirty="0" smtClean="0"/>
              <a:t>Data </a:t>
            </a:r>
            <a:r>
              <a:rPr lang="en-US" dirty="0"/>
              <a:t>Management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609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/>
              <a:t>6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381000" y="1752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Zoom in map and aggregate phases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1219200" y="36904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990600" y="3842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1219200" y="45286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990600" y="4757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219200" y="551925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990600" y="5747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33400" y="498585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361425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P0</a:t>
            </a:r>
            <a:endParaRPr lang="en-US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466" y="452865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P1</a:t>
            </a:r>
            <a:endParaRPr lang="en-US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466" y="5519250"/>
            <a:ext cx="4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Pn</a:t>
            </a:r>
            <a:endParaRPr lang="en-US" dirty="0"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86000" y="50187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3400" y="506205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981200" y="3842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981200" y="4757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981200" y="5747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667000" y="38428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2667000" y="3864525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667000" y="574785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029200" y="36142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800600" y="3842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5029200" y="45286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4800600" y="4757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029200" y="551925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convert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800600" y="5747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096000" y="3842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096000" y="4757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6096000" y="5747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400800" y="50187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6858000" y="37995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858000" y="47139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6858000" y="570450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7086600" y="365760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reduce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086600" y="457200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reduce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086600" y="556260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reduce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8153400" y="3842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8153400" y="4757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153400" y="57478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8458200" y="50187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2667000" y="3821175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2667000" y="3821175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2667000" y="4735575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667000" y="4735575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2667000" y="4778925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667000" y="3864525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457200" y="35052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133600" y="35052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191000" y="35052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248400" y="35052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8305800" y="35052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474112" y="322820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input</a:t>
            </a:r>
            <a:endParaRPr lang="en-US" dirty="0">
              <a:latin typeface="+mn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047598" y="3200400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&lt;</a:t>
            </a:r>
            <a:r>
              <a:rPr lang="en-US" dirty="0" err="1" smtClean="0">
                <a:latin typeface="+mn-lt"/>
              </a:rPr>
              <a:t>key,value</a:t>
            </a:r>
            <a:r>
              <a:rPr lang="en-US" dirty="0" smtClean="0">
                <a:latin typeface="+mn-lt"/>
              </a:rPr>
              <a:t>&gt;</a:t>
            </a:r>
            <a:endParaRPr lang="en-US" dirty="0">
              <a:latin typeface="+mn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038600" y="3200400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&lt;</a:t>
            </a:r>
            <a:r>
              <a:rPr lang="en-US" dirty="0" err="1" smtClean="0">
                <a:latin typeface="+mn-lt"/>
              </a:rPr>
              <a:t>key,value</a:t>
            </a:r>
            <a:r>
              <a:rPr lang="en-US" dirty="0" smtClean="0">
                <a:latin typeface="+mn-lt"/>
              </a:rPr>
              <a:t>&gt;</a:t>
            </a:r>
            <a:endParaRPr lang="en-US" dirty="0"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867400" y="3200400"/>
            <a:ext cx="180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&lt;</a:t>
            </a:r>
            <a:r>
              <a:rPr lang="en-US" dirty="0" err="1" smtClean="0">
                <a:latin typeface="+mn-lt"/>
              </a:rPr>
              <a:t>key,list</a:t>
            </a:r>
            <a:r>
              <a:rPr lang="en-US" dirty="0" smtClean="0">
                <a:latin typeface="+mn-lt"/>
              </a:rPr>
              <a:t>&lt;value&gt;&gt;</a:t>
            </a:r>
            <a:endParaRPr lang="en-US" dirty="0">
              <a:latin typeface="+mn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305800" y="3200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output</a:t>
            </a:r>
            <a:endParaRPr lang="en-US" dirty="0">
              <a:latin typeface="+mn-l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667000" y="3505200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33400" y="3657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33400" y="4572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33400" y="5562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209800" y="3657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209800" y="4572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209800" y="5562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267200" y="3657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267200" y="4572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267200" y="5562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6324600" y="3657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324600" y="4572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324600" y="5562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8382000" y="3657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8382000" y="4572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8382000" y="55626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048000"/>
            <a:ext cx="3810000" cy="3124200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590800"/>
            <a:ext cx="117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z</a:t>
            </a:r>
            <a:r>
              <a:rPr lang="en-US" sz="2400" dirty="0" smtClean="0">
                <a:latin typeface="+mn-lt"/>
              </a:rPr>
              <a:t>oom in</a:t>
            </a:r>
            <a:endParaRPr lang="en-US" sz="24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6324600"/>
            <a:ext cx="495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Shortcomings</a:t>
            </a:r>
            <a:r>
              <a:rPr lang="en-US" sz="2400" smtClean="0"/>
              <a:t>: </a:t>
            </a:r>
            <a:r>
              <a:rPr lang="en-US" sz="2400"/>
              <a:t>2</a:t>
            </a:r>
            <a:r>
              <a:rPr lang="en-US" sz="2400" smtClean="0"/>
              <a:t>. </a:t>
            </a:r>
            <a:r>
              <a:rPr lang="en-US" sz="2400" dirty="0" smtClean="0"/>
              <a:t>Extra data staging</a:t>
            </a:r>
            <a:endParaRPr lang="en-US" sz="2400" dirty="0"/>
          </a:p>
        </p:txBody>
      </p:sp>
      <p:sp>
        <p:nvSpPr>
          <p:cNvPr id="80" name="Oval 79"/>
          <p:cNvSpPr/>
          <p:nvPr/>
        </p:nvSpPr>
        <p:spPr>
          <a:xfrm>
            <a:off x="1981200" y="2895600"/>
            <a:ext cx="990600" cy="33528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347"/>
          <p:cNvSpPr/>
          <p:nvPr/>
        </p:nvSpPr>
        <p:spPr>
          <a:xfrm>
            <a:off x="5029200" y="3276600"/>
            <a:ext cx="12954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7543800" y="3124200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505200" y="4800600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send buffer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971800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send buffer</a:t>
            </a:r>
            <a:endParaRPr lang="en-US" sz="1600" dirty="0">
              <a:latin typeface="+mn-lt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0" y="6248400"/>
            <a:ext cx="876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Shortcomings: 3. </a:t>
            </a:r>
            <a:r>
              <a:rPr lang="en-US" sz="2400" dirty="0"/>
              <a:t>E</a:t>
            </a:r>
            <a:r>
              <a:rPr lang="en-US" sz="2400" dirty="0" smtClean="0"/>
              <a:t>xtra </a:t>
            </a:r>
            <a:r>
              <a:rPr lang="en-US" sz="2400" dirty="0"/>
              <a:t>memory </a:t>
            </a:r>
            <a:r>
              <a:rPr lang="en-US" sz="2400" dirty="0" smtClean="0"/>
              <a:t>use; </a:t>
            </a:r>
            <a:r>
              <a:rPr lang="en-US" sz="2400" dirty="0"/>
              <a:t>4</a:t>
            </a:r>
            <a:r>
              <a:rPr lang="en-US" sz="2400" dirty="0" smtClean="0"/>
              <a:t>. Inefficient data management </a:t>
            </a:r>
            <a:endParaRPr lang="en-US" sz="2400" dirty="0"/>
          </a:p>
        </p:txBody>
      </p:sp>
      <p:sp>
        <p:nvSpPr>
          <p:cNvPr id="334" name="Rectangle 333"/>
          <p:cNvSpPr/>
          <p:nvPr/>
        </p:nvSpPr>
        <p:spPr>
          <a:xfrm>
            <a:off x="4191000" y="3276600"/>
            <a:ext cx="1524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3505200" y="3276600"/>
            <a:ext cx="6858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3505200" y="5105400"/>
            <a:ext cx="5334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4038600" y="5105400"/>
            <a:ext cx="3048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Intermediate Data Management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76200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staging area </a:t>
            </a:r>
            <a:r>
              <a:rPr lang="en-US" dirty="0"/>
              <a:t>has one in-memory buffer (called </a:t>
            </a:r>
            <a:r>
              <a:rPr lang="en-US" dirty="0" smtClean="0"/>
              <a:t>page)</a:t>
            </a:r>
          </a:p>
          <a:p>
            <a:r>
              <a:rPr lang="en-US" dirty="0"/>
              <a:t>I</a:t>
            </a:r>
            <a:r>
              <a:rPr lang="en-US" dirty="0" smtClean="0"/>
              <a:t>f the page is full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MR-MPI spills data to the disk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905000" y="51054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905000" y="32766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7696200" y="51054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Can 239"/>
          <p:cNvSpPr/>
          <p:nvPr/>
        </p:nvSpPr>
        <p:spPr>
          <a:xfrm>
            <a:off x="7620000" y="5486400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696200" y="32766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Can 241"/>
          <p:cNvSpPr/>
          <p:nvPr/>
        </p:nvSpPr>
        <p:spPr>
          <a:xfrm>
            <a:off x="7620000" y="3657600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505200" y="32766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029200" y="3276600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505200" y="51054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029200" y="5105400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505200" y="38100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505200" y="27432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Rectangle 253"/>
          <p:cNvSpPr/>
          <p:nvPr/>
        </p:nvSpPr>
        <p:spPr>
          <a:xfrm>
            <a:off x="3505200" y="56388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3505200" y="4572000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Connector 258"/>
          <p:cNvCxnSpPr/>
          <p:nvPr/>
        </p:nvCxnSpPr>
        <p:spPr>
          <a:xfrm>
            <a:off x="304800" y="4572000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28600" y="32882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P0</a:t>
            </a:r>
            <a:endParaRPr lang="en-US" dirty="0">
              <a:latin typeface="+mn-lt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28600" y="5117068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P1</a:t>
            </a:r>
            <a:endParaRPr lang="en-US" dirty="0">
              <a:latin typeface="+mn-lt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762000" y="32004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66" name="Straight Arrow Connector 265"/>
          <p:cNvCxnSpPr>
            <a:stCxn id="264" idx="6"/>
            <a:endCxn id="234" idx="1"/>
          </p:cNvCxnSpPr>
          <p:nvPr/>
        </p:nvCxnSpPr>
        <p:spPr>
          <a:xfrm>
            <a:off x="1524000" y="3425693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>
          <a:xfrm>
            <a:off x="762000" y="50292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1524000" y="5254493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34" idx="3"/>
            <a:endCxn id="245" idx="1"/>
          </p:cNvCxnSpPr>
          <p:nvPr/>
        </p:nvCxnSpPr>
        <p:spPr>
          <a:xfrm>
            <a:off x="2895600" y="3429000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45" idx="3"/>
          </p:cNvCxnSpPr>
          <p:nvPr/>
        </p:nvCxnSpPr>
        <p:spPr>
          <a:xfrm>
            <a:off x="4495800" y="3429000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246" idx="3"/>
            <a:endCxn id="241" idx="1"/>
          </p:cNvCxnSpPr>
          <p:nvPr/>
        </p:nvCxnSpPr>
        <p:spPr>
          <a:xfrm>
            <a:off x="7010400" y="3429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Can 281"/>
          <p:cNvSpPr/>
          <p:nvPr/>
        </p:nvSpPr>
        <p:spPr>
          <a:xfrm>
            <a:off x="1828800" y="3657600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Can 282"/>
          <p:cNvSpPr/>
          <p:nvPr/>
        </p:nvSpPr>
        <p:spPr>
          <a:xfrm>
            <a:off x="1828800" y="5486400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4" name="Straight Arrow Connector 283"/>
          <p:cNvCxnSpPr>
            <a:stCxn id="229" idx="3"/>
            <a:endCxn id="248" idx="1"/>
          </p:cNvCxnSpPr>
          <p:nvPr/>
        </p:nvCxnSpPr>
        <p:spPr>
          <a:xfrm>
            <a:off x="2895600" y="5257800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48" idx="3"/>
            <a:endCxn id="249" idx="1"/>
          </p:cNvCxnSpPr>
          <p:nvPr/>
        </p:nvCxnSpPr>
        <p:spPr>
          <a:xfrm>
            <a:off x="4495800" y="5257800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249" idx="3"/>
            <a:endCxn id="239" idx="1"/>
          </p:cNvCxnSpPr>
          <p:nvPr/>
        </p:nvCxnSpPr>
        <p:spPr>
          <a:xfrm>
            <a:off x="7010400" y="52578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245" idx="3"/>
            <a:endCxn id="249" idx="1"/>
          </p:cNvCxnSpPr>
          <p:nvPr/>
        </p:nvCxnSpPr>
        <p:spPr>
          <a:xfrm>
            <a:off x="4495800" y="3429000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248" idx="3"/>
            <a:endCxn id="246" idx="1"/>
          </p:cNvCxnSpPr>
          <p:nvPr/>
        </p:nvCxnSpPr>
        <p:spPr>
          <a:xfrm flipV="1">
            <a:off x="4495800" y="3429000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1752600" y="3124200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TextBox 300"/>
          <p:cNvSpPr txBox="1"/>
          <p:nvPr/>
        </p:nvSpPr>
        <p:spPr>
          <a:xfrm>
            <a:off x="1676400" y="2743200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taging area</a:t>
            </a:r>
            <a:endParaRPr lang="en-US" sz="2000" dirty="0">
              <a:latin typeface="+mn-lt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7467600" y="2743200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taging area</a:t>
            </a:r>
            <a:endParaRPr lang="en-US" sz="2000" dirty="0">
              <a:latin typeface="+mn-lt"/>
            </a:endParaRPr>
          </a:p>
        </p:txBody>
      </p:sp>
      <p:cxnSp>
        <p:nvCxnSpPr>
          <p:cNvPr id="303" name="Straight Arrow Connector 302"/>
          <p:cNvCxnSpPr>
            <a:stCxn id="234" idx="3"/>
            <a:endCxn id="253" idx="1"/>
          </p:cNvCxnSpPr>
          <p:nvPr/>
        </p:nvCxnSpPr>
        <p:spPr>
          <a:xfrm flipV="1">
            <a:off x="2895600" y="2895600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stCxn id="234" idx="3"/>
            <a:endCxn id="252" idx="1"/>
          </p:cNvCxnSpPr>
          <p:nvPr/>
        </p:nvCxnSpPr>
        <p:spPr>
          <a:xfrm>
            <a:off x="2895600" y="3429000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52" idx="0"/>
            <a:endCxn id="245" idx="2"/>
          </p:cNvCxnSpPr>
          <p:nvPr/>
        </p:nvCxnSpPr>
        <p:spPr>
          <a:xfrm flipV="1">
            <a:off x="4000500" y="35814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53" idx="2"/>
            <a:endCxn id="245" idx="0"/>
          </p:cNvCxnSpPr>
          <p:nvPr/>
        </p:nvCxnSpPr>
        <p:spPr>
          <a:xfrm>
            <a:off x="4000500" y="30480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229" idx="3"/>
            <a:endCxn id="255" idx="1"/>
          </p:cNvCxnSpPr>
          <p:nvPr/>
        </p:nvCxnSpPr>
        <p:spPr>
          <a:xfrm flipV="1">
            <a:off x="2895600" y="4724400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29" idx="3"/>
            <a:endCxn id="254" idx="1"/>
          </p:cNvCxnSpPr>
          <p:nvPr/>
        </p:nvCxnSpPr>
        <p:spPr>
          <a:xfrm>
            <a:off x="2895600" y="5257800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stCxn id="254" idx="0"/>
            <a:endCxn id="248" idx="2"/>
          </p:cNvCxnSpPr>
          <p:nvPr/>
        </p:nvCxnSpPr>
        <p:spPr>
          <a:xfrm flipV="1">
            <a:off x="4000500" y="54102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55" idx="2"/>
            <a:endCxn id="248" idx="0"/>
          </p:cNvCxnSpPr>
          <p:nvPr/>
        </p:nvCxnSpPr>
        <p:spPr>
          <a:xfrm>
            <a:off x="4000500" y="48768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1" name="Rectangle 350"/>
          <p:cNvSpPr/>
          <p:nvPr/>
        </p:nvSpPr>
        <p:spPr>
          <a:xfrm>
            <a:off x="5029200" y="5105400"/>
            <a:ext cx="6096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5" name="Straight Arrow Connector 354"/>
          <p:cNvCxnSpPr>
            <a:stCxn id="241" idx="2"/>
            <a:endCxn id="242" idx="0"/>
          </p:cNvCxnSpPr>
          <p:nvPr/>
        </p:nvCxnSpPr>
        <p:spPr>
          <a:xfrm>
            <a:off x="8191500" y="35814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6" name="Rectangle 355"/>
          <p:cNvSpPr/>
          <p:nvPr/>
        </p:nvSpPr>
        <p:spPr>
          <a:xfrm>
            <a:off x="7696200" y="3886200"/>
            <a:ext cx="9906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7696200" y="3276600"/>
            <a:ext cx="3048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z="1600" dirty="0"/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53000" y="2971800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receive </a:t>
            </a:r>
            <a:r>
              <a:rPr lang="en-US" sz="1600" dirty="0" smtClean="0">
                <a:latin typeface="+mn-lt"/>
              </a:rPr>
              <a:t>buffer</a:t>
            </a:r>
            <a:endParaRPr lang="en-US" sz="16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53000" y="4800600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receive </a:t>
            </a:r>
            <a:r>
              <a:rPr lang="en-US" sz="1600" dirty="0" smtClean="0">
                <a:latin typeface="+mn-lt"/>
              </a:rPr>
              <a:t>buffer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688" y="28211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2590800"/>
            <a:ext cx="1435862" cy="3505200"/>
            <a:chOff x="3276600" y="2590800"/>
            <a:chExt cx="1435862" cy="3505200"/>
          </a:xfrm>
        </p:grpSpPr>
        <p:sp>
          <p:nvSpPr>
            <p:cNvPr id="65" name="Oval 64"/>
            <p:cNvSpPr/>
            <p:nvPr/>
          </p:nvSpPr>
          <p:spPr>
            <a:xfrm>
              <a:off x="3276600" y="2590800"/>
              <a:ext cx="1295400" cy="53340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14014" y="3657600"/>
              <a:ext cx="1295400" cy="53340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313176" y="4419600"/>
              <a:ext cx="1295400" cy="53340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17062" y="5562600"/>
              <a:ext cx="1295400" cy="53340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3644" y="2133600"/>
            <a:ext cx="1300356" cy="1144089"/>
            <a:chOff x="8019492" y="2133600"/>
            <a:chExt cx="1300356" cy="1144089"/>
          </a:xfrm>
        </p:grpSpPr>
        <p:sp>
          <p:nvSpPr>
            <p:cNvPr id="9" name="Up Arrow 8"/>
            <p:cNvSpPr/>
            <p:nvPr/>
          </p:nvSpPr>
          <p:spPr>
            <a:xfrm rot="12190525">
              <a:off x="8266827" y="2591889"/>
              <a:ext cx="533400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9492" y="2133600"/>
              <a:ext cx="1300356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Static</a:t>
              </a:r>
            </a:p>
            <a:p>
              <a:pPr algn="ctr"/>
              <a:r>
                <a:rPr lang="en-US" b="1" dirty="0" smtClean="0"/>
                <a:t>Allocation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2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7083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 L 0.24583 -0.266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33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3334 0.2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3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7 0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9583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348" grpId="1" animBg="1"/>
      <p:bldP spid="348" grpId="2" animBg="1"/>
      <p:bldP spid="360" grpId="0" animBg="1"/>
      <p:bldP spid="334" grpId="0" animBg="1"/>
      <p:bldP spid="334" grpId="1" animBg="1"/>
      <p:bldP spid="334" grpId="2" animBg="1"/>
      <p:bldP spid="329" grpId="0" animBg="1"/>
      <p:bldP spid="329" grpId="1" animBg="1"/>
      <p:bldP spid="329" grpId="2" animBg="1"/>
      <p:bldP spid="330" grpId="0" animBg="1"/>
      <p:bldP spid="330" grpId="1" animBg="1"/>
      <p:bldP spid="330" grpId="2" animBg="1"/>
      <p:bldP spid="337" grpId="0" animBg="1"/>
      <p:bldP spid="337" grpId="1" animBg="1"/>
      <p:bldP spid="337" grpId="2" animBg="1"/>
      <p:bldP spid="252" grpId="0" animBg="1"/>
      <p:bldP spid="253" grpId="0" animBg="1"/>
      <p:bldP spid="254" grpId="0" animBg="1"/>
      <p:bldP spid="255" grpId="0" animBg="1"/>
      <p:bldP spid="351" grpId="0" animBg="1"/>
      <p:bldP spid="351" grpId="1" animBg="1"/>
      <p:bldP spid="356" grpId="0" animBg="1"/>
      <p:bldP spid="3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Shortcomings of MR-MPI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0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extra synchronization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extra data staging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extra </a:t>
            </a:r>
            <a:r>
              <a:rPr lang="en-US" dirty="0" smtClean="0"/>
              <a:t>memory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Manage intermediate data inefficiently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8</a:t>
            </a:fld>
            <a:endParaRPr lang="en-US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</a:rPr>
              <a:t>Background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 Evaluation Conclusion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44478</TotalTime>
  <Words>1783</Words>
  <Application>Microsoft Macintosh PowerPoint</Application>
  <PresentationFormat>On-screen Show (4:3)</PresentationFormat>
  <Paragraphs>416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Geneva</vt:lpstr>
      <vt:lpstr>Helvetica Neue</vt:lpstr>
      <vt:lpstr>ＭＳ Ｐゴシック</vt:lpstr>
      <vt:lpstr>Wingdings</vt:lpstr>
      <vt:lpstr>ヒラギノ角ゴ Pro W3</vt:lpstr>
      <vt:lpstr>宋体</vt:lpstr>
      <vt:lpstr>Arial</vt:lpstr>
      <vt:lpstr>Office Theme</vt:lpstr>
      <vt:lpstr>Mimir: Memory-Efficient and Scalable MapReduce for Large Supercomputing Systems </vt:lpstr>
      <vt:lpstr>Data Processing on HPC Systems</vt:lpstr>
      <vt:lpstr>Limits of Existing MapReduce over MPI </vt:lpstr>
      <vt:lpstr>Our Goal and Contributions</vt:lpstr>
      <vt:lpstr>MapReduce Programming Model</vt:lpstr>
      <vt:lpstr>MapReduce-MPI Workflow</vt:lpstr>
      <vt:lpstr>Intermediate Data Management</vt:lpstr>
      <vt:lpstr>Intermediate Data Management</vt:lpstr>
      <vt:lpstr>Summary of Shortcomings of MR-MPI</vt:lpstr>
      <vt:lpstr>Redefining the MR Workflow </vt:lpstr>
      <vt:lpstr>Optimizing Intermediate Data Management</vt:lpstr>
      <vt:lpstr>Optimizing Intermediate Data Management</vt:lpstr>
      <vt:lpstr>Instructing Compression and Partial-Reduction</vt:lpstr>
      <vt:lpstr>Instructing Compression and Partial-Reduction</vt:lpstr>
      <vt:lpstr>KV-Hint Optimization</vt:lpstr>
      <vt:lpstr>Experimental Setting</vt:lpstr>
      <vt:lpstr>Mimir vs. MR-MPI: WC on Comet</vt:lpstr>
      <vt:lpstr>Mimir vs. MR-MPI: BFS on Comet </vt:lpstr>
      <vt:lpstr>Mimir vs. MR-MPI: WC on Comet</vt:lpstr>
      <vt:lpstr>Mimir vs. MR-MPI: BFS on Comet </vt:lpstr>
      <vt:lpstr>Mimir’s Scalability: WC on Mira </vt:lpstr>
      <vt:lpstr>Mimir’s Scalability: OC and BFS on Mira </vt:lpstr>
      <vt:lpstr>Lessons Learned</vt:lpstr>
    </vt:vector>
  </TitlesOfParts>
  <Company>University of Delaware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Gao, Tao</cp:lastModifiedBy>
  <cp:revision>2121</cp:revision>
  <dcterms:created xsi:type="dcterms:W3CDTF">2013-05-29T23:29:50Z</dcterms:created>
  <dcterms:modified xsi:type="dcterms:W3CDTF">2017-06-01T21:24:48Z</dcterms:modified>
</cp:coreProperties>
</file>