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12"/>
  </p:notesMasterIdLst>
  <p:sldIdLst>
    <p:sldId id="258" r:id="rId2"/>
    <p:sldId id="257" r:id="rId3"/>
    <p:sldId id="267" r:id="rId4"/>
    <p:sldId id="266" r:id="rId5"/>
    <p:sldId id="264" r:id="rId6"/>
    <p:sldId id="261" r:id="rId7"/>
    <p:sldId id="265" r:id="rId8"/>
    <p:sldId id="268" r:id="rId9"/>
    <p:sldId id="263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F8F"/>
    <a:srgbClr val="A12B2F"/>
    <a:srgbClr val="007836"/>
    <a:srgbClr val="ECAA00"/>
    <a:srgbClr val="76777B"/>
    <a:srgbClr val="00609C"/>
    <a:srgbClr val="ECAC00"/>
    <a:srgbClr val="00A19C"/>
    <a:srgbClr val="0082CA"/>
    <a:srgbClr val="4D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1" autoAdjust="0"/>
    <p:restoredTop sz="93511" autoAdjust="0"/>
  </p:normalViewPr>
  <p:slideViewPr>
    <p:cSldViewPr snapToGrid="0" showGuides="1">
      <p:cViewPr>
        <p:scale>
          <a:sx n="140" d="100"/>
          <a:sy n="140" d="100"/>
        </p:scale>
        <p:origin x="408" y="-112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in SECTION BREAK TITLE</a:t>
            </a:r>
          </a:p>
        </p:txBody>
      </p:sp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Large IMAGES w/bullets 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IMAGES with captions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IMAGES – HORIZONTAL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four images, captions and bullets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four IMAGES with captions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graph, chart or table slide. </a:t>
            </a:r>
            <a:br>
              <a:rPr lang="en-US" dirty="0" smtClean="0"/>
            </a:br>
            <a:r>
              <a:rPr lang="en-US" dirty="0" smtClean="0"/>
              <a:t>Headline in all caps, Arial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an icon below to add a chart, graph, or table.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5776" y="4739217"/>
            <a:ext cx="3711039" cy="404284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 smtClean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 userDrawn="1"/>
        </p:nvSpPr>
        <p:spPr>
          <a:xfrm>
            <a:off x="469900" y="4635018"/>
            <a:ext cx="138762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www.anl.gov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in closing statement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Suggested</a:t>
            </a:r>
            <a:r>
              <a:rPr lang="en-US" sz="1400" b="1" baseline="0" dirty="0" smtClean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 smtClean="0">
              <a:solidFill>
                <a:schemeClr val="bg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 smtClean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 smtClean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AND CONTENT SLIDE. </a:t>
            </a:r>
            <a:br>
              <a:rPr lang="en-US" dirty="0" smtClean="0"/>
            </a:br>
            <a:r>
              <a:rPr lang="en-US" dirty="0" smtClean="0"/>
              <a:t>Headline in all caps, Arial Font.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Optional one line subhead, </a:t>
            </a:r>
            <a:r>
              <a:rPr lang="en-US" dirty="0" err="1" smtClean="0"/>
              <a:t>url</a:t>
            </a:r>
            <a:r>
              <a:rPr lang="en-US" dirty="0" smtClean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-Cover option A</a:t>
            </a:r>
            <a:br>
              <a:rPr lang="en-US" dirty="0" smtClean="0"/>
            </a:br>
            <a:r>
              <a:rPr lang="en-US" dirty="0" smtClean="0"/>
              <a:t>can be up to four </a:t>
            </a:r>
            <a:br>
              <a:rPr lang="en-US" dirty="0" smtClean="0"/>
            </a:br>
            <a:r>
              <a:rPr lang="en-US" dirty="0" smtClean="0"/>
              <a:t>or five lines of text</a:t>
            </a:r>
            <a:endParaRPr lang="en-US" dirty="0"/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</a:t>
            </a:r>
            <a:br>
              <a:rPr lang="en-US" dirty="0" smtClean="0"/>
            </a:br>
            <a:r>
              <a:rPr lang="en-US" dirty="0" smtClean="0"/>
              <a:t>info if not needed</a:t>
            </a:r>
            <a:endParaRPr lang="en-US" dirty="0"/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</a:t>
            </a:r>
            <a:br>
              <a:rPr lang="en-US" dirty="0" smtClean="0"/>
            </a:br>
            <a:r>
              <a:rPr lang="en-US" dirty="0" smtClean="0"/>
              <a:t>info if not needed</a:t>
            </a:r>
            <a:endParaRPr lang="en-US" dirty="0"/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018914" y="-1479541"/>
            <a:ext cx="35029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Suggested</a:t>
            </a:r>
            <a:r>
              <a:rPr lang="en-US" sz="1400" b="1" baseline="0" dirty="0" smtClean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 smtClean="0">
              <a:solidFill>
                <a:schemeClr val="bg1"/>
              </a:solidFill>
            </a:endParaRPr>
          </a:p>
          <a:p>
            <a:r>
              <a:rPr lang="en-US" sz="1400" b="1" baseline="0" dirty="0" smtClean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BASIC CONTENT SLIDE</a:t>
            </a:r>
            <a:br>
              <a:rPr lang="en-US" dirty="0" smtClean="0"/>
            </a:br>
            <a:r>
              <a:rPr lang="en-US" dirty="0" smtClean="0"/>
              <a:t>one or two lines for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08346"/>
            <a:ext cx="8372901" cy="331708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1st-level bullet. Click an icon below to add table, graph or other imagery.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-Cover option B </a:t>
            </a:r>
            <a:br>
              <a:rPr lang="en-US" dirty="0" smtClean="0"/>
            </a:br>
            <a:r>
              <a:rPr lang="en-US" dirty="0" smtClean="0"/>
              <a:t>can be up to four </a:t>
            </a:r>
            <a:br>
              <a:rPr lang="en-US" dirty="0" smtClean="0"/>
            </a:br>
            <a:r>
              <a:rPr lang="en-US" dirty="0" smtClean="0"/>
              <a:t>or five lines of text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presentation title – cover option c 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 smtClean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 smtClean="0">
                <a:solidFill>
                  <a:srgbClr val="000000"/>
                </a:solidFill>
              </a:rPr>
              <a:t>fACILITY</a:t>
            </a:r>
            <a:r>
              <a:rPr lang="en-US" sz="1000" b="0" cap="all" dirty="0" smtClean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 smtClean="0">
                <a:solidFill>
                  <a:srgbClr val="000000"/>
                </a:solidFill>
              </a:rPr>
              <a:t>www.anl.gov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presentation title –</a:t>
            </a:r>
            <a:br>
              <a:rPr lang="en-US" dirty="0" smtClean="0"/>
            </a:br>
            <a:r>
              <a:rPr lang="en-US" dirty="0" smtClean="0"/>
              <a:t>Cover option D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 then right click image and “SEND IMAGE TO BACK”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Full-frame image layout  – 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one image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TWO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Three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four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7903"/>
            <a:ext cx="8372901" cy="62171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TITLE AND CONTENT 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30288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Two-column CONTENT slide</a:t>
            </a:r>
            <a:br>
              <a:rPr lang="en-US" dirty="0" smtClean="0"/>
            </a:br>
            <a:r>
              <a:rPr lang="en-US" dirty="0" smtClean="0"/>
              <a:t>one or two lines for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noFill/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Two-column CONTENT slide</a:t>
            </a:r>
            <a:br>
              <a:rPr lang="en-US" dirty="0" smtClean="0"/>
            </a:br>
            <a:r>
              <a:rPr lang="en-US" dirty="0" smtClean="0"/>
              <a:t>with box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VERTICAL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IMAGES – VERTICAL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top HORIZONTAL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bottom HORIZONTAL</a:t>
            </a:r>
            <a:br>
              <a:rPr lang="en-US" dirty="0" smtClean="0"/>
            </a:br>
            <a:r>
              <a:rPr lang="en-US" dirty="0" smtClean="0"/>
              <a:t>WITH CAPTIONS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2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Headline in all caps </a:t>
            </a:r>
            <a:r>
              <a:rPr lang="en-US" dirty="0" err="1" smtClean="0"/>
              <a:t>28pt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preferred as one or two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 smtClean="0"/>
              <a:t>Click to add 1st-level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Portable topology aware MPI-</a:t>
            </a:r>
            <a:r>
              <a:rPr lang="en-US" dirty="0" err="1" smtClean="0"/>
              <a:t>io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erhtjhtyhy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Rob Latham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and Computer Science Division</a:t>
            </a:r>
          </a:p>
          <a:p>
            <a:r>
              <a:rPr lang="en-US" dirty="0" smtClean="0"/>
              <a:t>Argonne National Laboratory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Math and Computer Science Division</a:t>
            </a:r>
          </a:p>
          <a:p>
            <a:r>
              <a:rPr lang="en-US" dirty="0" smtClean="0"/>
              <a:t>Argonne National Laboratory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Leonardo Bautista Gomez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Barcelona Supercomputing Center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16 December 2017</a:t>
            </a:r>
          </a:p>
          <a:p>
            <a:r>
              <a:rPr lang="en-US" dirty="0" smtClean="0"/>
              <a:t>ICPADS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extend well-established APIs to help programs cope with storage hierarchy changes/complexity</a:t>
            </a:r>
          </a:p>
          <a:p>
            <a:r>
              <a:rPr lang="en-US" dirty="0" smtClean="0"/>
              <a:t>Could be used directly by application, though also could be a building block for system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Download latest MPICH </a:t>
            </a:r>
            <a:r>
              <a:rPr lang="en-US" smtClean="0"/>
              <a:t>and give it a try!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2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4533352" cy="3468454"/>
          </a:xfrm>
        </p:spPr>
        <p:txBody>
          <a:bodyPr/>
          <a:lstStyle/>
          <a:p>
            <a:r>
              <a:rPr lang="en-US" dirty="0" smtClean="0"/>
              <a:t>Classic tale of CPU-storage gap:</a:t>
            </a:r>
          </a:p>
          <a:p>
            <a:r>
              <a:rPr lang="en-US" dirty="0" smtClean="0"/>
              <a:t>Storage hierarchy growing more complex in response</a:t>
            </a:r>
          </a:p>
          <a:p>
            <a:pPr lvl="1"/>
            <a:r>
              <a:rPr lang="en-US" dirty="0" smtClean="0"/>
              <a:t>Traditionally, one globally accessible parallel file system</a:t>
            </a:r>
          </a:p>
          <a:p>
            <a:pPr lvl="1"/>
            <a:r>
              <a:rPr lang="en-US" dirty="0" smtClean="0"/>
              <a:t>“Burst buffers” </a:t>
            </a:r>
            <a:r>
              <a:rPr lang="mr-IN" dirty="0" smtClean="0"/>
              <a:t>–</a:t>
            </a:r>
            <a:r>
              <a:rPr lang="en-US" dirty="0" smtClean="0"/>
              <a:t> SSD, NVRAM </a:t>
            </a:r>
            <a:r>
              <a:rPr lang="mr-IN" dirty="0" smtClean="0"/>
              <a:t>–</a:t>
            </a:r>
            <a:r>
              <a:rPr lang="en-US" dirty="0" smtClean="0"/>
              <a:t> appearing now</a:t>
            </a:r>
          </a:p>
          <a:p>
            <a:pPr lvl="1"/>
            <a:r>
              <a:rPr lang="en-US" dirty="0" smtClean="0"/>
              <a:t>Requires site-specific knowledge to use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53" y="2068173"/>
            <a:ext cx="4055455" cy="255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standard solution yet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06249"/>
              </p:ext>
            </p:extLst>
          </p:nvPr>
        </p:nvGraphicFramePr>
        <p:xfrm>
          <a:off x="457200" y="1533378"/>
          <a:ext cx="4072598" cy="329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299"/>
                <a:gridCol w="2036299"/>
              </a:tblGrid>
              <a:tr h="529081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Hierarchy</a:t>
                      </a:r>
                      <a:endParaRPr lang="en-US" dirty="0"/>
                    </a:p>
                  </a:txBody>
                  <a:tcPr/>
                </a:tc>
              </a:tr>
              <a:tr h="92589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BlueGene</a:t>
                      </a:r>
                      <a:r>
                        <a:rPr lang="en-US" dirty="0" smtClean="0"/>
                        <a:t>/Q</a:t>
                      </a:r>
                      <a:r>
                        <a:rPr lang="en-US" baseline="0" dirty="0" smtClean="0"/>
                        <a:t> (e.g. ANL Mira)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Ramdisk</a:t>
                      </a:r>
                      <a:r>
                        <a:rPr lang="en-US" baseline="0" dirty="0" smtClean="0"/>
                        <a:t> on I/O nodes</a:t>
                      </a:r>
                      <a:endParaRPr lang="en-US" dirty="0"/>
                    </a:p>
                  </a:txBody>
                  <a:tcPr/>
                </a:tc>
              </a:tr>
              <a:tr h="536430">
                <a:tc>
                  <a:txBody>
                    <a:bodyPr/>
                    <a:lstStyle/>
                    <a:p>
                      <a:r>
                        <a:rPr lang="en-US" dirty="0" smtClean="0"/>
                        <a:t>Node-local</a:t>
                      </a:r>
                      <a:r>
                        <a:rPr lang="en-US" baseline="0" dirty="0" smtClean="0"/>
                        <a:t> NVRAM (e.g. ANL </a:t>
                      </a:r>
                      <a:r>
                        <a:rPr lang="en-US" dirty="0" smtClean="0"/>
                        <a:t>Theta)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SSD</a:t>
                      </a:r>
                      <a:endParaRPr lang="en-US" dirty="0"/>
                    </a:p>
                  </a:txBody>
                  <a:tcPr/>
                </a:tc>
              </a:tr>
              <a:tr h="925892">
                <a:tc>
                  <a:txBody>
                    <a:bodyPr/>
                    <a:lstStyle/>
                    <a:p>
                      <a:r>
                        <a:rPr lang="en-US" dirty="0" smtClean="0"/>
                        <a:t>Cray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DataWarp</a:t>
                      </a:r>
                      <a:r>
                        <a:rPr lang="en-US" baseline="0" dirty="0" smtClean="0"/>
                        <a:t>  (e.g. NERSC Cori)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directives used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034" y="1394255"/>
            <a:ext cx="4601426" cy="32533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2949" y="4450977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Node-local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4324" y="447064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Rack-local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15007" y="447308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Distributed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MPI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MPI: specification and implementation for portable message passing</a:t>
            </a:r>
          </a:p>
          <a:p>
            <a:r>
              <a:rPr lang="en-US" dirty="0" smtClean="0"/>
              <a:t>Concept of “Communicator”: collection of processes and context for messaging</a:t>
            </a:r>
          </a:p>
          <a:p>
            <a:r>
              <a:rPr lang="en-US" dirty="0" smtClean="0"/>
              <a:t>Everyone starts in MPI_COMM_WORLD</a:t>
            </a:r>
          </a:p>
          <a:p>
            <a:r>
              <a:rPr lang="en-US" dirty="0" smtClean="0"/>
              <a:t>MPI_COMM_SPLIT:</a:t>
            </a:r>
          </a:p>
          <a:p>
            <a:pPr lvl="1"/>
            <a:r>
              <a:rPr lang="en-US" dirty="0" smtClean="0"/>
              <a:t>Algorithmically create new sub-communicators based on “color”</a:t>
            </a:r>
          </a:p>
          <a:p>
            <a:pPr lvl="2"/>
            <a:r>
              <a:rPr lang="en-US" dirty="0" smtClean="0"/>
              <a:t>“I want half my processes doing X and half doing Y”</a:t>
            </a:r>
          </a:p>
          <a:p>
            <a:r>
              <a:rPr lang="en-US" dirty="0" smtClean="0"/>
              <a:t>MPI_COMM_SPLIT_TYPE</a:t>
            </a:r>
          </a:p>
          <a:p>
            <a:pPr lvl="1"/>
            <a:r>
              <a:rPr lang="en-US" dirty="0" smtClean="0"/>
              <a:t>Create new sub-communicators based on machine-specific factors</a:t>
            </a:r>
          </a:p>
          <a:p>
            <a:pPr lvl="2"/>
            <a:r>
              <a:rPr lang="en-US" dirty="0" smtClean="0"/>
              <a:t>“I want all processes in a communicator to have access to shared memory”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0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MPI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MPI_Comm_split_type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MPI_Comm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comm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split_type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,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key,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MPI_Info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info,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MPI_Comm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*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newcomm</a:t>
            </a:r>
            <a:r>
              <a:rPr lang="en-US" dirty="0" smtClean="0">
                <a:latin typeface="Andale Mono" charset="0"/>
                <a:ea typeface="Andale Mono" charset="0"/>
                <a:cs typeface="Andale Mono" charset="0"/>
              </a:rPr>
              <a:t>)</a:t>
            </a:r>
          </a:p>
          <a:p>
            <a:pPr lvl="1"/>
            <a:r>
              <a:rPr lang="en-US" dirty="0" smtClean="0"/>
              <a:t>Introduced in MPI-3</a:t>
            </a:r>
          </a:p>
          <a:p>
            <a:pPr lvl="1"/>
            <a:r>
              <a:rPr lang="en-US" dirty="0" smtClean="0"/>
              <a:t>Standard defines one “</a:t>
            </a:r>
            <a:r>
              <a:rPr lang="en-US" dirty="0" err="1" smtClean="0"/>
              <a:t>split_type</a:t>
            </a:r>
            <a:r>
              <a:rPr lang="en-US" dirty="0" smtClean="0"/>
              <a:t>”:  MPI_COMM_TYPE_SHARED: processes share memory</a:t>
            </a:r>
          </a:p>
          <a:p>
            <a:r>
              <a:rPr lang="en-US" dirty="0" smtClean="0"/>
              <a:t>Proposed/implemented  new </a:t>
            </a:r>
            <a:r>
              <a:rPr lang="en-US" dirty="0" err="1" smtClean="0"/>
              <a:t>split_type</a:t>
            </a:r>
            <a:r>
              <a:rPr lang="en-US" dirty="0" smtClean="0"/>
              <a:t> flag: “MPIX_COMM_TYPE_NEIGHBORHOOD”</a:t>
            </a:r>
          </a:p>
          <a:p>
            <a:pPr lvl="1"/>
            <a:r>
              <a:rPr lang="en-US" dirty="0" smtClean="0"/>
              <a:t>What kind of neighborhood?  Info key directs</a:t>
            </a:r>
          </a:p>
          <a:p>
            <a:pPr lvl="1"/>
            <a:r>
              <a:rPr lang="en-US" dirty="0" smtClean="0"/>
              <a:t>Key: “</a:t>
            </a:r>
            <a:r>
              <a:rPr lang="en-US" dirty="0" err="1" smtClean="0"/>
              <a:t>nbhd_common_dirname</a:t>
            </a:r>
            <a:r>
              <a:rPr lang="en-US" dirty="0" smtClean="0"/>
              <a:t>”; value: some path shared among processes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7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4944793" cy="3317082"/>
          </a:xfrm>
        </p:spPr>
        <p:txBody>
          <a:bodyPr/>
          <a:lstStyle/>
          <a:p>
            <a:r>
              <a:rPr lang="en-US" dirty="0" smtClean="0"/>
              <a:t>Exhaustive</a:t>
            </a:r>
          </a:p>
          <a:p>
            <a:pPr lvl="1"/>
            <a:r>
              <a:rPr lang="en-US" dirty="0" smtClean="0"/>
              <a:t>Every process creates one candidate file</a:t>
            </a:r>
          </a:p>
          <a:p>
            <a:pPr lvl="1"/>
            <a:r>
              <a:rPr lang="en-US" dirty="0" smtClean="0"/>
              <a:t>Works well if storage not globally shared</a:t>
            </a:r>
          </a:p>
          <a:p>
            <a:pPr lvl="1"/>
            <a:r>
              <a:rPr lang="en-US" dirty="0" smtClean="0"/>
              <a:t>Completely useless on global storage</a:t>
            </a:r>
          </a:p>
          <a:p>
            <a:r>
              <a:rPr lang="en-US" dirty="0" smtClean="0"/>
              <a:t>Heuristic</a:t>
            </a:r>
          </a:p>
          <a:p>
            <a:pPr lvl="1"/>
            <a:r>
              <a:rPr lang="en-US" dirty="0" smtClean="0"/>
              <a:t>Less accurate but only requires two storage calls</a:t>
            </a:r>
          </a:p>
          <a:p>
            <a:pPr lvl="1"/>
            <a:r>
              <a:rPr lang="en-US" dirty="0" smtClean="0"/>
              <a:t>If e.g. NVRAM installed at rack-level, heuristic will inaccurately detect node-local storage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756" y="2916399"/>
            <a:ext cx="3343702" cy="19388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945987"/>
            <a:ext cx="3545058" cy="20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4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4744064" cy="3317082"/>
          </a:xfrm>
        </p:spPr>
        <p:txBody>
          <a:bodyPr/>
          <a:lstStyle/>
          <a:p>
            <a:r>
              <a:rPr lang="en-US" dirty="0" smtClean="0"/>
              <a:t>Scenario:  simulation code periodically writes checkpoints</a:t>
            </a:r>
          </a:p>
          <a:p>
            <a:r>
              <a:rPr lang="en-US" dirty="0" smtClean="0"/>
              <a:t>What if we checkpoint to local storage?	</a:t>
            </a:r>
          </a:p>
          <a:p>
            <a:pPr lvl="1"/>
            <a:r>
              <a:rPr lang="en-US" dirty="0" smtClean="0"/>
              <a:t>Drawback: scatters files across nodes.</a:t>
            </a:r>
          </a:p>
          <a:p>
            <a:pPr lvl="1"/>
            <a:r>
              <a:rPr lang="en-US" dirty="0" smtClean="0"/>
              <a:t>Benefit: much faster checkpoints</a:t>
            </a:r>
          </a:p>
          <a:p>
            <a:pPr lvl="1"/>
            <a:r>
              <a:rPr lang="en-US" dirty="0" smtClean="0"/>
              <a:t>Maybe checkpoints are written more often than read?</a:t>
            </a:r>
          </a:p>
          <a:p>
            <a:pPr lvl="1"/>
            <a:r>
              <a:rPr lang="en-US" dirty="0" smtClean="0"/>
              <a:t>Maybe we can collect one set of staged checkpoints (at exit? At synchronization points?) fast enough to still come out ahead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Application Kernel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791" y="1820790"/>
            <a:ext cx="36576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2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Intermediate storage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Workflow simulations need some way to get products between stages of workflow pipeline</a:t>
            </a:r>
          </a:p>
          <a:p>
            <a:r>
              <a:rPr lang="en-US" dirty="0" smtClean="0"/>
              <a:t>Saving intermediate steps to parallel file system adequate, but poor fit for parallel file system designs</a:t>
            </a:r>
          </a:p>
          <a:p>
            <a:pPr lvl="1"/>
            <a:r>
              <a:rPr lang="en-US" dirty="0" smtClean="0"/>
              <a:t>“Write visibility”: needed at </a:t>
            </a:r>
            <a:r>
              <a:rPr lang="en-US" dirty="0" smtClean="0"/>
              <a:t>task level</a:t>
            </a:r>
            <a:r>
              <a:rPr lang="en-US" dirty="0" smtClean="0"/>
              <a:t>, not process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Use burst buffer to hold intermediate products</a:t>
            </a:r>
          </a:p>
          <a:p>
            <a:pPr lvl="1"/>
            <a:r>
              <a:rPr lang="en-US" dirty="0" smtClean="0"/>
              <a:t>Avoid contention on parallel file system</a:t>
            </a:r>
          </a:p>
          <a:p>
            <a:pPr lvl="1"/>
            <a:r>
              <a:rPr lang="en-US" dirty="0" smtClean="0"/>
              <a:t>Better semantic fit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813" y="1408113"/>
            <a:ext cx="4421187" cy="3317875"/>
          </a:xfrm>
        </p:spPr>
      </p:pic>
    </p:spTree>
    <p:extLst>
      <p:ext uri="{BB962C8B-B14F-4D97-AF65-F5344CB8AC3E}">
        <p14:creationId xmlns:p14="http://schemas.microsoft.com/office/powerpoint/2010/main" val="6291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communicator based on NUMA domains</a:t>
            </a:r>
          </a:p>
          <a:p>
            <a:pPr lvl="1"/>
            <a:r>
              <a:rPr lang="en-US" dirty="0" err="1" smtClean="0"/>
              <a:t>OpenMPI</a:t>
            </a:r>
            <a:r>
              <a:rPr lang="en-US" dirty="0" smtClean="0"/>
              <a:t> approach, but with hints</a:t>
            </a:r>
          </a:p>
          <a:p>
            <a:r>
              <a:rPr lang="en-US" dirty="0" smtClean="0"/>
              <a:t>Use generated communicator in I/O logging</a:t>
            </a:r>
          </a:p>
          <a:p>
            <a:pPr lvl="1"/>
            <a:r>
              <a:rPr lang="en-US" dirty="0" smtClean="0"/>
              <a:t>Collective I/O for log replay across nodes sharing NVRAM</a:t>
            </a:r>
          </a:p>
          <a:p>
            <a:r>
              <a:rPr lang="en-US" dirty="0" smtClean="0"/>
              <a:t>Improved heuristics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16x9v4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presentation_16x9v4</Template>
  <TotalTime>4787</TotalTime>
  <Words>454</Words>
  <Application>Microsoft Macintosh PowerPoint</Application>
  <PresentationFormat>On-screen Show (16:9)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Andale Mono</vt:lpstr>
      <vt:lpstr>Calibri</vt:lpstr>
      <vt:lpstr>Mangal</vt:lpstr>
      <vt:lpstr>Wingdings</vt:lpstr>
      <vt:lpstr>Arial</vt:lpstr>
      <vt:lpstr>presentation_16x9v4</vt:lpstr>
      <vt:lpstr>Portable topology aware MPI-io</vt:lpstr>
      <vt:lpstr>motivation</vt:lpstr>
      <vt:lpstr>NO standard solution yet</vt:lpstr>
      <vt:lpstr>Some MPI context</vt:lpstr>
      <vt:lpstr>Extending MPI standard</vt:lpstr>
      <vt:lpstr>Approach</vt:lpstr>
      <vt:lpstr>Results</vt:lpstr>
      <vt:lpstr>Results</vt:lpstr>
      <vt:lpstr>Next Steps</vt:lpstr>
      <vt:lpstr>Conclusion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Portable topology aware MPI-io</dc:title>
  <dc:creator>Rob Latham</dc:creator>
  <cp:lastModifiedBy>Latham, Robert J.</cp:lastModifiedBy>
  <cp:revision>25</cp:revision>
  <cp:lastPrinted>2015-09-08T15:35:42Z</cp:lastPrinted>
  <dcterms:created xsi:type="dcterms:W3CDTF">2017-12-12T17:05:13Z</dcterms:created>
  <dcterms:modified xsi:type="dcterms:W3CDTF">2017-12-16T01:23:00Z</dcterms:modified>
</cp:coreProperties>
</file>