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6" r:id="rId3"/>
    <p:sldId id="277" r:id="rId4"/>
    <p:sldId id="294" r:id="rId5"/>
    <p:sldId id="296" r:id="rId6"/>
    <p:sldId id="278" r:id="rId7"/>
    <p:sldId id="297" r:id="rId8"/>
    <p:sldId id="282" r:id="rId9"/>
    <p:sldId id="279" r:id="rId10"/>
    <p:sldId id="280" r:id="rId11"/>
    <p:sldId id="281" r:id="rId12"/>
    <p:sldId id="284" r:id="rId13"/>
    <p:sldId id="298" r:id="rId14"/>
    <p:sldId id="293" r:id="rId15"/>
    <p:sldId id="295" r:id="rId16"/>
    <p:sldId id="287" r:id="rId17"/>
    <p:sldId id="288" r:id="rId18"/>
    <p:sldId id="289" r:id="rId19"/>
    <p:sldId id="291" r:id="rId20"/>
    <p:sldId id="290" r:id="rId21"/>
    <p:sldId id="292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976" userDrawn="1">
          <p15:clr>
            <a:srgbClr val="A4A3A4"/>
          </p15:clr>
        </p15:guide>
        <p15:guide id="4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o, Tao" initials="G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80031" autoAdjust="0"/>
  </p:normalViewPr>
  <p:slideViewPr>
    <p:cSldViewPr snapToObjects="1" showGuides="1">
      <p:cViewPr>
        <p:scale>
          <a:sx n="100" d="100"/>
          <a:sy n="100" d="100"/>
        </p:scale>
        <p:origin x="2152" y="-296"/>
      </p:cViewPr>
      <p:guideLst>
        <p:guide orient="horz" pos="1584"/>
        <p:guide pos="2880"/>
        <p:guide pos="2976"/>
        <p:guide pos="336"/>
      </p:guideLst>
    </p:cSldViewPr>
  </p:slideViewPr>
  <p:outlineViewPr>
    <p:cViewPr>
      <p:scale>
        <a:sx n="33" d="100"/>
        <a:sy n="33" d="100"/>
      </p:scale>
      <p:origin x="0" y="-4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39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E03F187B-654C-9C43-8894-53C5898C8E01}" type="datetime1">
              <a:rPr lang="en-US" altLang="en-US"/>
              <a:pPr>
                <a:defRPr/>
              </a:pPr>
              <a:t>12/16/17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25103F32-1DA2-FF4E-A82C-D984CE789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49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F4F828B1-404C-0E4E-90D2-013EDBD2C475}" type="datetime1">
              <a:rPr lang="en-US" altLang="en-US"/>
              <a:pPr>
                <a:defRPr/>
              </a:pPr>
              <a:t>12/16/17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3C4D6983-A030-FC4A-A56D-A0ED81D86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45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is a substring of length k in a string.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059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Now</a:t>
            </a:r>
            <a:r>
              <a:rPr kumimoji="1" lang="en-US" altLang="zh-CN" baseline="0" dirty="0" smtClean="0"/>
              <a:t> let us have a look at the workflow of </a:t>
            </a:r>
            <a:r>
              <a:rPr kumimoji="1" lang="en-US" altLang="zh-CN" baseline="0" dirty="0" err="1" smtClean="0"/>
              <a:t>Bloomfish</a:t>
            </a:r>
            <a:r>
              <a:rPr kumimoji="1" lang="en-US" altLang="zh-CN" baseline="0" dirty="0" smtClean="0"/>
              <a:t>. </a:t>
            </a:r>
            <a:r>
              <a:rPr kumimoji="1" lang="mr-IN" altLang="zh-CN" baseline="0" dirty="0" smtClean="0"/>
              <a:t>…</a:t>
            </a:r>
            <a:endParaRPr kumimoji="1" lang="en-US" altLang="zh-CN" baseline="0" dirty="0" smtClean="0"/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Let us have a look at how we solve the problems of current implementations</a:t>
            </a:r>
            <a:r>
              <a:rPr kumimoji="1" lang="mr-IN" altLang="zh-CN" baseline="0" dirty="0" smtClean="0"/>
              <a:t>…</a:t>
            </a:r>
            <a:endParaRPr kumimoji="1" lang="en-US" altLang="zh-CN" baseline="0" dirty="0" smtClean="0"/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1. 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2. 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3. 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Until now, we have designed an efficient k-</a:t>
            </a:r>
            <a:r>
              <a:rPr kumimoji="1" lang="en-US" altLang="zh-CN" baseline="0" dirty="0" err="1" smtClean="0"/>
              <a:t>mer</a:t>
            </a:r>
            <a:r>
              <a:rPr kumimoji="1" lang="en-US" altLang="zh-CN" baseline="0" dirty="0" smtClean="0"/>
              <a:t> counting framework by combining Jellyfish with </a:t>
            </a:r>
            <a:r>
              <a:rPr kumimoji="1" lang="en-US" altLang="zh-CN" baseline="0" dirty="0" err="1" smtClean="0"/>
              <a:t>Mimir</a:t>
            </a:r>
            <a:r>
              <a:rPr kumimoji="1" lang="en-US" altLang="zh-CN" baseline="0" dirty="0" smtClean="0"/>
              <a:t>. When we test the performance on supercomputing systems, we find some extra problems.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02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 first</a:t>
            </a:r>
            <a:r>
              <a:rPr kumimoji="1" lang="en-US" altLang="zh-CN" baseline="0" dirty="0" smtClean="0"/>
              <a:t> problem is </a:t>
            </a:r>
            <a:r>
              <a:rPr kumimoji="1" lang="mr-IN" altLang="zh-CN" baseline="0" dirty="0" smtClean="0"/>
              <a:t>…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56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 second problem is </a:t>
            </a:r>
            <a:r>
              <a:rPr kumimoji="1" lang="mr-IN" altLang="zh-CN" dirty="0" smtClean="0"/>
              <a:t>…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477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We have</a:t>
            </a:r>
            <a:r>
              <a:rPr kumimoji="1" lang="en-US" altLang="zh-CN" baseline="0" dirty="0" smtClean="0"/>
              <a:t> three data </a:t>
            </a:r>
            <a:r>
              <a:rPr kumimoji="1" lang="en-US" altLang="zh-CN" baseline="0" dirty="0" err="1" smtClean="0"/>
              <a:t>struture</a:t>
            </a:r>
            <a:r>
              <a:rPr kumimoji="1" lang="mr-IN" altLang="zh-CN" baseline="0" dirty="0" smtClean="0"/>
              <a:t>…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78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As k-</a:t>
            </a:r>
            <a:r>
              <a:rPr kumimoji="1" lang="en-US" altLang="zh-CN" dirty="0" err="1" smtClean="0"/>
              <a:t>mer</a:t>
            </a:r>
            <a:r>
              <a:rPr kumimoji="1" lang="en-US" altLang="zh-CN" dirty="0" smtClean="0"/>
              <a:t> counting is important, there are some frameworks</a:t>
            </a:r>
            <a:r>
              <a:rPr kumimoji="1" lang="en-US" altLang="zh-CN" baseline="0" dirty="0" smtClean="0"/>
              <a:t> for k-</a:t>
            </a:r>
            <a:r>
              <a:rPr kumimoji="1" lang="en-US" altLang="zh-CN" baseline="0" dirty="0" err="1" smtClean="0"/>
              <a:t>mer</a:t>
            </a:r>
            <a:r>
              <a:rPr kumimoji="1" lang="en-US" altLang="zh-CN" baseline="0" dirty="0" smtClean="0"/>
              <a:t> counting. </a:t>
            </a:r>
          </a:p>
          <a:p>
            <a:endParaRPr kumimoji="1" lang="en-US" altLang="zh-CN" baseline="0" dirty="0" smtClean="0"/>
          </a:p>
          <a:p>
            <a:r>
              <a:rPr kumimoji="1" lang="en-US" altLang="zh-CN" dirty="0" smtClean="0"/>
              <a:t>Jellyfish is the state-of-art shared-memory implementation. 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We test Jellyfish</a:t>
            </a:r>
            <a:r>
              <a:rPr kumimoji="1" lang="en-US" altLang="zh-CN" baseline="0" dirty="0" smtClean="0"/>
              <a:t> on a single node of Tianhe-2 supercomputer as shown in the Figure. The x axis is </a:t>
            </a:r>
            <a:r>
              <a:rPr kumimoji="1" lang="mr-IN" altLang="zh-CN" baseline="0" dirty="0" smtClean="0"/>
              <a:t>…</a:t>
            </a:r>
            <a:r>
              <a:rPr kumimoji="1" lang="en-US" altLang="zh-CN" baseline="0" dirty="0" smtClean="0"/>
              <a:t>, the y axis is </a:t>
            </a:r>
            <a:r>
              <a:rPr kumimoji="1" lang="mr-IN" altLang="zh-CN" baseline="0" dirty="0" smtClean="0"/>
              <a:t>…</a:t>
            </a:r>
            <a:r>
              <a:rPr kumimoji="1" lang="en-US" altLang="zh-CN" baseline="0" dirty="0" smtClean="0"/>
              <a:t>.</a:t>
            </a:r>
          </a:p>
          <a:p>
            <a:r>
              <a:rPr kumimoji="1" lang="en-US" altLang="zh-CN" baseline="0" dirty="0" smtClean="0"/>
              <a:t>As you can see in the figure, Jellyfish </a:t>
            </a:r>
            <a:r>
              <a:rPr kumimoji="1" lang="mr-IN" altLang="zh-CN" baseline="0" dirty="0" smtClean="0"/>
              <a:t>…</a:t>
            </a:r>
            <a:endParaRPr kumimoji="1" lang="en-US" altLang="zh-CN" baseline="0" dirty="0" smtClean="0"/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Thus, the problem of shared-memory </a:t>
            </a:r>
            <a:r>
              <a:rPr kumimoji="1" lang="en-US" altLang="zh-CN" baseline="0" dirty="0" err="1" smtClean="0"/>
              <a:t>implementat`ion</a:t>
            </a:r>
            <a:r>
              <a:rPr kumimoji="1" lang="en-US" altLang="zh-CN" baseline="0" dirty="0" smtClean="0"/>
              <a:t> </a:t>
            </a:r>
            <a:r>
              <a:rPr kumimoji="1" lang="en-US" altLang="zh-CN" baseline="0" dirty="0" smtClean="0"/>
              <a:t>is </a:t>
            </a:r>
            <a:r>
              <a:rPr kumimoji="1" lang="mr-IN" altLang="zh-CN" baseline="0" dirty="0" smtClean="0"/>
              <a:t>…</a:t>
            </a:r>
            <a:r>
              <a:rPr kumimoji="1" lang="en-US" altLang="zh-CN" baseline="0" dirty="0" smtClean="0"/>
              <a:t> and it cannot scale to large-scale supercomputing systems.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27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To overcome</a:t>
            </a:r>
            <a:r>
              <a:rPr kumimoji="1" lang="en-US" altLang="zh-CN" baseline="0" dirty="0" smtClean="0"/>
              <a:t> the limitation of shared-memory implementation, there are some distributed-memory implementations. </a:t>
            </a:r>
            <a:r>
              <a:rPr kumimoji="1" lang="en-US" altLang="zh-CN" baseline="0" dirty="0" err="1" smtClean="0"/>
              <a:t>Kmerind</a:t>
            </a:r>
            <a:r>
              <a:rPr kumimoji="1" lang="en-US" altLang="zh-CN" baseline="0" dirty="0" smtClean="0"/>
              <a:t> is the state-of-art distributed-memory implementation. 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We test </a:t>
            </a:r>
            <a:r>
              <a:rPr kumimoji="1" lang="en-US" altLang="zh-CN" baseline="0" dirty="0" err="1" smtClean="0"/>
              <a:t>Kmerind</a:t>
            </a:r>
            <a:r>
              <a:rPr kumimoji="1" lang="en-US" altLang="zh-CN" baseline="0" dirty="0" smtClean="0"/>
              <a:t> on a single node of Comet supercomputer. Each Comet node has 128 GB memory. 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As you can see in these figures, </a:t>
            </a:r>
            <a:r>
              <a:rPr kumimoji="1" lang="en-US" altLang="zh-CN" baseline="0" dirty="0" err="1" smtClean="0"/>
              <a:t>Kmerind</a:t>
            </a:r>
            <a:r>
              <a:rPr kumimoji="1" lang="en-US" altLang="zh-CN" baseline="0" dirty="0" smtClean="0"/>
              <a:t> can only process 3GB dataset</a:t>
            </a:r>
            <a:r>
              <a:rPr kumimoji="1" lang="mr-IN" altLang="zh-CN" baseline="0" dirty="0" smtClean="0"/>
              <a:t>…</a:t>
            </a:r>
            <a:endParaRPr kumimoji="1" lang="en-US" altLang="zh-CN" baseline="0" dirty="0" smtClean="0"/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To conclude, the shortcoming of current distributed-memory implementation is that </a:t>
            </a:r>
            <a:r>
              <a:rPr kumimoji="1" lang="mr-IN" altLang="zh-CN" baseline="0" dirty="0" smtClean="0"/>
              <a:t>…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49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To summary, the shortcomings of current implementations are </a:t>
            </a:r>
            <a:r>
              <a:rPr kumimoji="1" lang="mr-IN" altLang="zh-CN" dirty="0" smtClean="0"/>
              <a:t>…</a:t>
            </a:r>
            <a:r>
              <a:rPr kumimoji="1" lang="en-US" altLang="zh-CN" dirty="0" smtClean="0"/>
              <a:t>?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04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Our goal of</a:t>
            </a:r>
            <a:r>
              <a:rPr kumimoji="1" lang="en-US" altLang="zh-CN" baseline="0" dirty="0" smtClean="0"/>
              <a:t> this work </a:t>
            </a:r>
            <a:r>
              <a:rPr kumimoji="1" lang="mr-IN" altLang="zh-CN" baseline="0" dirty="0" smtClean="0"/>
              <a:t>…</a:t>
            </a:r>
            <a:endParaRPr kumimoji="1" lang="en-US" altLang="zh-CN" baseline="0" dirty="0" smtClean="0"/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Our contributions are </a:t>
            </a:r>
            <a:r>
              <a:rPr kumimoji="1" lang="mr-IN" altLang="zh-CN" baseline="0" dirty="0" smtClean="0"/>
              <a:t>…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950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Let us review the implementation</a:t>
            </a:r>
            <a:r>
              <a:rPr kumimoji="1" lang="en-US" altLang="zh-CN" baseline="0" dirty="0" smtClean="0"/>
              <a:t> of </a:t>
            </a:r>
            <a:r>
              <a:rPr kumimoji="1" lang="en-US" altLang="zh-CN" dirty="0" smtClean="0"/>
              <a:t>Jellyfish at first. As I introduced earlier, Jellyfish is shared-memory</a:t>
            </a:r>
            <a:r>
              <a:rPr kumimoji="1" lang="en-US" altLang="zh-CN" baseline="0" dirty="0" smtClean="0"/>
              <a:t> k-</a:t>
            </a:r>
            <a:r>
              <a:rPr kumimoji="1" lang="en-US" altLang="zh-CN" baseline="0" dirty="0" err="1" smtClean="0"/>
              <a:t>mer</a:t>
            </a:r>
            <a:r>
              <a:rPr kumimoji="1" lang="en-US" altLang="zh-CN" baseline="0" dirty="0" smtClean="0"/>
              <a:t> counting framework. 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Jellyfish is based on thread model and different threads are used to process different files.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The core contribution of Jellyfish is that </a:t>
            </a:r>
            <a:r>
              <a:rPr kumimoji="1" lang="mr-IN" altLang="zh-CN" baseline="0" dirty="0" smtClean="0"/>
              <a:t>…</a:t>
            </a:r>
            <a:endParaRPr kumimoji="1" lang="en-US" altLang="zh-CN" baseline="0" dirty="0" smtClean="0"/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Thus, the shortcomings of Jellyfish is that </a:t>
            </a:r>
            <a:r>
              <a:rPr kumimoji="1" lang="mr-IN" altLang="zh-CN" baseline="0" dirty="0" smtClean="0"/>
              <a:t>…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09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Let’s review </a:t>
            </a:r>
            <a:r>
              <a:rPr kumimoji="1" lang="en-US" altLang="zh-CN" dirty="0" err="1" smtClean="0"/>
              <a:t>Kmerind</a:t>
            </a:r>
            <a:r>
              <a:rPr kumimoji="1" lang="en-US" altLang="zh-CN" dirty="0" smtClean="0"/>
              <a:t> now. As</a:t>
            </a:r>
            <a:r>
              <a:rPr kumimoji="1" lang="en-US" altLang="zh-CN" baseline="0" dirty="0" smtClean="0"/>
              <a:t> I </a:t>
            </a:r>
            <a:r>
              <a:rPr kumimoji="1" lang="en-US" altLang="zh-CN" baseline="0" dirty="0" err="1" smtClean="0"/>
              <a:t>introbuted</a:t>
            </a:r>
            <a:r>
              <a:rPr kumimoji="1" lang="en-US" altLang="zh-CN" baseline="0" dirty="0" smtClean="0"/>
              <a:t> earlier, </a:t>
            </a:r>
            <a:r>
              <a:rPr kumimoji="1" lang="en-US" altLang="zh-CN" baseline="0" dirty="0" err="1" smtClean="0"/>
              <a:t>Kmerind</a:t>
            </a:r>
            <a:r>
              <a:rPr kumimoji="1" lang="en-US" altLang="zh-CN" baseline="0" dirty="0" smtClean="0"/>
              <a:t> is the state-of-art distributed-memory implementation.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err="1" smtClean="0"/>
              <a:t>Kmerind</a:t>
            </a:r>
            <a:r>
              <a:rPr kumimoji="1" lang="en-US" altLang="zh-CN" baseline="0" dirty="0" smtClean="0"/>
              <a:t> includes multiple stages as shown in the figure. 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Thus, the </a:t>
            </a:r>
            <a:r>
              <a:rPr kumimoji="1" lang="en-US" altLang="zh-CN" baseline="0" dirty="0" err="1" smtClean="0"/>
              <a:t>shortcomming</a:t>
            </a:r>
            <a:r>
              <a:rPr kumimoji="1" lang="en-US" altLang="zh-CN" baseline="0" dirty="0" smtClean="0"/>
              <a:t> of </a:t>
            </a:r>
            <a:r>
              <a:rPr kumimoji="1" lang="en-US" altLang="zh-CN" baseline="0" dirty="0" err="1" smtClean="0"/>
              <a:t>Kmerind</a:t>
            </a:r>
            <a:r>
              <a:rPr kumimoji="1" lang="en-US" altLang="zh-CN" baseline="0" dirty="0" smtClean="0"/>
              <a:t> is that </a:t>
            </a:r>
            <a:r>
              <a:rPr kumimoji="1" lang="mr-IN" altLang="zh-CN" baseline="0" dirty="0" smtClean="0"/>
              <a:t>…</a:t>
            </a:r>
            <a:r>
              <a:rPr kumimoji="1" lang="en-US" altLang="zh-CN" baseline="0" dirty="0" smtClean="0"/>
              <a:t>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716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We</a:t>
            </a:r>
            <a:r>
              <a:rPr kumimoji="1" lang="en-US" altLang="zh-CN" baseline="0" dirty="0" smtClean="0"/>
              <a:t> note that the problem is very similar to </a:t>
            </a:r>
            <a:r>
              <a:rPr kumimoji="1" lang="en-US" altLang="zh-CN" baseline="0" dirty="0" err="1" smtClean="0"/>
              <a:t>Wordcount</a:t>
            </a:r>
            <a:r>
              <a:rPr kumimoji="1" lang="en-US" altLang="zh-CN" baseline="0" dirty="0" smtClean="0"/>
              <a:t> and MapReduce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286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There are</a:t>
            </a:r>
            <a:r>
              <a:rPr kumimoji="1" lang="en-US" altLang="zh-CN" baseline="0" dirty="0" smtClean="0"/>
              <a:t> some MapReduce implementations. As we want to execute it on large-scale supercomputing systems. We choose a MapReduce for supercomputing systems. 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There are some reasons to choose this </a:t>
            </a:r>
            <a:r>
              <a:rPr kumimoji="1" lang="en-US" altLang="zh-CN" baseline="0" dirty="0" err="1" smtClean="0"/>
              <a:t>framewrok</a:t>
            </a:r>
            <a:r>
              <a:rPr kumimoji="1" lang="en-US" altLang="zh-CN" baseline="0" dirty="0" smtClean="0"/>
              <a:t>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D6983-A030-FC4A-A56D-A0ED81D8670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20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4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1C669321-48E2-804C-96AF-437708D1B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5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A1F03767-D1CE-4248-BC60-1B87B632B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77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DBA96410-2C65-EC48-B325-480707659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27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61A01E9A-B571-AA40-B7A7-EC7919A77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21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ED8161BF-44B5-DD4D-A9C1-0A4D05F70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1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031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1031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7FBDDFF1-C42A-8844-8E66-ABD1846B4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77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96700D14-C1CC-064A-9E44-20A014EF1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06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1615A0F7-B1B7-6348-90BF-FAEC4E939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CE73B968-F51C-8940-9985-E7DD3C184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2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" charset="0"/>
                <a:ea typeface="ＭＳ Ｐゴシック" charset="-128"/>
              </a:defRPr>
            </a:lvl1pPr>
          </a:lstStyle>
          <a:p>
            <a:pPr>
              <a:defRPr/>
            </a:pPr>
            <a:fld id="{D93FD3BB-371B-704B-9682-DFF6C16F8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19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Calibri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5029200" y="-11575"/>
            <a:ext cx="3436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i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National</a:t>
            </a:r>
            <a:r>
              <a:rPr kumimoji="1" lang="en-US" altLang="zh-CN" sz="1400" b="1" i="1" baseline="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University of Defense Technology</a:t>
            </a:r>
            <a:endParaRPr kumimoji="1" lang="zh-CN" altLang="en-US" sz="14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0090"/>
          </a:solidFill>
          <a:latin typeface="+mn-lt"/>
          <a:ea typeface="ＭＳ Ｐゴシック" charset="0"/>
          <a:cs typeface="Geneva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0"/>
          </a:solidFill>
          <a:latin typeface="Calibri" charset="0"/>
          <a:ea typeface="ＭＳ Ｐゴシック" charset="0"/>
          <a:cs typeface="Geneva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0"/>
          </a:solidFill>
          <a:latin typeface="Calibri" charset="0"/>
          <a:ea typeface="ＭＳ Ｐゴシック" charset="0"/>
          <a:cs typeface="Geneva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0"/>
          </a:solidFill>
          <a:latin typeface="Calibri" charset="0"/>
          <a:ea typeface="ＭＳ Ｐゴシック" charset="0"/>
          <a:cs typeface="Geneva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0"/>
          </a:solidFill>
          <a:latin typeface="Calibri" charset="0"/>
          <a:ea typeface="ＭＳ Ｐゴシック" charset="0"/>
          <a:cs typeface="Geneva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Geneva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chemeClr val="tx1"/>
          </a:solidFill>
          <a:latin typeface="+mn-lt"/>
          <a:ea typeface="Geneva" pitchFamily="-65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57200" y="968375"/>
            <a:ext cx="8077200" cy="1470025"/>
          </a:xfrm>
        </p:spPr>
        <p:txBody>
          <a:bodyPr/>
          <a:lstStyle/>
          <a:p>
            <a:r>
              <a:rPr lang="en-US" dirty="0" err="1"/>
              <a:t>Bloomfish</a:t>
            </a:r>
            <a:r>
              <a:rPr lang="en-US" dirty="0"/>
              <a:t>: A Highly Scalable Distributed K-</a:t>
            </a:r>
            <a:r>
              <a:rPr lang="en-US" dirty="0" err="1"/>
              <a:t>mer</a:t>
            </a:r>
            <a:r>
              <a:rPr lang="en-US" dirty="0"/>
              <a:t> Counting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406525" y="2155824"/>
            <a:ext cx="6400800" cy="3406776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Tao Gao</a:t>
            </a:r>
            <a:r>
              <a:rPr lang="en-US" altLang="en-US" b="1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1,2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</a:t>
            </a:r>
            <a:r>
              <a:rPr lang="en-US" altLang="en-US" dirty="0" err="1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Yanfei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Guo</a:t>
            </a:r>
            <a:r>
              <a:rPr lang="en-US" altLang="en-US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3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</a:t>
            </a:r>
            <a:r>
              <a:rPr lang="en-US" dirty="0" err="1">
                <a:solidFill>
                  <a:srgbClr val="1F497D"/>
                </a:solidFill>
                <a:ea typeface="ＭＳ Ｐゴシック" charset="-128"/>
                <a:cs typeface="Geneva" charset="0"/>
              </a:rPr>
              <a:t>Yanjie</a:t>
            </a:r>
            <a:r>
              <a:rPr lang="en-US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</a:t>
            </a:r>
            <a:r>
              <a:rPr 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Wei</a:t>
            </a:r>
            <a:r>
              <a:rPr lang="en-US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6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</a:t>
            </a:r>
          </a:p>
          <a:p>
            <a:pPr eaLnBrk="1" hangingPunct="1"/>
            <a:r>
              <a:rPr lang="en-US" dirty="0" err="1">
                <a:solidFill>
                  <a:srgbClr val="1F497D"/>
                </a:solidFill>
                <a:ea typeface="ＭＳ Ｐゴシック" charset="-128"/>
                <a:cs typeface="Geneva" charset="0"/>
              </a:rPr>
              <a:t>Bingqiang</a:t>
            </a:r>
            <a:r>
              <a:rPr lang="en-US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</a:t>
            </a:r>
            <a:r>
              <a:rPr 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Wang</a:t>
            </a:r>
            <a:r>
              <a:rPr lang="en-US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5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</a:t>
            </a:r>
            <a:r>
              <a:rPr lang="en-US" altLang="en-US" dirty="0" err="1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Yutong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Lu</a:t>
            </a:r>
            <a:r>
              <a:rPr lang="en-US" altLang="en-US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2,5,7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</a:t>
            </a:r>
          </a:p>
          <a:p>
            <a:pPr eaLnBrk="1" hangingPunct="1"/>
            <a:r>
              <a:rPr lang="en-US" altLang="en-US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Pietro 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Cicotti</a:t>
            </a:r>
            <a:r>
              <a:rPr lang="en-US" altLang="en-US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4</a:t>
            </a:r>
            <a:r>
              <a:rPr lang="en-US" altLang="en-US" baseline="-25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</a:t>
            </a:r>
            <a:r>
              <a:rPr lang="en-US" altLang="en-US" dirty="0" err="1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Pavan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Balaji</a:t>
            </a:r>
            <a:r>
              <a:rPr lang="en-US" altLang="en-US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3</a:t>
            </a:r>
            <a:r>
              <a:rPr lang="en-US" altLang="en-US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, Michela Taufer</a:t>
            </a:r>
            <a:r>
              <a:rPr lang="en-US" altLang="en-US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1</a:t>
            </a:r>
            <a:endParaRPr lang="en-US" altLang="en-US" dirty="0" smtClean="0">
              <a:solidFill>
                <a:srgbClr val="1F497D"/>
              </a:solidFill>
              <a:ea typeface="ＭＳ Ｐゴシック" charset="-128"/>
              <a:cs typeface="Geneva" charset="0"/>
            </a:endParaRPr>
          </a:p>
          <a:p>
            <a:pPr eaLnBrk="1" hangingPunct="1"/>
            <a:r>
              <a:rPr lang="en-US" altLang="en-US" sz="1600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1 </a:t>
            </a:r>
            <a:r>
              <a:rPr lang="en-US" altLang="en-US" sz="16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University of Delaware</a:t>
            </a:r>
          </a:p>
          <a:p>
            <a:pPr eaLnBrk="1" hangingPunct="1"/>
            <a:r>
              <a:rPr lang="en-US" altLang="en-US" sz="1600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2</a:t>
            </a:r>
            <a:r>
              <a:rPr lang="en-US" altLang="en-US" sz="16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National University of Defense Technology</a:t>
            </a:r>
          </a:p>
          <a:p>
            <a:pPr eaLnBrk="1" hangingPunct="1"/>
            <a:r>
              <a:rPr lang="en-US" altLang="en-US" sz="1600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3</a:t>
            </a:r>
            <a:r>
              <a:rPr lang="en-US" altLang="en-US" sz="16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Argonne National Laboratory</a:t>
            </a:r>
          </a:p>
          <a:p>
            <a:pPr eaLnBrk="1" hangingPunct="1"/>
            <a:r>
              <a:rPr lang="en-US" altLang="en-US" sz="1600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4</a:t>
            </a:r>
            <a:r>
              <a:rPr lang="en-US" altLang="en-US" sz="16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San Diego Supercomputer Center </a:t>
            </a:r>
          </a:p>
          <a:p>
            <a:pPr eaLnBrk="1" hangingPunct="1"/>
            <a:r>
              <a:rPr lang="en-US" altLang="en-US" sz="1600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5</a:t>
            </a:r>
            <a:r>
              <a:rPr lang="en-US" altLang="en-US" sz="16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National Supercomputer Center in Guangzhou</a:t>
            </a:r>
          </a:p>
          <a:p>
            <a:pPr eaLnBrk="1" hangingPunct="1"/>
            <a:r>
              <a:rPr lang="en-US" sz="1600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6</a:t>
            </a:r>
            <a:r>
              <a:rPr lang="en-US" sz="16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Shenzhen </a:t>
            </a:r>
            <a:r>
              <a:rPr lang="en-US" sz="16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Institutes of Advanced Technology, CAS</a:t>
            </a:r>
            <a:endParaRPr lang="en-US" altLang="en-US" sz="1600" dirty="0">
              <a:solidFill>
                <a:srgbClr val="1F497D"/>
              </a:solidFill>
              <a:ea typeface="ＭＳ Ｐゴシック" charset="-128"/>
              <a:cs typeface="Geneva" charset="0"/>
            </a:endParaRPr>
          </a:p>
          <a:p>
            <a:pPr eaLnBrk="1" hangingPunct="1"/>
            <a:r>
              <a:rPr lang="en-US" altLang="en-US" sz="1600" baseline="300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7</a:t>
            </a:r>
            <a:r>
              <a:rPr lang="en-US" altLang="en-US" sz="1600" baseline="300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</a:t>
            </a:r>
            <a:r>
              <a:rPr lang="en-US" sz="1600" dirty="0" smtClean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Sun </a:t>
            </a:r>
            <a:r>
              <a:rPr lang="en-US" sz="1600" dirty="0" err="1">
                <a:solidFill>
                  <a:srgbClr val="1F497D"/>
                </a:solidFill>
                <a:ea typeface="ＭＳ Ｐゴシック" charset="-128"/>
                <a:cs typeface="Geneva" charset="0"/>
              </a:rPr>
              <a:t>Yat-sen</a:t>
            </a:r>
            <a:r>
              <a:rPr lang="en-US" sz="1600" dirty="0">
                <a:solidFill>
                  <a:srgbClr val="1F497D"/>
                </a:solidFill>
                <a:ea typeface="ＭＳ Ｐゴシック" charset="-128"/>
                <a:cs typeface="Geneva" charset="0"/>
              </a:rPr>
              <a:t> University </a:t>
            </a:r>
          </a:p>
          <a:p>
            <a:pPr eaLnBrk="1" hangingPunct="1"/>
            <a:endParaRPr lang="en-US" altLang="en-US" sz="1800" dirty="0" smtClean="0">
              <a:solidFill>
                <a:srgbClr val="1F497D"/>
              </a:solidFill>
              <a:ea typeface="ＭＳ Ｐゴシック" charset="-128"/>
              <a:cs typeface="Genev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942" y="5714644"/>
            <a:ext cx="537343" cy="446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5702406"/>
            <a:ext cx="480265" cy="483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065" y="5763586"/>
            <a:ext cx="760753" cy="438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055" y="5611186"/>
            <a:ext cx="1182210" cy="551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0011" y="5773930"/>
            <a:ext cx="1208054" cy="3763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64" y="6326091"/>
            <a:ext cx="4168871" cy="39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0" y="6310094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solidFill>
                  <a:srgbClr val="24292E"/>
                </a:solidFill>
              </a:rPr>
              <a:t>T</a:t>
            </a:r>
            <a:r>
              <a:rPr lang="en-US" sz="1200" dirty="0">
                <a:solidFill>
                  <a:srgbClr val="24292E"/>
                </a:solidFill>
              </a:rPr>
              <a:t>. </a:t>
            </a:r>
            <a:r>
              <a:rPr lang="en-US" sz="1200" dirty="0" err="1">
                <a:solidFill>
                  <a:srgbClr val="24292E"/>
                </a:solidFill>
              </a:rPr>
              <a:t>Gao</a:t>
            </a:r>
            <a:r>
              <a:rPr lang="en-US" sz="1200" dirty="0">
                <a:solidFill>
                  <a:srgbClr val="24292E"/>
                </a:solidFill>
              </a:rPr>
              <a:t>, Y. </a:t>
            </a:r>
            <a:r>
              <a:rPr lang="en-US" sz="1200" dirty="0" err="1">
                <a:solidFill>
                  <a:srgbClr val="24292E"/>
                </a:solidFill>
              </a:rPr>
              <a:t>Guo</a:t>
            </a:r>
            <a:r>
              <a:rPr lang="en-US" sz="1200" dirty="0">
                <a:solidFill>
                  <a:srgbClr val="24292E"/>
                </a:solidFill>
              </a:rPr>
              <a:t>, B. Zhang, P. </a:t>
            </a:r>
            <a:r>
              <a:rPr lang="en-US" sz="1200" dirty="0" err="1">
                <a:solidFill>
                  <a:srgbClr val="24292E"/>
                </a:solidFill>
              </a:rPr>
              <a:t>Cicotti</a:t>
            </a:r>
            <a:r>
              <a:rPr lang="en-US" sz="1200" dirty="0">
                <a:solidFill>
                  <a:srgbClr val="24292E"/>
                </a:solidFill>
              </a:rPr>
              <a:t>, Y. Lu, P. </a:t>
            </a:r>
            <a:r>
              <a:rPr lang="en-US" sz="1200" dirty="0" err="1">
                <a:solidFill>
                  <a:srgbClr val="24292E"/>
                </a:solidFill>
              </a:rPr>
              <a:t>Balaji</a:t>
            </a:r>
            <a:r>
              <a:rPr lang="en-US" sz="1200" dirty="0">
                <a:solidFill>
                  <a:srgbClr val="24292E"/>
                </a:solidFill>
              </a:rPr>
              <a:t>, and M. Taufer. </a:t>
            </a:r>
            <a:r>
              <a:rPr lang="en-US" sz="1200" dirty="0" err="1">
                <a:solidFill>
                  <a:srgbClr val="24292E"/>
                </a:solidFill>
              </a:rPr>
              <a:t>Mimir</a:t>
            </a:r>
            <a:r>
              <a:rPr lang="en-US" sz="1200" dirty="0">
                <a:solidFill>
                  <a:srgbClr val="24292E"/>
                </a:solidFill>
              </a:rPr>
              <a:t>: Memory-Efficient and Scalable MapReduce for Large Supercomputing Systems. The 31st IEEE International Parallel and Distributed Processing Symposium (IPDPS) 2017.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Mimir</a:t>
            </a:r>
            <a:r>
              <a:rPr lang="en-US" dirty="0" smtClean="0"/>
              <a:t>: MapReduce for </a:t>
            </a:r>
            <a:r>
              <a:rPr lang="en-US" dirty="0"/>
              <a:t>S</a:t>
            </a:r>
            <a:r>
              <a:rPr lang="en-US" dirty="0" smtClean="0"/>
              <a:t>upercomputing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362200"/>
          </a:xfrm>
        </p:spPr>
        <p:txBody>
          <a:bodyPr/>
          <a:lstStyle/>
          <a:p>
            <a:r>
              <a:rPr lang="en-US" altLang="zh-CN" dirty="0"/>
              <a:t>Built on top of </a:t>
            </a:r>
            <a:r>
              <a:rPr lang="en-US" altLang="zh-CN" dirty="0" smtClean="0"/>
              <a:t>MPI</a:t>
            </a:r>
          </a:p>
          <a:p>
            <a:pPr lvl="1"/>
            <a:r>
              <a:rPr lang="en-US" altLang="zh-CN" dirty="0" smtClean="0"/>
              <a:t>Utilizes </a:t>
            </a:r>
            <a:r>
              <a:rPr lang="en-US" altLang="zh-CN" dirty="0"/>
              <a:t>core HPC principles to optimize data </a:t>
            </a:r>
            <a:r>
              <a:rPr lang="en-US" altLang="zh-CN" dirty="0" smtClean="0"/>
              <a:t>movement</a:t>
            </a:r>
          </a:p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altLang="zh-CN" sz="2400" dirty="0">
                <a:ea typeface="ＭＳ Ｐゴシック" charset="0"/>
                <a:cs typeface="Geneva" pitchFamily="-65" charset="-128"/>
              </a:rPr>
              <a:t>C++ </a:t>
            </a:r>
            <a:r>
              <a:rPr lang="en-US" altLang="zh-CN" sz="2400" dirty="0" smtClean="0">
                <a:ea typeface="ＭＳ Ｐゴシック" charset="0"/>
                <a:cs typeface="Geneva" pitchFamily="-65" charset="-128"/>
              </a:rPr>
              <a:t>framework</a:t>
            </a:r>
          </a:p>
          <a:p>
            <a:pPr marL="742950" lvl="2" indent="-342900">
              <a:buSzPct val="120000"/>
            </a:pPr>
            <a:r>
              <a:rPr lang="en-US" altLang="zh-CN" dirty="0" smtClean="0"/>
              <a:t>Easier </a:t>
            </a:r>
            <a:r>
              <a:rPr lang="en-US" altLang="zh-CN" dirty="0"/>
              <a:t>interoperability with existing </a:t>
            </a:r>
            <a:r>
              <a:rPr lang="en-US" altLang="zh-CN" dirty="0" smtClean="0"/>
              <a:t>applications</a:t>
            </a:r>
          </a:p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altLang="zh-CN" sz="2400" b="1" dirty="0" smtClean="0">
                <a:solidFill>
                  <a:srgbClr val="C00000"/>
                </a:solidFill>
                <a:ea typeface="ＭＳ Ｐゴシック" charset="0"/>
                <a:cs typeface="Geneva" pitchFamily="-65" charset="-128"/>
              </a:rPr>
              <a:t>Customize data storage</a:t>
            </a:r>
          </a:p>
          <a:p>
            <a:pPr marL="742950" lvl="2" indent="-342900">
              <a:buSzPct val="120000"/>
            </a:pPr>
            <a:r>
              <a:rPr lang="en-US" altLang="zh-CN" b="1" dirty="0">
                <a:solidFill>
                  <a:srgbClr val="C00000"/>
                </a:solidFill>
              </a:rPr>
              <a:t>Allow customized data </a:t>
            </a:r>
            <a:r>
              <a:rPr lang="en-US" altLang="zh-CN" b="1" dirty="0" smtClean="0">
                <a:solidFill>
                  <a:srgbClr val="C00000"/>
                </a:solidFill>
              </a:rPr>
              <a:t>storage (not supported by Spark or Hadoop)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9</a:t>
            </a:fld>
            <a:endParaRPr lang="en-US" altLang="en-US" sz="1600" dirty="0"/>
          </a:p>
        </p:txBody>
      </p:sp>
      <p:pic>
        <p:nvPicPr>
          <p:cNvPr id="6" name="Picture 1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00706"/>
            <a:ext cx="6568302" cy="2423894"/>
          </a:xfrm>
          <a:prstGeom prst="rect">
            <a:avLst/>
          </a:prstGeom>
        </p:spPr>
      </p:pic>
      <p:sp>
        <p:nvSpPr>
          <p:cNvPr id="9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Background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rgbClr val="FFC000"/>
                </a:solidFill>
              </a:rPr>
              <a:t>Methodology</a:t>
            </a:r>
            <a:r>
              <a:rPr lang="zh-CN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19600" y="3900706"/>
            <a:ext cx="914400" cy="1661894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05464" y="5562600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C00000"/>
                </a:solidFill>
              </a:rPr>
              <a:t>c</a:t>
            </a:r>
            <a:r>
              <a:rPr kumimoji="1" lang="en-US" altLang="zh-CN" sz="1600" dirty="0" smtClean="0">
                <a:solidFill>
                  <a:srgbClr val="C00000"/>
                </a:solidFill>
              </a:rPr>
              <a:t>an be customized</a:t>
            </a:r>
            <a:endParaRPr kumimoji="1" lang="zh-CN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Bloomfish</a:t>
            </a:r>
            <a:r>
              <a:rPr kumimoji="1" lang="en-US" altLang="zh-CN" dirty="0" smtClean="0"/>
              <a:t>: Integration of Jellyfish to </a:t>
            </a:r>
            <a:r>
              <a:rPr kumimoji="1" lang="en-US" altLang="zh-CN" dirty="0" err="1" smtClean="0"/>
              <a:t>Mimir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674515"/>
          </a:xfrm>
        </p:spPr>
        <p:txBody>
          <a:bodyPr/>
          <a:lstStyle/>
          <a:p>
            <a:r>
              <a:rPr kumimoji="1" lang="en-US" altLang="zh-CN" dirty="0" err="1" smtClean="0"/>
              <a:t>Bloomfish</a:t>
            </a:r>
            <a:r>
              <a:rPr kumimoji="1" lang="en-US" altLang="zh-CN" dirty="0" smtClean="0"/>
              <a:t> is a combination of Jellyfish and </a:t>
            </a:r>
            <a:r>
              <a:rPr kumimoji="1" lang="en-US" altLang="zh-CN" dirty="0" err="1" smtClean="0"/>
              <a:t>Mimir</a:t>
            </a:r>
            <a:r>
              <a:rPr kumimoji="1" lang="en-US" altLang="zh-CN" dirty="0" smtClean="0"/>
              <a:t> MapReduce framework.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800" smtClean="0"/>
              <a:pPr>
                <a:defRPr/>
              </a:pPr>
              <a:t>10</a:t>
            </a:fld>
            <a:endParaRPr lang="en-US" altLang="en-US" sz="1800" dirty="0"/>
          </a:p>
        </p:txBody>
      </p:sp>
      <p:sp>
        <p:nvSpPr>
          <p:cNvPr id="5" name="TextBox 7"/>
          <p:cNvSpPr txBox="1"/>
          <p:nvPr/>
        </p:nvSpPr>
        <p:spPr>
          <a:xfrm>
            <a:off x="2167158" y="3335149"/>
            <a:ext cx="840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10000"/>
                  </a:schemeClr>
                </a:solidFill>
              </a:rPr>
              <a:t>&lt;mer,1&gt;</a:t>
            </a:r>
            <a:endParaRPr lang="en-US" sz="1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1339990" y="3447537"/>
            <a:ext cx="9906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map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1339990" y="4821665"/>
            <a:ext cx="9906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map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10"/>
          <p:cNvCxnSpPr/>
          <p:nvPr/>
        </p:nvCxnSpPr>
        <p:spPr>
          <a:xfrm>
            <a:off x="2330590" y="3683126"/>
            <a:ext cx="537751" cy="177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1"/>
          <p:cNvCxnSpPr/>
          <p:nvPr/>
        </p:nvCxnSpPr>
        <p:spPr>
          <a:xfrm flipV="1">
            <a:off x="2330590" y="4858577"/>
            <a:ext cx="510312" cy="219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/>
        </p:nvSpPr>
        <p:spPr>
          <a:xfrm>
            <a:off x="2241347" y="5058650"/>
            <a:ext cx="840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10000"/>
                  </a:schemeClr>
                </a:solidFill>
              </a:rPr>
              <a:t>&lt;mer,1&gt;</a:t>
            </a:r>
            <a:endParaRPr lang="en-US" sz="1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810000" y="3335149"/>
            <a:ext cx="840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10000"/>
                  </a:schemeClr>
                </a:solidFill>
              </a:rPr>
              <a:t>&lt;mer,1&gt;</a:t>
            </a:r>
            <a:endParaRPr lang="en-US" sz="1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3810000" y="4822823"/>
            <a:ext cx="840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10000"/>
                  </a:schemeClr>
                </a:solidFill>
              </a:rPr>
              <a:t>&lt;mer,1&gt;</a:t>
            </a:r>
            <a:endParaRPr lang="en-US" sz="1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160526" y="3321266"/>
            <a:ext cx="1529669" cy="648566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i="1" dirty="0" smtClean="0">
                <a:solidFill>
                  <a:schemeClr val="lt1"/>
                </a:solidFill>
                <a:latin typeface="+mn-lt"/>
                <a:ea typeface="+mn-ea"/>
              </a:rPr>
              <a:t>Compact Hash Array</a:t>
            </a:r>
            <a:endParaRPr lang="en-US" sz="1600" i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200787" y="4749599"/>
            <a:ext cx="1483739" cy="601663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i="1" dirty="0" smtClean="0">
                <a:solidFill>
                  <a:schemeClr val="lt1"/>
                </a:solidFill>
                <a:latin typeface="+mn-lt"/>
                <a:ea typeface="+mn-ea"/>
              </a:rPr>
              <a:t>Compact Hash Array</a:t>
            </a:r>
            <a:endParaRPr lang="en-US" sz="1600" i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5" name="Straight Arrow Connector 17"/>
          <p:cNvCxnSpPr>
            <a:endCxn id="52" idx="1"/>
          </p:cNvCxnSpPr>
          <p:nvPr/>
        </p:nvCxnSpPr>
        <p:spPr>
          <a:xfrm>
            <a:off x="3857563" y="3631549"/>
            <a:ext cx="1302963" cy="1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8"/>
          <p:cNvCxnSpPr/>
          <p:nvPr/>
        </p:nvCxnSpPr>
        <p:spPr>
          <a:xfrm flipV="1">
            <a:off x="3826373" y="5130601"/>
            <a:ext cx="1368205" cy="13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0"/>
          <p:cNvSpPr/>
          <p:nvPr/>
        </p:nvSpPr>
        <p:spPr>
          <a:xfrm>
            <a:off x="5065719" y="3149400"/>
            <a:ext cx="1734085" cy="251460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22"/>
          <p:cNvSpPr txBox="1"/>
          <p:nvPr/>
        </p:nvSpPr>
        <p:spPr>
          <a:xfrm>
            <a:off x="5399971" y="2810846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mtClean="0">
                <a:solidFill>
                  <a:schemeClr val="bg2">
                    <a:lumMod val="10000"/>
                  </a:schemeClr>
                </a:solidFill>
              </a:rPr>
              <a:t>JellyFish</a:t>
            </a:r>
            <a:endParaRPr lang="en-US" sz="16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Cloud 23"/>
          <p:cNvSpPr/>
          <p:nvPr/>
        </p:nvSpPr>
        <p:spPr>
          <a:xfrm>
            <a:off x="2268161" y="3866145"/>
            <a:ext cx="2541170" cy="100541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Shuffle Communication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2" name="Group 24"/>
          <p:cNvGrpSpPr/>
          <p:nvPr/>
        </p:nvGrpSpPr>
        <p:grpSpPr>
          <a:xfrm rot="5400000">
            <a:off x="-1529367" y="4243826"/>
            <a:ext cx="4130297" cy="461963"/>
            <a:chOff x="1097595" y="5602635"/>
            <a:chExt cx="4306887" cy="461963"/>
          </a:xfrm>
        </p:grpSpPr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1097595" y="5613748"/>
              <a:ext cx="1116012" cy="428625"/>
            </a:xfrm>
            <a:prstGeom prst="rect">
              <a:avLst/>
            </a:prstGeom>
            <a:gradFill rotWithShape="1">
              <a:gsLst>
                <a:gs pos="0">
                  <a:srgbClr val="F5FFE6"/>
                </a:gs>
                <a:gs pos="64999">
                  <a:srgbClr val="E4FDC2"/>
                </a:gs>
                <a:gs pos="100000">
                  <a:srgbClr val="DAFDA7"/>
                </a:gs>
              </a:gsLst>
              <a:lin ang="54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200907" y="5613748"/>
              <a:ext cx="547688" cy="428625"/>
            </a:xfrm>
            <a:prstGeom prst="rect">
              <a:avLst/>
            </a:prstGeom>
            <a:solidFill>
              <a:srgbClr val="E6B9B8"/>
            </a:soli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2742245" y="5613748"/>
              <a:ext cx="1587500" cy="428625"/>
            </a:xfrm>
            <a:prstGeom prst="rect">
              <a:avLst/>
            </a:prstGeom>
            <a:solidFill>
              <a:srgbClr val="CCC1DA"/>
            </a:soli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4342445" y="5613748"/>
              <a:ext cx="1062037" cy="428625"/>
            </a:xfrm>
            <a:prstGeom prst="rect">
              <a:avLst/>
            </a:prstGeom>
            <a:solidFill>
              <a:srgbClr val="FCD5B5"/>
            </a:soli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cxnSp>
          <p:nvCxnSpPr>
            <p:cNvPr id="27" name="Straight Connector 29"/>
            <p:cNvCxnSpPr/>
            <p:nvPr/>
          </p:nvCxnSpPr>
          <p:spPr>
            <a:xfrm>
              <a:off x="1655601" y="5613748"/>
              <a:ext cx="0" cy="45085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>
              <a:off x="4893435" y="5613748"/>
              <a:ext cx="0" cy="45085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>
              <a:off x="3310919" y="5613748"/>
              <a:ext cx="0" cy="45085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>
              <a:off x="3857972" y="5602635"/>
              <a:ext cx="0" cy="45085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7"/>
          <p:cNvSpPr txBox="1"/>
          <p:nvPr/>
        </p:nvSpPr>
        <p:spPr>
          <a:xfrm>
            <a:off x="912071" y="623273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equence file</a:t>
            </a:r>
            <a:endParaRPr lang="en-US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37" name="Straight Arrow Connector 39"/>
          <p:cNvCxnSpPr>
            <a:endCxn id="21" idx="2"/>
          </p:cNvCxnSpPr>
          <p:nvPr/>
        </p:nvCxnSpPr>
        <p:spPr>
          <a:xfrm>
            <a:off x="766763" y="3229768"/>
            <a:ext cx="573227" cy="45335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40"/>
          <p:cNvCxnSpPr/>
          <p:nvPr/>
        </p:nvCxnSpPr>
        <p:spPr>
          <a:xfrm>
            <a:off x="766763" y="3725551"/>
            <a:ext cx="545563" cy="7557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41"/>
          <p:cNvCxnSpPr>
            <a:endCxn id="21" idx="3"/>
          </p:cNvCxnSpPr>
          <p:nvPr/>
        </p:nvCxnSpPr>
        <p:spPr>
          <a:xfrm flipV="1">
            <a:off x="766763" y="3849713"/>
            <a:ext cx="718297" cy="44495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42"/>
          <p:cNvCxnSpPr>
            <a:endCxn id="22" idx="1"/>
          </p:cNvCxnSpPr>
          <p:nvPr/>
        </p:nvCxnSpPr>
        <p:spPr>
          <a:xfrm>
            <a:off x="755651" y="4748081"/>
            <a:ext cx="729409" cy="14258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3"/>
          <p:cNvCxnSpPr>
            <a:endCxn id="22" idx="2"/>
          </p:cNvCxnSpPr>
          <p:nvPr/>
        </p:nvCxnSpPr>
        <p:spPr>
          <a:xfrm flipV="1">
            <a:off x="766763" y="5057254"/>
            <a:ext cx="573227" cy="26150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4"/>
          <p:cNvCxnSpPr>
            <a:endCxn id="22" idx="3"/>
          </p:cNvCxnSpPr>
          <p:nvPr/>
        </p:nvCxnSpPr>
        <p:spPr>
          <a:xfrm flipV="1">
            <a:off x="766763" y="5223841"/>
            <a:ext cx="718297" cy="57387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5"/>
          <p:cNvCxnSpPr/>
          <p:nvPr/>
        </p:nvCxnSpPr>
        <p:spPr>
          <a:xfrm flipV="1">
            <a:off x="766763" y="5358562"/>
            <a:ext cx="859606" cy="9242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6"/>
          <p:cNvSpPr txBox="1"/>
          <p:nvPr/>
        </p:nvSpPr>
        <p:spPr>
          <a:xfrm>
            <a:off x="4509044" y="3079939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2">
                    <a:lumMod val="10000"/>
                  </a:schemeClr>
                </a:solidFill>
              </a:rPr>
              <a:t>output</a:t>
            </a:r>
            <a:endParaRPr lang="en-US" sz="16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5" name="TextBox 47"/>
          <p:cNvSpPr txBox="1"/>
          <p:nvPr/>
        </p:nvSpPr>
        <p:spPr>
          <a:xfrm>
            <a:off x="4526313" y="4555673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output</a:t>
            </a:r>
            <a:endParaRPr lang="en-US" sz="1600" i="1" dirty="0"/>
          </a:p>
        </p:txBody>
      </p:sp>
      <p:cxnSp>
        <p:nvCxnSpPr>
          <p:cNvPr id="46" name="Straight Arrow Connector 48"/>
          <p:cNvCxnSpPr/>
          <p:nvPr/>
        </p:nvCxnSpPr>
        <p:spPr>
          <a:xfrm flipV="1">
            <a:off x="6705600" y="3638549"/>
            <a:ext cx="304800" cy="43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9"/>
          <p:cNvCxnSpPr/>
          <p:nvPr/>
        </p:nvCxnSpPr>
        <p:spPr>
          <a:xfrm>
            <a:off x="6647404" y="5077956"/>
            <a:ext cx="4391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50"/>
          <p:cNvSpPr>
            <a:spLocks noChangeArrowheads="1"/>
          </p:cNvSpPr>
          <p:nvPr/>
        </p:nvSpPr>
        <p:spPr bwMode="auto">
          <a:xfrm>
            <a:off x="7010400" y="3286219"/>
            <a:ext cx="981323" cy="648566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i="1" dirty="0" smtClean="0">
                <a:solidFill>
                  <a:schemeClr val="lt1"/>
                </a:solidFill>
                <a:latin typeface="+mn-lt"/>
                <a:ea typeface="+mn-ea"/>
              </a:rPr>
              <a:t>In-situ Analysis</a:t>
            </a:r>
            <a:endParaRPr lang="en-US" sz="1600" i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" name="Rectangle 51"/>
          <p:cNvSpPr>
            <a:spLocks noChangeArrowheads="1"/>
          </p:cNvSpPr>
          <p:nvPr/>
        </p:nvSpPr>
        <p:spPr bwMode="auto">
          <a:xfrm>
            <a:off x="7059272" y="4724950"/>
            <a:ext cx="981323" cy="648566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i="1" dirty="0" smtClean="0">
                <a:solidFill>
                  <a:schemeClr val="lt1"/>
                </a:solidFill>
                <a:latin typeface="+mn-lt"/>
                <a:ea typeface="+mn-ea"/>
              </a:rPr>
              <a:t>In-situ Analysis</a:t>
            </a:r>
            <a:endParaRPr lang="en-US" sz="1600" i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" name="Rectangle 52"/>
          <p:cNvSpPr>
            <a:spLocks noChangeArrowheads="1"/>
          </p:cNvSpPr>
          <p:nvPr/>
        </p:nvSpPr>
        <p:spPr bwMode="auto">
          <a:xfrm rot="5400000">
            <a:off x="7066665" y="4055094"/>
            <a:ext cx="3195289" cy="428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51" name="TextBox 53"/>
          <p:cNvSpPr txBox="1"/>
          <p:nvPr/>
        </p:nvSpPr>
        <p:spPr>
          <a:xfrm>
            <a:off x="7811693" y="598346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/>
            </a:lvl1pPr>
          </a:lstStyle>
          <a:p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output </a:t>
            </a:r>
            <a:r>
              <a:rPr lang="en-US">
                <a:solidFill>
                  <a:schemeClr val="bg2">
                    <a:lumMod val="10000"/>
                  </a:schemeClr>
                </a:solidFill>
              </a:rPr>
              <a:t>file</a:t>
            </a:r>
          </a:p>
        </p:txBody>
      </p:sp>
      <p:cxnSp>
        <p:nvCxnSpPr>
          <p:cNvPr id="52" name="Straight Arrow Connector 54"/>
          <p:cNvCxnSpPr/>
          <p:nvPr/>
        </p:nvCxnSpPr>
        <p:spPr>
          <a:xfrm flipV="1">
            <a:off x="7940496" y="3610502"/>
            <a:ext cx="509501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5"/>
          <p:cNvCxnSpPr/>
          <p:nvPr/>
        </p:nvCxnSpPr>
        <p:spPr>
          <a:xfrm flipV="1">
            <a:off x="8045312" y="5032009"/>
            <a:ext cx="412888" cy="1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下弧形箭头 58"/>
          <p:cNvSpPr/>
          <p:nvPr/>
        </p:nvSpPr>
        <p:spPr>
          <a:xfrm flipH="1">
            <a:off x="1896664" y="2926249"/>
            <a:ext cx="2298334" cy="35997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5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Background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rgbClr val="FFC000"/>
                </a:solidFill>
              </a:rPr>
              <a:t>Methodology</a:t>
            </a:r>
            <a:r>
              <a:rPr lang="zh-CN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2566971" y="5766145"/>
            <a:ext cx="2541401" cy="6663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CN" sz="2000" b="1" i="1" dirty="0" smtClean="0">
                <a:solidFill>
                  <a:srgbClr val="002060"/>
                </a:solidFill>
              </a:rPr>
              <a:t>Reduce intermediate </a:t>
            </a:r>
            <a:r>
              <a:rPr lang="en-US" altLang="zh-CN" sz="2000" b="1" i="1" smtClean="0">
                <a:solidFill>
                  <a:srgbClr val="002060"/>
                </a:solidFill>
              </a:rPr>
              <a:t>data staging</a:t>
            </a:r>
            <a:endParaRPr lang="en-US" altLang="zh-CN" sz="2000" b="1" i="1" dirty="0" smtClean="0">
              <a:solidFill>
                <a:srgbClr val="002060"/>
              </a:solidFill>
            </a:endParaRPr>
          </a:p>
        </p:txBody>
      </p:sp>
      <p:cxnSp>
        <p:nvCxnSpPr>
          <p:cNvPr id="31" name="直线箭头连接符 30"/>
          <p:cNvCxnSpPr>
            <a:endCxn id="56" idx="0"/>
          </p:cNvCxnSpPr>
          <p:nvPr/>
        </p:nvCxnSpPr>
        <p:spPr>
          <a:xfrm>
            <a:off x="3539659" y="5373516"/>
            <a:ext cx="298013" cy="39262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5224458" y="5898388"/>
            <a:ext cx="2541401" cy="958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CN" sz="2000" b="1" i="1" smtClean="0">
                <a:solidFill>
                  <a:srgbClr val="002060"/>
                </a:solidFill>
              </a:rPr>
              <a:t>Leverage jellyfish for compact </a:t>
            </a:r>
            <a:r>
              <a:rPr lang="en-US" altLang="zh-CN" sz="2000" b="1" i="1" dirty="0" smtClean="0">
                <a:solidFill>
                  <a:srgbClr val="002060"/>
                </a:solidFill>
              </a:rPr>
              <a:t>intermediate data storage</a:t>
            </a:r>
          </a:p>
        </p:txBody>
      </p:sp>
      <p:cxnSp>
        <p:nvCxnSpPr>
          <p:cNvPr id="63" name="直线箭头连接符 62"/>
          <p:cNvCxnSpPr>
            <a:stCxn id="18" idx="2"/>
            <a:endCxn id="61" idx="0"/>
          </p:cNvCxnSpPr>
          <p:nvPr/>
        </p:nvCxnSpPr>
        <p:spPr>
          <a:xfrm>
            <a:off x="5932762" y="5664000"/>
            <a:ext cx="562397" cy="23438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Content Placeholder 2"/>
          <p:cNvSpPr txBox="1">
            <a:spLocks/>
          </p:cNvSpPr>
          <p:nvPr/>
        </p:nvSpPr>
        <p:spPr bwMode="auto">
          <a:xfrm>
            <a:off x="2896581" y="2265809"/>
            <a:ext cx="2154833" cy="7336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altLang="zh-CN" sz="2000" b="1" i="1" dirty="0" smtClean="0">
                <a:solidFill>
                  <a:srgbClr val="002060"/>
                </a:solidFill>
              </a:rPr>
              <a:t>Leverage </a:t>
            </a:r>
            <a:r>
              <a:rPr lang="en-US" altLang="zh-CN" sz="2000" b="1" i="1" dirty="0" err="1" smtClean="0">
                <a:solidFill>
                  <a:srgbClr val="002060"/>
                </a:solidFill>
              </a:rPr>
              <a:t>Mimir</a:t>
            </a:r>
            <a:r>
              <a:rPr lang="en-US" altLang="zh-CN" sz="2000" b="1" i="1" dirty="0" smtClean="0">
                <a:solidFill>
                  <a:srgbClr val="002060"/>
                </a:solidFill>
              </a:rPr>
              <a:t> for scalability</a:t>
            </a:r>
          </a:p>
        </p:txBody>
      </p:sp>
    </p:spTree>
    <p:extLst>
      <p:ext uri="{BB962C8B-B14F-4D97-AF65-F5344CB8AC3E}">
        <p14:creationId xmlns:p14="http://schemas.microsoft.com/office/powerpoint/2010/main" val="7835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 animBg="1"/>
      <p:bldP spid="61" grpId="0" build="p" animBg="1"/>
      <p:bldP spid="6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File </a:t>
            </a:r>
            <a:r>
              <a:rPr kumimoji="1" lang="en-US" altLang="zh-CN" dirty="0"/>
              <a:t>S</a:t>
            </a:r>
            <a:r>
              <a:rPr kumimoji="1" lang="en-US" altLang="zh-CN" dirty="0" smtClean="0"/>
              <a:t>ize Variability: Stream I/O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9673" y="3076456"/>
            <a:ext cx="4066127" cy="1060381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  <a:cs typeface="Geneva" charset="0"/>
              </a:rPr>
              <a:t>Discrete IO Model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Different files are partitioned to different processes</a:t>
            </a:r>
            <a:endParaRPr lang="en-US" altLang="en-US" dirty="0" smtClean="0">
              <a:ea typeface="ＭＳ Ｐゴシック" charset="-128"/>
              <a:cs typeface="Geneva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11</a:t>
            </a:fld>
            <a:endParaRPr lang="en-US" altLang="en-US" sz="1600" dirty="0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4123189" y="3996105"/>
            <a:ext cx="5173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 b="1" i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Discrete IO </a:t>
            </a:r>
            <a:r>
              <a:rPr lang="en-US" altLang="en-US" sz="1800" b="1" i="1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model (previous version of </a:t>
            </a:r>
            <a:r>
              <a:rPr lang="en-US" altLang="en-US" sz="1800" b="1" i="1" dirty="0" err="1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Mimir</a:t>
            </a:r>
            <a:r>
              <a:rPr lang="en-US" altLang="en-US" sz="1800" b="1" i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)</a:t>
            </a:r>
            <a:endParaRPr lang="en-US" altLang="en-US" sz="1800" b="1" i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6" name="Rectangle 498"/>
          <p:cNvSpPr>
            <a:spLocks noChangeArrowheads="1"/>
          </p:cNvSpPr>
          <p:nvPr/>
        </p:nvSpPr>
        <p:spPr bwMode="auto">
          <a:xfrm>
            <a:off x="4665665" y="3468688"/>
            <a:ext cx="1116012" cy="428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Rectangle 499"/>
          <p:cNvSpPr>
            <a:spLocks noChangeArrowheads="1"/>
          </p:cNvSpPr>
          <p:nvPr/>
        </p:nvSpPr>
        <p:spPr bwMode="auto">
          <a:xfrm>
            <a:off x="5768977" y="3468688"/>
            <a:ext cx="547688" cy="428625"/>
          </a:xfrm>
          <a:prstGeom prst="rect">
            <a:avLst/>
          </a:prstGeom>
          <a:solidFill>
            <a:srgbClr val="E6B9B8"/>
          </a:soli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Rectangle 500"/>
          <p:cNvSpPr>
            <a:spLocks noChangeArrowheads="1"/>
          </p:cNvSpPr>
          <p:nvPr/>
        </p:nvSpPr>
        <p:spPr bwMode="auto">
          <a:xfrm>
            <a:off x="6310315" y="3468688"/>
            <a:ext cx="1587500" cy="428625"/>
          </a:xfrm>
          <a:prstGeom prst="rect">
            <a:avLst/>
          </a:prstGeom>
          <a:solidFill>
            <a:srgbClr val="CCC1DA"/>
          </a:soli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Rectangle 501"/>
          <p:cNvSpPr>
            <a:spLocks noChangeArrowheads="1"/>
          </p:cNvSpPr>
          <p:nvPr/>
        </p:nvSpPr>
        <p:spPr bwMode="auto">
          <a:xfrm>
            <a:off x="7910515" y="3468688"/>
            <a:ext cx="1062037" cy="428625"/>
          </a:xfrm>
          <a:prstGeom prst="rect">
            <a:avLst/>
          </a:prstGeom>
          <a:solidFill>
            <a:srgbClr val="FCD5B5"/>
          </a:soli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Left Brace 502"/>
          <p:cNvSpPr>
            <a:spLocks/>
          </p:cNvSpPr>
          <p:nvPr/>
        </p:nvSpPr>
        <p:spPr bwMode="auto">
          <a:xfrm rot="16200000" flipH="1">
            <a:off x="5110165" y="2789238"/>
            <a:ext cx="214312" cy="1103312"/>
          </a:xfrm>
          <a:prstGeom prst="leftBrace">
            <a:avLst>
              <a:gd name="adj1" fmla="val 8342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Left Brace 503"/>
          <p:cNvSpPr>
            <a:spLocks/>
          </p:cNvSpPr>
          <p:nvPr/>
        </p:nvSpPr>
        <p:spPr bwMode="auto">
          <a:xfrm rot="16200000" flipH="1">
            <a:off x="5933283" y="3072607"/>
            <a:ext cx="231775" cy="534988"/>
          </a:xfrm>
          <a:prstGeom prst="leftBrace">
            <a:avLst>
              <a:gd name="adj1" fmla="val 8314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Left Brace 504"/>
          <p:cNvSpPr>
            <a:spLocks/>
          </p:cNvSpPr>
          <p:nvPr/>
        </p:nvSpPr>
        <p:spPr bwMode="auto">
          <a:xfrm rot="16200000" flipH="1">
            <a:off x="6991352" y="2554288"/>
            <a:ext cx="252413" cy="1576387"/>
          </a:xfrm>
          <a:prstGeom prst="leftBrace">
            <a:avLst>
              <a:gd name="adj1" fmla="val 8327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Left Brace 505"/>
          <p:cNvSpPr>
            <a:spLocks/>
          </p:cNvSpPr>
          <p:nvPr/>
        </p:nvSpPr>
        <p:spPr bwMode="auto">
          <a:xfrm rot="16200000" flipH="1">
            <a:off x="8320090" y="2816225"/>
            <a:ext cx="255588" cy="1049337"/>
          </a:xfrm>
          <a:prstGeom prst="leftBrace">
            <a:avLst>
              <a:gd name="adj1" fmla="val 832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5000627" y="2906713"/>
            <a:ext cx="43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i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P0</a:t>
            </a:r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5834065" y="2895600"/>
            <a:ext cx="434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i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P1</a:t>
            </a: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6889752" y="2895600"/>
            <a:ext cx="433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i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P2</a:t>
            </a: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8270877" y="2895600"/>
            <a:ext cx="434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i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P3</a:t>
            </a:r>
          </a:p>
        </p:txBody>
      </p:sp>
      <p:sp>
        <p:nvSpPr>
          <p:cNvPr id="18" name="Rectangle 510"/>
          <p:cNvSpPr>
            <a:spLocks noChangeArrowheads="1"/>
          </p:cNvSpPr>
          <p:nvPr/>
        </p:nvSpPr>
        <p:spPr bwMode="auto">
          <a:xfrm>
            <a:off x="4648201" y="5441693"/>
            <a:ext cx="1116012" cy="42862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9" name="Rectangle 511"/>
          <p:cNvSpPr>
            <a:spLocks noChangeArrowheads="1"/>
          </p:cNvSpPr>
          <p:nvPr/>
        </p:nvSpPr>
        <p:spPr bwMode="auto">
          <a:xfrm>
            <a:off x="5751513" y="5441693"/>
            <a:ext cx="547688" cy="428625"/>
          </a:xfrm>
          <a:prstGeom prst="rect">
            <a:avLst/>
          </a:prstGeom>
          <a:solidFill>
            <a:srgbClr val="E6B9B8"/>
          </a:soli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0" name="Rectangle 512"/>
          <p:cNvSpPr>
            <a:spLocks noChangeArrowheads="1"/>
          </p:cNvSpPr>
          <p:nvPr/>
        </p:nvSpPr>
        <p:spPr bwMode="auto">
          <a:xfrm>
            <a:off x="6292851" y="5441693"/>
            <a:ext cx="1587500" cy="428625"/>
          </a:xfrm>
          <a:prstGeom prst="rect">
            <a:avLst/>
          </a:prstGeom>
          <a:solidFill>
            <a:srgbClr val="CCC1DA"/>
          </a:soli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1" name="Rectangle 513"/>
          <p:cNvSpPr>
            <a:spLocks noChangeArrowheads="1"/>
          </p:cNvSpPr>
          <p:nvPr/>
        </p:nvSpPr>
        <p:spPr bwMode="auto">
          <a:xfrm>
            <a:off x="7893051" y="5441693"/>
            <a:ext cx="1062037" cy="428625"/>
          </a:xfrm>
          <a:prstGeom prst="rect">
            <a:avLst/>
          </a:prstGeom>
          <a:solidFill>
            <a:srgbClr val="FCD5B5"/>
          </a:soli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2" name="Left Brace 514"/>
          <p:cNvSpPr>
            <a:spLocks/>
          </p:cNvSpPr>
          <p:nvPr/>
        </p:nvSpPr>
        <p:spPr bwMode="auto">
          <a:xfrm rot="16200000" flipH="1">
            <a:off x="4816078" y="5038865"/>
            <a:ext cx="222251" cy="558006"/>
          </a:xfrm>
          <a:prstGeom prst="leftBrace">
            <a:avLst>
              <a:gd name="adj1" fmla="val 8342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3" name="Left Brace 515"/>
          <p:cNvSpPr>
            <a:spLocks/>
          </p:cNvSpPr>
          <p:nvPr/>
        </p:nvSpPr>
        <p:spPr bwMode="auto">
          <a:xfrm rot="16200000" flipH="1">
            <a:off x="5915819" y="5045612"/>
            <a:ext cx="231775" cy="534988"/>
          </a:xfrm>
          <a:prstGeom prst="leftBrace">
            <a:avLst>
              <a:gd name="adj1" fmla="val 8314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" name="Left Brace 516"/>
          <p:cNvSpPr>
            <a:spLocks/>
          </p:cNvSpPr>
          <p:nvPr/>
        </p:nvSpPr>
        <p:spPr bwMode="auto">
          <a:xfrm rot="16200000" flipH="1">
            <a:off x="6464697" y="5036485"/>
            <a:ext cx="239714" cy="545305"/>
          </a:xfrm>
          <a:prstGeom prst="leftBrace">
            <a:avLst>
              <a:gd name="adj1" fmla="val 8327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" name="Left Brace 517"/>
          <p:cNvSpPr>
            <a:spLocks/>
          </p:cNvSpPr>
          <p:nvPr/>
        </p:nvSpPr>
        <p:spPr bwMode="auto">
          <a:xfrm rot="16200000" flipH="1">
            <a:off x="8058215" y="5033642"/>
            <a:ext cx="233365" cy="538291"/>
          </a:xfrm>
          <a:prstGeom prst="leftBrace">
            <a:avLst>
              <a:gd name="adj1" fmla="val 832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6" name="TextBox 518"/>
          <p:cNvSpPr txBox="1">
            <a:spLocks noChangeArrowheads="1"/>
          </p:cNvSpPr>
          <p:nvPr/>
        </p:nvSpPr>
        <p:spPr bwMode="auto">
          <a:xfrm>
            <a:off x="4703541" y="4891624"/>
            <a:ext cx="43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i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P0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5817841" y="4908293"/>
            <a:ext cx="434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i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P1</a:t>
            </a:r>
            <a:endParaRPr lang="en-US" altLang="en-US" sz="1600" b="1" i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6371990" y="4879751"/>
            <a:ext cx="434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i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P1</a:t>
            </a:r>
            <a:endParaRPr lang="en-US" altLang="en-US" sz="1600" b="1" i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9" name="TextBox 521"/>
          <p:cNvSpPr txBox="1">
            <a:spLocks noChangeArrowheads="1"/>
          </p:cNvSpPr>
          <p:nvPr/>
        </p:nvSpPr>
        <p:spPr bwMode="auto">
          <a:xfrm>
            <a:off x="7946376" y="4882098"/>
            <a:ext cx="434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i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P3</a:t>
            </a:r>
          </a:p>
        </p:txBody>
      </p:sp>
      <p:cxnSp>
        <p:nvCxnSpPr>
          <p:cNvPr id="30" name="Straight Connector 522"/>
          <p:cNvCxnSpPr/>
          <p:nvPr/>
        </p:nvCxnSpPr>
        <p:spPr>
          <a:xfrm>
            <a:off x="5206207" y="5441693"/>
            <a:ext cx="0" cy="4508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23"/>
          <p:cNvCxnSpPr/>
          <p:nvPr/>
        </p:nvCxnSpPr>
        <p:spPr>
          <a:xfrm>
            <a:off x="8444041" y="5441693"/>
            <a:ext cx="0" cy="4508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524"/>
          <p:cNvCxnSpPr/>
          <p:nvPr/>
        </p:nvCxnSpPr>
        <p:spPr>
          <a:xfrm>
            <a:off x="6861525" y="5441693"/>
            <a:ext cx="0" cy="4508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525"/>
          <p:cNvCxnSpPr/>
          <p:nvPr/>
        </p:nvCxnSpPr>
        <p:spPr>
          <a:xfrm>
            <a:off x="7408578" y="5430580"/>
            <a:ext cx="0" cy="4508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526"/>
          <p:cNvCxnSpPr>
            <a:cxnSpLocks noChangeShapeType="1"/>
          </p:cNvCxnSpPr>
          <p:nvPr/>
        </p:nvCxnSpPr>
        <p:spPr bwMode="auto">
          <a:xfrm flipH="1">
            <a:off x="5011326" y="5652957"/>
            <a:ext cx="338137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527"/>
          <p:cNvCxnSpPr>
            <a:cxnSpLocks noChangeShapeType="1"/>
          </p:cNvCxnSpPr>
          <p:nvPr/>
        </p:nvCxnSpPr>
        <p:spPr bwMode="auto">
          <a:xfrm flipH="1">
            <a:off x="6679407" y="5667118"/>
            <a:ext cx="338137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528"/>
          <p:cNvCxnSpPr>
            <a:cxnSpLocks noChangeShapeType="1"/>
          </p:cNvCxnSpPr>
          <p:nvPr/>
        </p:nvCxnSpPr>
        <p:spPr bwMode="auto">
          <a:xfrm flipH="1">
            <a:off x="7213601" y="5667118"/>
            <a:ext cx="338137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529"/>
          <p:cNvCxnSpPr>
            <a:cxnSpLocks noChangeShapeType="1"/>
          </p:cNvCxnSpPr>
          <p:nvPr/>
        </p:nvCxnSpPr>
        <p:spPr bwMode="auto">
          <a:xfrm flipH="1">
            <a:off x="8253413" y="5678485"/>
            <a:ext cx="338137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Left Brace 530"/>
          <p:cNvSpPr>
            <a:spLocks/>
          </p:cNvSpPr>
          <p:nvPr/>
        </p:nvSpPr>
        <p:spPr bwMode="auto">
          <a:xfrm rot="16200000" flipH="1">
            <a:off x="5373452" y="5040849"/>
            <a:ext cx="231775" cy="534988"/>
          </a:xfrm>
          <a:prstGeom prst="leftBrace">
            <a:avLst>
              <a:gd name="adj1" fmla="val 8314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9" name="TextBox 25"/>
          <p:cNvSpPr txBox="1">
            <a:spLocks noChangeArrowheads="1"/>
          </p:cNvSpPr>
          <p:nvPr/>
        </p:nvSpPr>
        <p:spPr bwMode="auto">
          <a:xfrm>
            <a:off x="5284441" y="4908293"/>
            <a:ext cx="434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i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P0</a:t>
            </a:r>
            <a:endParaRPr lang="en-US" altLang="en-US" sz="1600" b="1" i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0" name="Left Brace 532"/>
          <p:cNvSpPr>
            <a:spLocks/>
          </p:cNvSpPr>
          <p:nvPr/>
        </p:nvSpPr>
        <p:spPr bwMode="auto">
          <a:xfrm rot="16200000" flipH="1">
            <a:off x="7008100" y="5038929"/>
            <a:ext cx="239714" cy="545305"/>
          </a:xfrm>
          <a:prstGeom prst="leftBrace">
            <a:avLst>
              <a:gd name="adj1" fmla="val 8327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1" name="TextBox 25"/>
          <p:cNvSpPr txBox="1">
            <a:spLocks noChangeArrowheads="1"/>
          </p:cNvSpPr>
          <p:nvPr/>
        </p:nvSpPr>
        <p:spPr bwMode="auto">
          <a:xfrm>
            <a:off x="6884641" y="4874539"/>
            <a:ext cx="434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i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P2</a:t>
            </a:r>
            <a:endParaRPr lang="en-US" altLang="en-US" sz="1600" b="1" i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2" name="Left Brace 534"/>
          <p:cNvSpPr>
            <a:spLocks/>
          </p:cNvSpPr>
          <p:nvPr/>
        </p:nvSpPr>
        <p:spPr bwMode="auto">
          <a:xfrm rot="16200000" flipH="1">
            <a:off x="7543666" y="5065321"/>
            <a:ext cx="231778" cy="498746"/>
          </a:xfrm>
          <a:prstGeom prst="leftBrace">
            <a:avLst>
              <a:gd name="adj1" fmla="val 8314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3" name="TextBox 25"/>
          <p:cNvSpPr txBox="1">
            <a:spLocks noChangeArrowheads="1"/>
          </p:cNvSpPr>
          <p:nvPr/>
        </p:nvSpPr>
        <p:spPr bwMode="auto">
          <a:xfrm>
            <a:off x="7412274" y="4891624"/>
            <a:ext cx="434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i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P2</a:t>
            </a:r>
            <a:endParaRPr lang="en-US" altLang="en-US" sz="1600" b="1" i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4" name="Left Brace 536"/>
          <p:cNvSpPr>
            <a:spLocks/>
          </p:cNvSpPr>
          <p:nvPr/>
        </p:nvSpPr>
        <p:spPr bwMode="auto">
          <a:xfrm rot="16200000" flipH="1">
            <a:off x="8609807" y="5061487"/>
            <a:ext cx="231775" cy="534988"/>
          </a:xfrm>
          <a:prstGeom prst="leftBrace">
            <a:avLst>
              <a:gd name="adj1" fmla="val 8314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8491538" y="4908945"/>
            <a:ext cx="434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i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P3</a:t>
            </a:r>
            <a:endParaRPr lang="en-US" altLang="en-US" sz="1600" b="1" i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6" name="TextBox 538"/>
          <p:cNvSpPr txBox="1">
            <a:spLocks noChangeArrowheads="1"/>
          </p:cNvSpPr>
          <p:nvPr/>
        </p:nvSpPr>
        <p:spPr bwMode="auto">
          <a:xfrm>
            <a:off x="4367594" y="6031121"/>
            <a:ext cx="4878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00" b="1" i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Stream </a:t>
            </a:r>
            <a:r>
              <a:rPr lang="en-US" altLang="en-US" sz="1800" b="1" i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IO </a:t>
            </a:r>
            <a:r>
              <a:rPr lang="en-US" altLang="en-US" sz="1800" b="1" i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model (current version of </a:t>
            </a:r>
            <a:r>
              <a:rPr lang="en-US" altLang="en-US" sz="1800" b="1" i="1" dirty="0" err="1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Mimir</a:t>
            </a:r>
            <a:r>
              <a:rPr lang="en-US" altLang="en-US" sz="1800" b="1" i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)</a:t>
            </a:r>
            <a:endParaRPr lang="en-US" altLang="en-US" sz="1800" b="1" i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8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Background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rgbClr val="FFC000"/>
                </a:solidFill>
              </a:rPr>
              <a:t>Methodology</a:t>
            </a:r>
            <a:r>
              <a:rPr lang="zh-CN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内容占位符 2"/>
          <p:cNvSpPr txBox="1">
            <a:spLocks/>
          </p:cNvSpPr>
          <p:nvPr/>
        </p:nvSpPr>
        <p:spPr bwMode="auto">
          <a:xfrm>
            <a:off x="457199" y="4283253"/>
            <a:ext cx="4294727" cy="217606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>
                <a:ea typeface="ＭＳ Ｐゴシック" charset="-128"/>
                <a:cs typeface="Geneva" charset="0"/>
              </a:rPr>
              <a:t>Stream IO Model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Files are </a:t>
            </a:r>
            <a:r>
              <a:rPr lang="en-US" altLang="en-US" dirty="0" err="1" smtClean="0">
                <a:ea typeface="ＭＳ Ｐゴシック" charset="-128"/>
              </a:rPr>
              <a:t>splitted</a:t>
            </a:r>
            <a:r>
              <a:rPr lang="en-US" altLang="en-US" dirty="0" smtClean="0">
                <a:ea typeface="ＭＳ Ｐゴシック" charset="-128"/>
              </a:rPr>
              <a:t> into many equal-size chunks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application provide a </a:t>
            </a:r>
            <a:r>
              <a:rPr lang="en-US" altLang="en-US" b="1" i="1" dirty="0" smtClean="0">
                <a:solidFill>
                  <a:srgbClr val="FF0000"/>
                </a:solidFill>
                <a:ea typeface="ＭＳ Ｐゴシック" charset="-128"/>
              </a:rPr>
              <a:t>chunking</a:t>
            </a:r>
            <a:r>
              <a:rPr lang="en-US" altLang="en-US" dirty="0" smtClean="0">
                <a:ea typeface="ＭＳ Ｐゴシック" charset="-128"/>
              </a:rPr>
              <a:t> function to decide the bytes send to previous chunk.</a:t>
            </a:r>
          </a:p>
        </p:txBody>
      </p:sp>
      <p:sp>
        <p:nvSpPr>
          <p:cNvPr id="50" name="下箭头 49"/>
          <p:cNvSpPr/>
          <p:nvPr/>
        </p:nvSpPr>
        <p:spPr>
          <a:xfrm>
            <a:off x="6421439" y="4342089"/>
            <a:ext cx="463202" cy="53245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内容占位符 2"/>
          <p:cNvSpPr txBox="1">
            <a:spLocks/>
          </p:cNvSpPr>
          <p:nvPr/>
        </p:nvSpPr>
        <p:spPr bwMode="auto">
          <a:xfrm>
            <a:off x="428847" y="1687246"/>
            <a:ext cx="7724553" cy="16655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smtClean="0"/>
              <a:t>Size variability</a:t>
            </a:r>
            <a:r>
              <a:rPr lang="en-US" altLang="zh-CN" smtClean="0"/>
              <a:t>: 1000 genomes dataset varies from a few MB to a few hundred GB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596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I/O Performance Variability: Work </a:t>
            </a:r>
            <a:r>
              <a:rPr kumimoji="1" lang="en-US" altLang="zh-CN" dirty="0" smtClean="0"/>
              <a:t>Stealing (I)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12</a:t>
            </a:fld>
            <a:endParaRPr lang="en-US" altLang="en-US" sz="1600" dirty="0"/>
          </a:p>
        </p:txBody>
      </p:sp>
      <p:pic>
        <p:nvPicPr>
          <p:cNvPr id="8" name="Picture 7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33" y="2883188"/>
            <a:ext cx="5749933" cy="3246125"/>
          </a:xfrm>
          <a:prstGeom prst="rect">
            <a:avLst/>
          </a:prstGeom>
        </p:spPr>
      </p:pic>
      <p:sp>
        <p:nvSpPr>
          <p:cNvPr id="9" name="Rectangle 896"/>
          <p:cNvSpPr/>
          <p:nvPr/>
        </p:nvSpPr>
        <p:spPr>
          <a:xfrm>
            <a:off x="914400" y="2903469"/>
            <a:ext cx="5191811" cy="10874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Background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rgbClr val="FFC000"/>
                </a:solidFill>
              </a:rPr>
              <a:t>Methodology</a:t>
            </a:r>
            <a:r>
              <a:rPr lang="zh-CN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457200" y="1905001"/>
            <a:ext cx="8229600" cy="92347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A common issue of large scale parallel file system [1]</a:t>
            </a:r>
          </a:p>
          <a:p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2601011" y="2514600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2060"/>
                </a:solidFill>
              </a:rPr>
              <a:t>Time </a:t>
            </a:r>
            <a:r>
              <a:rPr lang="en-US" altLang="zh-CN" sz="1600" b="1" dirty="0">
                <a:solidFill>
                  <a:srgbClr val="002060"/>
                </a:solidFill>
              </a:rPr>
              <a:t>to read 6 TB genomics data with 768 processes on the </a:t>
            </a:r>
            <a:r>
              <a:rPr lang="en-US" altLang="zh-CN" sz="1600" b="1" dirty="0" smtClean="0">
                <a:solidFill>
                  <a:srgbClr val="002060"/>
                </a:solidFill>
              </a:rPr>
              <a:t>Tianhe-2</a:t>
            </a:r>
            <a:endParaRPr lang="zh-CN" altLang="en-US" sz="1600" b="1" dirty="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8811" y="625981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222222"/>
                </a:solidFill>
              </a:rPr>
              <a:t>[1] </a:t>
            </a:r>
            <a:r>
              <a:rPr lang="en-US" altLang="zh-CN" sz="1200" dirty="0" err="1" smtClean="0">
                <a:solidFill>
                  <a:srgbClr val="222222"/>
                </a:solidFill>
              </a:rPr>
              <a:t>Dorier</a:t>
            </a:r>
            <a:r>
              <a:rPr lang="en-US" altLang="zh-CN" sz="1200" dirty="0">
                <a:solidFill>
                  <a:srgbClr val="222222"/>
                </a:solidFill>
              </a:rPr>
              <a:t>, </a:t>
            </a:r>
            <a:r>
              <a:rPr lang="en-US" altLang="zh-CN" sz="1200" dirty="0" err="1">
                <a:solidFill>
                  <a:srgbClr val="222222"/>
                </a:solidFill>
              </a:rPr>
              <a:t>Matthieu</a:t>
            </a:r>
            <a:r>
              <a:rPr lang="en-US" altLang="zh-CN" sz="1200" dirty="0">
                <a:solidFill>
                  <a:srgbClr val="222222"/>
                </a:solidFill>
              </a:rPr>
              <a:t>, et al. "</a:t>
            </a:r>
            <a:r>
              <a:rPr lang="en-US" altLang="zh-CN" sz="1200" dirty="0" err="1">
                <a:solidFill>
                  <a:srgbClr val="222222"/>
                </a:solidFill>
              </a:rPr>
              <a:t>CALCioM</a:t>
            </a:r>
            <a:r>
              <a:rPr lang="en-US" altLang="zh-CN" sz="1200" dirty="0">
                <a:solidFill>
                  <a:srgbClr val="222222"/>
                </a:solidFill>
              </a:rPr>
              <a:t>: Mitigating I/O interference in HPC systems through cross-application coordination." Parallel and Distributed Processing Symposium, 2014 IEEE 28th International. IEEE, 2014.</a:t>
            </a:r>
          </a:p>
        </p:txBody>
      </p:sp>
    </p:spTree>
    <p:extLst>
      <p:ext uri="{BB962C8B-B14F-4D97-AF65-F5344CB8AC3E}">
        <p14:creationId xmlns:p14="http://schemas.microsoft.com/office/powerpoint/2010/main" val="12271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I/O Performance Variability: Work Stealing (II)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13</a:t>
            </a:fld>
            <a:endParaRPr lang="en-US" alt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828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Processes acquire a local chunk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2881094"/>
            <a:ext cx="2362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0" y="2881094"/>
            <a:ext cx="13716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0800" y="2881094"/>
            <a:ext cx="685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6600" y="2881094"/>
            <a:ext cx="685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400" y="2881094"/>
            <a:ext cx="685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2881094"/>
            <a:ext cx="685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0" y="2881094"/>
            <a:ext cx="685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19800" y="2881094"/>
            <a:ext cx="685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3467100" y="2614394"/>
            <a:ext cx="381000" cy="1981200"/>
          </a:xfrm>
          <a:prstGeom prst="rightBrace">
            <a:avLst>
              <a:gd name="adj1" fmla="val 8333"/>
              <a:gd name="adj2" fmla="val 514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5400000">
            <a:off x="5486400" y="2576294"/>
            <a:ext cx="381000" cy="2057400"/>
          </a:xfrm>
          <a:prstGeom prst="rightBrace">
            <a:avLst>
              <a:gd name="adj1" fmla="val 8333"/>
              <a:gd name="adj2" fmla="val 514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29000" y="379549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P0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10200" y="379549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743200" y="4252694"/>
            <a:ext cx="1752600" cy="251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00600" y="4252694"/>
            <a:ext cx="1752600" cy="251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6600" y="5090894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334000" y="5624294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34000" y="5929094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34000" y="6233894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276600" y="5624294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276600" y="5929094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276600" y="6233894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334000" y="5090894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276600" y="4481294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334000" y="4481294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514600" y="4405094"/>
            <a:ext cx="4191000" cy="45720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340881" y="4481294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>
                <a:solidFill>
                  <a:srgbClr val="FF0000"/>
                </a:solidFill>
              </a:rPr>
              <a:t>s</a:t>
            </a:r>
            <a:r>
              <a:rPr lang="en-US" sz="1400" b="1" i="1" smtClean="0">
                <a:solidFill>
                  <a:srgbClr val="FF0000"/>
                </a:solidFill>
              </a:rPr>
              <a:t>teal  offset</a:t>
            </a:r>
            <a:endParaRPr lang="en-US" sz="1400" b="1" i="1" dirty="0" smtClean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14600" y="5014694"/>
            <a:ext cx="4191000" cy="45720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367159" y="5090894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c</a:t>
            </a:r>
            <a:r>
              <a:rPr lang="en-US" sz="1400" b="1" i="1" dirty="0" smtClean="0">
                <a:solidFill>
                  <a:srgbClr val="FF0000"/>
                </a:solidFill>
              </a:rPr>
              <a:t>hunk id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14600" y="5548094"/>
            <a:ext cx="4191000" cy="106680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95400" y="5852894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c</a:t>
            </a:r>
            <a:r>
              <a:rPr lang="en-US" sz="1400" b="1" i="1" dirty="0" smtClean="0">
                <a:solidFill>
                  <a:srgbClr val="FF0000"/>
                </a:solidFill>
              </a:rPr>
              <a:t>hunk 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37" name="Curved Right Arrow 36"/>
          <p:cNvSpPr/>
          <p:nvPr/>
        </p:nvSpPr>
        <p:spPr>
          <a:xfrm rot="16200000">
            <a:off x="2667000" y="4328894"/>
            <a:ext cx="1143000" cy="3810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76600" y="5090894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67000" y="417649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mtClean="0"/>
              <a:t>FOP</a:t>
            </a:r>
            <a:endParaRPr lang="en-US" b="1" i="1" dirty="0"/>
          </a:p>
        </p:txBody>
      </p:sp>
      <p:sp>
        <p:nvSpPr>
          <p:cNvPr id="40" name="Curved Right Arrow 39"/>
          <p:cNvSpPr/>
          <p:nvPr/>
        </p:nvSpPr>
        <p:spPr>
          <a:xfrm flipH="1">
            <a:off x="3962400" y="4024094"/>
            <a:ext cx="762000" cy="19812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6200" y="478609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mtClean="0"/>
              <a:t>Atomic PUT</a:t>
            </a:r>
            <a:endParaRPr lang="en-US" b="1" i="1" dirty="0"/>
          </a:p>
        </p:txBody>
      </p:sp>
      <p:sp>
        <p:nvSpPr>
          <p:cNvPr id="42" name="Rectangle 41"/>
          <p:cNvSpPr/>
          <p:nvPr/>
        </p:nvSpPr>
        <p:spPr>
          <a:xfrm>
            <a:off x="3276600" y="5624294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3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Background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rgbClr val="FFC000"/>
                </a:solidFill>
              </a:rPr>
              <a:t>Methodology</a:t>
            </a:r>
            <a:r>
              <a:rPr lang="zh-CN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Right Brace 14"/>
          <p:cNvSpPr/>
          <p:nvPr/>
        </p:nvSpPr>
        <p:spPr>
          <a:xfrm rot="5400000" flipH="1">
            <a:off x="3618463" y="1572731"/>
            <a:ext cx="316468" cy="2352606"/>
          </a:xfrm>
          <a:prstGeom prst="rightBrace">
            <a:avLst>
              <a:gd name="adj1" fmla="val 0"/>
              <a:gd name="adj2" fmla="val 4992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16"/>
          <p:cNvSpPr txBox="1"/>
          <p:nvPr/>
        </p:nvSpPr>
        <p:spPr>
          <a:xfrm>
            <a:off x="3429000" y="224648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File0</a:t>
            </a:r>
            <a:endParaRPr lang="en-US"/>
          </a:p>
        </p:txBody>
      </p:sp>
      <p:sp>
        <p:nvSpPr>
          <p:cNvPr id="46" name="Right Brace 14"/>
          <p:cNvSpPr/>
          <p:nvPr/>
        </p:nvSpPr>
        <p:spPr>
          <a:xfrm rot="5400000" flipH="1">
            <a:off x="5875402" y="2050896"/>
            <a:ext cx="301496" cy="1358900"/>
          </a:xfrm>
          <a:prstGeom prst="rightBrace">
            <a:avLst>
              <a:gd name="adj1" fmla="val 0"/>
              <a:gd name="adj2" fmla="val 4992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16"/>
          <p:cNvSpPr txBox="1"/>
          <p:nvPr/>
        </p:nvSpPr>
        <p:spPr>
          <a:xfrm>
            <a:off x="5676900" y="222108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6301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/>
      <p:bldP spid="40" grpId="0" animBg="1"/>
      <p:bldP spid="40" grpId="1" animBg="1"/>
      <p:bldP spid="41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I/O Performance Variability: Work </a:t>
            </a:r>
            <a:r>
              <a:rPr kumimoji="1" lang="en-US" altLang="zh-CN" dirty="0" smtClean="0"/>
              <a:t>Stealing (III)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14</a:t>
            </a:fld>
            <a:endParaRPr lang="en-US" alt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590800" y="2858919"/>
            <a:ext cx="2362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0" y="2858919"/>
            <a:ext cx="13716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2858919"/>
            <a:ext cx="685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2858919"/>
            <a:ext cx="685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62400" y="2858919"/>
            <a:ext cx="685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858919"/>
            <a:ext cx="685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2858919"/>
            <a:ext cx="685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19800" y="2858919"/>
            <a:ext cx="685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3467100" y="2592219"/>
            <a:ext cx="381000" cy="1981200"/>
          </a:xfrm>
          <a:prstGeom prst="rightBrace">
            <a:avLst>
              <a:gd name="adj1" fmla="val 8333"/>
              <a:gd name="adj2" fmla="val 514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5486400" y="2554119"/>
            <a:ext cx="381000" cy="2057400"/>
          </a:xfrm>
          <a:prstGeom prst="rightBrace">
            <a:avLst>
              <a:gd name="adj1" fmla="val 8333"/>
              <a:gd name="adj2" fmla="val 514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29000" y="377331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P0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10200" y="377331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43200" y="4230519"/>
            <a:ext cx="1752600" cy="251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00600" y="4230519"/>
            <a:ext cx="1752600" cy="251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76600" y="5068719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4000" y="5602119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0" y="5906919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334000" y="6211719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276600" y="5602119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76600" y="5906919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76600" y="6211719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4000" y="5068719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76600" y="4459119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334000" y="4459119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514600" y="4382919"/>
            <a:ext cx="4191000" cy="45720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371600" y="4459119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s</a:t>
            </a:r>
            <a:r>
              <a:rPr lang="en-US" sz="1400" b="1" i="1" dirty="0" smtClean="0">
                <a:solidFill>
                  <a:srgbClr val="FF0000"/>
                </a:solidFill>
              </a:rPr>
              <a:t>teal  offset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4600" y="4992519"/>
            <a:ext cx="4191000" cy="45720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367159" y="5068719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c</a:t>
            </a:r>
            <a:r>
              <a:rPr lang="en-US" sz="1400" b="1" i="1" dirty="0" smtClean="0">
                <a:solidFill>
                  <a:srgbClr val="FF0000"/>
                </a:solidFill>
              </a:rPr>
              <a:t>hunk id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14600" y="5525919"/>
            <a:ext cx="4191000" cy="106680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295400" y="5830719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c</a:t>
            </a:r>
            <a:r>
              <a:rPr lang="en-US" sz="1400" b="1" i="1" dirty="0" smtClean="0">
                <a:solidFill>
                  <a:srgbClr val="FF0000"/>
                </a:solidFill>
              </a:rPr>
              <a:t>hunk map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35" name="Curved Right Arrow 34"/>
          <p:cNvSpPr/>
          <p:nvPr/>
        </p:nvSpPr>
        <p:spPr>
          <a:xfrm rot="1028322" flipH="1">
            <a:off x="3810000" y="4001919"/>
            <a:ext cx="1600200" cy="3048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2400" y="369711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mtClean="0"/>
              <a:t>Atomic GET</a:t>
            </a:r>
            <a:endParaRPr lang="en-US" b="1" i="1" dirty="0"/>
          </a:p>
        </p:txBody>
      </p:sp>
      <p:sp>
        <p:nvSpPr>
          <p:cNvPr id="37" name="Curved Right Arrow 36"/>
          <p:cNvSpPr/>
          <p:nvPr/>
        </p:nvSpPr>
        <p:spPr>
          <a:xfrm rot="1667567" flipH="1">
            <a:off x="3648474" y="4394365"/>
            <a:ext cx="1782764" cy="401926"/>
          </a:xfrm>
          <a:prstGeom prst="curvedRightArrow">
            <a:avLst>
              <a:gd name="adj1" fmla="val 20517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34000" y="5068719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9600" y="438291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mtClean="0"/>
              <a:t>FOP</a:t>
            </a:r>
            <a:endParaRPr lang="en-US" b="1" i="1" dirty="0"/>
          </a:p>
        </p:txBody>
      </p:sp>
      <p:sp>
        <p:nvSpPr>
          <p:cNvPr id="40" name="Up Arrow 39"/>
          <p:cNvSpPr/>
          <p:nvPr/>
        </p:nvSpPr>
        <p:spPr>
          <a:xfrm rot="7825458">
            <a:off x="4366975" y="4444875"/>
            <a:ext cx="311492" cy="2007530"/>
          </a:xfrm>
          <a:prstGeom prst="upArrow">
            <a:avLst>
              <a:gd name="adj1" fmla="val 5043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34000" y="5906919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0" y="514491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Atomic PUT</a:t>
            </a:r>
            <a:endParaRPr lang="en-US" b="1" i="1" dirty="0"/>
          </a:p>
        </p:txBody>
      </p:sp>
      <p:sp>
        <p:nvSpPr>
          <p:cNvPr id="43" name="Rectangle 42"/>
          <p:cNvSpPr/>
          <p:nvPr/>
        </p:nvSpPr>
        <p:spPr>
          <a:xfrm>
            <a:off x="3276600" y="4459119"/>
            <a:ext cx="685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457200" y="1828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Processes steal </a:t>
            </a:r>
            <a:r>
              <a:rPr lang="en-US" dirty="0"/>
              <a:t>a remote chunk</a:t>
            </a:r>
          </a:p>
        </p:txBody>
      </p:sp>
      <p:sp>
        <p:nvSpPr>
          <p:cNvPr id="46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Background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rgbClr val="FFC000"/>
                </a:solidFill>
              </a:rPr>
              <a:t>Methodology</a:t>
            </a:r>
            <a:r>
              <a:rPr lang="zh-CN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ight Brace 14"/>
          <p:cNvSpPr/>
          <p:nvPr/>
        </p:nvSpPr>
        <p:spPr>
          <a:xfrm rot="5400000" flipH="1">
            <a:off x="3608869" y="1536050"/>
            <a:ext cx="316468" cy="2352606"/>
          </a:xfrm>
          <a:prstGeom prst="rightBrace">
            <a:avLst>
              <a:gd name="adj1" fmla="val 0"/>
              <a:gd name="adj2" fmla="val 4992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16"/>
          <p:cNvSpPr txBox="1"/>
          <p:nvPr/>
        </p:nvSpPr>
        <p:spPr>
          <a:xfrm>
            <a:off x="3419406" y="22098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File0</a:t>
            </a:r>
            <a:endParaRPr lang="en-US"/>
          </a:p>
        </p:txBody>
      </p:sp>
      <p:sp>
        <p:nvSpPr>
          <p:cNvPr id="48" name="Right Brace 14"/>
          <p:cNvSpPr/>
          <p:nvPr/>
        </p:nvSpPr>
        <p:spPr>
          <a:xfrm rot="5400000" flipH="1">
            <a:off x="5875402" y="2050896"/>
            <a:ext cx="301496" cy="1358900"/>
          </a:xfrm>
          <a:prstGeom prst="rightBrace">
            <a:avLst>
              <a:gd name="adj1" fmla="val 0"/>
              <a:gd name="adj2" fmla="val 4992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16"/>
          <p:cNvSpPr txBox="1"/>
          <p:nvPr/>
        </p:nvSpPr>
        <p:spPr>
          <a:xfrm>
            <a:off x="5676900" y="222108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467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37" grpId="1" animBg="1"/>
      <p:bldP spid="38" grpId="0" animBg="1"/>
      <p:bldP spid="39" grpId="0"/>
      <p:bldP spid="40" grpId="0" animBg="1"/>
      <p:bldP spid="41" grpId="0" animBg="1"/>
      <p:bldP spid="42" grpId="0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Evaluation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00" y="1676400"/>
            <a:ext cx="8610600" cy="4191000"/>
          </a:xfrm>
        </p:spPr>
        <p:txBody>
          <a:bodyPr/>
          <a:lstStyle/>
          <a:p>
            <a:r>
              <a:rPr kumimoji="1" lang="en-US" altLang="zh-CN" dirty="0" smtClean="0"/>
              <a:t>Datasets</a:t>
            </a:r>
          </a:p>
          <a:p>
            <a:pPr lvl="1"/>
            <a:r>
              <a:rPr kumimoji="1" lang="en-US" altLang="zh-CN" dirty="0" smtClean="0"/>
              <a:t>Real datasets: 1000 genome dataset from </a:t>
            </a:r>
            <a:r>
              <a:rPr lang="en-US" altLang="en-US" i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ftp://ftp.1000genomes.ebi.ac.uk/vol1/ftp//phase3/data/</a:t>
            </a:r>
          </a:p>
          <a:p>
            <a:r>
              <a:rPr kumimoji="1" lang="en-US" altLang="zh-CN" dirty="0" smtClean="0"/>
              <a:t>Platforms</a:t>
            </a:r>
          </a:p>
          <a:p>
            <a:pPr lvl="1"/>
            <a:r>
              <a:rPr kumimoji="1" lang="en-US" altLang="zh-CN" dirty="0" smtClean="0"/>
              <a:t>Comet </a:t>
            </a:r>
            <a:r>
              <a:rPr lang="en-US" altLang="zh-CN" dirty="0" smtClean="0"/>
              <a:t>(SDSC</a:t>
            </a:r>
            <a:r>
              <a:rPr lang="en-US" altLang="zh-CN" dirty="0"/>
              <a:t>): 128GB </a:t>
            </a:r>
            <a:r>
              <a:rPr lang="en-US" altLang="zh-CN" dirty="0" smtClean="0"/>
              <a:t>mem./node</a:t>
            </a:r>
            <a:r>
              <a:rPr lang="en-US" altLang="zh-CN" dirty="0"/>
              <a:t>; 24 cores/node; InfiniBand;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Tianhe-2 (NSCC-GZ): 64 GB mem./node; 24 cores/node; Tianhe-2 express</a:t>
            </a:r>
          </a:p>
          <a:p>
            <a:pPr marL="342900" lvl="1" indent="-342900">
              <a:buSzPct val="120000"/>
              <a:buFont typeface="Arial" charset="0"/>
              <a:buChar char="•"/>
            </a:pPr>
            <a:r>
              <a:rPr kumimoji="1" lang="en-US" altLang="zh-CN" sz="2400" dirty="0" smtClean="0">
                <a:ea typeface="ＭＳ Ｐゴシック" charset="0"/>
                <a:cs typeface="Geneva" pitchFamily="-65" charset="-128"/>
              </a:rPr>
              <a:t>K-</a:t>
            </a:r>
            <a:r>
              <a:rPr kumimoji="1" lang="en-US" altLang="zh-CN" sz="2400" dirty="0" err="1" smtClean="0">
                <a:ea typeface="ＭＳ Ｐゴシック" charset="0"/>
                <a:cs typeface="Geneva" pitchFamily="-65" charset="-128"/>
              </a:rPr>
              <a:t>mer</a:t>
            </a:r>
            <a:r>
              <a:rPr kumimoji="1" lang="en-US" altLang="zh-CN" sz="2400" dirty="0" smtClean="0">
                <a:ea typeface="ＭＳ Ｐゴシック" charset="0"/>
                <a:cs typeface="Geneva" pitchFamily="-65" charset="-128"/>
              </a:rPr>
              <a:t> parameters: k=22 (the same as Jellyfish paper[1])</a:t>
            </a:r>
          </a:p>
          <a:p>
            <a:pPr marL="342900" lvl="1" indent="-342900">
              <a:buSzPct val="120000"/>
              <a:buFont typeface="Arial" charset="0"/>
              <a:buChar char="•"/>
            </a:pPr>
            <a:r>
              <a:rPr kumimoji="1" lang="en-US" altLang="zh-CN" sz="2400" dirty="0" smtClean="0">
                <a:ea typeface="ＭＳ Ｐゴシック" charset="0"/>
                <a:cs typeface="Geneva" pitchFamily="-65" charset="-128"/>
              </a:rPr>
              <a:t>Metrics of Success</a:t>
            </a:r>
          </a:p>
          <a:p>
            <a:pPr lvl="1">
              <a:buSzPct val="120000"/>
            </a:pPr>
            <a:r>
              <a:rPr kumimoji="1" lang="en-US" altLang="zh-CN" dirty="0"/>
              <a:t>Gain similar performance compared with Jellyfish</a:t>
            </a:r>
          </a:p>
          <a:p>
            <a:pPr lvl="1">
              <a:buSzPct val="120000"/>
            </a:pPr>
            <a:r>
              <a:rPr kumimoji="1" lang="en-US" altLang="zh-CN" dirty="0"/>
              <a:t>Use memory more efficiently compared with </a:t>
            </a:r>
            <a:r>
              <a:rPr kumimoji="1" lang="en-US" altLang="zh-CN" dirty="0" err="1"/>
              <a:t>Kmerind</a:t>
            </a:r>
            <a:endParaRPr kumimoji="1" lang="en-US" altLang="zh-CN" dirty="0"/>
          </a:p>
          <a:p>
            <a:pPr lvl="1">
              <a:buSzPct val="120000"/>
            </a:pPr>
            <a:r>
              <a:rPr kumimoji="1" lang="en-US" altLang="zh-CN" dirty="0"/>
              <a:t>Weak scalability and strong scalability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15</a:t>
            </a:fld>
            <a:endParaRPr lang="en-US" altLang="en-US" sz="1600" dirty="0"/>
          </a:p>
        </p:txBody>
      </p:sp>
      <p:sp>
        <p:nvSpPr>
          <p:cNvPr id="6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Background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Methodology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rgbClr val="FFC000"/>
                </a:solidFill>
              </a:rPr>
              <a:t>Evaluation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1136" y="6356350"/>
            <a:ext cx="5982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222222"/>
                </a:solidFill>
              </a:rPr>
              <a:t>[1] </a:t>
            </a:r>
            <a:r>
              <a:rPr lang="en-US" altLang="zh-CN" sz="1200" dirty="0" err="1" smtClean="0">
                <a:solidFill>
                  <a:srgbClr val="222222"/>
                </a:solidFill>
              </a:rPr>
              <a:t>Marçais</a:t>
            </a:r>
            <a:r>
              <a:rPr lang="en-US" altLang="zh-CN" sz="1200" dirty="0">
                <a:solidFill>
                  <a:srgbClr val="222222"/>
                </a:solidFill>
              </a:rPr>
              <a:t>, Guillaume, and Carl Kingsford. "A fast, lock-free approach for efficient parallel counting of occurrences of k-</a:t>
            </a:r>
            <a:r>
              <a:rPr lang="en-US" altLang="zh-CN" sz="1200" dirty="0" err="1">
                <a:solidFill>
                  <a:srgbClr val="222222"/>
                </a:solidFill>
              </a:rPr>
              <a:t>mers</a:t>
            </a:r>
            <a:r>
              <a:rPr lang="en-US" altLang="zh-CN" sz="1200" dirty="0">
                <a:solidFill>
                  <a:srgbClr val="222222"/>
                </a:solidFill>
              </a:rPr>
              <a:t>." </a:t>
            </a:r>
            <a:r>
              <a:rPr lang="en-US" altLang="zh-CN" sz="1200" i="1" dirty="0">
                <a:solidFill>
                  <a:srgbClr val="222222"/>
                </a:solidFill>
              </a:rPr>
              <a:t>Bioinformatics</a:t>
            </a:r>
            <a:r>
              <a:rPr lang="en-US" altLang="zh-CN" sz="1200" dirty="0">
                <a:solidFill>
                  <a:srgbClr val="222222"/>
                </a:solidFill>
              </a:rPr>
              <a:t> 27.6 (2011): 764-770.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548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Performance and Overheads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16</a:t>
            </a:fld>
            <a:endParaRPr lang="en-US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1415999" y="252202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Comet (</a:t>
            </a:r>
            <a:r>
              <a:rPr kumimoji="1" lang="en-US" altLang="zh-CN" b="1" smtClean="0"/>
              <a:t>24 processes)</a:t>
            </a:r>
            <a:endParaRPr kumimoji="1"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5595450" y="2522021"/>
            <a:ext cx="280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Tianhe-2 (</a:t>
            </a:r>
            <a:r>
              <a:rPr kumimoji="1" lang="en-US" altLang="zh-CN" b="1" smtClean="0"/>
              <a:t>24 processes)</a:t>
            </a:r>
            <a:endParaRPr kumimoji="1" lang="zh-CN" altLang="en-US" b="1" dirty="0"/>
          </a:p>
        </p:txBody>
      </p:sp>
      <p:sp>
        <p:nvSpPr>
          <p:cNvPr id="10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Background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Methodology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rgbClr val="FFC000"/>
                </a:solidFill>
              </a:rPr>
              <a:t>Evaluation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42634" y="5803551"/>
            <a:ext cx="8658732" cy="461665"/>
          </a:xfrm>
          <a:prstGeom prst="rect">
            <a:avLst/>
          </a:prstGeom>
          <a:solidFill>
            <a:srgbClr val="002663"/>
          </a:solidFill>
        </p:spPr>
        <p:txBody>
          <a:bodyPr wrap="square" lIns="182880" rIns="182880" rtlCol="0">
            <a:spAutoFit/>
          </a:bodyPr>
          <a:lstStyle/>
          <a:p>
            <a:pPr lvl="0" algn="ctr"/>
            <a:r>
              <a:rPr lang="en-US" sz="2400" dirty="0" err="1" smtClean="0">
                <a:solidFill>
                  <a:schemeClr val="bg1"/>
                </a:solidFill>
                <a:latin typeface="+mn-lt"/>
                <a:cs typeface="Arial"/>
              </a:rPr>
              <a:t>Bloomfish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/>
              </a:rPr>
              <a:t> has better or similar performance as Jellyfish</a:t>
            </a:r>
            <a:endParaRPr lang="en-US" sz="24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76200" y="1997075"/>
            <a:ext cx="9029700" cy="4605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C</a:t>
            </a:r>
            <a:r>
              <a:rPr kumimoji="1" lang="en-US" altLang="zh-CN" dirty="0" smtClean="0"/>
              <a:t>an </a:t>
            </a:r>
            <a:r>
              <a:rPr kumimoji="1" lang="en-US" altLang="zh-CN" dirty="0" err="1" smtClean="0"/>
              <a:t>Bloomfish</a:t>
            </a:r>
            <a:r>
              <a:rPr kumimoji="1" lang="en-US" altLang="zh-CN" dirty="0" smtClean="0"/>
              <a:t> gain similar performance compared with Jellyfish?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8" y="2853253"/>
            <a:ext cx="4334382" cy="2785547"/>
          </a:xfr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56" y="2936752"/>
            <a:ext cx="4256244" cy="27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Performance and Dataset Size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17</a:t>
            </a:fld>
            <a:endParaRPr lang="en-US" altLang="en-US" sz="1600" dirty="0"/>
          </a:p>
        </p:txBody>
      </p:sp>
      <p:sp>
        <p:nvSpPr>
          <p:cNvPr id="9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Background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Methodology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rgbClr val="FFC000"/>
                </a:solidFill>
              </a:rPr>
              <a:t>Evaluation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2743200" y="5722203"/>
            <a:ext cx="5334000" cy="830997"/>
          </a:xfrm>
          <a:prstGeom prst="rect">
            <a:avLst/>
          </a:prstGeom>
          <a:solidFill>
            <a:srgbClr val="002663"/>
          </a:solidFill>
        </p:spPr>
        <p:txBody>
          <a:bodyPr wrap="square" lIns="182880" rIns="182880" rtlCol="0">
            <a:spAutoFit/>
          </a:bodyPr>
          <a:lstStyle/>
          <a:p>
            <a:pPr lvl="0" algn="ctr"/>
            <a:r>
              <a:rPr lang="en-US" sz="2400" dirty="0" err="1" smtClean="0">
                <a:solidFill>
                  <a:schemeClr val="bg1"/>
                </a:solidFill>
                <a:latin typeface="+mn-lt"/>
                <a:cs typeface="Arial"/>
              </a:rPr>
              <a:t>Bloomfish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/>
              </a:rPr>
              <a:t> can process 128 times larger dataset compared with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Arial"/>
              </a:rPr>
              <a:t>Kmerind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/>
              </a:rPr>
              <a:t>.</a:t>
            </a:r>
            <a:endParaRPr lang="en-US" sz="24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1002" y="2470595"/>
            <a:ext cx="3944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/>
              <a:t>Execution Time </a:t>
            </a:r>
            <a:r>
              <a:rPr kumimoji="1" lang="en-US" altLang="zh-CN" sz="1600" b="1" smtClean="0"/>
              <a:t>(Comet, 24 processes)</a:t>
            </a:r>
            <a:endParaRPr kumimoji="1" lang="zh-CN" altLang="en-US" sz="16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4757392" y="2470595"/>
            <a:ext cx="4426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/>
              <a:t>Peak Memory Usage </a:t>
            </a:r>
            <a:r>
              <a:rPr kumimoji="1" lang="en-US" altLang="zh-CN" sz="1600" b="1" dirty="0" smtClean="0"/>
              <a:t>(Comet, </a:t>
            </a:r>
            <a:r>
              <a:rPr kumimoji="1" lang="en-US" altLang="zh-CN" sz="1600" b="1" smtClean="0"/>
              <a:t>24 processes)</a:t>
            </a:r>
            <a:endParaRPr kumimoji="1" lang="zh-CN" altLang="en-US" sz="1600" b="1" dirty="0"/>
          </a:p>
        </p:txBody>
      </p:sp>
      <p:sp>
        <p:nvSpPr>
          <p:cNvPr id="7" name="右箭头 6"/>
          <p:cNvSpPr/>
          <p:nvPr/>
        </p:nvSpPr>
        <p:spPr>
          <a:xfrm>
            <a:off x="6553200" y="3389868"/>
            <a:ext cx="19812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82162" y="307141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128X</a:t>
            </a:r>
            <a:endParaRPr kumimoji="1" lang="zh-CN" altLang="en-US" b="1" dirty="0"/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76200" y="1997075"/>
            <a:ext cx="9029700" cy="4605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Can </a:t>
            </a:r>
            <a:r>
              <a:rPr kumimoji="1" lang="en-US" altLang="zh-CN" dirty="0" err="1" smtClean="0"/>
              <a:t>Bloomfish</a:t>
            </a:r>
            <a:r>
              <a:rPr kumimoji="1" lang="en-US" altLang="zh-CN" dirty="0" smtClean="0"/>
              <a:t> process larger dataset compared with </a:t>
            </a:r>
            <a:r>
              <a:rPr kumimoji="1" lang="en-US" altLang="zh-CN" dirty="0" err="1" smtClean="0"/>
              <a:t>Kmerind</a:t>
            </a:r>
            <a:r>
              <a:rPr kumimoji="1" lang="en-US" altLang="zh-CN" dirty="0" smtClean="0"/>
              <a:t>?</a:t>
            </a:r>
          </a:p>
        </p:txBody>
      </p:sp>
      <p:pic>
        <p:nvPicPr>
          <p:cNvPr id="15" name="内容占位符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0" y="2796449"/>
            <a:ext cx="4525530" cy="2925754"/>
          </a:xfr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49" y="2783749"/>
            <a:ext cx="4527551" cy="293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Weak Scalability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18</a:t>
            </a:fld>
            <a:endParaRPr lang="en-US" altLang="en-US" sz="1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062288"/>
            <a:ext cx="5365734" cy="3688942"/>
          </a:xfrm>
          <a:prstGeom prst="rect">
            <a:avLst/>
          </a:prstGeom>
        </p:spPr>
      </p:pic>
      <p:sp>
        <p:nvSpPr>
          <p:cNvPr id="9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Background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Methodology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rgbClr val="FFC000"/>
                </a:solidFill>
              </a:rPr>
              <a:t>Evaluation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828800"/>
            <a:ext cx="8229600" cy="7925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Weak scalability: fix dataset size per </a:t>
            </a:r>
            <a:r>
              <a:rPr lang="en-US" altLang="zh-CN" dirty="0" smtClean="0"/>
              <a:t>process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Strong scalability: fix dataset size,HG00096(~60GB)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6203935" y="3255456"/>
            <a:ext cx="2812681" cy="2308324"/>
          </a:xfrm>
          <a:prstGeom prst="rect">
            <a:avLst/>
          </a:prstGeom>
          <a:solidFill>
            <a:srgbClr val="002663"/>
          </a:solidFill>
        </p:spPr>
        <p:txBody>
          <a:bodyPr wrap="square" lIns="182880" rIns="182880" rtlCol="0">
            <a:spAutoFit/>
          </a:bodyPr>
          <a:lstStyle/>
          <a:p>
            <a:pPr lvl="0" algn="ctr"/>
            <a:r>
              <a:rPr lang="en-US" sz="2400" dirty="0" err="1" smtClean="0">
                <a:solidFill>
                  <a:schemeClr val="bg1"/>
                </a:solidFill>
                <a:latin typeface="+mn-lt"/>
                <a:cs typeface="Arial"/>
              </a:rPr>
              <a:t>Bloomfish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/>
              </a:rPr>
              <a:t> can count k-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Arial"/>
              </a:rPr>
              <a:t>mers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/>
              </a:rPr>
              <a:t> of 24 TB data in about one hour; Jellyfish need 24 hours to count 3 TB data</a:t>
            </a:r>
            <a:endParaRPr lang="en-US" sz="24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56330" y="2705656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smtClean="0"/>
              <a:t>Tianhe-2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59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968500" y="3521331"/>
            <a:ext cx="4876800" cy="1953085"/>
          </a:xfrm>
          <a:prstGeom prst="roundRect">
            <a:avLst>
              <a:gd name="adj" fmla="val 24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654300" y="4724084"/>
            <a:ext cx="3108672" cy="36933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C00000"/>
                </a:solidFill>
              </a:rPr>
              <a:t>C</a:t>
            </a:r>
            <a:r>
              <a:rPr kumimoji="1" lang="en-US" altLang="zh-CN" b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kumimoji="1" lang="en-US" altLang="zh-CN" b="1" dirty="0" smtClean="0">
                <a:solidFill>
                  <a:srgbClr val="00B050"/>
                </a:solidFill>
              </a:rPr>
              <a:t>A</a:t>
            </a:r>
            <a:r>
              <a:rPr kumimoji="1" lang="en-US" altLang="zh-CN" b="1" dirty="0" smtClean="0">
                <a:solidFill>
                  <a:srgbClr val="7030A0"/>
                </a:solidFill>
              </a:rPr>
              <a:t>G</a:t>
            </a:r>
            <a:r>
              <a:rPr kumimoji="1" lang="en-US" altLang="zh-CN" b="1" dirty="0" smtClean="0">
                <a:solidFill>
                  <a:srgbClr val="C00000"/>
                </a:solidFill>
              </a:rPr>
              <a:t>C</a:t>
            </a:r>
            <a:r>
              <a:rPr kumimoji="1" lang="en-US" altLang="zh-CN" b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kumimoji="1" lang="en-US" altLang="zh-CN" b="1" dirty="0" smtClean="0">
                <a:solidFill>
                  <a:srgbClr val="7030A0"/>
                </a:solidFill>
              </a:rPr>
              <a:t>G</a:t>
            </a:r>
            <a:r>
              <a:rPr kumimoji="1" lang="en-US" altLang="zh-CN" b="1" dirty="0" smtClean="0">
                <a:solidFill>
                  <a:srgbClr val="00B050"/>
                </a:solidFill>
              </a:rPr>
              <a:t>A</a:t>
            </a:r>
            <a:r>
              <a:rPr kumimoji="1" lang="en-US" altLang="zh-CN" b="1" dirty="0" smtClean="0">
                <a:solidFill>
                  <a:srgbClr val="7030A0"/>
                </a:solidFill>
              </a:rPr>
              <a:t>G</a:t>
            </a:r>
            <a:r>
              <a:rPr kumimoji="1" lang="en-US" altLang="zh-CN" b="1" dirty="0" smtClean="0">
                <a:solidFill>
                  <a:srgbClr val="00B050"/>
                </a:solidFill>
              </a:rPr>
              <a:t>A</a:t>
            </a:r>
            <a:r>
              <a:rPr kumimoji="1" lang="en-US" altLang="zh-CN" b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kumimoji="1" lang="en-US" altLang="zh-CN" b="1" dirty="0" smtClean="0">
                <a:solidFill>
                  <a:srgbClr val="C00000"/>
                </a:solidFill>
              </a:rPr>
              <a:t>C</a:t>
            </a:r>
            <a:r>
              <a:rPr kumimoji="1" lang="en-US" altLang="zh-CN" b="1" dirty="0" smtClean="0">
                <a:solidFill>
                  <a:srgbClr val="7030A0"/>
                </a:solidFill>
              </a:rPr>
              <a:t>G</a:t>
            </a:r>
            <a:r>
              <a:rPr kumimoji="1" lang="en-US" altLang="zh-CN" b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kumimoji="1" lang="en-US" altLang="zh-CN" b="1" dirty="0" smtClean="0">
                <a:solidFill>
                  <a:srgbClr val="00B050"/>
                </a:solidFill>
              </a:rPr>
              <a:t>A</a:t>
            </a:r>
            <a:r>
              <a:rPr kumimoji="1" lang="en-US" altLang="zh-CN" b="1" dirty="0" smtClean="0">
                <a:solidFill>
                  <a:srgbClr val="7030A0"/>
                </a:solidFill>
              </a:rPr>
              <a:t>G</a:t>
            </a:r>
            <a:r>
              <a:rPr kumimoji="1" lang="zh-CN" altLang="en-US" b="1" dirty="0" smtClean="0">
                <a:solidFill>
                  <a:schemeClr val="accent5">
                    <a:lumMod val="75000"/>
                  </a:schemeClr>
                </a:solidFill>
              </a:rPr>
              <a:t>・・・</a:t>
            </a:r>
            <a:endParaRPr kumimoji="1"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Counting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C000"/>
                </a:solidFill>
              </a:rPr>
              <a:t>Introduction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 Methodology</a:t>
            </a:r>
            <a:r>
              <a:rPr lang="zh-CN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Helvetica Neue" charset="0"/>
                <a:ea typeface="ＭＳ Ｐゴシック" charset="-128"/>
                <a:cs typeface="Geneva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600" dirty="0" smtClean="0"/>
              <a:t>1</a:t>
            </a:r>
            <a:endParaRPr lang="en-US" alt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981200"/>
            <a:ext cx="8399202" cy="1387731"/>
          </a:xfrm>
        </p:spPr>
        <p:txBody>
          <a:bodyPr/>
          <a:lstStyle/>
          <a:p>
            <a:r>
              <a:rPr lang="en-US" altLang="zh-CN" dirty="0"/>
              <a:t>A fundamental operation in genome </a:t>
            </a:r>
            <a:r>
              <a:rPr lang="en-US" altLang="zh-CN" dirty="0" smtClean="0"/>
              <a:t>analytics</a:t>
            </a:r>
            <a:endParaRPr lang="en-US" altLang="zh-CN" dirty="0"/>
          </a:p>
          <a:p>
            <a:pPr lvl="1"/>
            <a:r>
              <a:rPr lang="en-US" altLang="zh-CN" dirty="0" smtClean="0"/>
              <a:t>Analyze </a:t>
            </a:r>
            <a:r>
              <a:rPr lang="en-US" altLang="zh-CN" dirty="0"/>
              <a:t>or </a:t>
            </a:r>
            <a:r>
              <a:rPr lang="en-US" altLang="zh-CN" dirty="0" smtClean="0"/>
              <a:t>estimate </a:t>
            </a:r>
            <a:r>
              <a:rPr lang="en-US" altLang="zh-CN" dirty="0"/>
              <a:t>genome </a:t>
            </a:r>
            <a:r>
              <a:rPr lang="en-US" altLang="zh-CN" dirty="0" smtClean="0"/>
              <a:t>assembly</a:t>
            </a:r>
            <a:endParaRPr lang="en-US" altLang="zh-CN" dirty="0"/>
          </a:p>
          <a:p>
            <a:pPr lvl="1"/>
            <a:r>
              <a:rPr lang="en-US" altLang="zh-CN" dirty="0" smtClean="0"/>
              <a:t>Understand </a:t>
            </a:r>
            <a:r>
              <a:rPr lang="en-US" altLang="zh-CN" dirty="0"/>
              <a:t>similarities in genomic </a:t>
            </a:r>
            <a:r>
              <a:rPr lang="en-US" altLang="zh-CN" dirty="0" smtClean="0"/>
              <a:t>samples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3318197" y="5105084"/>
            <a:ext cx="1621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i="1" dirty="0" smtClean="0"/>
              <a:t>DNA sequence</a:t>
            </a:r>
            <a:endParaRPr kumimoji="1" lang="zh-CN" altLang="en-US" sz="1600" b="1" i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2654300" y="4310781"/>
            <a:ext cx="1475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C00000"/>
                </a:solidFill>
              </a:rPr>
              <a:t>C</a:t>
            </a:r>
            <a:r>
              <a:rPr kumimoji="1" lang="en-US" altLang="zh-CN" b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kumimoji="1" lang="en-US" altLang="zh-CN" b="1" dirty="0" smtClean="0">
                <a:solidFill>
                  <a:srgbClr val="00B050"/>
                </a:solidFill>
              </a:rPr>
              <a:t>A</a:t>
            </a:r>
            <a:r>
              <a:rPr kumimoji="1" lang="en-US" altLang="zh-CN" b="1" dirty="0" smtClean="0">
                <a:solidFill>
                  <a:srgbClr val="7030A0"/>
                </a:solidFill>
              </a:rPr>
              <a:t>G</a:t>
            </a:r>
            <a:r>
              <a:rPr kumimoji="1" lang="en-US" altLang="zh-CN" b="1" dirty="0" smtClean="0">
                <a:solidFill>
                  <a:srgbClr val="C00000"/>
                </a:solidFill>
              </a:rPr>
              <a:t>C</a:t>
            </a:r>
            <a:r>
              <a:rPr kumimoji="1" lang="en-US" altLang="zh-CN" b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kumimoji="1" lang="en-US" altLang="zh-CN" b="1" dirty="0" smtClean="0">
                <a:solidFill>
                  <a:srgbClr val="7030A0"/>
                </a:solidFill>
              </a:rPr>
              <a:t>G</a:t>
            </a:r>
            <a:r>
              <a:rPr kumimoji="1" lang="en-US" altLang="zh-CN" b="1" dirty="0" smtClean="0">
                <a:solidFill>
                  <a:srgbClr val="00B050"/>
                </a:solidFill>
              </a:rPr>
              <a:t>A</a:t>
            </a:r>
            <a:endParaRPr kumimoji="1"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10188" y="4030702"/>
            <a:ext cx="14884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b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kumimoji="1" lang="en-US" altLang="zh-CN" b="1" smtClean="0">
                <a:solidFill>
                  <a:srgbClr val="00B050"/>
                </a:solidFill>
              </a:rPr>
              <a:t>A</a:t>
            </a:r>
            <a:r>
              <a:rPr kumimoji="1" lang="en-US" altLang="zh-CN" b="1" smtClean="0">
                <a:solidFill>
                  <a:srgbClr val="7030A0"/>
                </a:solidFill>
              </a:rPr>
              <a:t>G</a:t>
            </a:r>
            <a:r>
              <a:rPr kumimoji="1" lang="en-US" altLang="zh-CN" b="1" smtClean="0">
                <a:solidFill>
                  <a:srgbClr val="C00000"/>
                </a:solidFill>
              </a:rPr>
              <a:t>C</a:t>
            </a:r>
            <a:r>
              <a:rPr kumimoji="1" lang="en-US" altLang="zh-CN" b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kumimoji="1" lang="en-US" altLang="zh-CN" b="1" smtClean="0">
                <a:solidFill>
                  <a:srgbClr val="7030A0"/>
                </a:solidFill>
              </a:rPr>
              <a:t>G</a:t>
            </a:r>
            <a:r>
              <a:rPr kumimoji="1" lang="en-US" altLang="zh-CN" b="1" smtClean="0">
                <a:solidFill>
                  <a:srgbClr val="00B050"/>
                </a:solidFill>
              </a:rPr>
              <a:t>A</a:t>
            </a:r>
            <a:r>
              <a:rPr kumimoji="1" lang="en-US" altLang="zh-CN" b="1" smtClean="0">
                <a:solidFill>
                  <a:srgbClr val="7030A0"/>
                </a:solidFill>
              </a:rPr>
              <a:t>G</a:t>
            </a:r>
            <a:endParaRPr kumimoji="1"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43092" y="3738414"/>
            <a:ext cx="15311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B050"/>
                </a:solidFill>
              </a:rPr>
              <a:t>A</a:t>
            </a:r>
            <a:r>
              <a:rPr kumimoji="1" lang="en-US" altLang="zh-CN" b="1" dirty="0" smtClean="0">
                <a:solidFill>
                  <a:srgbClr val="7030A0"/>
                </a:solidFill>
              </a:rPr>
              <a:t>G</a:t>
            </a:r>
            <a:r>
              <a:rPr kumimoji="1" lang="en-US" altLang="zh-CN" b="1" dirty="0" smtClean="0">
                <a:solidFill>
                  <a:srgbClr val="C00000"/>
                </a:solidFill>
              </a:rPr>
              <a:t>C</a:t>
            </a:r>
            <a:r>
              <a:rPr kumimoji="1" lang="en-US" altLang="zh-CN" b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kumimoji="1" lang="en-US" altLang="zh-CN" b="1" dirty="0" smtClean="0">
                <a:solidFill>
                  <a:srgbClr val="7030A0"/>
                </a:solidFill>
              </a:rPr>
              <a:t>G</a:t>
            </a:r>
            <a:r>
              <a:rPr kumimoji="1" lang="en-US" altLang="zh-CN" b="1" dirty="0" smtClean="0">
                <a:solidFill>
                  <a:srgbClr val="00B050"/>
                </a:solidFill>
              </a:rPr>
              <a:t>A</a:t>
            </a:r>
            <a:r>
              <a:rPr kumimoji="1" lang="en-US" altLang="zh-CN" b="1" dirty="0" smtClean="0">
                <a:solidFill>
                  <a:srgbClr val="7030A0"/>
                </a:solidFill>
              </a:rPr>
              <a:t>G</a:t>
            </a:r>
            <a:r>
              <a:rPr kumimoji="1" lang="en-US" altLang="zh-CN" b="1" dirty="0" smtClean="0">
                <a:solidFill>
                  <a:srgbClr val="00B050"/>
                </a:solidFill>
              </a:rPr>
              <a:t>A</a:t>
            </a:r>
            <a:endParaRPr kumimoji="1"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32752" y="3521331"/>
            <a:ext cx="5309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zh-CN" altLang="en-US" b="1" smtClean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zh-CN" altLang="en-US" b="1" dirty="0" smtClean="0">
                <a:solidFill>
                  <a:schemeClr val="accent5">
                    <a:lumMod val="75000"/>
                  </a:schemeClr>
                </a:solidFill>
              </a:rPr>
              <a:t>・・</a:t>
            </a:r>
            <a:endParaRPr kumimoji="1"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91261" y="4002418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i="1" dirty="0" smtClean="0"/>
              <a:t>8-mers</a:t>
            </a:r>
            <a:endParaRPr kumimoji="1" lang="zh-CN" altLang="en-US" sz="1600" b="1" i="1" dirty="0"/>
          </a:p>
        </p:txBody>
      </p:sp>
      <p:sp>
        <p:nvSpPr>
          <p:cNvPr id="4" name="右大括号 3"/>
          <p:cNvSpPr/>
          <p:nvPr/>
        </p:nvSpPr>
        <p:spPr>
          <a:xfrm>
            <a:off x="4793857" y="3756506"/>
            <a:ext cx="94475" cy="791703"/>
          </a:xfrm>
          <a:prstGeom prst="rightBrac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81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Strong Scalability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19</a:t>
            </a:fld>
            <a:endParaRPr lang="en-US" altLang="en-US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159123"/>
            <a:ext cx="5380183" cy="369887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62200" y="2974457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Tianhe-2</a:t>
            </a:r>
            <a:endParaRPr kumimoji="1" lang="zh-CN" altLang="en-US" b="1" dirty="0"/>
          </a:p>
        </p:txBody>
      </p:sp>
      <p:sp>
        <p:nvSpPr>
          <p:cNvPr id="10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Background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Methodology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rgbClr val="FFC000"/>
                </a:solidFill>
              </a:rPr>
              <a:t>Evaluation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828799"/>
            <a:ext cx="8229600" cy="89007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Geneva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Weak scalability: fix dataset size per process</a:t>
            </a:r>
          </a:p>
          <a:p>
            <a:r>
              <a:rPr lang="en-US" altLang="zh-CN" dirty="0"/>
              <a:t>Strong scalability: fix dataset size, HG00096(~60GB)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5790485" y="4572000"/>
            <a:ext cx="3124200" cy="1569660"/>
          </a:xfrm>
          <a:prstGeom prst="rect">
            <a:avLst/>
          </a:prstGeom>
          <a:solidFill>
            <a:srgbClr val="002663"/>
          </a:solidFill>
        </p:spPr>
        <p:txBody>
          <a:bodyPr wrap="square" lIns="182880" rIns="182880" rtlCol="0">
            <a:spAutoFit/>
          </a:bodyPr>
          <a:lstStyle/>
          <a:p>
            <a:pPr lvl="0" algn="ctr"/>
            <a:r>
              <a:rPr lang="en-US" sz="2400" dirty="0" err="1" smtClean="0">
                <a:solidFill>
                  <a:schemeClr val="bg1"/>
                </a:solidFill>
                <a:latin typeface="+mn-lt"/>
                <a:cs typeface="Arial"/>
              </a:rPr>
              <a:t>Bloomfish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/>
              </a:rPr>
              <a:t> can count k-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Arial"/>
              </a:rPr>
              <a:t>mers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/>
              </a:rPr>
              <a:t> of one human in tens of seconds with 768 cores.</a:t>
            </a:r>
            <a:endParaRPr lang="en-US" sz="240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5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Conclusions and Lessons Learned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2800"/>
            <a:ext cx="8229600" cy="3325000"/>
          </a:xfrm>
        </p:spPr>
        <p:txBody>
          <a:bodyPr/>
          <a:lstStyle/>
          <a:p>
            <a:r>
              <a:rPr lang="en-US" altLang="zh-CN" dirty="0" smtClean="0"/>
              <a:t>We designed </a:t>
            </a:r>
            <a:r>
              <a:rPr lang="en-US" altLang="zh-CN" dirty="0" err="1" smtClean="0"/>
              <a:t>Bloomfish</a:t>
            </a:r>
            <a:r>
              <a:rPr lang="en-US" altLang="zh-CN" dirty="0" smtClean="0"/>
              <a:t> for k-</a:t>
            </a:r>
            <a:r>
              <a:rPr lang="en-US" altLang="zh-CN" dirty="0" err="1" smtClean="0"/>
              <a:t>mer</a:t>
            </a:r>
            <a:r>
              <a:rPr lang="en-US" altLang="zh-CN" dirty="0" smtClean="0"/>
              <a:t> counting of large data</a:t>
            </a:r>
          </a:p>
          <a:p>
            <a:pPr lvl="1"/>
            <a:r>
              <a:rPr lang="en-US" altLang="zh-CN" dirty="0" smtClean="0"/>
              <a:t>Leverage </a:t>
            </a:r>
            <a:r>
              <a:rPr lang="en-US" altLang="zh-CN" dirty="0" err="1" smtClean="0"/>
              <a:t>Mimir</a:t>
            </a:r>
            <a:r>
              <a:rPr lang="en-US" altLang="zh-CN" dirty="0" smtClean="0"/>
              <a:t> to reduce data staging</a:t>
            </a:r>
          </a:p>
          <a:p>
            <a:pPr lvl="1"/>
            <a:r>
              <a:rPr lang="en-US" altLang="zh-CN" dirty="0" smtClean="0"/>
              <a:t>Leverage Jellyfish to reduce the memory usage of intermediate data</a:t>
            </a:r>
          </a:p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altLang="zh-CN" sz="2400" dirty="0" smtClean="0">
                <a:ea typeface="ＭＳ Ｐゴシック" charset="0"/>
                <a:cs typeface="Geneva" pitchFamily="-65" charset="-128"/>
              </a:rPr>
              <a:t>We </a:t>
            </a:r>
            <a:r>
              <a:rPr lang="en-US" altLang="zh-CN" sz="2400" dirty="0" err="1" smtClean="0">
                <a:ea typeface="ＭＳ Ｐゴシック" charset="0"/>
                <a:cs typeface="Geneva" pitchFamily="-65" charset="-128"/>
              </a:rPr>
              <a:t>codesign</a:t>
            </a:r>
            <a:r>
              <a:rPr lang="en-US" altLang="zh-CN" sz="2400" dirty="0" smtClean="0">
                <a:ea typeface="ＭＳ Ｐゴシック" charset="0"/>
                <a:cs typeface="Geneva" pitchFamily="-65" charset="-128"/>
              </a:rPr>
              <a:t> I/O in </a:t>
            </a:r>
            <a:r>
              <a:rPr lang="en-US" altLang="zh-CN" sz="2400" dirty="0" err="1" smtClean="0">
                <a:ea typeface="ＭＳ Ｐゴシック" charset="0"/>
                <a:cs typeface="Geneva" pitchFamily="-65" charset="-128"/>
              </a:rPr>
              <a:t>Mimir</a:t>
            </a:r>
            <a:endParaRPr lang="en-US" altLang="zh-CN" sz="2400" dirty="0" smtClean="0">
              <a:ea typeface="ＭＳ Ｐゴシック" charset="0"/>
              <a:cs typeface="Geneva" pitchFamily="-65" charset="-128"/>
            </a:endParaRPr>
          </a:p>
          <a:p>
            <a:pPr lvl="1">
              <a:buSzPct val="120000"/>
            </a:pPr>
            <a:r>
              <a:rPr lang="en-US" altLang="zh-CN" dirty="0" smtClean="0"/>
              <a:t>Stream </a:t>
            </a:r>
            <a:r>
              <a:rPr lang="en-US" altLang="zh-CN" dirty="0"/>
              <a:t>I/O model </a:t>
            </a:r>
            <a:r>
              <a:rPr lang="en-US" altLang="zh-CN" dirty="0" smtClean="0">
                <a:sym typeface="Wingdings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size variability</a:t>
            </a:r>
          </a:p>
          <a:p>
            <a:pPr lvl="1">
              <a:buSzPct val="120000"/>
            </a:pPr>
            <a:r>
              <a:rPr lang="en-US" altLang="zh-CN" dirty="0"/>
              <a:t>Work stealing </a:t>
            </a:r>
            <a:r>
              <a:rPr lang="en-US" altLang="zh-CN" dirty="0" smtClean="0">
                <a:sym typeface="Wingdings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performance </a:t>
            </a:r>
            <a:r>
              <a:rPr lang="en-US" altLang="zh-CN" dirty="0" smtClean="0"/>
              <a:t>variability</a:t>
            </a:r>
          </a:p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altLang="zh-CN" sz="2400" dirty="0">
                <a:ea typeface="ＭＳ Ｐゴシック" charset="0"/>
                <a:cs typeface="Geneva" pitchFamily="-65" charset="-128"/>
              </a:rPr>
              <a:t>Show results to process 24 TB dataset in about one hour </a:t>
            </a:r>
            <a:endParaRPr lang="en-US" altLang="zh-CN" sz="2400" dirty="0" smtClean="0">
              <a:ea typeface="ＭＳ Ｐゴシック" charset="0"/>
              <a:cs typeface="Geneva" pitchFamily="-65" charset="-128"/>
            </a:endParaRPr>
          </a:p>
          <a:p>
            <a:pPr marL="742950" lvl="2" indent="-342900">
              <a:buSzPct val="120000"/>
              <a:buFont typeface="Wingdings" charset="2"/>
              <a:buChar char="§"/>
            </a:pPr>
            <a:r>
              <a:rPr lang="en-US" altLang="zh-CN" sz="2200" dirty="0" smtClean="0">
                <a:ea typeface="ＭＳ Ｐゴシック" charset="0"/>
                <a:cs typeface="Geneva" pitchFamily="-65" charset="-128"/>
              </a:rPr>
              <a:t>Same computations takes days with other tools</a:t>
            </a:r>
            <a:endParaRPr lang="en-US" altLang="zh-CN" sz="2200" dirty="0">
              <a:ea typeface="ＭＳ Ｐゴシック" charset="0"/>
              <a:cs typeface="Geneva" pitchFamily="-65" charset="-128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20</a:t>
            </a:fld>
            <a:endParaRPr lang="en-US" altLang="en-US" sz="1600" dirty="0"/>
          </a:p>
        </p:txBody>
      </p:sp>
      <p:sp>
        <p:nvSpPr>
          <p:cNvPr id="6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Background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Methodology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Evaluation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410201"/>
            <a:ext cx="8229600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lvl="1" indent="0">
              <a:buSzPct val="12000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rPr>
              <a:t>Open source software: </a:t>
            </a:r>
          </a:p>
          <a:p>
            <a:pPr marL="742950" lvl="2" indent="-342900">
              <a:buSzPct val="120000"/>
              <a:buFont typeface="Wingdings" charset="2"/>
              <a:buChar char="§"/>
            </a:pPr>
            <a:r>
              <a:rPr lang="en-US" altLang="zh-CN" sz="2400" dirty="0" err="1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rPr>
              <a:t>Bloomfish</a:t>
            </a:r>
            <a:r>
              <a:rPr lang="en-US" altLang="zh-CN" sz="2400" dirty="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rPr>
              <a:t>: https://</a:t>
            </a:r>
            <a:r>
              <a:rPr lang="en-US" altLang="zh-CN" sz="2400" dirty="0" err="1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rPr>
              <a:t>github.com</a:t>
            </a:r>
            <a:r>
              <a:rPr lang="en-US" altLang="zh-CN" sz="2400" dirty="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rPr>
              <a:t>/</a:t>
            </a:r>
            <a:r>
              <a:rPr lang="en-US" altLang="zh-CN" sz="2400" dirty="0" err="1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rPr>
              <a:t>TauferLab</a:t>
            </a:r>
            <a:r>
              <a:rPr lang="en-US" altLang="zh-CN" sz="2400" dirty="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rPr>
              <a:t>/</a:t>
            </a:r>
            <a:r>
              <a:rPr lang="en-US" altLang="zh-CN" sz="2400" dirty="0" err="1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rPr>
              <a:t>Bloomfish.git</a:t>
            </a:r>
            <a:endParaRPr lang="en-US" altLang="zh-CN" sz="2400" dirty="0">
              <a:solidFill>
                <a:schemeClr val="bg1"/>
              </a:solidFill>
              <a:latin typeface="+mj-lt"/>
              <a:ea typeface="ＭＳ Ｐゴシック" charset="0"/>
              <a:cs typeface="Geneva" pitchFamily="-65" charset="-128"/>
            </a:endParaRPr>
          </a:p>
          <a:p>
            <a:pPr marL="742950" lvl="2" indent="-342900">
              <a:buSzPct val="120000"/>
              <a:buFont typeface="Wingdings" charset="2"/>
              <a:buChar char="§"/>
            </a:pPr>
            <a:r>
              <a:rPr lang="en-US" altLang="zh-CN" sz="2400" dirty="0" err="1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rPr>
              <a:t>Mimir</a:t>
            </a:r>
            <a:r>
              <a:rPr lang="en-US" altLang="zh-CN" sz="2400" dirty="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rPr>
              <a:t>: https://</a:t>
            </a:r>
            <a:r>
              <a:rPr lang="en-US" altLang="zh-CN" sz="2400" dirty="0" err="1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rPr>
              <a:t>github.com</a:t>
            </a:r>
            <a:r>
              <a:rPr lang="en-US" altLang="zh-CN" sz="2400" dirty="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rPr>
              <a:t>/</a:t>
            </a:r>
            <a:r>
              <a:rPr lang="en-US" altLang="zh-CN" sz="2400" dirty="0" err="1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rPr>
              <a:t>TauferLab</a:t>
            </a:r>
            <a:r>
              <a:rPr lang="en-US" altLang="zh-CN" sz="2400" dirty="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rPr>
              <a:t>/</a:t>
            </a:r>
            <a:r>
              <a:rPr lang="en-US" altLang="zh-CN" sz="2400" dirty="0" err="1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rPr>
              <a:t>Mimir.git</a:t>
            </a:r>
            <a:endParaRPr lang="en-US" altLang="zh-CN" sz="2400" dirty="0">
              <a:solidFill>
                <a:schemeClr val="bg1"/>
              </a:solidFill>
              <a:latin typeface="+mj-lt"/>
              <a:ea typeface="ＭＳ Ｐゴシック" charset="0"/>
              <a:cs typeface="Geneva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7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Jellyfish: Shared-memory K-</a:t>
            </a:r>
            <a:r>
              <a:rPr lang="en-US" altLang="zh-CN" dirty="0" err="1" smtClean="0"/>
              <a:t>mer</a:t>
            </a:r>
            <a:r>
              <a:rPr lang="en-US" altLang="zh-CN" dirty="0" smtClean="0"/>
              <a:t>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130" y="4602540"/>
            <a:ext cx="2895600" cy="1569660"/>
          </a:xfrm>
          <a:solidFill>
            <a:srgbClr val="002663"/>
          </a:solidFill>
        </p:spPr>
        <p:txBody>
          <a:bodyPr wrap="square" lIns="182880" rIns="18288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zh-CN" dirty="0" smtClean="0">
                <a:solidFill>
                  <a:schemeClr val="bg1"/>
                </a:solidFill>
                <a:ea typeface="ＭＳ Ｐゴシック" charset="-128"/>
                <a:cs typeface="Arial"/>
              </a:rPr>
              <a:t>Jellyfish takes too long to process large-scale DNA sequence datasets.</a:t>
            </a:r>
            <a:endParaRPr lang="en-US" altLang="zh-CN" dirty="0">
              <a:solidFill>
                <a:schemeClr val="bg1"/>
              </a:solidFill>
              <a:ea typeface="ＭＳ Ｐゴシック" charset="-128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2</a:t>
            </a:fld>
            <a:endParaRPr lang="en-US" altLang="en-US" sz="1600" dirty="0"/>
          </a:p>
        </p:txBody>
      </p:sp>
      <p:sp>
        <p:nvSpPr>
          <p:cNvPr id="7" name="Rectangle 10"/>
          <p:cNvSpPr/>
          <p:nvPr/>
        </p:nvSpPr>
        <p:spPr>
          <a:xfrm>
            <a:off x="5553130" y="2848789"/>
            <a:ext cx="2895600" cy="156966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Jellyfish takes </a:t>
            </a:r>
            <a:r>
              <a:rPr lang="en-US" sz="2400" b="1" dirty="0" smtClean="0">
                <a:solidFill>
                  <a:srgbClr val="C00000"/>
                </a:solidFill>
              </a:rPr>
              <a:t>about 24 hours</a:t>
            </a:r>
            <a:r>
              <a:rPr lang="en-US" sz="2400" dirty="0" smtClean="0"/>
              <a:t> to count </a:t>
            </a:r>
            <a:endParaRPr lang="en-US" sz="2400" dirty="0"/>
          </a:p>
          <a:p>
            <a:pPr algn="ctr"/>
            <a:r>
              <a:rPr lang="en-US" sz="2400" dirty="0" smtClean="0"/>
              <a:t>22-mers </a:t>
            </a:r>
            <a:r>
              <a:rPr lang="en-US" sz="2400" dirty="0"/>
              <a:t>of </a:t>
            </a:r>
            <a:r>
              <a:rPr lang="en-US" sz="2400" dirty="0" smtClean="0"/>
              <a:t>a</a:t>
            </a:r>
          </a:p>
          <a:p>
            <a:pPr algn="ctr"/>
            <a:r>
              <a:rPr lang="en-US" sz="2400" b="1" dirty="0" smtClean="0"/>
              <a:t>3 </a:t>
            </a:r>
            <a:r>
              <a:rPr lang="en-US" sz="2400" b="1" dirty="0"/>
              <a:t>TB </a:t>
            </a:r>
            <a:r>
              <a:rPr lang="en-US" sz="2400" b="1" dirty="0" smtClean="0"/>
              <a:t>dataset</a:t>
            </a:r>
            <a:endParaRPr lang="en-US" sz="2400" b="1" dirty="0">
              <a:effectLst/>
            </a:endParaRPr>
          </a:p>
        </p:txBody>
      </p:sp>
      <p:sp>
        <p:nvSpPr>
          <p:cNvPr id="11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C000"/>
                </a:solidFill>
              </a:rPr>
              <a:t>Introduction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 Methodology</a:t>
            </a:r>
            <a:r>
              <a:rPr lang="zh-CN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0" y="2666999"/>
            <a:ext cx="4914900" cy="39015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860" y="1828800"/>
            <a:ext cx="7781870" cy="83099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Jellyfish run on single node for 1000 Genomes dataset on Tianhe-2 up to 3 TB</a:t>
            </a:r>
            <a:endParaRPr lang="en-US" sz="2400" dirty="0">
              <a:latin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05961" y="29718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k</a:t>
            </a:r>
            <a:r>
              <a:rPr kumimoji="1" lang="en-US" altLang="zh-CN" b="1" dirty="0" smtClean="0"/>
              <a:t>=22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682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buSzPct val="120000"/>
            </a:pPr>
            <a:r>
              <a:rPr lang="en-US" altLang="zh-CN" dirty="0" err="1" smtClean="0"/>
              <a:t>Kmerind</a:t>
            </a:r>
            <a:r>
              <a:rPr lang="en-US" altLang="zh-CN" dirty="0" smtClean="0"/>
              <a:t>: Distributed-memory K-</a:t>
            </a:r>
            <a:r>
              <a:rPr lang="en-US" altLang="zh-CN" dirty="0" err="1" smtClean="0"/>
              <a:t>mer</a:t>
            </a:r>
            <a:r>
              <a:rPr lang="en-US" altLang="zh-CN" dirty="0" smtClean="0"/>
              <a:t> Counting</a:t>
            </a: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3</a:t>
            </a:fld>
            <a:endParaRPr lang="en-US" altLang="en-US" sz="1600" dirty="0"/>
          </a:p>
        </p:txBody>
      </p:sp>
      <p:sp>
        <p:nvSpPr>
          <p:cNvPr id="7" name="Rectangle 10"/>
          <p:cNvSpPr/>
          <p:nvPr/>
        </p:nvSpPr>
        <p:spPr>
          <a:xfrm>
            <a:off x="506020" y="5571633"/>
            <a:ext cx="782716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+mn-lt"/>
              </a:rPr>
              <a:t>Kmerind</a:t>
            </a:r>
            <a:r>
              <a:rPr lang="en-US" sz="2400" dirty="0" smtClean="0">
                <a:latin typeface="+mn-lt"/>
              </a:rPr>
              <a:t> only can process a </a:t>
            </a:r>
            <a:r>
              <a:rPr lang="en-US" sz="2400" b="1" dirty="0">
                <a:latin typeface="+mn-lt"/>
              </a:rPr>
              <a:t>3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G</a:t>
            </a:r>
            <a:r>
              <a:rPr lang="en-US" sz="2400" b="1" dirty="0" smtClean="0">
                <a:latin typeface="+mn-lt"/>
              </a:rPr>
              <a:t>B </a:t>
            </a:r>
            <a:r>
              <a:rPr lang="en-US" sz="2400" b="1" dirty="0">
                <a:latin typeface="+mn-lt"/>
              </a:rPr>
              <a:t>dataset </a:t>
            </a:r>
            <a:r>
              <a:rPr lang="en-US" sz="2400" dirty="0">
                <a:latin typeface="+mn-lt"/>
              </a:rPr>
              <a:t>with </a:t>
            </a:r>
            <a:r>
              <a:rPr lang="en-US" sz="2400" dirty="0" smtClean="0">
                <a:latin typeface="+mn-lt"/>
              </a:rPr>
              <a:t>24 processes on a 128 GB node!</a:t>
            </a:r>
            <a:endParaRPr lang="en-US" sz="2400" b="1" dirty="0">
              <a:effectLst/>
              <a:latin typeface="+mn-lt"/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457200" y="1824911"/>
            <a:ext cx="7827161" cy="83099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Single node results of </a:t>
            </a:r>
            <a:r>
              <a:rPr lang="en-US" sz="2400" dirty="0" err="1" smtClean="0">
                <a:latin typeface="+mn-lt"/>
              </a:rPr>
              <a:t>Kmerid</a:t>
            </a:r>
            <a:r>
              <a:rPr lang="en-US" sz="2400" dirty="0" smtClean="0">
                <a:latin typeface="+mn-lt"/>
              </a:rPr>
              <a:t> for 1000 Genomes dataset on Comet (128GB memory)</a:t>
            </a:r>
            <a:endParaRPr lang="en-US" sz="2400" dirty="0">
              <a:latin typeface="+mn-lt"/>
            </a:endParaRPr>
          </a:p>
        </p:txBody>
      </p:sp>
      <p:sp>
        <p:nvSpPr>
          <p:cNvPr id="17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C000"/>
                </a:solidFill>
              </a:rPr>
              <a:t>Introduction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 Methodology</a:t>
            </a:r>
            <a:r>
              <a:rPr lang="zh-CN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9886"/>
            <a:ext cx="3739563" cy="2806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67000"/>
            <a:ext cx="3848100" cy="288816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33626" y="280097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i="1" dirty="0" smtClean="0">
                <a:solidFill>
                  <a:schemeClr val="tx2">
                    <a:lumMod val="50000"/>
                  </a:schemeClr>
                </a:solidFill>
              </a:rPr>
              <a:t>128 GB</a:t>
            </a:r>
            <a:endParaRPr kumimoji="1" lang="zh-CN" altLang="en-US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2" name="直线箭头连接符 11"/>
          <p:cNvCxnSpPr/>
          <p:nvPr/>
        </p:nvCxnSpPr>
        <p:spPr>
          <a:xfrm>
            <a:off x="7953738" y="3096180"/>
            <a:ext cx="0" cy="635231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7234986" y="3237003"/>
            <a:ext cx="1404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i="1" dirty="0" smtClean="0">
                <a:solidFill>
                  <a:schemeClr val="tx2">
                    <a:lumMod val="50000"/>
                  </a:schemeClr>
                </a:solidFill>
              </a:rPr>
              <a:t>cannot double</a:t>
            </a:r>
            <a:endParaRPr kumimoji="1" lang="zh-CN" altLang="en-US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 rot="19869577">
            <a:off x="1048647" y="4433087"/>
            <a:ext cx="5875480" cy="461665"/>
          </a:xfrm>
          <a:solidFill>
            <a:srgbClr val="002663"/>
          </a:solidFill>
          <a:ln>
            <a:noFill/>
          </a:ln>
        </p:spPr>
        <p:txBody>
          <a:bodyPr vert="horz" wrap="square" lIns="182880" tIns="45720" rIns="18288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zh-CN" dirty="0" err="1" smtClean="0">
                <a:solidFill>
                  <a:schemeClr val="bg1"/>
                </a:solidFill>
                <a:ea typeface="ＭＳ Ｐゴシック" charset="-128"/>
                <a:cs typeface="Arial"/>
              </a:rPr>
              <a:t>Kmerind</a:t>
            </a:r>
            <a:r>
              <a:rPr lang="en-US" altLang="zh-CN" dirty="0" smtClean="0">
                <a:solidFill>
                  <a:schemeClr val="bg1"/>
                </a:solidFill>
                <a:ea typeface="ＭＳ Ｐゴシック" charset="-128"/>
                <a:cs typeface="Arial"/>
              </a:rPr>
              <a:t> does </a:t>
            </a:r>
            <a:r>
              <a:rPr lang="en-US" altLang="zh-CN" dirty="0">
                <a:solidFill>
                  <a:schemeClr val="bg1"/>
                </a:solidFill>
                <a:ea typeface="ＭＳ Ｐゴシック" charset="-128"/>
                <a:cs typeface="Arial"/>
              </a:rPr>
              <a:t>not use memory efficiently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86498" y="510934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k</a:t>
            </a:r>
            <a:r>
              <a:rPr kumimoji="1" lang="en-US" altLang="zh-CN" b="1" dirty="0" smtClean="0"/>
              <a:t>=22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8147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Shortcomings of Current Implementations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05000"/>
          </a:xfrm>
        </p:spPr>
        <p:txBody>
          <a:bodyPr/>
          <a:lstStyle/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altLang="zh-CN" sz="2400" dirty="0"/>
              <a:t>Shared-memory </a:t>
            </a:r>
            <a:r>
              <a:rPr lang="en-US" altLang="zh-CN" sz="2400" dirty="0" smtClean="0"/>
              <a:t>implementation (i.e., Jellyfish)</a:t>
            </a:r>
            <a:endParaRPr lang="en-US" altLang="zh-CN" sz="2400" dirty="0"/>
          </a:p>
          <a:p>
            <a:pPr marL="742950" lvl="2" indent="-342900">
              <a:buSzPct val="120000"/>
              <a:buFont typeface="Wingdings" charset="2"/>
              <a:buChar char="§"/>
            </a:pPr>
            <a:r>
              <a:rPr lang="en-US" altLang="zh-CN" sz="2200" dirty="0" smtClean="0">
                <a:ea typeface="ＭＳ Ｐゴシック" charset="0"/>
                <a:cs typeface="Geneva" pitchFamily="-65" charset="-128"/>
              </a:rPr>
              <a:t>Jellyfish takes too long to process large-scale sequence datasets</a:t>
            </a:r>
          </a:p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altLang="zh-CN" sz="2400" dirty="0" smtClean="0">
                <a:ea typeface="ＭＳ Ｐゴシック" charset="0"/>
                <a:cs typeface="Geneva" pitchFamily="-65" charset="-128"/>
              </a:rPr>
              <a:t>Distributed-memory implementation (i.e., </a:t>
            </a:r>
            <a:r>
              <a:rPr lang="en-US" altLang="zh-CN" sz="2400" dirty="0" err="1" smtClean="0">
                <a:ea typeface="ＭＳ Ｐゴシック" charset="0"/>
                <a:cs typeface="Geneva" pitchFamily="-65" charset="-128"/>
              </a:rPr>
              <a:t>Kmerind</a:t>
            </a:r>
            <a:r>
              <a:rPr lang="en-US" altLang="zh-CN" sz="2400" dirty="0" smtClean="0">
                <a:ea typeface="ＭＳ Ｐゴシック" charset="0"/>
                <a:cs typeface="Geneva" pitchFamily="-65" charset="-128"/>
              </a:rPr>
              <a:t>)</a:t>
            </a:r>
            <a:endParaRPr lang="en-US" altLang="zh-CN" sz="2400" dirty="0">
              <a:ea typeface="ＭＳ Ｐゴシック" charset="0"/>
              <a:cs typeface="Geneva" pitchFamily="-65" charset="-128"/>
            </a:endParaRPr>
          </a:p>
          <a:p>
            <a:pPr marL="742950" lvl="2" indent="-342900">
              <a:buSzPct val="120000"/>
              <a:buFont typeface="Wingdings" charset="2"/>
              <a:buChar char="§"/>
            </a:pPr>
            <a:r>
              <a:rPr lang="en-US" altLang="zh-CN" sz="2200" dirty="0" err="1" smtClean="0">
                <a:ea typeface="ＭＳ Ｐゴシック" charset="0"/>
                <a:cs typeface="Geneva" pitchFamily="-65" charset="-128"/>
              </a:rPr>
              <a:t>Kmerind</a:t>
            </a:r>
            <a:r>
              <a:rPr lang="en-US" altLang="zh-CN" sz="2200" dirty="0" smtClean="0">
                <a:ea typeface="ＭＳ Ｐゴシック" charset="0"/>
                <a:cs typeface="Geneva" pitchFamily="-65" charset="-128"/>
              </a:rPr>
              <a:t> does not use memory efficiently </a:t>
            </a:r>
            <a:endParaRPr lang="en-US" altLang="zh-CN" sz="2200" dirty="0">
              <a:ea typeface="ＭＳ Ｐゴシック" charset="0"/>
              <a:cs typeface="Geneva" pitchFamily="-65" charset="-128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4</a:t>
            </a:fld>
            <a:endParaRPr lang="en-US" altLang="en-US" sz="1600" dirty="0"/>
          </a:p>
        </p:txBody>
      </p:sp>
      <p:sp>
        <p:nvSpPr>
          <p:cNvPr id="5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C000"/>
                </a:solidFill>
              </a:rPr>
              <a:t>Introduction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 Methodology</a:t>
            </a:r>
            <a:r>
              <a:rPr lang="zh-CN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 and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r>
              <a:rPr lang="en-US" dirty="0" smtClean="0"/>
              <a:t>Our goal:</a:t>
            </a:r>
          </a:p>
          <a:p>
            <a:pPr lvl="1"/>
            <a:r>
              <a:rPr lang="en-US" dirty="0" smtClean="0"/>
              <a:t>Enable efficient k-</a:t>
            </a:r>
            <a:r>
              <a:rPr lang="en-US" dirty="0" err="1" smtClean="0"/>
              <a:t>mer</a:t>
            </a:r>
            <a:r>
              <a:rPr lang="en-US" dirty="0" smtClean="0"/>
              <a:t> counting for large-scale datasets on supercomputing systems</a:t>
            </a:r>
            <a:endParaRPr lang="en-US" dirty="0"/>
          </a:p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sz="2400" dirty="0" smtClean="0">
                <a:ea typeface="ＭＳ Ｐゴシック" charset="0"/>
                <a:cs typeface="Geneva" pitchFamily="-65" charset="-128"/>
              </a:rPr>
              <a:t>Our contributions:</a:t>
            </a:r>
          </a:p>
          <a:p>
            <a:pPr lvl="1"/>
            <a:r>
              <a:rPr lang="en-US" altLang="zh-CN" dirty="0" smtClean="0"/>
              <a:t>Integrate </a:t>
            </a:r>
            <a:r>
              <a:rPr lang="en-US" altLang="zh-CN" b="1" dirty="0" smtClean="0"/>
              <a:t>Jellyfish</a:t>
            </a:r>
            <a:r>
              <a:rPr lang="en-US" altLang="zh-CN" dirty="0" smtClean="0"/>
              <a:t> into a MapReduce </a:t>
            </a:r>
            <a:r>
              <a:rPr lang="en-US" altLang="zh-CN" dirty="0"/>
              <a:t>over MPI framework called </a:t>
            </a:r>
            <a:r>
              <a:rPr lang="en-US" altLang="zh-CN" b="1" dirty="0" err="1"/>
              <a:t>Mimir</a:t>
            </a:r>
            <a:r>
              <a:rPr lang="en-US" altLang="zh-CN" b="1" dirty="0"/>
              <a:t> </a:t>
            </a:r>
            <a:r>
              <a:rPr lang="en-US" altLang="zh-CN" dirty="0" smtClean="0"/>
              <a:t>into a highly </a:t>
            </a:r>
            <a:r>
              <a:rPr lang="en-US" altLang="zh-CN" dirty="0"/>
              <a:t>scalable and memory-efficient </a:t>
            </a:r>
            <a:r>
              <a:rPr lang="en-US" altLang="zh-CN" dirty="0" smtClean="0"/>
              <a:t>k-</a:t>
            </a:r>
            <a:r>
              <a:rPr lang="en-US" altLang="zh-CN" dirty="0" err="1" smtClean="0"/>
              <a:t>mer</a:t>
            </a:r>
            <a:r>
              <a:rPr lang="en-US" altLang="zh-CN" dirty="0" smtClean="0"/>
              <a:t> </a:t>
            </a:r>
            <a:r>
              <a:rPr lang="en-US" altLang="zh-CN" dirty="0"/>
              <a:t>counting </a:t>
            </a:r>
            <a:r>
              <a:rPr lang="en-US" altLang="zh-CN" dirty="0" smtClean="0"/>
              <a:t>framework (i.e., </a:t>
            </a:r>
            <a:r>
              <a:rPr lang="en-US" altLang="zh-CN" b="1" dirty="0" err="1" smtClean="0"/>
              <a:t>Bloomfish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err="1" smtClean="0"/>
              <a:t>Codesign</a:t>
            </a:r>
            <a:r>
              <a:rPr lang="en-US" altLang="zh-CN" dirty="0" smtClean="0"/>
              <a:t> I/O aspects of </a:t>
            </a:r>
            <a:r>
              <a:rPr lang="en-US" altLang="zh-CN" dirty="0" err="1" smtClean="0"/>
              <a:t>Mimir</a:t>
            </a:r>
            <a:r>
              <a:rPr lang="en-US" altLang="zh-CN" dirty="0"/>
              <a:t> </a:t>
            </a:r>
            <a:r>
              <a:rPr lang="en-US" altLang="zh-CN" dirty="0" smtClean="0"/>
              <a:t>to mitigate the impact of I/O variability on </a:t>
            </a:r>
            <a:r>
              <a:rPr lang="en-US" altLang="zh-CN" dirty="0" err="1" smtClean="0"/>
              <a:t>Bloomfish’s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perfomance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lvl="1"/>
            <a:r>
              <a:rPr lang="en-US" altLang="zh-CN" dirty="0" smtClean="0"/>
              <a:t>Compare </a:t>
            </a:r>
            <a:r>
              <a:rPr lang="en-US" altLang="zh-CN" dirty="0" err="1"/>
              <a:t>Bloomfish</a:t>
            </a:r>
            <a:r>
              <a:rPr lang="en-US" altLang="zh-CN" dirty="0"/>
              <a:t> with state-of-the-art </a:t>
            </a:r>
            <a:r>
              <a:rPr lang="en-US" altLang="zh-CN" dirty="0" smtClean="0"/>
              <a:t>k-</a:t>
            </a:r>
            <a:r>
              <a:rPr lang="en-US" altLang="zh-CN" dirty="0" err="1" smtClean="0"/>
              <a:t>mer</a:t>
            </a:r>
            <a:r>
              <a:rPr lang="en-US" altLang="zh-CN" dirty="0" smtClean="0"/>
              <a:t> implementations and present </a:t>
            </a:r>
            <a:r>
              <a:rPr lang="en-US" altLang="zh-CN" dirty="0" err="1" smtClean="0"/>
              <a:t>Bloomfish</a:t>
            </a:r>
            <a:r>
              <a:rPr lang="en-US" altLang="zh-CN" dirty="0" smtClean="0"/>
              <a:t> scalability for </a:t>
            </a:r>
            <a:r>
              <a:rPr lang="en-US" altLang="zh-CN" dirty="0"/>
              <a:t>DNA </a:t>
            </a:r>
            <a:r>
              <a:rPr lang="en-US" altLang="zh-CN" dirty="0" smtClean="0"/>
              <a:t>sequence </a:t>
            </a:r>
            <a:r>
              <a:rPr lang="en-US" altLang="zh-CN" dirty="0"/>
              <a:t>datasets up to 24 </a:t>
            </a:r>
            <a:r>
              <a:rPr lang="en-US" altLang="zh-CN" dirty="0" smtClean="0"/>
              <a:t>TBs — larger </a:t>
            </a:r>
            <a:r>
              <a:rPr lang="en-US" altLang="zh-CN" dirty="0"/>
              <a:t>than any </a:t>
            </a:r>
            <a:r>
              <a:rPr lang="en-US" altLang="zh-CN" dirty="0" smtClean="0"/>
              <a:t>previously tested</a:t>
            </a:r>
            <a:r>
              <a:rPr lang="en-US" altLang="zh-CN" dirty="0"/>
              <a:t> </a:t>
            </a:r>
            <a:r>
              <a:rPr lang="en-US" altLang="zh-CN" dirty="0" smtClean="0"/>
              <a:t>dataset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742950" lvl="2" indent="-342900">
              <a:buSzPct val="120000"/>
            </a:pPr>
            <a:endParaRPr lang="en-US" sz="2200" dirty="0">
              <a:ea typeface="ＭＳ Ｐゴシック" charset="0"/>
              <a:cs typeface="Geneva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5</a:t>
            </a:fld>
            <a:endParaRPr lang="en-US" altLang="en-US" sz="1600" dirty="0"/>
          </a:p>
        </p:txBody>
      </p:sp>
      <p:sp>
        <p:nvSpPr>
          <p:cNvPr id="7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C000"/>
                </a:solidFill>
              </a:rPr>
              <a:t>Introduction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 Methodology</a:t>
            </a:r>
            <a:r>
              <a:rPr lang="zh-CN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 rot="19189657">
            <a:off x="5683645" y="3910302"/>
            <a:ext cx="3127636" cy="1938992"/>
          </a:xfrm>
          <a:prstGeom prst="rect">
            <a:avLst/>
          </a:prstGeom>
          <a:solidFill>
            <a:srgbClr val="002663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18288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ctr">
              <a:buSzPct val="120000"/>
              <a:buFont typeface="Arial" charset="0"/>
              <a:buChar char="•"/>
              <a:defRPr sz="2400">
                <a:solidFill>
                  <a:schemeClr val="bg1"/>
                </a:solidFill>
                <a:latin typeface="+mn-lt"/>
                <a:cs typeface="Arial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dirty="0" smtClean="0"/>
              <a:t>Jellyfish have imbalance problems when file sizes vary greatly.</a:t>
            </a:r>
          </a:p>
          <a:p>
            <a:pPr marL="0" indent="0">
              <a:buNone/>
            </a:pPr>
            <a:r>
              <a:rPr lang="en-US" altLang="zh-CN" sz="2000" dirty="0" smtClean="0"/>
              <a:t>Jellyfish cannot make use of large scale supercomputing systems.</a:t>
            </a:r>
            <a:endParaRPr lang="en-US" altLang="zh-CN" sz="2000" dirty="0"/>
          </a:p>
        </p:txBody>
      </p:sp>
      <p:sp>
        <p:nvSpPr>
          <p:cNvPr id="50" name="矩形 49"/>
          <p:cNvSpPr/>
          <p:nvPr/>
        </p:nvSpPr>
        <p:spPr>
          <a:xfrm>
            <a:off x="2819400" y="6368749"/>
            <a:ext cx="5677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>
                <a:solidFill>
                  <a:srgbClr val="222222"/>
                </a:solidFill>
              </a:rPr>
              <a:t>Marçais</a:t>
            </a:r>
            <a:r>
              <a:rPr lang="en-US" altLang="zh-CN" sz="1200" dirty="0">
                <a:solidFill>
                  <a:srgbClr val="222222"/>
                </a:solidFill>
              </a:rPr>
              <a:t>, Guillaume, and Carl Kingsford. "A fast, lock-free approach for efficient parallel counting of occurrences of k-</a:t>
            </a:r>
            <a:r>
              <a:rPr lang="en-US" altLang="zh-CN" sz="1200" dirty="0" err="1">
                <a:solidFill>
                  <a:srgbClr val="222222"/>
                </a:solidFill>
              </a:rPr>
              <a:t>mers</a:t>
            </a:r>
            <a:r>
              <a:rPr lang="en-US" altLang="zh-CN" sz="1200" dirty="0">
                <a:solidFill>
                  <a:srgbClr val="222222"/>
                </a:solidFill>
              </a:rPr>
              <a:t>." </a:t>
            </a:r>
            <a:r>
              <a:rPr lang="en-US" altLang="zh-CN" sz="1200" i="1" dirty="0">
                <a:solidFill>
                  <a:srgbClr val="222222"/>
                </a:solidFill>
              </a:rPr>
              <a:t>Bioinformatics</a:t>
            </a:r>
            <a:r>
              <a:rPr lang="en-US" altLang="zh-CN" sz="1200" dirty="0">
                <a:solidFill>
                  <a:srgbClr val="222222"/>
                </a:solidFill>
              </a:rPr>
              <a:t> 27.6 (2011): 764-770.</a:t>
            </a:r>
            <a:endParaRPr lang="zh-CN" altLang="en-US" sz="1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Jellyfish and its Shortcoming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549858"/>
          </a:xfrm>
        </p:spPr>
        <p:txBody>
          <a:bodyPr/>
          <a:lstStyle/>
          <a:p>
            <a:pPr marL="342900" lvl="1" indent="-342900">
              <a:buSzPct val="120000"/>
              <a:buFont typeface="Arial" charset="0"/>
              <a:buChar char="•"/>
            </a:pPr>
            <a:r>
              <a:rPr kumimoji="1" lang="en-US" altLang="zh-CN" sz="2400" dirty="0">
                <a:ea typeface="ＭＳ Ｐゴシック" charset="0"/>
                <a:cs typeface="Geneva" pitchFamily="-65" charset="-128"/>
              </a:rPr>
              <a:t>Different threads process different </a:t>
            </a:r>
            <a:r>
              <a:rPr kumimoji="1" lang="en-US" altLang="zh-CN" sz="2400" dirty="0" smtClean="0">
                <a:ea typeface="ＭＳ Ｐゴシック" charset="0"/>
                <a:cs typeface="Geneva" pitchFamily="-65" charset="-128"/>
              </a:rPr>
              <a:t>files</a:t>
            </a:r>
            <a:endParaRPr kumimoji="1" lang="en-US" altLang="zh-CN" dirty="0" smtClean="0"/>
          </a:p>
          <a:p>
            <a:r>
              <a:rPr kumimoji="1" lang="en-US" altLang="zh-CN" dirty="0" smtClean="0"/>
              <a:t>A </a:t>
            </a:r>
            <a:r>
              <a:rPr kumimoji="1" lang="en-US" altLang="zh-CN" b="1" dirty="0" smtClean="0">
                <a:solidFill>
                  <a:srgbClr val="C00000"/>
                </a:solidFill>
              </a:rPr>
              <a:t>compact</a:t>
            </a:r>
            <a:r>
              <a:rPr kumimoji="1" lang="en-US" altLang="zh-CN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dirty="0" smtClean="0"/>
              <a:t>design of hash array</a:t>
            </a:r>
          </a:p>
          <a:p>
            <a:pPr lvl="1"/>
            <a:r>
              <a:rPr kumimoji="1" lang="en-US" altLang="zh-CN" dirty="0" smtClean="0"/>
              <a:t>Reduce memory requirement</a:t>
            </a:r>
          </a:p>
          <a:p>
            <a:pPr lvl="1"/>
            <a:r>
              <a:rPr kumimoji="1" lang="en-US" altLang="zh-CN" dirty="0" smtClean="0"/>
              <a:t>Allow multiple threads to add k-</a:t>
            </a:r>
            <a:r>
              <a:rPr kumimoji="1" lang="en-US" altLang="zh-CN" dirty="0" err="1" smtClean="0"/>
              <a:t>mers</a:t>
            </a:r>
            <a:r>
              <a:rPr kumimoji="1" lang="en-US" altLang="zh-CN" dirty="0" smtClean="0"/>
              <a:t> at the same time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6</a:t>
            </a:fld>
            <a:endParaRPr lang="en-US" altLang="en-US" sz="160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267201" y="4349511"/>
            <a:ext cx="1295400" cy="648566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i="1" dirty="0" smtClean="0">
                <a:solidFill>
                  <a:schemeClr val="lt1"/>
                </a:solidFill>
                <a:latin typeface="+mn-lt"/>
                <a:ea typeface="+mn-ea"/>
              </a:rPr>
              <a:t>Compact Hash Array</a:t>
            </a:r>
            <a:endParaRPr lang="en-US" sz="1600" i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7" name="直线箭头连接符 6"/>
          <p:cNvCxnSpPr>
            <a:stCxn id="17" idx="3"/>
          </p:cNvCxnSpPr>
          <p:nvPr/>
        </p:nvCxnSpPr>
        <p:spPr>
          <a:xfrm>
            <a:off x="2574698" y="3903637"/>
            <a:ext cx="1645943" cy="661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/>
          <p:cNvCxnSpPr>
            <a:endCxn id="5" idx="1"/>
          </p:cNvCxnSpPr>
          <p:nvPr/>
        </p:nvCxnSpPr>
        <p:spPr>
          <a:xfrm>
            <a:off x="2362200" y="4513003"/>
            <a:ext cx="1905001" cy="160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>
            <a:stCxn id="19" idx="3"/>
          </p:cNvCxnSpPr>
          <p:nvPr/>
        </p:nvCxnSpPr>
        <p:spPr>
          <a:xfrm flipV="1">
            <a:off x="2574699" y="4806712"/>
            <a:ext cx="1692501" cy="188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120728" y="371897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T0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118007" y="426211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T1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2120729" y="481075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T2</a:t>
            </a:r>
            <a:endParaRPr kumimoji="1" lang="zh-CN" altLang="en-US" dirty="0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 rot="5400000">
            <a:off x="1590132" y="3645616"/>
            <a:ext cx="771240" cy="338009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 rot="5400000">
            <a:off x="1786508" y="4363641"/>
            <a:ext cx="378490" cy="338009"/>
          </a:xfrm>
          <a:prstGeom prst="rect">
            <a:avLst/>
          </a:prstGeom>
          <a:solidFill>
            <a:srgbClr val="E6B9B8"/>
          </a:soli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 rot="5400000">
            <a:off x="1427217" y="5226060"/>
            <a:ext cx="1097071" cy="338009"/>
          </a:xfrm>
          <a:prstGeom prst="rect">
            <a:avLst/>
          </a:prstGeom>
          <a:solidFill>
            <a:srgbClr val="CCC1DA"/>
          </a:soli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 rot="5400000">
            <a:off x="1608782" y="6245825"/>
            <a:ext cx="733940" cy="338009"/>
          </a:xfrm>
          <a:prstGeom prst="rect">
            <a:avLst/>
          </a:prstGeom>
          <a:solidFill>
            <a:srgbClr val="FCD5B5"/>
          </a:soli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144757" y="611013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T3</a:t>
            </a:r>
            <a:endParaRPr kumimoji="1" lang="zh-CN" altLang="en-US" dirty="0"/>
          </a:p>
        </p:txBody>
      </p:sp>
      <p:cxnSp>
        <p:nvCxnSpPr>
          <p:cNvPr id="40" name="直线箭头连接符 39"/>
          <p:cNvCxnSpPr>
            <a:stCxn id="39" idx="3"/>
          </p:cNvCxnSpPr>
          <p:nvPr/>
        </p:nvCxnSpPr>
        <p:spPr>
          <a:xfrm flipV="1">
            <a:off x="2598727" y="4924039"/>
            <a:ext cx="1621914" cy="13707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 rot="16200000">
            <a:off x="592392" y="4692106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smtClean="0"/>
              <a:t>Sequence Files</a:t>
            </a:r>
            <a:endParaRPr kumimoji="1" lang="zh-CN" altLang="en-US" sz="1600" b="1" dirty="0"/>
          </a:p>
        </p:txBody>
      </p:sp>
      <p:sp>
        <p:nvSpPr>
          <p:cNvPr id="44" name="文本框 43"/>
          <p:cNvSpPr txBox="1"/>
          <p:nvPr/>
        </p:nvSpPr>
        <p:spPr>
          <a:xfrm>
            <a:off x="3107162" y="381462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/>
              <a:t>k-</a:t>
            </a:r>
            <a:r>
              <a:rPr kumimoji="1" lang="en-US" altLang="zh-CN" i="1" dirty="0" err="1"/>
              <a:t>mers</a:t>
            </a:r>
            <a:endParaRPr kumimoji="1" lang="zh-CN" altLang="en-US" i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2402715" y="419405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/>
              <a:t>k-</a:t>
            </a:r>
            <a:r>
              <a:rPr kumimoji="1" lang="en-US" altLang="zh-CN" i="1" dirty="0" err="1"/>
              <a:t>mers</a:t>
            </a:r>
            <a:endParaRPr kumimoji="1" lang="zh-CN" altLang="en-US" i="1" dirty="0"/>
          </a:p>
        </p:txBody>
      </p:sp>
      <p:sp>
        <p:nvSpPr>
          <p:cNvPr id="46" name="文本框 45"/>
          <p:cNvSpPr txBox="1"/>
          <p:nvPr/>
        </p:nvSpPr>
        <p:spPr>
          <a:xfrm>
            <a:off x="2711341" y="486947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/>
              <a:t>k-</a:t>
            </a:r>
            <a:r>
              <a:rPr kumimoji="1" lang="en-US" altLang="zh-CN" i="1" dirty="0" err="1"/>
              <a:t>mers</a:t>
            </a:r>
            <a:endParaRPr kumimoji="1" lang="zh-CN" altLang="en-US" i="1" dirty="0"/>
          </a:p>
        </p:txBody>
      </p:sp>
      <p:sp>
        <p:nvSpPr>
          <p:cNvPr id="47" name="文本框 46"/>
          <p:cNvSpPr txBox="1"/>
          <p:nvPr/>
        </p:nvSpPr>
        <p:spPr>
          <a:xfrm>
            <a:off x="3420949" y="547622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/>
              <a:t>k-</a:t>
            </a:r>
            <a:r>
              <a:rPr kumimoji="1" lang="en-US" altLang="zh-CN" i="1" dirty="0" err="1"/>
              <a:t>mers</a:t>
            </a:r>
            <a:endParaRPr kumimoji="1" lang="zh-CN" altLang="en-US" i="1" dirty="0"/>
          </a:p>
        </p:txBody>
      </p:sp>
      <p:sp>
        <p:nvSpPr>
          <p:cNvPr id="52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rgbClr val="FFC000"/>
                </a:solidFill>
              </a:rPr>
              <a:t>Background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Methodology</a:t>
            </a:r>
            <a:r>
              <a:rPr lang="zh-CN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Kmerind</a:t>
            </a:r>
            <a:r>
              <a:rPr kumimoji="1" lang="en-US" altLang="zh-CN" dirty="0" smtClean="0"/>
              <a:t> and its Shortcomings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7</a:t>
            </a:fld>
            <a:endParaRPr lang="en-US" altLang="en-US" sz="1600" dirty="0"/>
          </a:p>
        </p:txBody>
      </p:sp>
      <p:grpSp>
        <p:nvGrpSpPr>
          <p:cNvPr id="6" name="Group 24"/>
          <p:cNvGrpSpPr/>
          <p:nvPr/>
        </p:nvGrpSpPr>
        <p:grpSpPr>
          <a:xfrm rot="5400000">
            <a:off x="-896590" y="4437585"/>
            <a:ext cx="3040604" cy="428625"/>
            <a:chOff x="1097595" y="5613748"/>
            <a:chExt cx="4306887" cy="428625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1097595" y="5613748"/>
              <a:ext cx="1116012" cy="428625"/>
            </a:xfrm>
            <a:prstGeom prst="rect">
              <a:avLst/>
            </a:prstGeom>
            <a:gradFill rotWithShape="1">
              <a:gsLst>
                <a:gs pos="0">
                  <a:srgbClr val="F5FFE6"/>
                </a:gs>
                <a:gs pos="64999">
                  <a:srgbClr val="E4FDC2"/>
                </a:gs>
                <a:gs pos="100000">
                  <a:srgbClr val="DAFDA7"/>
                </a:gs>
              </a:gsLst>
              <a:lin ang="54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2200907" y="5613748"/>
              <a:ext cx="547688" cy="428625"/>
            </a:xfrm>
            <a:prstGeom prst="rect">
              <a:avLst/>
            </a:prstGeom>
            <a:solidFill>
              <a:srgbClr val="E6B9B8"/>
            </a:soli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2742245" y="5613748"/>
              <a:ext cx="1587500" cy="428625"/>
            </a:xfrm>
            <a:prstGeom prst="rect">
              <a:avLst/>
            </a:prstGeom>
            <a:solidFill>
              <a:srgbClr val="CCC1DA"/>
            </a:soli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4342445" y="5613748"/>
              <a:ext cx="1062037" cy="428625"/>
            </a:xfrm>
            <a:prstGeom prst="rect">
              <a:avLst/>
            </a:prstGeom>
            <a:solidFill>
              <a:srgbClr val="FCD5B5"/>
            </a:soli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9" name="右箭头 18"/>
          <p:cNvSpPr/>
          <p:nvPr/>
        </p:nvSpPr>
        <p:spPr>
          <a:xfrm>
            <a:off x="1089598" y="3437520"/>
            <a:ext cx="6858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1089598" y="4419600"/>
            <a:ext cx="6858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右箭头 20"/>
          <p:cNvSpPr/>
          <p:nvPr/>
        </p:nvSpPr>
        <p:spPr>
          <a:xfrm>
            <a:off x="1089598" y="5519933"/>
            <a:ext cx="6858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927798" y="3193561"/>
            <a:ext cx="983769" cy="29786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660136" y="282422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/>
              <a:t>s</a:t>
            </a:r>
            <a:r>
              <a:rPr kumimoji="1" lang="en-US" altLang="zh-CN" b="1" i="1" smtClean="0"/>
              <a:t>taging area</a:t>
            </a:r>
            <a:endParaRPr kumimoji="1" lang="zh-CN" altLang="en-US" b="1" i="1" dirty="0"/>
          </a:p>
        </p:txBody>
      </p:sp>
      <p:sp>
        <p:nvSpPr>
          <p:cNvPr id="29" name="罐形 28"/>
          <p:cNvSpPr/>
          <p:nvPr/>
        </p:nvSpPr>
        <p:spPr>
          <a:xfrm>
            <a:off x="2080198" y="3285120"/>
            <a:ext cx="609600" cy="53340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k</a:t>
            </a:r>
            <a:r>
              <a:rPr kumimoji="1" lang="en-US" altLang="zh-CN" sz="1400" dirty="0" smtClean="0">
                <a:solidFill>
                  <a:schemeClr val="tx1"/>
                </a:solidFill>
              </a:rPr>
              <a:t>-</a:t>
            </a:r>
            <a:r>
              <a:rPr kumimoji="1" lang="en-US" altLang="zh-CN" sz="1400" dirty="0" err="1" smtClean="0">
                <a:solidFill>
                  <a:schemeClr val="tx1"/>
                </a:solidFill>
              </a:rPr>
              <a:t>mers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罐形 29"/>
          <p:cNvSpPr/>
          <p:nvPr/>
        </p:nvSpPr>
        <p:spPr>
          <a:xfrm>
            <a:off x="2080198" y="4262096"/>
            <a:ext cx="609600" cy="53340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k</a:t>
            </a:r>
            <a:r>
              <a:rPr kumimoji="1" lang="en-US" altLang="zh-CN" sz="1400" dirty="0" smtClean="0">
                <a:solidFill>
                  <a:schemeClr val="tx1"/>
                </a:solidFill>
              </a:rPr>
              <a:t>-</a:t>
            </a:r>
            <a:r>
              <a:rPr kumimoji="1" lang="en-US" altLang="zh-CN" sz="1400" dirty="0" err="1" smtClean="0">
                <a:solidFill>
                  <a:schemeClr val="tx1"/>
                </a:solidFill>
              </a:rPr>
              <a:t>mers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罐形 30"/>
          <p:cNvSpPr/>
          <p:nvPr/>
        </p:nvSpPr>
        <p:spPr>
          <a:xfrm>
            <a:off x="2059464" y="5410805"/>
            <a:ext cx="609600" cy="53340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k</a:t>
            </a:r>
            <a:r>
              <a:rPr kumimoji="1" lang="en-US" altLang="zh-CN" sz="1400" dirty="0" smtClean="0"/>
              <a:t>-</a:t>
            </a:r>
            <a:r>
              <a:rPr kumimoji="1" lang="en-US" altLang="zh-CN" sz="1400" dirty="0" err="1" smtClean="0"/>
              <a:t>mers</a:t>
            </a:r>
            <a:endParaRPr kumimoji="1" lang="zh-CN" altLang="en-US" sz="1400" dirty="0"/>
          </a:p>
        </p:txBody>
      </p:sp>
      <p:sp>
        <p:nvSpPr>
          <p:cNvPr id="32" name="矩形 31"/>
          <p:cNvSpPr/>
          <p:nvPr/>
        </p:nvSpPr>
        <p:spPr>
          <a:xfrm>
            <a:off x="3735094" y="3193561"/>
            <a:ext cx="983769" cy="29786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467432" y="282422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/>
              <a:t>s</a:t>
            </a:r>
            <a:r>
              <a:rPr kumimoji="1" lang="en-US" altLang="zh-CN" b="1" i="1" smtClean="0"/>
              <a:t>taging area</a:t>
            </a:r>
            <a:endParaRPr kumimoji="1" lang="zh-CN" altLang="en-US" b="1" i="1" dirty="0"/>
          </a:p>
        </p:txBody>
      </p:sp>
      <p:sp>
        <p:nvSpPr>
          <p:cNvPr id="34" name="罐形 33"/>
          <p:cNvSpPr/>
          <p:nvPr/>
        </p:nvSpPr>
        <p:spPr>
          <a:xfrm>
            <a:off x="3887494" y="3285120"/>
            <a:ext cx="609600" cy="53340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/>
              <a:t>k-</a:t>
            </a:r>
            <a:r>
              <a:rPr kumimoji="1" lang="en-US" altLang="zh-CN" sz="1400" dirty="0" err="1" smtClean="0"/>
              <a:t>mers</a:t>
            </a:r>
            <a:endParaRPr kumimoji="1" lang="zh-CN" altLang="en-US" sz="1400" dirty="0"/>
          </a:p>
        </p:txBody>
      </p:sp>
      <p:sp>
        <p:nvSpPr>
          <p:cNvPr id="35" name="罐形 34"/>
          <p:cNvSpPr/>
          <p:nvPr/>
        </p:nvSpPr>
        <p:spPr>
          <a:xfrm>
            <a:off x="3887494" y="4302714"/>
            <a:ext cx="609600" cy="53340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k</a:t>
            </a:r>
            <a:r>
              <a:rPr kumimoji="1" lang="en-US" altLang="zh-CN" sz="1400" dirty="0" smtClean="0"/>
              <a:t>-</a:t>
            </a:r>
            <a:r>
              <a:rPr kumimoji="1" lang="en-US" altLang="zh-CN" sz="1400" dirty="0" err="1" smtClean="0"/>
              <a:t>mers</a:t>
            </a:r>
            <a:endParaRPr kumimoji="1" lang="zh-CN" altLang="en-US" sz="1400" dirty="0"/>
          </a:p>
        </p:txBody>
      </p:sp>
      <p:sp>
        <p:nvSpPr>
          <p:cNvPr id="36" name="罐形 35"/>
          <p:cNvSpPr/>
          <p:nvPr/>
        </p:nvSpPr>
        <p:spPr>
          <a:xfrm>
            <a:off x="3909720" y="5423961"/>
            <a:ext cx="609600" cy="53340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/>
              <a:t>k</a:t>
            </a:r>
            <a:r>
              <a:rPr kumimoji="1" lang="en-US" altLang="zh-CN" sz="1400" dirty="0" smtClean="0"/>
              <a:t>-</a:t>
            </a:r>
            <a:r>
              <a:rPr kumimoji="1" lang="en-US" altLang="zh-CN" sz="1400" dirty="0" err="1" smtClean="0"/>
              <a:t>mers</a:t>
            </a:r>
            <a:endParaRPr kumimoji="1" lang="zh-CN" altLang="en-US" sz="1400" dirty="0"/>
          </a:p>
        </p:txBody>
      </p:sp>
      <p:sp>
        <p:nvSpPr>
          <p:cNvPr id="37" name="矩形 36"/>
          <p:cNvSpPr/>
          <p:nvPr/>
        </p:nvSpPr>
        <p:spPr>
          <a:xfrm>
            <a:off x="5661598" y="3193561"/>
            <a:ext cx="304800" cy="62495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661598" y="4341282"/>
            <a:ext cx="304800" cy="62495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661598" y="5378181"/>
            <a:ext cx="304800" cy="62495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5150996" y="283958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h</a:t>
            </a:r>
            <a:r>
              <a:rPr kumimoji="1" lang="en-US" altLang="zh-CN" b="1" dirty="0" smtClean="0"/>
              <a:t>ash table</a:t>
            </a:r>
            <a:endParaRPr kumimoji="1" lang="zh-CN" altLang="en-US" b="1" dirty="0"/>
          </a:p>
        </p:txBody>
      </p:sp>
      <p:cxnSp>
        <p:nvCxnSpPr>
          <p:cNvPr id="42" name="直线箭头连接符 41"/>
          <p:cNvCxnSpPr/>
          <p:nvPr/>
        </p:nvCxnSpPr>
        <p:spPr>
          <a:xfrm>
            <a:off x="2911567" y="3551820"/>
            <a:ext cx="8235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线箭头连接符 42"/>
          <p:cNvCxnSpPr>
            <a:endCxn id="32" idx="1"/>
          </p:cNvCxnSpPr>
          <p:nvPr/>
        </p:nvCxnSpPr>
        <p:spPr>
          <a:xfrm>
            <a:off x="2911567" y="3628020"/>
            <a:ext cx="823527" cy="1054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/>
          <p:cNvCxnSpPr/>
          <p:nvPr/>
        </p:nvCxnSpPr>
        <p:spPr>
          <a:xfrm>
            <a:off x="2911567" y="3638975"/>
            <a:ext cx="823527" cy="2052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/>
          <p:cNvCxnSpPr>
            <a:stCxn id="22" idx="3"/>
          </p:cNvCxnSpPr>
          <p:nvPr/>
        </p:nvCxnSpPr>
        <p:spPr>
          <a:xfrm flipV="1">
            <a:off x="2911567" y="3674059"/>
            <a:ext cx="755650" cy="10088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/>
          <p:cNvCxnSpPr>
            <a:stCxn id="22" idx="3"/>
            <a:endCxn id="32" idx="1"/>
          </p:cNvCxnSpPr>
          <p:nvPr/>
        </p:nvCxnSpPr>
        <p:spPr>
          <a:xfrm>
            <a:off x="2911567" y="4682881"/>
            <a:ext cx="8235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线箭头连接符 54"/>
          <p:cNvCxnSpPr>
            <a:stCxn id="22" idx="3"/>
          </p:cNvCxnSpPr>
          <p:nvPr/>
        </p:nvCxnSpPr>
        <p:spPr>
          <a:xfrm>
            <a:off x="2911567" y="4682881"/>
            <a:ext cx="823527" cy="10088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线箭头连接符 57"/>
          <p:cNvCxnSpPr/>
          <p:nvPr/>
        </p:nvCxnSpPr>
        <p:spPr>
          <a:xfrm>
            <a:off x="2911567" y="5712630"/>
            <a:ext cx="823527" cy="112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线箭头连接符 62"/>
          <p:cNvCxnSpPr/>
          <p:nvPr/>
        </p:nvCxnSpPr>
        <p:spPr>
          <a:xfrm flipV="1">
            <a:off x="2911567" y="3848687"/>
            <a:ext cx="718030" cy="1843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线箭头连接符 65"/>
          <p:cNvCxnSpPr>
            <a:endCxn id="32" idx="1"/>
          </p:cNvCxnSpPr>
          <p:nvPr/>
        </p:nvCxnSpPr>
        <p:spPr>
          <a:xfrm flipV="1">
            <a:off x="2911567" y="4682881"/>
            <a:ext cx="823527" cy="10088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右箭头 68"/>
          <p:cNvSpPr/>
          <p:nvPr/>
        </p:nvSpPr>
        <p:spPr>
          <a:xfrm>
            <a:off x="4828160" y="3361320"/>
            <a:ext cx="6858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右箭头 69"/>
          <p:cNvSpPr/>
          <p:nvPr/>
        </p:nvSpPr>
        <p:spPr>
          <a:xfrm>
            <a:off x="4835617" y="4456696"/>
            <a:ext cx="6858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右箭头 70"/>
          <p:cNvSpPr/>
          <p:nvPr/>
        </p:nvSpPr>
        <p:spPr>
          <a:xfrm>
            <a:off x="4824360" y="5493116"/>
            <a:ext cx="6858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文本框 71"/>
          <p:cNvSpPr txBox="1"/>
          <p:nvPr/>
        </p:nvSpPr>
        <p:spPr>
          <a:xfrm rot="16200000">
            <a:off x="-778956" y="426874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Sequence Files</a:t>
            </a:r>
            <a:endParaRPr kumimoji="1" lang="zh-CN" altLang="en-US" dirty="0"/>
          </a:p>
        </p:txBody>
      </p:sp>
      <p:sp>
        <p:nvSpPr>
          <p:cNvPr id="89" name="矩形 88"/>
          <p:cNvSpPr/>
          <p:nvPr/>
        </p:nvSpPr>
        <p:spPr>
          <a:xfrm>
            <a:off x="5587080" y="3162686"/>
            <a:ext cx="519499" cy="30030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0" y="6396335"/>
            <a:ext cx="7467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222222"/>
                </a:solidFill>
              </a:rPr>
              <a:t>Pan, Tony, et al. "</a:t>
            </a:r>
            <a:r>
              <a:rPr lang="en-US" altLang="zh-CN" sz="1200" dirty="0" err="1">
                <a:solidFill>
                  <a:srgbClr val="222222"/>
                </a:solidFill>
              </a:rPr>
              <a:t>Kmerind</a:t>
            </a:r>
            <a:r>
              <a:rPr lang="en-US" altLang="zh-CN" sz="1200" dirty="0">
                <a:solidFill>
                  <a:srgbClr val="222222"/>
                </a:solidFill>
              </a:rPr>
              <a:t>: A flexible parallel library for k-</a:t>
            </a:r>
            <a:r>
              <a:rPr lang="en-US" altLang="zh-CN" sz="1200" dirty="0" err="1">
                <a:solidFill>
                  <a:srgbClr val="222222"/>
                </a:solidFill>
              </a:rPr>
              <a:t>mer</a:t>
            </a:r>
            <a:r>
              <a:rPr lang="en-US" altLang="zh-CN" sz="1200" dirty="0">
                <a:solidFill>
                  <a:srgbClr val="222222"/>
                </a:solidFill>
              </a:rPr>
              <a:t> indexing of biological sequences on distributed memory systems." </a:t>
            </a:r>
            <a:r>
              <a:rPr lang="en-US" altLang="zh-CN" sz="1200" i="1" dirty="0">
                <a:solidFill>
                  <a:srgbClr val="222222"/>
                </a:solidFill>
              </a:rPr>
              <a:t>IEEE/ACM Transactions on Computational Biology and Bioinformatics</a:t>
            </a:r>
            <a:r>
              <a:rPr lang="en-US" altLang="zh-CN" sz="1200" dirty="0">
                <a:solidFill>
                  <a:srgbClr val="222222"/>
                </a:solidFill>
              </a:rPr>
              <a:t> (2017).</a:t>
            </a:r>
            <a:endParaRPr lang="zh-CN" altLang="en-US" sz="1200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6382177" y="3421359"/>
            <a:ext cx="2688220" cy="2246769"/>
          </a:xfrm>
          <a:prstGeom prst="rect">
            <a:avLst/>
          </a:prstGeom>
          <a:solidFill>
            <a:srgbClr val="002663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18288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342900" indent="-342900" algn="ctr">
              <a:buSzPct val="120000"/>
              <a:buFont typeface="Arial" charset="0"/>
              <a:buChar char="•"/>
              <a:defRPr sz="2400">
                <a:solidFill>
                  <a:schemeClr val="bg1"/>
                </a:solidFill>
                <a:latin typeface="+mn-lt"/>
                <a:cs typeface="Arial"/>
              </a:defRPr>
            </a:lvl1pPr>
            <a:lvl2pPr marL="742950" indent="-285750">
              <a:spcBef>
                <a:spcPct val="20000"/>
              </a:spcBef>
              <a:buFont typeface="Wingdings" charset="2"/>
              <a:buChar char="§"/>
              <a:defRPr sz="2000">
                <a:latin typeface="+mn-lt"/>
                <a:ea typeface="Geneva" pitchFamily="-65" charset="-128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l">
              <a:buNone/>
            </a:pPr>
            <a:r>
              <a:rPr lang="en-US" altLang="zh-CN" sz="2000" dirty="0"/>
              <a:t>Shortcomings: </a:t>
            </a:r>
          </a:p>
          <a:p>
            <a:pPr algn="l"/>
            <a:r>
              <a:rPr lang="en-US" altLang="zh-CN" sz="2000" dirty="0" smtClean="0"/>
              <a:t>Has </a:t>
            </a:r>
            <a:r>
              <a:rPr lang="en-US" altLang="zh-CN" sz="2000" dirty="0"/>
              <a:t>multiple intermediate staging</a:t>
            </a:r>
            <a:r>
              <a:rPr lang="en-US" altLang="zh-CN" sz="2000" dirty="0" smtClean="0"/>
              <a:t>; </a:t>
            </a:r>
          </a:p>
          <a:p>
            <a:pPr algn="l"/>
            <a:r>
              <a:rPr lang="en-US" altLang="zh-CN" sz="2000" dirty="0" smtClean="0"/>
              <a:t>Has </a:t>
            </a:r>
            <a:r>
              <a:rPr lang="en-US" altLang="zh-CN" sz="2000" dirty="0"/>
              <a:t>no compact </a:t>
            </a:r>
            <a:r>
              <a:rPr lang="en-US" altLang="zh-CN" sz="2000" dirty="0" smtClean="0"/>
              <a:t>storage </a:t>
            </a:r>
            <a:r>
              <a:rPr lang="en-US" altLang="zh-CN" sz="2000" dirty="0"/>
              <a:t>for intermediate data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797919"/>
          </a:xfrm>
        </p:spPr>
        <p:txBody>
          <a:bodyPr/>
          <a:lstStyle/>
          <a:p>
            <a:r>
              <a:rPr kumimoji="1" lang="en-US" altLang="zh-CN" dirty="0" smtClean="0"/>
              <a:t>Multi-stage design</a:t>
            </a:r>
          </a:p>
          <a:p>
            <a:pPr lvl="1"/>
            <a:r>
              <a:rPr kumimoji="1" lang="en-US" altLang="zh-CN" dirty="0" smtClean="0"/>
              <a:t>Include local map, distribute and insert stages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23251" y="399655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C00000"/>
                </a:solidFill>
              </a:rPr>
              <a:t>l</a:t>
            </a:r>
            <a:r>
              <a:rPr kumimoji="1" lang="en-US" altLang="zh-CN" b="1" dirty="0" smtClean="0">
                <a:solidFill>
                  <a:srgbClr val="C00000"/>
                </a:solidFill>
              </a:rPr>
              <a:t>ocal map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700919" y="402076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smtClean="0">
                <a:solidFill>
                  <a:srgbClr val="C00000"/>
                </a:solidFill>
              </a:rPr>
              <a:t>distribute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760738" y="404944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smtClean="0">
                <a:solidFill>
                  <a:srgbClr val="C00000"/>
                </a:solidFill>
              </a:rPr>
              <a:t>insert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4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rgbClr val="FFC000"/>
                </a:solidFill>
              </a:rPr>
              <a:t>Background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Methodology</a:t>
            </a:r>
            <a:r>
              <a:rPr lang="zh-CN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" name="直线连接符 4"/>
          <p:cNvCxnSpPr/>
          <p:nvPr/>
        </p:nvCxnSpPr>
        <p:spPr>
          <a:xfrm flipV="1">
            <a:off x="233372" y="4038600"/>
            <a:ext cx="909628" cy="1133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/>
          <p:cNvCxnSpPr/>
          <p:nvPr/>
        </p:nvCxnSpPr>
        <p:spPr>
          <a:xfrm flipV="1">
            <a:off x="228600" y="5274397"/>
            <a:ext cx="909628" cy="1133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-44936" y="275486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kumimoji="1" lang="en-US" altLang="zh-CN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artition evenly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K-</a:t>
            </a:r>
            <a:r>
              <a:rPr lang="en-US" dirty="0" err="1" smtClean="0"/>
              <a:t>mer</a:t>
            </a:r>
            <a:r>
              <a:rPr lang="en-US" dirty="0" smtClean="0"/>
              <a:t> Counting with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1290823"/>
          </a:xfrm>
        </p:spPr>
        <p:txBody>
          <a:bodyPr/>
          <a:lstStyle/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altLang="zh-CN" sz="2400" dirty="0">
                <a:ea typeface="ＭＳ Ｐゴシック" charset="0"/>
                <a:cs typeface="Geneva" pitchFamily="-65" charset="-128"/>
              </a:rPr>
              <a:t>The problem is very similar to </a:t>
            </a:r>
            <a:r>
              <a:rPr lang="en-US" altLang="zh-CN" sz="2400" dirty="0" err="1">
                <a:ea typeface="ＭＳ Ｐゴシック" charset="0"/>
                <a:cs typeface="Geneva" pitchFamily="-65" charset="-128"/>
              </a:rPr>
              <a:t>Wordcount</a:t>
            </a:r>
            <a:endParaRPr lang="en-US" altLang="zh-CN" sz="2400" dirty="0">
              <a:ea typeface="ＭＳ Ｐゴシック" charset="0"/>
              <a:cs typeface="Geneva" pitchFamily="-65" charset="-128"/>
            </a:endParaRPr>
          </a:p>
          <a:p>
            <a:pPr marL="342900" lvl="1" indent="-342900">
              <a:buSzPct val="120000"/>
              <a:buFont typeface="Arial" charset="0"/>
              <a:buChar char="•"/>
            </a:pPr>
            <a:r>
              <a:rPr lang="en-US" altLang="zh-CN" sz="2400" dirty="0">
                <a:ea typeface="ＭＳ Ｐゴシック" charset="0"/>
                <a:cs typeface="Geneva" pitchFamily="-65" charset="-128"/>
              </a:rPr>
              <a:t>MapReduce is an attractive solution due to its simplicity and scalability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6410-2C65-EC48-B325-48070765913A}" type="slidenum">
              <a:rPr lang="en-US" altLang="en-US" sz="1600" smtClean="0"/>
              <a:pPr>
                <a:defRPr/>
              </a:pPr>
              <a:t>8</a:t>
            </a:fld>
            <a:endParaRPr lang="en-US" altLang="en-US" sz="1600" dirty="0"/>
          </a:p>
        </p:txBody>
      </p:sp>
      <p:cxnSp>
        <p:nvCxnSpPr>
          <p:cNvPr id="6" name="Straight Arrow Connector 4"/>
          <p:cNvCxnSpPr/>
          <p:nvPr/>
        </p:nvCxnSpPr>
        <p:spPr>
          <a:xfrm>
            <a:off x="1475388" y="4255901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/>
          <p:nvPr/>
        </p:nvSpPr>
        <p:spPr>
          <a:xfrm>
            <a:off x="2892425" y="3654623"/>
            <a:ext cx="96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&lt;CTG,1&gt;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8" name="Oval 6"/>
          <p:cNvSpPr/>
          <p:nvPr/>
        </p:nvSpPr>
        <p:spPr>
          <a:xfrm>
            <a:off x="1856388" y="4038600"/>
            <a:ext cx="9144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map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Oval 7"/>
          <p:cNvSpPr/>
          <p:nvPr/>
        </p:nvSpPr>
        <p:spPr>
          <a:xfrm>
            <a:off x="1905000" y="5410200"/>
            <a:ext cx="990600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map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8"/>
          <p:cNvCxnSpPr>
            <a:stCxn id="11" idx="6"/>
          </p:cNvCxnSpPr>
          <p:nvPr/>
        </p:nvCxnSpPr>
        <p:spPr>
          <a:xfrm>
            <a:off x="2770788" y="4274189"/>
            <a:ext cx="963012" cy="2978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9"/>
          <p:cNvCxnSpPr/>
          <p:nvPr/>
        </p:nvCxnSpPr>
        <p:spPr>
          <a:xfrm>
            <a:off x="1524000" y="5699125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0"/>
          <p:cNvCxnSpPr/>
          <p:nvPr/>
        </p:nvCxnSpPr>
        <p:spPr>
          <a:xfrm flipV="1">
            <a:off x="2971800" y="5257801"/>
            <a:ext cx="685800" cy="3809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>
            <a:off x="3380388" y="4406905"/>
            <a:ext cx="2057400" cy="100541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Shuffle</a:t>
            </a:r>
            <a:endParaRPr lang="en-US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Oval 19"/>
          <p:cNvSpPr/>
          <p:nvPr/>
        </p:nvSpPr>
        <p:spPr>
          <a:xfrm>
            <a:off x="5894988" y="3962400"/>
            <a:ext cx="1251698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reduce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Oval 20"/>
          <p:cNvSpPr/>
          <p:nvPr/>
        </p:nvSpPr>
        <p:spPr>
          <a:xfrm>
            <a:off x="5971188" y="5410200"/>
            <a:ext cx="1251699" cy="471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reduce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21"/>
          <p:cNvCxnSpPr/>
          <p:nvPr/>
        </p:nvCxnSpPr>
        <p:spPr>
          <a:xfrm flipV="1">
            <a:off x="7146686" y="4179701"/>
            <a:ext cx="381000" cy="182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3"/>
          <p:cNvCxnSpPr/>
          <p:nvPr/>
        </p:nvCxnSpPr>
        <p:spPr>
          <a:xfrm>
            <a:off x="7239000" y="5671521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9"/>
          <p:cNvCxnSpPr/>
          <p:nvPr/>
        </p:nvCxnSpPr>
        <p:spPr>
          <a:xfrm flipV="1">
            <a:off x="5130916" y="4191000"/>
            <a:ext cx="764072" cy="2599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0"/>
          <p:cNvCxnSpPr/>
          <p:nvPr/>
        </p:nvCxnSpPr>
        <p:spPr>
          <a:xfrm>
            <a:off x="4899904" y="5322563"/>
            <a:ext cx="1071284" cy="3162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42"/>
          <p:cNvSpPr/>
          <p:nvPr/>
        </p:nvSpPr>
        <p:spPr>
          <a:xfrm>
            <a:off x="304800" y="3886200"/>
            <a:ext cx="1143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CTGA</a:t>
            </a:r>
          </a:p>
        </p:txBody>
      </p:sp>
      <p:sp>
        <p:nvSpPr>
          <p:cNvPr id="21" name="Rectangle 75"/>
          <p:cNvSpPr/>
          <p:nvPr/>
        </p:nvSpPr>
        <p:spPr>
          <a:xfrm>
            <a:off x="304800" y="5334000"/>
            <a:ext cx="12192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TGAC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2892425" y="3883223"/>
            <a:ext cx="9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&lt;TGA,1&gt;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3" name="TextBox 77"/>
          <p:cNvSpPr txBox="1"/>
          <p:nvPr/>
        </p:nvSpPr>
        <p:spPr>
          <a:xfrm>
            <a:off x="2819400" y="5635823"/>
            <a:ext cx="9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&lt;TGA,1&gt;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4" name="TextBox 78"/>
          <p:cNvSpPr txBox="1"/>
          <p:nvPr/>
        </p:nvSpPr>
        <p:spPr>
          <a:xfrm>
            <a:off x="2819400" y="5940623"/>
            <a:ext cx="98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&lt;GAC,1&gt;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5" name="Rectangle 82"/>
          <p:cNvSpPr/>
          <p:nvPr/>
        </p:nvSpPr>
        <p:spPr>
          <a:xfrm>
            <a:off x="7543800" y="3855089"/>
            <a:ext cx="1295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&lt;TGA, 2&gt;</a:t>
            </a:r>
          </a:p>
          <a:p>
            <a:pPr algn="ctr"/>
            <a:r>
              <a:rPr lang="en-US" dirty="0" smtClean="0"/>
              <a:t>&lt;CTG,1&gt;</a:t>
            </a:r>
            <a:endParaRPr lang="en-US" dirty="0"/>
          </a:p>
        </p:txBody>
      </p:sp>
      <p:sp>
        <p:nvSpPr>
          <p:cNvPr id="26" name="Rectangle 83"/>
          <p:cNvSpPr/>
          <p:nvPr/>
        </p:nvSpPr>
        <p:spPr>
          <a:xfrm>
            <a:off x="7620000" y="5410200"/>
            <a:ext cx="121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&lt;GAC, </a:t>
            </a:r>
            <a:r>
              <a:rPr lang="en-US" dirty="0"/>
              <a:t>1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27" name="TextBox 60"/>
          <p:cNvSpPr txBox="1"/>
          <p:nvPr/>
        </p:nvSpPr>
        <p:spPr>
          <a:xfrm>
            <a:off x="4419600" y="304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Introduction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Background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rgbClr val="FFC000"/>
                </a:solidFill>
              </a:rPr>
              <a:t>Methodology</a:t>
            </a:r>
            <a:r>
              <a:rPr lang="zh-CN" alt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Conclusion</a:t>
            </a:r>
            <a:endParaRPr lang="en-U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8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22309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8021 -0.193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-965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688 0.0175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88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23872 -0.000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9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/>
      <p:bldP spid="22" grpId="1"/>
      <p:bldP spid="23" grpId="0"/>
      <p:bldP spid="23" grpId="1"/>
      <p:bldP spid="24" grpId="0"/>
      <p:bldP spid="24" grpId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47387</TotalTime>
  <Words>1778</Words>
  <Application>Microsoft Macintosh PowerPoint</Application>
  <PresentationFormat>全屏显示(4:3)</PresentationFormat>
  <Paragraphs>356</Paragraphs>
  <Slides>21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Calibri</vt:lpstr>
      <vt:lpstr>Geneva</vt:lpstr>
      <vt:lpstr>Helvetica Neue</vt:lpstr>
      <vt:lpstr>ＭＳ Ｐゴシック</vt:lpstr>
      <vt:lpstr>Times New Roman</vt:lpstr>
      <vt:lpstr>Wingdings</vt:lpstr>
      <vt:lpstr>ヒラギノ角ゴ Pro W3</vt:lpstr>
      <vt:lpstr>宋体</vt:lpstr>
      <vt:lpstr>Arial</vt:lpstr>
      <vt:lpstr>Office Theme</vt:lpstr>
      <vt:lpstr>Bloomfish: A Highly Scalable Distributed K-mer Counting Framework</vt:lpstr>
      <vt:lpstr>K-mer Counting</vt:lpstr>
      <vt:lpstr>Jellyfish: Shared-memory K-mer Counting</vt:lpstr>
      <vt:lpstr>Kmerind: Distributed-memory K-mer Counting</vt:lpstr>
      <vt:lpstr>Shortcomings of Current Implementations</vt:lpstr>
      <vt:lpstr>Our Goal and Contributions</vt:lpstr>
      <vt:lpstr>Jellyfish and its Shortcoming</vt:lpstr>
      <vt:lpstr>Kmerind and its Shortcomings</vt:lpstr>
      <vt:lpstr>Parallel K-mer Counting with MapReduce</vt:lpstr>
      <vt:lpstr>Mimir: MapReduce for Supercomputing Systems</vt:lpstr>
      <vt:lpstr>Bloomfish: Integration of Jellyfish to Mimir</vt:lpstr>
      <vt:lpstr>File Size Variability: Stream I/O</vt:lpstr>
      <vt:lpstr>I/O Performance Variability: Work Stealing (I)</vt:lpstr>
      <vt:lpstr>I/O Performance Variability: Work Stealing (II)</vt:lpstr>
      <vt:lpstr>I/O Performance Variability: Work Stealing (III)</vt:lpstr>
      <vt:lpstr>Evaluation</vt:lpstr>
      <vt:lpstr>Performance and Overheads </vt:lpstr>
      <vt:lpstr>Performance and Dataset Size</vt:lpstr>
      <vt:lpstr>Weak Scalability</vt:lpstr>
      <vt:lpstr>Strong Scalability</vt:lpstr>
      <vt:lpstr>Conclusions and Lessons Learned</vt:lpstr>
    </vt:vector>
  </TitlesOfParts>
  <Company>University of Delaware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 Armstrong</dc:creator>
  <cp:lastModifiedBy>Gao, Tao</cp:lastModifiedBy>
  <cp:revision>2354</cp:revision>
  <dcterms:created xsi:type="dcterms:W3CDTF">2013-05-29T23:29:50Z</dcterms:created>
  <dcterms:modified xsi:type="dcterms:W3CDTF">2017-12-16T08:53:20Z</dcterms:modified>
</cp:coreProperties>
</file>