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590" r:id="rId3"/>
    <p:sldId id="664" r:id="rId4"/>
    <p:sldId id="593" r:id="rId5"/>
    <p:sldId id="595" r:id="rId6"/>
    <p:sldId id="605" r:id="rId7"/>
    <p:sldId id="603" r:id="rId8"/>
    <p:sldId id="666" r:id="rId9"/>
    <p:sldId id="667" r:id="rId10"/>
    <p:sldId id="668" r:id="rId11"/>
    <p:sldId id="669" r:id="rId12"/>
    <p:sldId id="670" r:id="rId13"/>
    <p:sldId id="671" r:id="rId14"/>
    <p:sldId id="672" r:id="rId15"/>
    <p:sldId id="673" r:id="rId16"/>
    <p:sldId id="681" r:id="rId17"/>
    <p:sldId id="653" r:id="rId18"/>
    <p:sldId id="665" r:id="rId19"/>
    <p:sldId id="675" r:id="rId20"/>
    <p:sldId id="677" r:id="rId21"/>
    <p:sldId id="674" r:id="rId22"/>
    <p:sldId id="678" r:id="rId23"/>
    <p:sldId id="626" r:id="rId24"/>
    <p:sldId id="687" r:id="rId25"/>
    <p:sldId id="688" r:id="rId26"/>
    <p:sldId id="662" r:id="rId27"/>
    <p:sldId id="663" r:id="rId28"/>
    <p:sldId id="680" r:id="rId29"/>
    <p:sldId id="684" r:id="rId30"/>
    <p:sldId id="589" r:id="rId31"/>
    <p:sldId id="683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nsolas"/>
        <a:ea typeface="Consolas"/>
        <a:cs typeface="Consolas"/>
        <a:sym typeface="Consola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E600"/>
    <a:srgbClr val="945200"/>
    <a:srgbClr val="535353"/>
    <a:srgbClr val="C0504D"/>
    <a:srgbClr val="F89647"/>
    <a:srgbClr val="404040"/>
    <a:srgbClr val="C10000"/>
    <a:srgbClr val="F79745"/>
    <a:srgbClr val="FFB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nsolas"/>
          <a:ea typeface="Consolas"/>
          <a:cs typeface="Consola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9"/>
    <p:restoredTop sz="85059"/>
  </p:normalViewPr>
  <p:slideViewPr>
    <p:cSldViewPr>
      <p:cViewPr varScale="1">
        <p:scale>
          <a:sx n="94" d="100"/>
          <a:sy n="94" d="100"/>
        </p:scale>
        <p:origin x="56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/Users/kwang/Dropbox/pmrs/paper/lmdbio/data/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localhost//Users/kwang/Dropbox/pmrs/papers/lmdbio/data/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/Users/kwang/Dropbox/pmrs/paper/lmdbio/data/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/Users/kwang/Dropbox/pmrs/papers/lmdbio/data/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/Users/kwang/Dropbox/pmrs/papers/lmdbio/data/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/Users/kwang/Dropbox/pmrs/papers/lmdbio/data/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/Users/kwang/Dropbox/pmrs/papers/lmdbio/data/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localhost//Users/kwang/Dropbox/pmrs/papers/lmdbio/data/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localhost//Users/kwang/Dropbox/pmrs/papers/lmdbio/data/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localhost//Users/kwang/Dropbox/pmrs/papers/lmdbio/data/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851930094104"/>
          <c:y val="0.0405750128691541"/>
          <c:w val="0.784656712118302"/>
          <c:h val="0.695475118945785"/>
        </c:manualLayout>
      </c:layout>
      <c:lineChart>
        <c:grouping val="standard"/>
        <c:varyColors val="0"/>
        <c:ser>
          <c:idx val="0"/>
          <c:order val="0"/>
          <c:tx>
            <c:strRef>
              <c:f>'[data.xlsx]cifar init analysis'!$B$10</c:f>
              <c:strCache>
                <c:ptCount val="1"/>
                <c:pt idx="0">
                  <c:v>Caffe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analysis'!$C$10:$L$10</c:f>
              <c:numCache>
                <c:formatCode>General</c:formatCode>
                <c:ptCount val="10"/>
                <c:pt idx="0">
                  <c:v>2.0891613072E10</c:v>
                </c:pt>
                <c:pt idx="1">
                  <c:v>1.09404002792E10</c:v>
                </c:pt>
                <c:pt idx="2">
                  <c:v>6.2826400116E9</c:v>
                </c:pt>
                <c:pt idx="3">
                  <c:v>4.4970108566E9</c:v>
                </c:pt>
                <c:pt idx="4">
                  <c:v>2.5816687201E9</c:v>
                </c:pt>
                <c:pt idx="5">
                  <c:v>1.1355731894E9</c:v>
                </c:pt>
                <c:pt idx="6">
                  <c:v>1.0706852865E9</c:v>
                </c:pt>
                <c:pt idx="7">
                  <c:v>7.431772966E8</c:v>
                </c:pt>
                <c:pt idx="8">
                  <c:v>7.375313471E8</c:v>
                </c:pt>
                <c:pt idx="9">
                  <c:v>8.150736101E8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'[data.xlsx]cifar init analysis'!$B$11</c:f>
              <c:strCache>
                <c:ptCount val="1"/>
                <c:pt idx="0">
                  <c:v>Ideal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analysis'!$C$11:$L$11</c:f>
              <c:numCache>
                <c:formatCode>General</c:formatCode>
                <c:ptCount val="10"/>
                <c:pt idx="0">
                  <c:v>2.0891613072E10</c:v>
                </c:pt>
                <c:pt idx="1">
                  <c:v>1.0445806536E10</c:v>
                </c:pt>
                <c:pt idx="2">
                  <c:v>5.222903268E9</c:v>
                </c:pt>
                <c:pt idx="3">
                  <c:v>2.611451634E9</c:v>
                </c:pt>
                <c:pt idx="4">
                  <c:v>1.305725817E9</c:v>
                </c:pt>
                <c:pt idx="5">
                  <c:v>6.528629085E8</c:v>
                </c:pt>
                <c:pt idx="6">
                  <c:v>3.2643145425E8</c:v>
                </c:pt>
                <c:pt idx="7">
                  <c:v>1.63215727125E8</c:v>
                </c:pt>
                <c:pt idx="8">
                  <c:v>8.16078635625E7</c:v>
                </c:pt>
                <c:pt idx="9">
                  <c:v>4.080393178125E7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2166432"/>
        <c:axId val="1832406784"/>
      </c:lineChart>
      <c:catAx>
        <c:axId val="1832166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32406784"/>
        <c:crosses val="autoZero"/>
        <c:auto val="1"/>
        <c:lblAlgn val="ctr"/>
        <c:lblOffset val="100"/>
        <c:noMultiLvlLbl val="0"/>
      </c:catAx>
      <c:valAx>
        <c:axId val="1832406784"/>
        <c:scaling>
          <c:logBase val="10.0"/>
          <c:orientation val="minMax"/>
          <c:min val="1.0E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121951219512195"/>
              <c:y val="0.3285914260717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321664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842799713543"/>
          <c:y val="0.0376248906386702"/>
          <c:w val="0.671492946056925"/>
          <c:h val="0.729081802274716"/>
        </c:manualLayout>
      </c:layout>
      <c:barChart>
        <c:barDir val="col"/>
        <c:grouping val="clustered"/>
        <c:varyColors val="0"/>
        <c:ser>
          <c:idx val="1"/>
          <c:order val="0"/>
          <c:tx>
            <c:v>Caffe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'[data.xlsx]imagenet mmap analysis'!$B$3:$F$3</c:f>
              <c:numCache>
                <c:formatCode>General</c:formatCode>
                <c:ptCount val="5"/>
                <c:pt idx="0">
                  <c:v>1.87770816E8</c:v>
                </c:pt>
                <c:pt idx="1">
                  <c:v>1.7534419712E8</c:v>
                </c:pt>
                <c:pt idx="2">
                  <c:v>1.7170888576E8</c:v>
                </c:pt>
                <c:pt idx="3">
                  <c:v>1.6477880064E8</c:v>
                </c:pt>
                <c:pt idx="4">
                  <c:v>1.6623931904E8</c:v>
                </c:pt>
              </c:numCache>
            </c:numRef>
          </c:val>
        </c:ser>
        <c:ser>
          <c:idx val="0"/>
          <c:order val="1"/>
          <c:tx>
            <c:v>Caffe-LMDBIO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'[data.xlsx]imagenet mmap analysis'!$B$39:$F$39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mmap analysis'!$B$41:$F$41</c:f>
              <c:numCache>
                <c:formatCode>General</c:formatCode>
                <c:ptCount val="5"/>
                <c:pt idx="0">
                  <c:v>271258.56</c:v>
                </c:pt>
                <c:pt idx="1">
                  <c:v>441653.76</c:v>
                </c:pt>
                <c:pt idx="2">
                  <c:v>746426.88</c:v>
                </c:pt>
                <c:pt idx="3">
                  <c:v>1.107648E6</c:v>
                </c:pt>
                <c:pt idx="4">
                  <c:v>1.80320768E6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47190368"/>
        <c:axId val="-2146725280"/>
      </c:barChart>
      <c:catAx>
        <c:axId val="-2147190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46725280"/>
        <c:crosses val="autoZero"/>
        <c:auto val="1"/>
        <c:lblAlgn val="ctr"/>
        <c:lblOffset val="100"/>
        <c:noMultiLvlLbl val="0"/>
      </c:catAx>
      <c:valAx>
        <c:axId val="-2146725280"/>
        <c:scaling>
          <c:orientation val="minMax"/>
          <c:max val="2.5E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Context Switches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4719036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838320026614"/>
          <c:y val="0.0387904636920385"/>
          <c:w val="0.731877792677648"/>
          <c:h val="0.63541666666666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'[data.xlsx]cifar init analysis'!$B$2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analysis'!$C$2:$L$2</c:f>
              <c:numCache>
                <c:formatCode>General</c:formatCode>
                <c:ptCount val="10"/>
                <c:pt idx="0">
                  <c:v>3.93468E7</c:v>
                </c:pt>
                <c:pt idx="1">
                  <c:v>5.61986E8</c:v>
                </c:pt>
                <c:pt idx="2">
                  <c:v>9.62403E8</c:v>
                </c:pt>
                <c:pt idx="3">
                  <c:v>1.58881E9</c:v>
                </c:pt>
                <c:pt idx="4">
                  <c:v>9.46336875E8</c:v>
                </c:pt>
                <c:pt idx="5">
                  <c:v>2.584045E8</c:v>
                </c:pt>
                <c:pt idx="6">
                  <c:v>4.58545E8</c:v>
                </c:pt>
                <c:pt idx="7">
                  <c:v>3.48605E8</c:v>
                </c:pt>
                <c:pt idx="8">
                  <c:v>4.46834E8</c:v>
                </c:pt>
                <c:pt idx="9">
                  <c:v>5.65009E8</c:v>
                </c:pt>
              </c:numCache>
            </c:numRef>
          </c:val>
        </c:ser>
        <c:ser>
          <c:idx val="1"/>
          <c:order val="1"/>
          <c:tx>
            <c:strRef>
              <c:f>'[data.xlsx]cifar init analysis'!$B$3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analysis'!$C$3:$L$3</c:f>
              <c:numCache>
                <c:formatCode>General</c:formatCode>
                <c:ptCount val="10"/>
                <c:pt idx="0">
                  <c:v>4.69182E7</c:v>
                </c:pt>
                <c:pt idx="1">
                  <c:v>2.33317E7</c:v>
                </c:pt>
                <c:pt idx="2">
                  <c:v>1.1833475E7</c:v>
                </c:pt>
                <c:pt idx="3">
                  <c:v>6.14823E6</c:v>
                </c:pt>
                <c:pt idx="4">
                  <c:v>3.26506E6</c:v>
                </c:pt>
                <c:pt idx="5">
                  <c:v>1.64462E6</c:v>
                </c:pt>
                <c:pt idx="6">
                  <c:v>835047.0</c:v>
                </c:pt>
                <c:pt idx="7">
                  <c:v>423364.0</c:v>
                </c:pt>
                <c:pt idx="8">
                  <c:v>219651.0</c:v>
                </c:pt>
                <c:pt idx="9">
                  <c:v>118647.0</c:v>
                </c:pt>
              </c:numCache>
            </c:numRef>
          </c:val>
        </c:ser>
        <c:ser>
          <c:idx val="2"/>
          <c:order val="2"/>
          <c:tx>
            <c:strRef>
              <c:f>'[data.xlsx]cifar init analysis'!$B$4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analysis'!$C$4:$L$4</c:f>
              <c:numCache>
                <c:formatCode>General</c:formatCode>
                <c:ptCount val="10"/>
                <c:pt idx="0">
                  <c:v>9.0955532E9</c:v>
                </c:pt>
                <c:pt idx="1">
                  <c:v>4.508044E9</c:v>
                </c:pt>
                <c:pt idx="2">
                  <c:v>2.311427E9</c:v>
                </c:pt>
                <c:pt idx="3">
                  <c:v>1.19626E9</c:v>
                </c:pt>
                <c:pt idx="4">
                  <c:v>6.26175E8</c:v>
                </c:pt>
                <c:pt idx="5">
                  <c:v>3.214555E8</c:v>
                </c:pt>
                <c:pt idx="6">
                  <c:v>1.67692E8</c:v>
                </c:pt>
                <c:pt idx="7">
                  <c:v>8.5335E7</c:v>
                </c:pt>
                <c:pt idx="8">
                  <c:v>4.3493E7</c:v>
                </c:pt>
                <c:pt idx="9">
                  <c:v>2.305E7</c:v>
                </c:pt>
              </c:numCache>
            </c:numRef>
          </c:val>
        </c:ser>
        <c:ser>
          <c:idx val="3"/>
          <c:order val="3"/>
          <c:tx>
            <c:strRef>
              <c:f>'[data.xlsx]cifar init analysis'!$B$5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analysis'!$C$5:$L$5</c:f>
              <c:numCache>
                <c:formatCode>General</c:formatCode>
                <c:ptCount val="10"/>
                <c:pt idx="0">
                  <c:v>1.17096E10</c:v>
                </c:pt>
                <c:pt idx="1">
                  <c:v>5.82256E9</c:v>
                </c:pt>
                <c:pt idx="2">
                  <c:v>2.93151E9</c:v>
                </c:pt>
                <c:pt idx="3">
                  <c:v>1.52564375E9</c:v>
                </c:pt>
                <c:pt idx="4">
                  <c:v>8.09997E8</c:v>
                </c:pt>
                <c:pt idx="5">
                  <c:v>4.05362E8</c:v>
                </c:pt>
                <c:pt idx="6">
                  <c:v>2.03854E8</c:v>
                </c:pt>
                <c:pt idx="7">
                  <c:v>1.02095E8</c:v>
                </c:pt>
                <c:pt idx="8">
                  <c:v>5.14115E7</c:v>
                </c:pt>
                <c:pt idx="9">
                  <c:v>2.61932E7</c:v>
                </c:pt>
              </c:numCache>
            </c:numRef>
          </c:val>
        </c:ser>
        <c:ser>
          <c:idx val="4"/>
          <c:order val="4"/>
          <c:tx>
            <c:strRef>
              <c:f>'[data.xlsx]cifar init analysis'!$B$6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analysis'!$C$6:$L$6</c:f>
              <c:numCache>
                <c:formatCode>General</c:formatCode>
                <c:ptCount val="10"/>
                <c:pt idx="0">
                  <c:v>10945.7</c:v>
                </c:pt>
                <c:pt idx="1">
                  <c:v>2.39459E7</c:v>
                </c:pt>
                <c:pt idx="2">
                  <c:v>6.47974E7</c:v>
                </c:pt>
                <c:pt idx="3">
                  <c:v>1.79379925E8</c:v>
                </c:pt>
                <c:pt idx="4">
                  <c:v>1.94833E8</c:v>
                </c:pt>
                <c:pt idx="5">
                  <c:v>1.46964E8</c:v>
                </c:pt>
                <c:pt idx="6">
                  <c:v>2.32938E8</c:v>
                </c:pt>
                <c:pt idx="7">
                  <c:v>1.88068E8</c:v>
                </c:pt>
                <c:pt idx="8">
                  <c:v>1.65845E8</c:v>
                </c:pt>
                <c:pt idx="9">
                  <c:v>1.54752E8</c:v>
                </c:pt>
              </c:numCache>
            </c:numRef>
          </c:val>
        </c:ser>
        <c:ser>
          <c:idx val="5"/>
          <c:order val="5"/>
          <c:tx>
            <c:strRef>
              <c:f>'[data.xlsx]cifar init analysis'!$B$7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analysis'!$C$7:$L$7</c:f>
              <c:numCache>
                <c:formatCode>General</c:formatCode>
                <c:ptCount val="10"/>
                <c:pt idx="0">
                  <c:v>203.0</c:v>
                </c:pt>
                <c:pt idx="1">
                  <c:v>368386.0</c:v>
                </c:pt>
                <c:pt idx="2">
                  <c:v>493889.0</c:v>
                </c:pt>
                <c:pt idx="3">
                  <c:v>588391.0</c:v>
                </c:pt>
                <c:pt idx="4">
                  <c:v>811720.0</c:v>
                </c:pt>
                <c:pt idx="5">
                  <c:v>1.47128E6</c:v>
                </c:pt>
                <c:pt idx="6">
                  <c:v>6.50754E6</c:v>
                </c:pt>
                <c:pt idx="7">
                  <c:v>1.8336E7</c:v>
                </c:pt>
                <c:pt idx="8">
                  <c:v>2.94145E7</c:v>
                </c:pt>
                <c:pt idx="9">
                  <c:v>4.56384E7</c:v>
                </c:pt>
              </c:numCache>
            </c:numRef>
          </c:val>
        </c:ser>
        <c:ser>
          <c:idx val="6"/>
          <c:order val="6"/>
          <c:tx>
            <c:strRef>
              <c:f>'[data.xlsx]cifar init analysis'!$B$8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analysis'!$C$8:$L$8</c:f>
              <c:numCache>
                <c:formatCode>General</c:formatCode>
                <c:ptCount val="10"/>
                <c:pt idx="0">
                  <c:v>152984.0</c:v>
                </c:pt>
                <c:pt idx="1">
                  <c:v>134051.0</c:v>
                </c:pt>
                <c:pt idx="2">
                  <c:v>144763.0</c:v>
                </c:pt>
                <c:pt idx="3">
                  <c:v>148618.0</c:v>
                </c:pt>
                <c:pt idx="4">
                  <c:v>211824.0</c:v>
                </c:pt>
                <c:pt idx="5">
                  <c:v>232372.0</c:v>
                </c:pt>
                <c:pt idx="6">
                  <c:v>273737.0</c:v>
                </c:pt>
                <c:pt idx="7">
                  <c:v>274481.0</c:v>
                </c:pt>
                <c:pt idx="8">
                  <c:v>272934.0</c:v>
                </c:pt>
                <c:pt idx="9">
                  <c:v>271725.0</c:v>
                </c:pt>
              </c:numCache>
            </c:numRef>
          </c:val>
        </c:ser>
        <c:ser>
          <c:idx val="7"/>
          <c:order val="7"/>
          <c:tx>
            <c:strRef>
              <c:f>'[data.xlsx]cifar init analysis'!$B$9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analysis'!$C$9:$L$9</c:f>
              <c:numCache>
                <c:formatCode>General</c:formatCode>
                <c:ptCount val="10"/>
                <c:pt idx="0">
                  <c:v>30739.3</c:v>
                </c:pt>
                <c:pt idx="1">
                  <c:v>30242.2</c:v>
                </c:pt>
                <c:pt idx="2">
                  <c:v>30484.6</c:v>
                </c:pt>
                <c:pt idx="3">
                  <c:v>31942.6</c:v>
                </c:pt>
                <c:pt idx="4">
                  <c:v>38241.1</c:v>
                </c:pt>
                <c:pt idx="5">
                  <c:v>38917.4</c:v>
                </c:pt>
                <c:pt idx="6">
                  <c:v>39962.5</c:v>
                </c:pt>
                <c:pt idx="7">
                  <c:v>40451.6</c:v>
                </c:pt>
                <c:pt idx="8">
                  <c:v>40762.1</c:v>
                </c:pt>
                <c:pt idx="9">
                  <c:v>40638.1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5174960"/>
        <c:axId val="1827895664"/>
      </c:barChart>
      <c:catAx>
        <c:axId val="2135174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27895664"/>
        <c:crosses val="autoZero"/>
        <c:auto val="1"/>
        <c:lblAlgn val="ctr"/>
        <c:lblOffset val="100"/>
        <c:noMultiLvlLbl val="0"/>
      </c:catAx>
      <c:valAx>
        <c:axId val="182789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213517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17269369106639"/>
          <c:y val="0.822509477981919"/>
          <c:w val="0.948273063089336"/>
          <c:h val="0.161286818314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74434055118"/>
          <c:y val="0.0313540755322251"/>
          <c:w val="0.807363845144357"/>
          <c:h val="0.8272880212890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'[data.xlsx]cifar mmap analysis'!$A$3</c:f>
              <c:strCache>
                <c:ptCount val="1"/>
                <c:pt idx="0">
                  <c:v>Total context switches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'[data.xlsx]cifar mmap analysis'!$B$1:$K$1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mmap analysis'!$B$3:$K$3</c:f>
              <c:numCache>
                <c:formatCode>General</c:formatCode>
                <c:ptCount val="10"/>
                <c:pt idx="0">
                  <c:v>145794.0</c:v>
                </c:pt>
                <c:pt idx="1">
                  <c:v>4.1836686E6</c:v>
                </c:pt>
                <c:pt idx="2">
                  <c:v>2.032120532E7</c:v>
                </c:pt>
                <c:pt idx="3">
                  <c:v>4.484377064E7</c:v>
                </c:pt>
                <c:pt idx="4">
                  <c:v>7.47609808E7</c:v>
                </c:pt>
                <c:pt idx="5">
                  <c:v>8.0908352E7</c:v>
                </c:pt>
                <c:pt idx="6">
                  <c:v>8.5222208E7</c:v>
                </c:pt>
                <c:pt idx="7">
                  <c:v>9.5448064E7</c:v>
                </c:pt>
                <c:pt idx="8">
                  <c:v>1.1155456E8</c:v>
                </c:pt>
                <c:pt idx="9">
                  <c:v>1.43040512E8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7849680"/>
        <c:axId val="2135538880"/>
      </c:barChart>
      <c:catAx>
        <c:axId val="1827849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2135538880"/>
        <c:crosses val="autoZero"/>
        <c:auto val="1"/>
        <c:lblAlgn val="ctr"/>
        <c:lblOffset val="100"/>
        <c:noMultiLvlLbl val="0"/>
      </c:catAx>
      <c:valAx>
        <c:axId val="213553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Context Switches</a:t>
                </a:r>
              </a:p>
            </c:rich>
          </c:tx>
          <c:layout>
            <c:manualLayout>
              <c:xMode val="edge"/>
              <c:yMode val="edge"/>
              <c:x val="0.015570987654321"/>
              <c:y val="0.330275772820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2784968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'[data.xlsx]cifar mmap analysis'!$A$5</c:f>
              <c:strCache>
                <c:ptCount val="1"/>
                <c:pt idx="0">
                  <c:v>User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mmap analysis'!$B$1:$K$1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mmap analysis'!$B$5:$K$5</c:f>
              <c:numCache>
                <c:formatCode>General</c:formatCode>
                <c:ptCount val="10"/>
                <c:pt idx="0">
                  <c:v>8.75301E6</c:v>
                </c:pt>
                <c:pt idx="1">
                  <c:v>2.0369226E7</c:v>
                </c:pt>
                <c:pt idx="2">
                  <c:v>2.919254E7</c:v>
                </c:pt>
                <c:pt idx="3">
                  <c:v>3.0734682E7</c:v>
                </c:pt>
                <c:pt idx="4">
                  <c:v>2.276987E7</c:v>
                </c:pt>
                <c:pt idx="5">
                  <c:v>1.012496E7</c:v>
                </c:pt>
                <c:pt idx="6">
                  <c:v>7.974545E6</c:v>
                </c:pt>
                <c:pt idx="7">
                  <c:v>5.81779E6</c:v>
                </c:pt>
                <c:pt idx="8">
                  <c:v>5.4429E6</c:v>
                </c:pt>
                <c:pt idx="9">
                  <c:v>5.062E6</c:v>
                </c:pt>
              </c:numCache>
            </c:numRef>
          </c:val>
        </c:ser>
        <c:ser>
          <c:idx val="1"/>
          <c:order val="1"/>
          <c:tx>
            <c:strRef>
              <c:f>'[data.xlsx]cifar mmap analysis'!$A$6</c:f>
              <c:strCache>
                <c:ptCount val="1"/>
                <c:pt idx="0">
                  <c:v>Kernel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mmap analysis'!$B$1:$K$1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mmap analysis'!$B$6:$K$6</c:f>
              <c:numCache>
                <c:formatCode>General</c:formatCode>
                <c:ptCount val="10"/>
                <c:pt idx="0">
                  <c:v>2.8331033E7</c:v>
                </c:pt>
                <c:pt idx="1">
                  <c:v>5.0135035E7</c:v>
                </c:pt>
                <c:pt idx="2">
                  <c:v>4.8585945E7</c:v>
                </c:pt>
                <c:pt idx="3">
                  <c:v>4.98034213E7</c:v>
                </c:pt>
                <c:pt idx="4">
                  <c:v>5.2836012E7</c:v>
                </c:pt>
                <c:pt idx="5">
                  <c:v>2.50392E7</c:v>
                </c:pt>
                <c:pt idx="6">
                  <c:v>1.3622185E7</c:v>
                </c:pt>
                <c:pt idx="7">
                  <c:v>7.686E6</c:v>
                </c:pt>
                <c:pt idx="8">
                  <c:v>4.84249E6</c:v>
                </c:pt>
                <c:pt idx="9">
                  <c:v>3.18135E6</c:v>
                </c:pt>
              </c:numCache>
            </c:numRef>
          </c:val>
        </c:ser>
        <c:ser>
          <c:idx val="2"/>
          <c:order val="2"/>
          <c:tx>
            <c:strRef>
              <c:f>'[data.xlsx]cifar mmap analysis'!$A$7</c:f>
              <c:strCache>
                <c:ptCount val="1"/>
                <c:pt idx="0">
                  <c:v>Sleep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mmap analysis'!$B$1:$K$1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mmap analysis'!$B$7:$K$7</c:f>
              <c:numCache>
                <c:formatCode>General</c:formatCode>
                <c:ptCount val="10"/>
                <c:pt idx="0">
                  <c:v>2.68295E6</c:v>
                </c:pt>
                <c:pt idx="1">
                  <c:v>4.915668E8</c:v>
                </c:pt>
                <c:pt idx="2">
                  <c:v>8.84871E8</c:v>
                </c:pt>
                <c:pt idx="3">
                  <c:v>1.422895E9</c:v>
                </c:pt>
                <c:pt idx="4">
                  <c:v>7.927082E8</c:v>
                </c:pt>
                <c:pt idx="5">
                  <c:v>2.154115E8</c:v>
                </c:pt>
                <c:pt idx="6">
                  <c:v>4.346261E8</c:v>
                </c:pt>
                <c:pt idx="7">
                  <c:v>3.35180525E8</c:v>
                </c:pt>
                <c:pt idx="8">
                  <c:v>4.369792E8</c:v>
                </c:pt>
                <c:pt idx="9">
                  <c:v>5.57222E8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5798800"/>
        <c:axId val="-2105707776"/>
      </c:barChart>
      <c:catAx>
        <c:axId val="211579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05707776"/>
        <c:crosses val="autoZero"/>
        <c:auto val="1"/>
        <c:lblAlgn val="ctr"/>
        <c:lblOffset val="100"/>
        <c:noMultiLvlLbl val="0"/>
      </c:catAx>
      <c:valAx>
        <c:axId val="-210570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Read Time Breakdown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211579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5372922134733"/>
          <c:y val="0.882735037218708"/>
          <c:w val="0.758143044619423"/>
          <c:h val="0.06808463491243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45500950469"/>
          <c:y val="0.0387904636920385"/>
          <c:w val="0.790979460278869"/>
          <c:h val="0.67708333333333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'[data.xlsx]cifar init analysis'!$B$44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analysis'!$C$44:$L$44</c:f>
              <c:numCache>
                <c:formatCode>General</c:formatCode>
                <c:ptCount val="10"/>
                <c:pt idx="0">
                  <c:v>3.49571E7</c:v>
                </c:pt>
                <c:pt idx="1">
                  <c:v>3.11786E7</c:v>
                </c:pt>
                <c:pt idx="2">
                  <c:v>3.18308E7</c:v>
                </c:pt>
                <c:pt idx="3">
                  <c:v>3.26261E7</c:v>
                </c:pt>
                <c:pt idx="4">
                  <c:v>5.22535E7</c:v>
                </c:pt>
                <c:pt idx="5">
                  <c:v>7.8605E7</c:v>
                </c:pt>
                <c:pt idx="6">
                  <c:v>1.47147875E8</c:v>
                </c:pt>
                <c:pt idx="7">
                  <c:v>1.41538E8</c:v>
                </c:pt>
                <c:pt idx="8">
                  <c:v>1.84768E8</c:v>
                </c:pt>
                <c:pt idx="9">
                  <c:v>2.5123E8</c:v>
                </c:pt>
              </c:numCache>
            </c:numRef>
          </c:val>
        </c:ser>
        <c:ser>
          <c:idx val="1"/>
          <c:order val="1"/>
          <c:tx>
            <c:strRef>
              <c:f>'[data.xlsx]cifar init analysis'!$B$45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analysis'!$C$45:$L$45</c:f>
              <c:numCache>
                <c:formatCode>General</c:formatCode>
                <c:ptCount val="10"/>
                <c:pt idx="0">
                  <c:v>4.8302E7</c:v>
                </c:pt>
                <c:pt idx="1">
                  <c:v>2.39946E7</c:v>
                </c:pt>
                <c:pt idx="2">
                  <c:v>1.225125E7</c:v>
                </c:pt>
                <c:pt idx="3">
                  <c:v>6.32757E6</c:v>
                </c:pt>
                <c:pt idx="4">
                  <c:v>3.31864E6</c:v>
                </c:pt>
                <c:pt idx="5">
                  <c:v>1.65308E6</c:v>
                </c:pt>
                <c:pt idx="6">
                  <c:v>828919.0</c:v>
                </c:pt>
                <c:pt idx="7">
                  <c:v>418063.0</c:v>
                </c:pt>
                <c:pt idx="8">
                  <c:v>216926.0</c:v>
                </c:pt>
                <c:pt idx="9">
                  <c:v>114034.0</c:v>
                </c:pt>
              </c:numCache>
            </c:numRef>
          </c:val>
        </c:ser>
        <c:ser>
          <c:idx val="2"/>
          <c:order val="2"/>
          <c:tx>
            <c:strRef>
              <c:f>'[data.xlsx]cifar init analysis'!$B$46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analysis'!$C$46:$L$46</c:f>
              <c:numCache>
                <c:formatCode>General</c:formatCode>
                <c:ptCount val="10"/>
                <c:pt idx="0">
                  <c:v>9.1464029E9</c:v>
                </c:pt>
                <c:pt idx="1">
                  <c:v>4.5033114E9</c:v>
                </c:pt>
                <c:pt idx="2">
                  <c:v>2.2891992E9</c:v>
                </c:pt>
                <c:pt idx="3">
                  <c:v>1.1799639E9</c:v>
                </c:pt>
                <c:pt idx="4">
                  <c:v>6.342185E8</c:v>
                </c:pt>
                <c:pt idx="5">
                  <c:v>3.14931E8</c:v>
                </c:pt>
                <c:pt idx="6">
                  <c:v>1.56796125E8</c:v>
                </c:pt>
                <c:pt idx="7">
                  <c:v>7.9079E7</c:v>
                </c:pt>
                <c:pt idx="8">
                  <c:v>3.9848E7</c:v>
                </c:pt>
                <c:pt idx="9">
                  <c:v>2.0204E7</c:v>
                </c:pt>
              </c:numCache>
            </c:numRef>
          </c:val>
        </c:ser>
        <c:ser>
          <c:idx val="3"/>
          <c:order val="3"/>
          <c:tx>
            <c:strRef>
              <c:f>'[data.xlsx]cifar init analysis'!$B$47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analysis'!$C$47:$L$47</c:f>
              <c:numCache>
                <c:formatCode>General</c:formatCode>
                <c:ptCount val="10"/>
                <c:pt idx="0">
                  <c:v>1.17331E10</c:v>
                </c:pt>
                <c:pt idx="1">
                  <c:v>5.82118E9</c:v>
                </c:pt>
                <c:pt idx="2">
                  <c:v>2.94754E9</c:v>
                </c:pt>
                <c:pt idx="3">
                  <c:v>1.51649E9</c:v>
                </c:pt>
                <c:pt idx="4">
                  <c:v>8.29189E8</c:v>
                </c:pt>
                <c:pt idx="5">
                  <c:v>4.13914125E8</c:v>
                </c:pt>
                <c:pt idx="6">
                  <c:v>2.0494E8</c:v>
                </c:pt>
                <c:pt idx="7">
                  <c:v>1.01844E8</c:v>
                </c:pt>
                <c:pt idx="8">
                  <c:v>5.05831E7</c:v>
                </c:pt>
                <c:pt idx="9">
                  <c:v>2.555865E7</c:v>
                </c:pt>
              </c:numCache>
            </c:numRef>
          </c:val>
        </c:ser>
        <c:ser>
          <c:idx val="4"/>
          <c:order val="4"/>
          <c:tx>
            <c:strRef>
              <c:f>'[data.xlsx]cifar init analysis'!$B$48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analysis'!$C$48:$L$48</c:f>
              <c:numCache>
                <c:formatCode>General</c:formatCode>
                <c:ptCount val="10"/>
                <c:pt idx="0">
                  <c:v>10238.7</c:v>
                </c:pt>
                <c:pt idx="1">
                  <c:v>1.78016E7</c:v>
                </c:pt>
                <c:pt idx="2">
                  <c:v>5.81602E7</c:v>
                </c:pt>
                <c:pt idx="3">
                  <c:v>4.03385E7</c:v>
                </c:pt>
                <c:pt idx="4">
                  <c:v>3.00047E7</c:v>
                </c:pt>
                <c:pt idx="5">
                  <c:v>4.0338E7</c:v>
                </c:pt>
                <c:pt idx="6">
                  <c:v>9.9194E7</c:v>
                </c:pt>
                <c:pt idx="7">
                  <c:v>1.1344E8</c:v>
                </c:pt>
                <c:pt idx="8">
                  <c:v>2.39825E8</c:v>
                </c:pt>
                <c:pt idx="9">
                  <c:v>3.701655E8</c:v>
                </c:pt>
              </c:numCache>
            </c:numRef>
          </c:val>
        </c:ser>
        <c:ser>
          <c:idx val="5"/>
          <c:order val="5"/>
          <c:tx>
            <c:strRef>
              <c:f>'[data.xlsx]cifar init analysis'!$B$49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analysis'!$C$49:$L$49</c:f>
              <c:numCache>
                <c:formatCode>General</c:formatCode>
                <c:ptCount val="10"/>
                <c:pt idx="0">
                  <c:v>178.333</c:v>
                </c:pt>
                <c:pt idx="1">
                  <c:v>558377.0</c:v>
                </c:pt>
                <c:pt idx="2">
                  <c:v>652961.0</c:v>
                </c:pt>
                <c:pt idx="3">
                  <c:v>736658.0</c:v>
                </c:pt>
                <c:pt idx="4">
                  <c:v>919634.0</c:v>
                </c:pt>
                <c:pt idx="5">
                  <c:v>1.22083E6</c:v>
                </c:pt>
                <c:pt idx="6">
                  <c:v>1.77149E6</c:v>
                </c:pt>
                <c:pt idx="7">
                  <c:v>2.589685E6</c:v>
                </c:pt>
                <c:pt idx="8">
                  <c:v>4.43103E6</c:v>
                </c:pt>
                <c:pt idx="9">
                  <c:v>7.146885E6</c:v>
                </c:pt>
              </c:numCache>
            </c:numRef>
          </c:val>
        </c:ser>
        <c:ser>
          <c:idx val="6"/>
          <c:order val="6"/>
          <c:tx>
            <c:strRef>
              <c:f>'[data.xlsx]cifar init analysis'!$B$50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analysis'!$C$50:$L$50</c:f>
              <c:numCache>
                <c:formatCode>General</c:formatCode>
                <c:ptCount val="10"/>
                <c:pt idx="0">
                  <c:v>152501.0</c:v>
                </c:pt>
                <c:pt idx="1">
                  <c:v>133717.0</c:v>
                </c:pt>
                <c:pt idx="2">
                  <c:v>155197.0</c:v>
                </c:pt>
                <c:pt idx="3">
                  <c:v>142014.0</c:v>
                </c:pt>
                <c:pt idx="4">
                  <c:v>205586.0</c:v>
                </c:pt>
                <c:pt idx="5">
                  <c:v>206111.0</c:v>
                </c:pt>
                <c:pt idx="6">
                  <c:v>214975.0</c:v>
                </c:pt>
                <c:pt idx="7">
                  <c:v>227323.0</c:v>
                </c:pt>
                <c:pt idx="8">
                  <c:v>264676.0</c:v>
                </c:pt>
                <c:pt idx="9">
                  <c:v>269604.0</c:v>
                </c:pt>
              </c:numCache>
            </c:numRef>
          </c:val>
        </c:ser>
        <c:ser>
          <c:idx val="7"/>
          <c:order val="7"/>
          <c:tx>
            <c:strRef>
              <c:f>'[data.xlsx]cifar init analysis'!$B$51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'[data.xlsx]cifar init analysis'!$C$1:$L$1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analysis'!$C$51:$L$51</c:f>
              <c:numCache>
                <c:formatCode>General</c:formatCode>
                <c:ptCount val="10"/>
                <c:pt idx="0">
                  <c:v>30910.7</c:v>
                </c:pt>
                <c:pt idx="1">
                  <c:v>30375.0</c:v>
                </c:pt>
                <c:pt idx="2">
                  <c:v>30442.5</c:v>
                </c:pt>
                <c:pt idx="3">
                  <c:v>31681.9</c:v>
                </c:pt>
                <c:pt idx="4">
                  <c:v>38660.7</c:v>
                </c:pt>
                <c:pt idx="5">
                  <c:v>38777.4</c:v>
                </c:pt>
                <c:pt idx="6">
                  <c:v>38876.6</c:v>
                </c:pt>
                <c:pt idx="7">
                  <c:v>39706.1</c:v>
                </c:pt>
                <c:pt idx="8">
                  <c:v>40645.9</c:v>
                </c:pt>
                <c:pt idx="9">
                  <c:v>40890.5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2050096"/>
        <c:axId val="2135103424"/>
      </c:barChart>
      <c:catAx>
        <c:axId val="1832050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2135103424"/>
        <c:crosses val="autoZero"/>
        <c:auto val="1"/>
        <c:lblAlgn val="ctr"/>
        <c:lblOffset val="100"/>
        <c:noMultiLvlLbl val="0"/>
      </c:catAx>
      <c:valAx>
        <c:axId val="213510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3205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827139107611548"/>
          <c:w val="0.986798188172841"/>
          <c:h val="0.154342373869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378560318849"/>
          <c:y val="0.0387904636920385"/>
          <c:w val="0.647003772965879"/>
          <c:h val="0.683465113735783"/>
        </c:manualLayout>
      </c:layout>
      <c:barChart>
        <c:barDir val="col"/>
        <c:grouping val="clustered"/>
        <c:varyColors val="0"/>
        <c:ser>
          <c:idx val="2"/>
          <c:order val="2"/>
          <c:tx>
            <c:v>Factor of Improvement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0.00925925925925931"/>
                  <c:y val="0.01620370370370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5432098765432"/>
                  <c:y val="0.00231481481481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108024691358025"/>
                  <c:y val="-0.01157407407407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771604938271605"/>
                  <c:y val="0.02314814814814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'[data.xlsx]cifar init analysis'!$C$53:$L$53</c:f>
              <c:numCache>
                <c:formatCode>General</c:formatCode>
                <c:ptCount val="10"/>
                <c:pt idx="0">
                  <c:v>0.996596722460522</c:v>
                </c:pt>
                <c:pt idx="1">
                  <c:v>1.052144813626674</c:v>
                </c:pt>
                <c:pt idx="2">
                  <c:v>1.176563995075399</c:v>
                </c:pt>
                <c:pt idx="3">
                  <c:v>1.619577711484969</c:v>
                </c:pt>
                <c:pt idx="4">
                  <c:v>1.665433463474994</c:v>
                </c:pt>
                <c:pt idx="5">
                  <c:v>1.334544540855948</c:v>
                </c:pt>
                <c:pt idx="6">
                  <c:v>1.752543376001251</c:v>
                </c:pt>
                <c:pt idx="7">
                  <c:v>1.692209214058677</c:v>
                </c:pt>
                <c:pt idx="8">
                  <c:v>1.418391219400009</c:v>
                </c:pt>
                <c:pt idx="9">
                  <c:v>1.20800044075733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1544128"/>
        <c:axId val="1990958448"/>
      </c:barChart>
      <c:lineChart>
        <c:grouping val="standard"/>
        <c:varyColors val="0"/>
        <c:ser>
          <c:idx val="0"/>
          <c:order val="0"/>
          <c:tx>
            <c:strRef>
              <c:f>'[data.xlsx]cifar init analysis'!$B$52</c:f>
              <c:strCache>
                <c:ptCount val="1"/>
                <c:pt idx="0">
                  <c:v>Caffe-LMDBIO</c:v>
                </c:pt>
              </c:strCache>
            </c:strRef>
          </c:tx>
          <c:spPr>
            <a:ln w="508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'[data.xlsx]cifar init analysis'!$C$43:$L$43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analysis'!$C$52:$L$52</c:f>
              <c:numCache>
                <c:formatCode>General</c:formatCode>
                <c:ptCount val="10"/>
                <c:pt idx="0">
                  <c:v>2.0962955828733E10</c:v>
                </c:pt>
                <c:pt idx="1">
                  <c:v>1.0398188669E10</c:v>
                </c:pt>
                <c:pt idx="2">
                  <c:v>5.3398200505E9</c:v>
                </c:pt>
                <c:pt idx="3">
                  <c:v>2.7766564239E9</c:v>
                </c:pt>
                <c:pt idx="4">
                  <c:v>1.5501482207E9</c:v>
                </c:pt>
                <c:pt idx="5">
                  <c:v>8.509069234E8</c:v>
                </c:pt>
                <c:pt idx="6">
                  <c:v>6.109322606E8</c:v>
                </c:pt>
                <c:pt idx="7">
                  <c:v>4.391757771E8</c:v>
                </c:pt>
                <c:pt idx="8">
                  <c:v>5.199773779E8</c:v>
                </c:pt>
                <c:pt idx="9">
                  <c:v>6.747295635E8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'[data.xlsx]cifar init analysis'!$B$10</c:f>
              <c:strCache>
                <c:ptCount val="1"/>
                <c:pt idx="0">
                  <c:v>Caffe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'[data.xlsx]cifar init analysis'!$C$43:$L$43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init analysis'!$C$10:$L$10</c:f>
              <c:numCache>
                <c:formatCode>General</c:formatCode>
                <c:ptCount val="10"/>
                <c:pt idx="0">
                  <c:v>2.0891613072E10</c:v>
                </c:pt>
                <c:pt idx="1">
                  <c:v>1.09404002792E10</c:v>
                </c:pt>
                <c:pt idx="2">
                  <c:v>6.2826400116E9</c:v>
                </c:pt>
                <c:pt idx="3">
                  <c:v>4.4970108566E9</c:v>
                </c:pt>
                <c:pt idx="4">
                  <c:v>2.5816687201E9</c:v>
                </c:pt>
                <c:pt idx="5">
                  <c:v>1.1355731894E9</c:v>
                </c:pt>
                <c:pt idx="6">
                  <c:v>1.0706852865E9</c:v>
                </c:pt>
                <c:pt idx="7">
                  <c:v>7.431772966E8</c:v>
                </c:pt>
                <c:pt idx="8">
                  <c:v>7.375313471E8</c:v>
                </c:pt>
                <c:pt idx="9">
                  <c:v>8.150736101E8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0457664"/>
        <c:axId val="1990551568"/>
      </c:lineChart>
      <c:catAx>
        <c:axId val="1990457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990551568"/>
        <c:crosses val="autoZero"/>
        <c:auto val="1"/>
        <c:lblAlgn val="ctr"/>
        <c:lblOffset val="100"/>
        <c:noMultiLvlLbl val="0"/>
      </c:catAx>
      <c:valAx>
        <c:axId val="1990551568"/>
        <c:scaling>
          <c:logBase val="10.0"/>
          <c:orientation val="minMax"/>
          <c:min val="1.0E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200617283950617"/>
              <c:y val="0.351223206474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990457664"/>
        <c:crosses val="autoZero"/>
        <c:crossBetween val="between"/>
        <c:dispUnits>
          <c:builtInUnit val="millions"/>
        </c:dispUnits>
      </c:valAx>
      <c:valAx>
        <c:axId val="19909584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Factor of Improvement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841544128"/>
        <c:crosses val="max"/>
        <c:crossBetween val="between"/>
      </c:valAx>
      <c:catAx>
        <c:axId val="1841544128"/>
        <c:scaling>
          <c:orientation val="minMax"/>
        </c:scaling>
        <c:delete val="1"/>
        <c:axPos val="b"/>
        <c:majorTickMark val="out"/>
        <c:minorTickMark val="none"/>
        <c:tickLblPos val="nextTo"/>
        <c:crossAx val="1990958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861298665791776"/>
          <c:w val="0.86875"/>
          <c:h val="0.0970346675415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58880467472"/>
          <c:y val="0.0465682414698163"/>
          <c:w val="0.646663282618944"/>
          <c:h val="0.64490265771902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'[data.xlsx]imagenet init analysis'!$B$51</c:f>
              <c:strCache>
                <c:ptCount val="1"/>
                <c:pt idx="0">
                  <c:v>Factor of Improvement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'[data.xlsx]imagenet init analysis'!$C$51:$G$51</c:f>
              <c:numCache>
                <c:formatCode>General</c:formatCode>
                <c:ptCount val="5"/>
                <c:pt idx="0">
                  <c:v>10.72285624654153</c:v>
                </c:pt>
                <c:pt idx="1">
                  <c:v>20.88159882486358</c:v>
                </c:pt>
                <c:pt idx="2">
                  <c:v>8.975364582351431</c:v>
                </c:pt>
                <c:pt idx="3">
                  <c:v>9.2231639554879</c:v>
                </c:pt>
                <c:pt idx="4">
                  <c:v>7.134781857388181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8576144"/>
        <c:axId val="1778816320"/>
      </c:barChart>
      <c:lineChart>
        <c:grouping val="standard"/>
        <c:varyColors val="0"/>
        <c:ser>
          <c:idx val="0"/>
          <c:order val="0"/>
          <c:tx>
            <c:strRef>
              <c:f>'[data.xlsx]imagenet init analysis'!$B$50</c:f>
              <c:strCache>
                <c:ptCount val="1"/>
                <c:pt idx="0">
                  <c:v>Caffe-LMDBIO</c:v>
                </c:pt>
              </c:strCache>
            </c:strRef>
          </c:tx>
          <c:spPr>
            <a:ln w="508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analysis'!$C$50:$G$50</c:f>
              <c:numCache>
                <c:formatCode>General</c:formatCode>
                <c:ptCount val="5"/>
                <c:pt idx="0">
                  <c:v>1.721380255E9</c:v>
                </c:pt>
                <c:pt idx="1">
                  <c:v>7.0698175E8</c:v>
                </c:pt>
                <c:pt idx="2">
                  <c:v>6.66383669E8</c:v>
                </c:pt>
                <c:pt idx="3">
                  <c:v>4.43260332E8</c:v>
                </c:pt>
                <c:pt idx="4">
                  <c:v>3.0613299E8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'[data.xlsx]imagenet init analysis'!$B$10</c:f>
              <c:strCache>
                <c:ptCount val="1"/>
                <c:pt idx="0">
                  <c:v>Caffe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'[data.xlsx]imagenet init analysis'!$C$10:$G$10</c:f>
              <c:numCache>
                <c:formatCode>General</c:formatCode>
                <c:ptCount val="5"/>
                <c:pt idx="0">
                  <c:v>1.845811302E10</c:v>
                </c:pt>
                <c:pt idx="1">
                  <c:v>1.476290928E10</c:v>
                </c:pt>
                <c:pt idx="2">
                  <c:v>5.981036381E9</c:v>
                </c:pt>
                <c:pt idx="3">
                  <c:v>4.088262717E9</c:v>
                </c:pt>
                <c:pt idx="4">
                  <c:v>2.184192103E9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8950736"/>
        <c:axId val="2137494448"/>
      </c:lineChart>
      <c:catAx>
        <c:axId val="1778950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2137494448"/>
        <c:crosses val="autoZero"/>
        <c:auto val="1"/>
        <c:lblAlgn val="ctr"/>
        <c:lblOffset val="100"/>
        <c:noMultiLvlLbl val="0"/>
      </c:catAx>
      <c:valAx>
        <c:axId val="2137494448"/>
        <c:scaling>
          <c:logBase val="10.0"/>
          <c:orientation val="minMax"/>
          <c:min val="1.0E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0184520766032391"/>
              <c:y val="0.327222951297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778950736"/>
        <c:crosses val="autoZero"/>
        <c:crossBetween val="between"/>
        <c:dispUnits>
          <c:builtInUnit val="millions"/>
        </c:dispUnits>
      </c:valAx>
      <c:valAx>
        <c:axId val="17788163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Factor of Improvement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778576144"/>
        <c:crosses val="max"/>
        <c:crossBetween val="between"/>
      </c:valAx>
      <c:catAx>
        <c:axId val="1778576144"/>
        <c:scaling>
          <c:orientation val="minMax"/>
        </c:scaling>
        <c:delete val="1"/>
        <c:axPos val="b"/>
        <c:majorTickMark val="out"/>
        <c:minorTickMark val="none"/>
        <c:tickLblPos val="nextTo"/>
        <c:crossAx val="17788163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25283336785768"/>
          <c:y val="0.83698806712497"/>
          <c:w val="0.916968175612223"/>
          <c:h val="0.109290730150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49150537226"/>
          <c:y val="0.0387904636920385"/>
          <c:w val="0.834889156514063"/>
          <c:h val="0.6361714113659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'[data.xlsx]imagenet init analysis'!$B$42</c:f>
              <c:strCache>
                <c:ptCount val="1"/>
                <c:pt idx="0">
                  <c:v>Read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analysis'!$C$42:$G$42</c:f>
              <c:numCache>
                <c:formatCode>General</c:formatCode>
                <c:ptCount val="5"/>
                <c:pt idx="0">
                  <c:v>8.97393E8</c:v>
                </c:pt>
                <c:pt idx="1">
                  <c:v>2.52104E8</c:v>
                </c:pt>
                <c:pt idx="2">
                  <c:v>3.56375E8</c:v>
                </c:pt>
                <c:pt idx="3">
                  <c:v>2.16077E8</c:v>
                </c:pt>
                <c:pt idx="4">
                  <c:v>1.351484E8</c:v>
                </c:pt>
              </c:numCache>
            </c:numRef>
          </c:val>
        </c:ser>
        <c:ser>
          <c:idx val="1"/>
          <c:order val="1"/>
          <c:tx>
            <c:strRef>
              <c:f>'[data.xlsx]imagenet init analysis'!$B$43</c:f>
              <c:strCache>
                <c:ptCount val="1"/>
                <c:pt idx="0">
                  <c:v>Transform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analysis'!$C$43:$G$43</c:f>
              <c:numCache>
                <c:formatCode>General</c:formatCode>
                <c:ptCount val="5"/>
                <c:pt idx="0">
                  <c:v>2.82603E6</c:v>
                </c:pt>
                <c:pt idx="1">
                  <c:v>1.4256E6</c:v>
                </c:pt>
                <c:pt idx="2">
                  <c:v>721699.0</c:v>
                </c:pt>
                <c:pt idx="3">
                  <c:v>362982.0</c:v>
                </c:pt>
                <c:pt idx="4">
                  <c:v>182800.0</c:v>
                </c:pt>
              </c:numCache>
            </c:numRef>
          </c:val>
        </c:ser>
        <c:ser>
          <c:idx val="2"/>
          <c:order val="2"/>
          <c:tx>
            <c:strRef>
              <c:f>'[data.xlsx]imagenet init analysis'!$B$44</c:f>
              <c:strCache>
                <c:ptCount val="1"/>
                <c:pt idx="0">
                  <c:v>Total forward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analysis'!$C$44:$G$44</c:f>
              <c:numCache>
                <c:formatCode>General</c:formatCode>
                <c:ptCount val="5"/>
                <c:pt idx="0">
                  <c:v>2.49167625E8</c:v>
                </c:pt>
                <c:pt idx="1">
                  <c:v>1.26016E8</c:v>
                </c:pt>
                <c:pt idx="2">
                  <c:v>6.506525E7</c:v>
                </c:pt>
                <c:pt idx="3">
                  <c:v>3.5262E7</c:v>
                </c:pt>
                <c:pt idx="4">
                  <c:v>2.03776E7</c:v>
                </c:pt>
              </c:numCache>
            </c:numRef>
          </c:val>
        </c:ser>
        <c:ser>
          <c:idx val="3"/>
          <c:order val="3"/>
          <c:tx>
            <c:strRef>
              <c:f>'[data.xlsx]imagenet init analysis'!$B$45</c:f>
              <c:strCache>
                <c:ptCount val="1"/>
                <c:pt idx="0">
                  <c:v>Total backward 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analysis'!$C$45:$G$45</c:f>
              <c:numCache>
                <c:formatCode>General</c:formatCode>
                <c:ptCount val="5"/>
                <c:pt idx="0">
                  <c:v>3.96311E8</c:v>
                </c:pt>
                <c:pt idx="1">
                  <c:v>2.00468E8</c:v>
                </c:pt>
                <c:pt idx="2">
                  <c:v>1.01907E8</c:v>
                </c:pt>
                <c:pt idx="3">
                  <c:v>5.41391E7</c:v>
                </c:pt>
                <c:pt idx="4">
                  <c:v>3.05785E7</c:v>
                </c:pt>
              </c:numCache>
            </c:numRef>
          </c:val>
        </c:ser>
        <c:ser>
          <c:idx val="4"/>
          <c:order val="4"/>
          <c:tx>
            <c:strRef>
              <c:f>'[data.xlsx]imagenet init analysis'!$B$46</c:f>
              <c:strCache>
                <c:ptCount val="1"/>
                <c:pt idx="0">
                  <c:v>Waiting time before param sync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analysis'!$C$46:$G$46</c:f>
              <c:numCache>
                <c:formatCode>General</c:formatCode>
                <c:ptCount val="5"/>
                <c:pt idx="0">
                  <c:v>9.83561E7</c:v>
                </c:pt>
                <c:pt idx="1">
                  <c:v>7.02519E7</c:v>
                </c:pt>
                <c:pt idx="2">
                  <c:v>8.65578E7</c:v>
                </c:pt>
                <c:pt idx="3">
                  <c:v>8.03392E7</c:v>
                </c:pt>
                <c:pt idx="4">
                  <c:v>6.25103E7</c:v>
                </c:pt>
              </c:numCache>
            </c:numRef>
          </c:val>
        </c:ser>
        <c:ser>
          <c:idx val="5"/>
          <c:order val="5"/>
          <c:tx>
            <c:strRef>
              <c:f>'[data.xlsx]imagenet init analysis'!$B$47</c:f>
              <c:strCache>
                <c:ptCount val="1"/>
                <c:pt idx="0">
                  <c:v>Param sync 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analysis'!$C$47:$G$47</c:f>
              <c:numCache>
                <c:formatCode>General</c:formatCode>
                <c:ptCount val="5"/>
                <c:pt idx="0">
                  <c:v>5.97212E7</c:v>
                </c:pt>
                <c:pt idx="1">
                  <c:v>3.90873E7</c:v>
                </c:pt>
                <c:pt idx="2">
                  <c:v>3.80185E7</c:v>
                </c:pt>
                <c:pt idx="3">
                  <c:v>3.91084E7</c:v>
                </c:pt>
                <c:pt idx="4">
                  <c:v>3.97824E7</c:v>
                </c:pt>
              </c:numCache>
            </c:numRef>
          </c:val>
        </c:ser>
        <c:ser>
          <c:idx val="6"/>
          <c:order val="6"/>
          <c:tx>
            <c:strRef>
              <c:f>'[data.xlsx]imagenet init analysis'!$B$48</c:f>
              <c:strCache>
                <c:ptCount val="1"/>
                <c:pt idx="0">
                  <c:v>Param calculation 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analysis'!$C$48:$G$48</c:f>
              <c:numCache>
                <c:formatCode>General</c:formatCode>
                <c:ptCount val="5"/>
                <c:pt idx="0">
                  <c:v>1.33997E7</c:v>
                </c:pt>
                <c:pt idx="1">
                  <c:v>1.32887E7</c:v>
                </c:pt>
                <c:pt idx="2">
                  <c:v>1.34165E7</c:v>
                </c:pt>
                <c:pt idx="3">
                  <c:v>1.34842E7</c:v>
                </c:pt>
                <c:pt idx="4">
                  <c:v>1.32564E7</c:v>
                </c:pt>
              </c:numCache>
            </c:numRef>
          </c:val>
        </c:ser>
        <c:ser>
          <c:idx val="7"/>
          <c:order val="7"/>
          <c:tx>
            <c:strRef>
              <c:f>'[data.xlsx]imagenet init analysis'!$B$49</c:f>
              <c:strCache>
                <c:ptCount val="1"/>
                <c:pt idx="0">
                  <c:v>Param update time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'[data.xlsx]imagenet init analysis'!$C$1:$G$1</c:f>
              <c:numCache>
                <c:formatCode>General</c:formatCode>
                <c:ptCount val="5"/>
                <c:pt idx="0">
                  <c:v>32.0</c:v>
                </c:pt>
                <c:pt idx="1">
                  <c:v>64.0</c:v>
                </c:pt>
                <c:pt idx="2">
                  <c:v>128.0</c:v>
                </c:pt>
                <c:pt idx="3">
                  <c:v>256.0</c:v>
                </c:pt>
                <c:pt idx="4">
                  <c:v>512.0</c:v>
                </c:pt>
              </c:numCache>
            </c:numRef>
          </c:cat>
          <c:val>
            <c:numRef>
              <c:f>'[data.xlsx]imagenet init analysis'!$C$49:$G$49</c:f>
              <c:numCache>
                <c:formatCode>General</c:formatCode>
                <c:ptCount val="5"/>
                <c:pt idx="0">
                  <c:v>4.2056E6</c:v>
                </c:pt>
                <c:pt idx="1">
                  <c:v>4.34025E6</c:v>
                </c:pt>
                <c:pt idx="2">
                  <c:v>4.32192E6</c:v>
                </c:pt>
                <c:pt idx="3">
                  <c:v>4.48745E6</c:v>
                </c:pt>
                <c:pt idx="4">
                  <c:v>4.29659E6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9174240"/>
        <c:axId val="-2109250944"/>
      </c:barChart>
      <c:catAx>
        <c:axId val="-2109174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09250944"/>
        <c:crosses val="autoZero"/>
        <c:auto val="1"/>
        <c:lblAlgn val="ctr"/>
        <c:lblOffset val="100"/>
        <c:noMultiLvlLbl val="0"/>
      </c:catAx>
      <c:valAx>
        <c:axId val="-21092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Execution Time Breakdown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210917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807035558534145"/>
          <c:w val="1.0"/>
          <c:h val="0.1744458366114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464103751737"/>
          <c:y val="0.0313540755322251"/>
          <c:w val="0.817474139262004"/>
          <c:h val="0.71386209536308"/>
        </c:manualLayout>
      </c:layout>
      <c:barChart>
        <c:barDir val="col"/>
        <c:grouping val="clustered"/>
        <c:varyColors val="0"/>
        <c:ser>
          <c:idx val="1"/>
          <c:order val="0"/>
          <c:tx>
            <c:v>Caffe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'[data.xlsx]cifar mmap analysis'!$B$3:$K$3</c:f>
              <c:numCache>
                <c:formatCode>General</c:formatCode>
                <c:ptCount val="10"/>
                <c:pt idx="0">
                  <c:v>145794.0</c:v>
                </c:pt>
                <c:pt idx="1">
                  <c:v>4.1836686E6</c:v>
                </c:pt>
                <c:pt idx="2">
                  <c:v>2.032120532E7</c:v>
                </c:pt>
                <c:pt idx="3">
                  <c:v>4.484377064E7</c:v>
                </c:pt>
                <c:pt idx="4">
                  <c:v>7.47609808E7</c:v>
                </c:pt>
                <c:pt idx="5">
                  <c:v>8.0908352E7</c:v>
                </c:pt>
                <c:pt idx="6">
                  <c:v>8.5222208E7</c:v>
                </c:pt>
                <c:pt idx="7">
                  <c:v>9.5448064E7</c:v>
                </c:pt>
                <c:pt idx="8">
                  <c:v>1.1155456E8</c:v>
                </c:pt>
                <c:pt idx="9">
                  <c:v>1.43040512E8</c:v>
                </c:pt>
              </c:numCache>
            </c:numRef>
          </c:val>
        </c:ser>
        <c:ser>
          <c:idx val="0"/>
          <c:order val="1"/>
          <c:tx>
            <c:v>Caffe-LMDBIO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'[data.xlsx]cifar mmap analysis'!$B$1:$K$1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  <c:pt idx="9">
                  <c:v>512.0</c:v>
                </c:pt>
              </c:numCache>
            </c:numRef>
          </c:cat>
          <c:val>
            <c:numRef>
              <c:f>'[data.xlsx]cifar mmap analysis'!$B$43:$K$43</c:f>
              <c:numCache>
                <c:formatCode>General</c:formatCode>
                <c:ptCount val="10"/>
                <c:pt idx="0">
                  <c:v>148687.0</c:v>
                </c:pt>
                <c:pt idx="1">
                  <c:v>243452.8</c:v>
                </c:pt>
                <c:pt idx="2">
                  <c:v>469920.0</c:v>
                </c:pt>
                <c:pt idx="3">
                  <c:v>840941.6</c:v>
                </c:pt>
                <c:pt idx="4">
                  <c:v>625876.8</c:v>
                </c:pt>
                <c:pt idx="5">
                  <c:v>945526.4</c:v>
                </c:pt>
                <c:pt idx="6">
                  <c:v>1.5765408E6</c:v>
                </c:pt>
                <c:pt idx="7">
                  <c:v>2.66434688E6</c:v>
                </c:pt>
                <c:pt idx="8">
                  <c:v>4.30001664E6</c:v>
                </c:pt>
                <c:pt idx="9">
                  <c:v>8.33637888E6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78851376"/>
        <c:axId val="1779384832"/>
      </c:barChart>
      <c:catAx>
        <c:axId val="1778851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Number of Processes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779384832"/>
        <c:crosses val="autoZero"/>
        <c:auto val="1"/>
        <c:lblAlgn val="ctr"/>
        <c:lblOffset val="100"/>
        <c:noMultiLvlLbl val="0"/>
      </c:catAx>
      <c:valAx>
        <c:axId val="177938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r>
                  <a:rPr lang="en-US"/>
                  <a:t>Context Switches</a:t>
                </a:r>
              </a:p>
            </c:rich>
          </c:tx>
          <c:layout>
            <c:manualLayout>
              <c:xMode val="edge"/>
              <c:yMode val="edge"/>
              <c:x val="0.015570987654321"/>
              <c:y val="0.330275772820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charset="0"/>
                  <a:ea typeface="Calibri" charset="0"/>
                  <a:cs typeface="Calibri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77885137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charset="0"/>
          <a:ea typeface="Calibri" charset="0"/>
          <a:cs typeface="Calibri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9930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60E3DFD-84E9-8348-9B7D-1E45ED6C32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4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</a:t>
            </a:r>
            <a:r>
              <a:rPr lang="en-US" baseline="0" dirty="0" smtClean="0"/>
              <a:t> to the original LMDB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4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17x 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48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1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Deep learning can</a:t>
            </a:r>
            <a:r>
              <a:rPr lang="en-US" baseline="0" dirty="0" smtClean="0"/>
              <a:t> be compute bound, communication bound, I/O bound depending on what you are doing. </a:t>
            </a:r>
          </a:p>
          <a:p>
            <a:r>
              <a:rPr lang="en-US" baseline="0" dirty="0" smtClean="0"/>
              <a:t>I/O: single pass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56FF1B6-7B00-4881-8D9D-926E9AF3B8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2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this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7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4x</a:t>
            </a:r>
            <a:r>
              <a:rPr lang="en-US" baseline="0" dirty="0" smtClean="0"/>
              <a:t>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5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Rely</a:t>
            </a:r>
            <a:r>
              <a:rPr lang="en-US" baseline="0" dirty="0" smtClean="0"/>
              <a:t> on MPI-3, available on most supercomputers.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node, we pick one</a:t>
            </a:r>
            <a:r>
              <a:rPr lang="en-US" baseline="0" dirty="0" smtClean="0"/>
              <a:t> root process. Everything is happening in parallel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6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0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5.jpeg" descr="background4"/>
          <p:cNvPicPr>
            <a:picLocks noChangeAspect="1"/>
          </p:cNvPicPr>
          <p:nvPr userDrawn="1"/>
        </p:nvPicPr>
        <p:blipFill>
          <a:blip r:embed="rId2">
            <a:extLst/>
          </a:blip>
          <a:srcRect t="5333" b="41333"/>
          <a:stretch>
            <a:fillRect/>
          </a:stretch>
        </p:blipFill>
        <p:spPr>
          <a:xfrm>
            <a:off x="228600" y="363536"/>
            <a:ext cx="8702675" cy="343694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3886200"/>
            <a:ext cx="8305800" cy="1295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1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457200" y="5181600"/>
            <a:ext cx="7239000" cy="1676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742950" indent="-28575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1684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708494" y="6248403"/>
            <a:ext cx="301906" cy="2888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8499423" y="6235908"/>
            <a:ext cx="9239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638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8" indent="-320038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57200" y="256809"/>
            <a:ext cx="8229600" cy="11786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457200" y="1435464"/>
            <a:ext cx="4040188" cy="7394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8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.png" descr="vt_maroon_inven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0" name="image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590" y="6341271"/>
            <a:ext cx="1242261" cy="46831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.png"/>
          <p:cNvPicPr>
            <a:picLocks noChangeAspect="1"/>
          </p:cNvPicPr>
          <p:nvPr/>
        </p:nvPicPr>
        <p:blipFill>
          <a:blip r:embed="rId2"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515100" y="0"/>
            <a:ext cx="1943100" cy="6096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85800" y="304800"/>
            <a:ext cx="5676900" cy="6553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4440738" y="6505277"/>
            <a:ext cx="253606" cy="249237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Font typeface="Arial"/>
              <a:defRPr sz="3200"/>
            </a:lvl1pPr>
            <a:lvl2pPr marL="783771" indent="-326571">
              <a:spcBef>
                <a:spcPts val="700"/>
              </a:spcBef>
              <a:buFont typeface="Arial"/>
              <a:defRPr sz="3200"/>
            </a:lvl2pPr>
            <a:lvl3pPr>
              <a:spcBef>
                <a:spcPts val="700"/>
              </a:spcBef>
              <a:buFont typeface="Arial"/>
              <a:defRPr sz="3200"/>
            </a:lvl3pPr>
            <a:lvl4pPr marL="1737360" indent="-365760">
              <a:spcBef>
                <a:spcPts val="700"/>
              </a:spcBef>
              <a:buFont typeface="Arial"/>
              <a:defRPr sz="3200"/>
            </a:lvl4pPr>
            <a:lvl5pPr marL="2194560" indent="-365760">
              <a:spcBef>
                <a:spcPts val="700"/>
              </a:spcBef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8428183" y="6404293"/>
            <a:ext cx="258623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0">
            <a:alphaModFix amt="5000"/>
            <a:extLst/>
          </a:blip>
          <a:srcRect l="14399"/>
          <a:stretch>
            <a:fillRect/>
          </a:stretch>
        </p:blipFill>
        <p:spPr>
          <a:xfrm>
            <a:off x="0" y="152400"/>
            <a:ext cx="5478463" cy="640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 descr="vt_maroon_invent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6302375"/>
            <a:ext cx="2133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43800" y="6294439"/>
            <a:ext cx="1277938" cy="3794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228600" y="6248400"/>
            <a:ext cx="868680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hape 6"/>
          <p:cNvSpPr/>
          <p:nvPr/>
        </p:nvSpPr>
        <p:spPr>
          <a:xfrm>
            <a:off x="7391400" y="6553203"/>
            <a:ext cx="1612900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synergy.cs.vt.edu</a:t>
            </a:r>
          </a:p>
        </p:txBody>
      </p:sp>
      <p:pic>
        <p:nvPicPr>
          <p:cNvPr id="7" name="image4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92595" y="6341269"/>
            <a:ext cx="1242262" cy="4683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8842094" y="5791203"/>
            <a:ext cx="301906" cy="28882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8" r:id="rId5"/>
    <p:sldLayoutId id="2147483659" r:id="rId6"/>
    <p:sldLayoutId id="2147483662" r:id="rId7"/>
    <p:sldLayoutId id="2147483663" r:id="rId8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76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336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908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480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05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62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457200" y="3962400"/>
            <a:ext cx="8305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smtClean="0"/>
              <a:t>Towards Scalable Deep Learning via I/O Analysis and Optimization</a:t>
            </a:r>
            <a:endParaRPr i="1" dirty="0"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457200" y="5181600"/>
            <a:ext cx="7239000" cy="914400"/>
          </a:xfrm>
          <a:prstGeom prst="rect">
            <a:avLst/>
          </a:prstGeom>
        </p:spPr>
        <p:txBody>
          <a:bodyPr/>
          <a:lstStyle/>
          <a:p>
            <a:pPr defTabSz="832103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Sarunya </a:t>
            </a:r>
            <a:r>
              <a:rPr dirty="0" smtClean="0"/>
              <a:t>Pumma</a:t>
            </a:r>
            <a:r>
              <a:rPr lang="en-US" dirty="0" smtClean="0"/>
              <a:t> (sarunya@vt.edu),</a:t>
            </a:r>
            <a:r>
              <a:rPr dirty="0" smtClean="0"/>
              <a:t> </a:t>
            </a:r>
            <a:r>
              <a:rPr dirty="0"/>
              <a:t>Min </a:t>
            </a:r>
            <a:r>
              <a:rPr dirty="0" smtClean="0"/>
              <a:t>Si</a:t>
            </a:r>
            <a:r>
              <a:rPr lang="en-US" dirty="0" smtClean="0"/>
              <a:t>, </a:t>
            </a:r>
            <a:r>
              <a:rPr dirty="0" smtClean="0"/>
              <a:t>Wu-chun Feng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and </a:t>
            </a:r>
            <a:r>
              <a:rPr dirty="0" smtClean="0"/>
              <a:t>Pavan Balaji</a:t>
            </a:r>
            <a:endParaRPr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049533" y="6428254"/>
            <a:ext cx="108298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12</a:t>
            </a:r>
            <a:r>
              <a:rPr dirty="0" smtClean="0"/>
              <a:t>/</a:t>
            </a:r>
            <a:r>
              <a:rPr lang="en-US" dirty="0" smtClean="0"/>
              <a:t>19</a:t>
            </a:r>
            <a:r>
              <a:rPr dirty="0" smtClean="0"/>
              <a:t>/2017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/>
              <a:t>’s</a:t>
            </a:r>
            <a:r>
              <a:rPr lang="en-US" dirty="0"/>
              <a:t> Simplified Workflow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1828800"/>
            <a:ext cx="4541944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895600" y="5105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0955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5626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096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51054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04800" y="4992473"/>
            <a:ext cx="25146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3496274"/>
            <a:ext cx="25146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processes)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413" y="2077192"/>
            <a:ext cx="394458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(private for 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process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00" y="1371600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013575"/>
            <a:ext cx="1676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6298" y="1828800"/>
            <a:ext cx="4301502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4280" y="1417134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2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2362200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0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1800" y="2344463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8541" y="3249933"/>
            <a:ext cx="13468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12420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fault happens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5344" y="3121267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fault happens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910601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/>
              <a:t>’s</a:t>
            </a:r>
            <a:r>
              <a:rPr lang="en-US" dirty="0"/>
              <a:t> Simplified Workflow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1828800"/>
            <a:ext cx="4541944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895600" y="5105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0955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5626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096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51054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04800" y="4992473"/>
            <a:ext cx="25146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3496274"/>
            <a:ext cx="25146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processes)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413" y="2077192"/>
            <a:ext cx="394458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(private for 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process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00" y="1371600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013575"/>
            <a:ext cx="1676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6298" y="1828800"/>
            <a:ext cx="4301502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4280" y="1417134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2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2362200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0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1800" y="2344463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8541" y="3249933"/>
            <a:ext cx="13468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895600" y="4038600"/>
            <a:ext cx="838200" cy="1066800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/>
          <p:cNvCxnSpPr/>
          <p:nvPr/>
        </p:nvCxnSpPr>
        <p:spPr>
          <a:xfrm flipV="1">
            <a:off x="4150360" y="4038600"/>
            <a:ext cx="2021840" cy="105447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Box 37"/>
          <p:cNvSpPr txBox="1"/>
          <p:nvPr/>
        </p:nvSpPr>
        <p:spPr>
          <a:xfrm>
            <a:off x="2743200" y="4629095"/>
            <a:ext cx="80518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Read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86020" y="4692970"/>
            <a:ext cx="80518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Read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3176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/>
              <a:t>’s</a:t>
            </a:r>
            <a:r>
              <a:rPr lang="en-US" dirty="0"/>
              <a:t> Simplified Workflow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1828800"/>
            <a:ext cx="4541944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895600" y="5105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0955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5626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096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51054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04800" y="4992473"/>
            <a:ext cx="25146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3496274"/>
            <a:ext cx="25146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processes)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413" y="2077192"/>
            <a:ext cx="394458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(private for 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process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00" y="1371600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013575"/>
            <a:ext cx="1676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6298" y="1828800"/>
            <a:ext cx="4301502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4280" y="1417134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2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2362200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0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1800" y="2344463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8541" y="3249933"/>
            <a:ext cx="13468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800" y="3124200"/>
            <a:ext cx="1409700" cy="762000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388610" y="3084472"/>
            <a:ext cx="474544" cy="64932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extBox 37"/>
          <p:cNvSpPr txBox="1"/>
          <p:nvPr/>
        </p:nvSpPr>
        <p:spPr>
          <a:xfrm>
            <a:off x="1558915" y="3267674"/>
            <a:ext cx="80518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Map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5000" y="3200400"/>
            <a:ext cx="80518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Map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71087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r>
              <a:rPr lang="en-US" dirty="0" smtClean="0"/>
              <a:t>Analysis </a:t>
            </a:r>
            <a:r>
              <a:rPr lang="en-US" dirty="0"/>
              <a:t>of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’s</a:t>
            </a:r>
            <a:r>
              <a:rPr lang="en-US" dirty="0" smtClean="0"/>
              <a:t> </a:t>
            </a:r>
            <a:r>
              <a:rPr lang="en-US" dirty="0" err="1" smtClean="0"/>
              <a:t>Interprocess</a:t>
            </a:r>
            <a:r>
              <a:rPr lang="en-US" dirty="0" smtClean="0"/>
              <a:t> Contention (1/3)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181600"/>
          </a:xfrm>
        </p:spPr>
        <p:txBody>
          <a:bodyPr/>
          <a:lstStyle/>
          <a:p>
            <a:r>
              <a:rPr lang="en-US" dirty="0" smtClean="0"/>
              <a:t>Page fault handler puts processes to sleep while waiting for I/O to complete</a:t>
            </a:r>
          </a:p>
          <a:p>
            <a:pPr lvl="1"/>
            <a:r>
              <a:rPr lang="en-US" dirty="0" smtClean="0"/>
              <a:t>They are put into a red-black tree and sorted by their</a:t>
            </a:r>
            <a:r>
              <a:rPr lang="en-US" dirty="0" smtClean="0">
                <a:solidFill>
                  <a:srgbClr val="C00000"/>
                </a:solidFill>
              </a:rPr>
              <a:t> CPU time </a:t>
            </a:r>
            <a:r>
              <a:rPr lang="en-US" dirty="0" smtClean="0"/>
              <a:t>not the I/O request order</a:t>
            </a:r>
          </a:p>
        </p:txBody>
      </p:sp>
      <p:sp>
        <p:nvSpPr>
          <p:cNvPr id="4" name="Oval 3"/>
          <p:cNvSpPr/>
          <p:nvPr/>
        </p:nvSpPr>
        <p:spPr>
          <a:xfrm>
            <a:off x="2378868" y="4400274"/>
            <a:ext cx="657227" cy="657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Calibri" charset="0"/>
                <a:ea typeface="Calibri" charset="0"/>
                <a:cs typeface="Calibri" charset="0"/>
              </a:rPr>
              <a:t>P0</a:t>
            </a:r>
          </a:p>
        </p:txBody>
      </p:sp>
      <p:sp>
        <p:nvSpPr>
          <p:cNvPr id="5" name="Oval 4"/>
          <p:cNvSpPr/>
          <p:nvPr/>
        </p:nvSpPr>
        <p:spPr>
          <a:xfrm>
            <a:off x="3529012" y="4400274"/>
            <a:ext cx="657227" cy="657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P1</a:t>
            </a:r>
          </a:p>
        </p:txBody>
      </p:sp>
      <p:sp>
        <p:nvSpPr>
          <p:cNvPr id="6" name="Oval 5"/>
          <p:cNvSpPr/>
          <p:nvPr/>
        </p:nvSpPr>
        <p:spPr>
          <a:xfrm>
            <a:off x="4679155" y="4400274"/>
            <a:ext cx="657227" cy="657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Calibri" charset="0"/>
                <a:ea typeface="Calibri" charset="0"/>
                <a:cs typeface="Calibri" charset="0"/>
              </a:rPr>
              <a:t>P2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25739" y="4400274"/>
            <a:ext cx="657227" cy="657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6024" y="3997698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6168" y="3993740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0608" y="3991119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2894" y="3999036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672" y="3977604"/>
            <a:ext cx="1793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CPU time: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488" y="5078011"/>
            <a:ext cx="221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I/O request order: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6024" y="5089739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5647" y="5096059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4887" y="5089739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6474" y="5075452"/>
            <a:ext cx="52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8662" y="5449486"/>
            <a:ext cx="103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93184" y="5448325"/>
            <a:ext cx="103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7113" y="5445694"/>
            <a:ext cx="103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12414" y="5452646"/>
            <a:ext cx="103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</p:spTree>
    <p:extLst>
      <p:ext uri="{BB962C8B-B14F-4D97-AF65-F5344CB8AC3E}">
        <p14:creationId xmlns:p14="http://schemas.microsoft.com/office/powerpoint/2010/main" val="2129333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26132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2515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25469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12578 -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293 -2.9629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293 -1.4814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6211 -3.33333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26523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26524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1363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4115 0.001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12929 -0.00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220537" y="5449486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95059" y="5448325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18988" y="5445694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14289" y="5452646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r>
              <a:rPr lang="en-US" dirty="0" smtClean="0"/>
              <a:t>Analysis </a:t>
            </a:r>
            <a:r>
              <a:rPr lang="en-US" dirty="0"/>
              <a:t>of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’s</a:t>
            </a:r>
            <a:r>
              <a:rPr lang="en-US" dirty="0"/>
              <a:t> </a:t>
            </a:r>
            <a:r>
              <a:rPr lang="en-US" dirty="0" err="1"/>
              <a:t>Interprocess</a:t>
            </a:r>
            <a:r>
              <a:rPr lang="en-US" dirty="0"/>
              <a:t> Contention </a:t>
            </a:r>
            <a:r>
              <a:rPr lang="en-US" dirty="0" smtClean="0"/>
              <a:t>(2/3)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334000"/>
          </a:xfrm>
        </p:spPr>
        <p:txBody>
          <a:bodyPr/>
          <a:lstStyle/>
          <a:p>
            <a:r>
              <a:rPr lang="en-US" dirty="0"/>
              <a:t>I/O completion interrupt is a </a:t>
            </a:r>
            <a:r>
              <a:rPr lang="en-US" dirty="0">
                <a:solidFill>
                  <a:srgbClr val="C00000"/>
                </a:solidFill>
              </a:rPr>
              <a:t>bottom-half interrupt</a:t>
            </a:r>
          </a:p>
          <a:p>
            <a:pPr lvl="1"/>
            <a:r>
              <a:rPr lang="en-US" dirty="0"/>
              <a:t>It does not provide a context of the specific process that triggered the I/O operation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Every process that is waiting for I/O</a:t>
            </a:r>
            <a:r>
              <a:rPr lang="en-US" dirty="0"/>
              <a:t> in the red-black tree will be marked as </a:t>
            </a:r>
            <a:r>
              <a:rPr lang="en-US" dirty="0">
                <a:solidFill>
                  <a:srgbClr val="C00000"/>
                </a:solidFill>
              </a:rPr>
              <a:t>runnable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3528161" y="4402154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P0</a:t>
            </a:r>
          </a:p>
        </p:txBody>
      </p:sp>
      <p:sp>
        <p:nvSpPr>
          <p:cNvPr id="5" name="Oval 4"/>
          <p:cNvSpPr/>
          <p:nvPr/>
        </p:nvSpPr>
        <p:spPr>
          <a:xfrm>
            <a:off x="5931851" y="4398393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P1</a:t>
            </a:r>
          </a:p>
        </p:txBody>
      </p:sp>
      <p:sp>
        <p:nvSpPr>
          <p:cNvPr id="6" name="Oval 5"/>
          <p:cNvSpPr/>
          <p:nvPr/>
        </p:nvSpPr>
        <p:spPr>
          <a:xfrm>
            <a:off x="2377830" y="4398393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Calibri" charset="0"/>
                <a:ea typeface="Calibri" charset="0"/>
                <a:cs typeface="Calibri" charset="0"/>
              </a:rPr>
              <a:t>P2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83009" y="4399500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1415" y="3999594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6081" y="3991875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9043" y="3989254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3334" y="3989254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672" y="3975739"/>
            <a:ext cx="179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CPU time: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488" y="5076136"/>
            <a:ext cx="221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I/O request order: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1415" y="5091625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5559" y="5094184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6490" y="5087864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8624" y="5083708"/>
            <a:ext cx="520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4934" y="5447611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9456" y="5446450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83385" y="5443819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3656" y="5450771"/>
            <a:ext cx="1033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7154" y="4570888"/>
            <a:ext cx="1895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Suppose the completion belongs to P3</a:t>
            </a:r>
          </a:p>
        </p:txBody>
      </p:sp>
    </p:spTree>
    <p:extLst>
      <p:ext uri="{BB962C8B-B14F-4D97-AF65-F5344CB8AC3E}">
        <p14:creationId xmlns:p14="http://schemas.microsoft.com/office/powerpoint/2010/main" val="2033329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14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Analysis </a:t>
            </a:r>
            <a:r>
              <a:rPr lang="en-US" dirty="0"/>
              <a:t>of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’s</a:t>
            </a:r>
            <a:r>
              <a:rPr lang="en-US" dirty="0"/>
              <a:t> </a:t>
            </a:r>
            <a:r>
              <a:rPr lang="en-US" dirty="0" err="1"/>
              <a:t>Interprocess</a:t>
            </a:r>
            <a:r>
              <a:rPr lang="en-US" dirty="0"/>
              <a:t> Contention </a:t>
            </a:r>
            <a:r>
              <a:rPr lang="en-US" dirty="0" smtClean="0"/>
              <a:t>(3/3)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67174" cy="5410200"/>
          </a:xfrm>
        </p:spPr>
        <p:txBody>
          <a:bodyPr/>
          <a:lstStyle/>
          <a:p>
            <a:r>
              <a:rPr lang="en-US" dirty="0"/>
              <a:t>When the CFS scheduler comes in, it wakes up the runnable processes </a:t>
            </a:r>
            <a:r>
              <a:rPr lang="en-US" dirty="0" smtClean="0"/>
              <a:t>starting </a:t>
            </a:r>
            <a:r>
              <a:rPr lang="en-US" dirty="0"/>
              <a:t>from the one with the lowest CPU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This causes most of the processes to wake up for nothing</a:t>
            </a:r>
          </a:p>
          <a:p>
            <a:pPr lvl="1"/>
            <a:r>
              <a:rPr lang="en-US" dirty="0" smtClean="0"/>
              <a:t>Resulting in high context switches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71415" y="3986255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6081" y="3978536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9043" y="3975915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3334" y="3975915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672" y="3962400"/>
            <a:ext cx="1939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CPU time: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489" y="5068719"/>
            <a:ext cx="239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I/O request order: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1415" y="5084208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5559" y="5086767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6490" y="5080447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8624" y="5076291"/>
            <a:ext cx="56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7154" y="4557549"/>
            <a:ext cx="1895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Suppose the completion belongs to P3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84933" y="5440194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9455" y="5439033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83384" y="5436402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23655" y="5443354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Runnable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96090" y="5441441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Running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9454" y="5447644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Running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83384" y="5452645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Running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65275" y="5452645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Running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4251" y="5436402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92114" y="5441442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60107" y="5452646"/>
            <a:ext cx="11175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Sleeping</a:t>
            </a:r>
          </a:p>
        </p:txBody>
      </p:sp>
      <p:sp>
        <p:nvSpPr>
          <p:cNvPr id="31" name="Oval 30"/>
          <p:cNvSpPr/>
          <p:nvPr/>
        </p:nvSpPr>
        <p:spPr>
          <a:xfrm>
            <a:off x="3528161" y="4388815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P0</a:t>
            </a:r>
          </a:p>
        </p:txBody>
      </p:sp>
      <p:sp>
        <p:nvSpPr>
          <p:cNvPr id="32" name="Oval 31"/>
          <p:cNvSpPr/>
          <p:nvPr/>
        </p:nvSpPr>
        <p:spPr>
          <a:xfrm>
            <a:off x="5931851" y="4385054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P1</a:t>
            </a:r>
          </a:p>
        </p:txBody>
      </p:sp>
      <p:sp>
        <p:nvSpPr>
          <p:cNvPr id="33" name="Oval 32"/>
          <p:cNvSpPr/>
          <p:nvPr/>
        </p:nvSpPr>
        <p:spPr>
          <a:xfrm>
            <a:off x="2377830" y="4385054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Calibri" charset="0"/>
                <a:ea typeface="Calibri" charset="0"/>
                <a:cs typeface="Calibri" charset="0"/>
              </a:rPr>
              <a:t>P2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683009" y="4386161"/>
            <a:ext cx="657243" cy="657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P3</a:t>
            </a:r>
          </a:p>
        </p:txBody>
      </p:sp>
    </p:spTree>
    <p:extLst>
      <p:ext uri="{BB962C8B-B14F-4D97-AF65-F5344CB8AC3E}">
        <p14:creationId xmlns:p14="http://schemas.microsoft.com/office/powerpoint/2010/main" val="1267463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7" grpId="0" animBg="1"/>
      <p:bldP spid="38" grpId="0" animBg="1"/>
      <p:bldP spid="43" grpId="0" animBg="1"/>
      <p:bldP spid="4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</a:t>
            </a:r>
            <a:r>
              <a:rPr lang="en-US" dirty="0" err="1" smtClean="0"/>
              <a:t>Interprocess</a:t>
            </a:r>
            <a:r>
              <a:rPr lang="en-US" dirty="0" smtClean="0"/>
              <a:t> Contention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880849"/>
              </p:ext>
            </p:extLst>
          </p:nvPr>
        </p:nvGraphicFramePr>
        <p:xfrm>
          <a:off x="0" y="1676400"/>
          <a:ext cx="4800600" cy="411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843715"/>
              </p:ext>
            </p:extLst>
          </p:nvPr>
        </p:nvGraphicFramePr>
        <p:xfrm>
          <a:off x="4572000" y="1676400"/>
          <a:ext cx="4572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0600" y="121920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smtClean="0">
                <a:latin typeface="Calibri" charset="0"/>
                <a:ea typeface="Calibri" charset="0"/>
                <a:cs typeface="Calibri" charset="0"/>
              </a:rPr>
              <a:t>Context Switches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5494" y="121920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Read Time Breakdown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6248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685800"/>
            <a:ext cx="3965294" cy="5410200"/>
          </a:xfrm>
        </p:spPr>
        <p:txBody>
          <a:bodyPr>
            <a:normAutofit/>
          </a:bodyPr>
          <a:lstStyle/>
          <a:p>
            <a:pPr algn="r"/>
            <a:r>
              <a:rPr lang="en-US" sz="2000" dirty="0" smtClean="0"/>
              <a:t>LMDBIO</a:t>
            </a:r>
            <a:br>
              <a:rPr lang="en-US" sz="2000" dirty="0" smtClean="0"/>
            </a:br>
            <a:r>
              <a:rPr lang="en-US" sz="2000" dirty="0" smtClean="0"/>
              <a:t>Design and Implementation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983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4636"/>
            <a:ext cx="7772400" cy="1066800"/>
          </a:xfrm>
        </p:spPr>
        <p:txBody>
          <a:bodyPr/>
          <a:lstStyle/>
          <a:p>
            <a:r>
              <a:rPr lang="en-US" dirty="0" smtClean="0"/>
              <a:t>LMDBIO Design and Implementation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990600"/>
            <a:ext cx="7772400" cy="5410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We use the</a:t>
            </a:r>
            <a:r>
              <a:rPr lang="en-US" sz="2000" dirty="0" smtClean="0">
                <a:solidFill>
                  <a:srgbClr val="C00000"/>
                </a:solidFill>
              </a:rPr>
              <a:t> localized </a:t>
            </a:r>
            <a:r>
              <a:rPr lang="en-US" sz="20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000" dirty="0" smtClean="0"/>
              <a:t> technique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dirty="0" smtClean="0">
                <a:solidFill>
                  <a:srgbClr val="C00000"/>
                </a:solidFill>
              </a:rPr>
              <a:t>one reader per node</a:t>
            </a:r>
            <a:r>
              <a:rPr lang="en-US" sz="2000" dirty="0" smtClean="0"/>
              <a:t> </a:t>
            </a:r>
            <a:r>
              <a:rPr lang="en-US" sz="2000" dirty="0"/>
              <a:t>to solve </a:t>
            </a:r>
            <a:r>
              <a:rPr lang="en-US" sz="2000" dirty="0" err="1"/>
              <a:t>interprocess</a:t>
            </a:r>
            <a:r>
              <a:rPr lang="en-US" sz="2000" dirty="0"/>
              <a:t> </a:t>
            </a:r>
            <a:r>
              <a:rPr lang="en-US" sz="2000" dirty="0" smtClean="0"/>
              <a:t>contention</a:t>
            </a:r>
          </a:p>
          <a:p>
            <a:pPr lvl="1"/>
            <a:r>
              <a:rPr lang="en-US" sz="2000" dirty="0" smtClean="0"/>
              <a:t>Share data to other processes using </a:t>
            </a:r>
            <a:r>
              <a:rPr lang="en-US" sz="2000" dirty="0" smtClean="0">
                <a:solidFill>
                  <a:srgbClr val="C00000"/>
                </a:solidFill>
              </a:rPr>
              <a:t>MPI-3 shared buffer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LMDBIO consists of 2 phases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C00000"/>
                </a:solidFill>
              </a:rPr>
              <a:t>Initialization phase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We select 1 reader per node (root process)</a:t>
            </a:r>
            <a:endParaRPr lang="en-US" sz="2000" dirty="0">
              <a:solidFill>
                <a:schemeClr val="tx1"/>
              </a:solidFill>
            </a:endParaRPr>
          </a:p>
          <a:p>
            <a:pPr lvl="3"/>
            <a:r>
              <a:rPr lang="en-US" sz="2000" dirty="0" smtClean="0"/>
              <a:t>Using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MPI_Comm_split_type</a:t>
            </a:r>
            <a:r>
              <a:rPr lang="en-US" sz="2000" dirty="0" smtClean="0"/>
              <a:t> to detect process colocation for portability</a:t>
            </a:r>
          </a:p>
          <a:p>
            <a:pPr lvl="2"/>
            <a:r>
              <a:rPr lang="en-US" sz="2000" dirty="0" smtClean="0"/>
              <a:t>Root process maps the database file to memory using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endParaRPr lang="en-US" sz="2000" dirty="0" smtClean="0">
              <a:latin typeface="Courier" charset="0"/>
              <a:ea typeface="Courier" charset="0"/>
              <a:cs typeface="Courier" charset="0"/>
            </a:endParaRPr>
          </a:p>
          <a:p>
            <a:pPr lvl="2"/>
            <a:r>
              <a:rPr lang="en-US" sz="2000" dirty="0" smtClean="0"/>
              <a:t>Every process allocates the shared buffer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6762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4636"/>
            <a:ext cx="7772400" cy="1066800"/>
          </a:xfrm>
        </p:spPr>
        <p:txBody>
          <a:bodyPr/>
          <a:lstStyle/>
          <a:p>
            <a:r>
              <a:rPr lang="en-US" dirty="0" smtClean="0"/>
              <a:t>LMDBIO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28600" y="2666049"/>
            <a:ext cx="8487612" cy="6867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46941"/>
              </p:ext>
            </p:extLst>
          </p:nvPr>
        </p:nvGraphicFramePr>
        <p:xfrm>
          <a:off x="3363908" y="4353201"/>
          <a:ext cx="3241152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954"/>
              </p:ext>
            </p:extLst>
          </p:nvPr>
        </p:nvGraphicFramePr>
        <p:xfrm>
          <a:off x="3816028" y="3681652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833070"/>
              </p:ext>
            </p:extLst>
          </p:nvPr>
        </p:nvGraphicFramePr>
        <p:xfrm>
          <a:off x="2169419" y="2881901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0235" y="4191000"/>
            <a:ext cx="227227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898" y="3654627"/>
            <a:ext cx="115641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0483" y="2881901"/>
            <a:ext cx="163572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Memory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939552"/>
              </p:ext>
            </p:extLst>
          </p:nvPr>
        </p:nvGraphicFramePr>
        <p:xfrm>
          <a:off x="4912844" y="2884248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84098" y="2691829"/>
            <a:ext cx="153263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  <a:r>
              <a:rPr kumimoji="0" lang="en-US" sz="16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buffer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(Process 0)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286" y="2046897"/>
            <a:ext cx="56007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Root process tries 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to </a:t>
            </a: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opy data to the </a:t>
            </a: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buffer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032164"/>
            <a:ext cx="373323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2. Data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reading phase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38545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lineshapespace.com/2016/05/Machine-Learning-he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 bwMode="auto">
          <a:xfrm>
            <a:off x="2269807" y="4162425"/>
            <a:ext cx="405479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.dailymail.co.uk/i/pix/2015/02/18/25CCD2F400000578-2958597-image-a-27_1424270103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87464"/>
            <a:ext cx="2171700" cy="12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50" y="4852399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Facial Recognition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Deep Dense Face Detector (Yahoo Labs)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399" y="2713443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Robotics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Asimo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(Honda)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686050" y="4216188"/>
            <a:ext cx="857250" cy="90029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619159" y="3041407"/>
            <a:ext cx="2432417" cy="92099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19846" y="2704805"/>
            <a:ext cx="1271154" cy="90490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44417" y="2802419"/>
            <a:ext cx="32383" cy="912768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03381" y="1891177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Speech Recognition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DeepSpeech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Baidu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14450" y="571500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Machine Learning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05" y="762000"/>
            <a:ext cx="805295" cy="8052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50" y="914400"/>
            <a:ext cx="1568312" cy="17533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62130" y="2465326"/>
            <a:ext cx="280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Artificial Intelligence Software</a:t>
            </a:r>
          </a:p>
          <a:p>
            <a:pPr algn="ctr"/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AlphaGo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(Google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DeepMind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486400" y="2903674"/>
            <a:ext cx="1001693" cy="1058726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414" y="609600"/>
            <a:ext cx="1872191" cy="12481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947" y="3715187"/>
            <a:ext cx="2258908" cy="12715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735904" y="503938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Navigation Engine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Autopilot (Tesla)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715000" y="4306217"/>
            <a:ext cx="742950" cy="189583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999" y="914400"/>
            <a:ext cx="2787511" cy="149099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t="23078" b="22189"/>
          <a:stretch/>
        </p:blipFill>
        <p:spPr>
          <a:xfrm>
            <a:off x="6162999" y="1397578"/>
            <a:ext cx="1135679" cy="384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3532" y="1681595"/>
            <a:ext cx="267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Offline &amp; Online Data Analytics</a:t>
            </a:r>
          </a:p>
          <a:p>
            <a:pPr algn="ctr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Real Time News Feed (Facebook)</a:t>
            </a:r>
          </a:p>
        </p:txBody>
      </p:sp>
    </p:spTree>
    <p:extLst>
      <p:ext uri="{BB962C8B-B14F-4D97-AF65-F5344CB8AC3E}">
        <p14:creationId xmlns:p14="http://schemas.microsoft.com/office/powerpoint/2010/main" val="1630368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4636"/>
            <a:ext cx="7772400" cy="1066800"/>
          </a:xfrm>
        </p:spPr>
        <p:txBody>
          <a:bodyPr/>
          <a:lstStyle/>
          <a:p>
            <a:r>
              <a:rPr lang="en-US" dirty="0" smtClean="0"/>
              <a:t>LMDBIO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28600" y="2666049"/>
            <a:ext cx="8487612" cy="6867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169419" y="2881901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0235" y="4191000"/>
            <a:ext cx="227227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898" y="3654627"/>
            <a:ext cx="115641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0483" y="2881901"/>
            <a:ext cx="163572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Memory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912844" y="2884248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84098" y="2691829"/>
            <a:ext cx="153263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  <a:r>
              <a:rPr kumimoji="0" lang="en-US" sz="16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buffer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(Process 0)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4286" y="2046897"/>
            <a:ext cx="56007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 is read and mapped to </a:t>
            </a:r>
            <a:r>
              <a:rPr lang="en-US" sz="2000" dirty="0" err="1" smtClean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000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’s</a:t>
            </a:r>
            <a:r>
              <a:rPr lang="en-US" sz="2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buffer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74372" y="3983367"/>
            <a:ext cx="32536" cy="3600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/>
          <p:cNvSpPr txBox="1"/>
          <p:nvPr/>
        </p:nvSpPr>
        <p:spPr>
          <a:xfrm>
            <a:off x="3930328" y="3983367"/>
            <a:ext cx="4916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Read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16308" y="3183616"/>
            <a:ext cx="848721" cy="47398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3516308" y="3352800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33914"/>
              </p:ext>
            </p:extLst>
          </p:nvPr>
        </p:nvGraphicFramePr>
        <p:xfrm>
          <a:off x="3363908" y="4353201"/>
          <a:ext cx="3241152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86209"/>
              </p:ext>
            </p:extLst>
          </p:nvPr>
        </p:nvGraphicFramePr>
        <p:xfrm>
          <a:off x="3816028" y="3681652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3400" y="1032164"/>
            <a:ext cx="373323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2. Data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reading phase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969544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07722"/>
              </p:ext>
            </p:extLst>
          </p:nvPr>
        </p:nvGraphicFramePr>
        <p:xfrm>
          <a:off x="4912844" y="2881901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4636"/>
            <a:ext cx="7772400" cy="1066800"/>
          </a:xfrm>
        </p:spPr>
        <p:txBody>
          <a:bodyPr/>
          <a:lstStyle/>
          <a:p>
            <a:r>
              <a:rPr lang="en-US" dirty="0" smtClean="0"/>
              <a:t>LMDBIO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28600" y="2666049"/>
            <a:ext cx="8487612" cy="6867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607855"/>
              </p:ext>
            </p:extLst>
          </p:nvPr>
        </p:nvGraphicFramePr>
        <p:xfrm>
          <a:off x="3363908" y="4353201"/>
          <a:ext cx="3241152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62594"/>
              </p:ext>
            </p:extLst>
          </p:nvPr>
        </p:nvGraphicFramePr>
        <p:xfrm>
          <a:off x="3816028" y="3681652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149009"/>
              </p:ext>
            </p:extLst>
          </p:nvPr>
        </p:nvGraphicFramePr>
        <p:xfrm>
          <a:off x="2169419" y="2881901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0235" y="4191000"/>
            <a:ext cx="227227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898" y="3654627"/>
            <a:ext cx="115641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474372" y="3983367"/>
            <a:ext cx="32536" cy="3600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3930328" y="3983367"/>
            <a:ext cx="4916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Read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16308" y="3183616"/>
            <a:ext cx="848721" cy="47398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3516308" y="3352800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0483" y="2881901"/>
            <a:ext cx="163572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Memory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1103"/>
              </p:ext>
            </p:extLst>
          </p:nvPr>
        </p:nvGraphicFramePr>
        <p:xfrm>
          <a:off x="4912844" y="2884248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84098" y="2691829"/>
            <a:ext cx="153263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  <a:r>
              <a:rPr kumimoji="0" lang="en-US" sz="16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buffer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(Process 0)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4475" y="2359227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Copy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276600" y="2720207"/>
            <a:ext cx="1630316" cy="175393"/>
          </a:xfrm>
          <a:custGeom>
            <a:avLst/>
            <a:gdLst>
              <a:gd name="connsiteX0" fmla="*/ 0 w 1339703"/>
              <a:gd name="connsiteY0" fmla="*/ 372437 h 425599"/>
              <a:gd name="connsiteX1" fmla="*/ 744279 w 1339703"/>
              <a:gd name="connsiteY1" fmla="*/ 297 h 425599"/>
              <a:gd name="connsiteX2" fmla="*/ 1339703 w 1339703"/>
              <a:gd name="connsiteY2" fmla="*/ 425599 h 42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9703" h="425599">
                <a:moveTo>
                  <a:pt x="0" y="372437"/>
                </a:moveTo>
                <a:cubicBezTo>
                  <a:pt x="260497" y="181937"/>
                  <a:pt x="520995" y="-8563"/>
                  <a:pt x="744279" y="297"/>
                </a:cubicBezTo>
                <a:cubicBezTo>
                  <a:pt x="967563" y="9157"/>
                  <a:pt x="1339703" y="425599"/>
                  <a:pt x="1339703" y="425599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0" y="1578118"/>
            <a:ext cx="5600700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Once data is available in </a:t>
            </a:r>
            <a:r>
              <a:rPr lang="en-US" sz="2000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mmap</a:t>
            </a: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buffer, root process can copy data to the shared buffer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1032164"/>
            <a:ext cx="373323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2. Data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reading phase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58554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4636"/>
            <a:ext cx="7772400" cy="1066800"/>
          </a:xfrm>
        </p:spPr>
        <p:txBody>
          <a:bodyPr/>
          <a:lstStyle/>
          <a:p>
            <a:r>
              <a:rPr lang="en-US" dirty="0" smtClean="0"/>
              <a:t>LMDBIO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5441515"/>
            <a:ext cx="272812" cy="260990"/>
          </a:xfrm>
        </p:spPr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228600" y="2666049"/>
            <a:ext cx="8487612" cy="6867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363908" y="4353201"/>
          <a:ext cx="3241152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816028" y="3681652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169419" y="2881901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0235" y="4191000"/>
            <a:ext cx="227227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0898" y="3654627"/>
            <a:ext cx="115641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474372" y="3983367"/>
            <a:ext cx="32536" cy="3600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3930328" y="3983367"/>
            <a:ext cx="49161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Read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516308" y="3183616"/>
            <a:ext cx="848721" cy="47398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3516308" y="3352800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0483" y="2881901"/>
            <a:ext cx="163572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Memory</a:t>
            </a: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098" y="2691829"/>
            <a:ext cx="153263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i="1" dirty="0" err="1">
                <a:latin typeface="Calibri" charset="0"/>
                <a:ea typeface="Calibri" charset="0"/>
                <a:cs typeface="Calibri" charset="0"/>
              </a:rPr>
              <a:t>m</a:t>
            </a:r>
            <a:r>
              <a:rPr kumimoji="0" lang="en-US" sz="1600" b="1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map</a:t>
            </a:r>
            <a:r>
              <a:rPr kumimoji="0" lang="en-US" sz="16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  <a:r>
              <a:rPr kumimoji="0" lang="en-US" sz="1600" b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buffer</a:t>
            </a: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(Process 0)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4475" y="2359227"/>
            <a:ext cx="58987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Copy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8391" y="2057400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0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5108" y="2057400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1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1728" y="2057400"/>
            <a:ext cx="111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Process 2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12844" y="2359227"/>
            <a:ext cx="77768" cy="53471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 flipH="1">
            <a:off x="5395940" y="2337197"/>
            <a:ext cx="190124" cy="55674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flipH="1">
            <a:off x="5857202" y="2337197"/>
            <a:ext cx="384526" cy="55674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4935718" y="2286000"/>
            <a:ext cx="8665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4762" y="2286000"/>
            <a:ext cx="608546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3308" y="2286000"/>
            <a:ext cx="86659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Access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276600" y="2720207"/>
            <a:ext cx="1630316" cy="175393"/>
          </a:xfrm>
          <a:custGeom>
            <a:avLst/>
            <a:gdLst>
              <a:gd name="connsiteX0" fmla="*/ 0 w 1339703"/>
              <a:gd name="connsiteY0" fmla="*/ 372437 h 425599"/>
              <a:gd name="connsiteX1" fmla="*/ 744279 w 1339703"/>
              <a:gd name="connsiteY1" fmla="*/ 297 h 425599"/>
              <a:gd name="connsiteX2" fmla="*/ 1339703 w 1339703"/>
              <a:gd name="connsiteY2" fmla="*/ 425599 h 42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9703" h="425599">
                <a:moveTo>
                  <a:pt x="0" y="372437"/>
                </a:moveTo>
                <a:cubicBezTo>
                  <a:pt x="260497" y="181937"/>
                  <a:pt x="520995" y="-8563"/>
                  <a:pt x="744279" y="297"/>
                </a:cubicBezTo>
                <a:cubicBezTo>
                  <a:pt x="967563" y="9157"/>
                  <a:pt x="1339703" y="425599"/>
                  <a:pt x="1339703" y="425599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61102" y="1063144"/>
            <a:ext cx="5600700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Then, processes can access the shared buffer once the root is done copying data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4912844" y="2884248"/>
          <a:ext cx="2097216" cy="2807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  <a:gridCol w="190656"/>
              </a:tblGrid>
              <a:tr h="275427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>
                    <a:solidFill>
                      <a:srgbClr val="D8494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2628" marR="82628" marT="41314" marB="41314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3400" y="1032164"/>
            <a:ext cx="373323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2. Data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reading phase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2811134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355694" cy="5410200"/>
          </a:xfrm>
        </p:spPr>
        <p:txBody>
          <a:bodyPr/>
          <a:lstStyle/>
          <a:p>
            <a:pPr algn="r"/>
            <a:r>
              <a:rPr lang="en-US" dirty="0" smtClean="0"/>
              <a:t>Experiments and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 (1/2)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Datasets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CIFAR10-Large</a:t>
            </a:r>
            <a:r>
              <a:rPr lang="en-US" sz="2000" dirty="0" smtClean="0"/>
              <a:t>: 190 GB</a:t>
            </a:r>
          </a:p>
          <a:p>
            <a:pPr lvl="2"/>
            <a:r>
              <a:rPr lang="en-US" sz="2000" dirty="0" smtClean="0"/>
              <a:t>3 KB RGB images, 50M</a:t>
            </a:r>
          </a:p>
          <a:p>
            <a:pPr lvl="1"/>
            <a:r>
              <a:rPr lang="en-US" sz="2000" dirty="0" err="1" smtClean="0">
                <a:solidFill>
                  <a:srgbClr val="C00000"/>
                </a:solidFill>
              </a:rPr>
              <a:t>ImageNet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r>
              <a:rPr lang="en-US" sz="2000" dirty="0" smtClean="0"/>
              <a:t> 240 GB</a:t>
            </a:r>
          </a:p>
          <a:p>
            <a:pPr lvl="2"/>
            <a:r>
              <a:rPr lang="en-US" sz="2000" dirty="0" smtClean="0"/>
              <a:t>192 KB RGB images, 1.2M images</a:t>
            </a:r>
          </a:p>
          <a:p>
            <a:r>
              <a:rPr lang="en-US" sz="2000" b="1" dirty="0" smtClean="0"/>
              <a:t>Networks</a:t>
            </a:r>
          </a:p>
          <a:p>
            <a:pPr lvl="1"/>
            <a:r>
              <a:rPr lang="en-US" sz="2000" dirty="0" err="1" smtClean="0">
                <a:solidFill>
                  <a:srgbClr val="C00000"/>
                </a:solidFill>
              </a:rPr>
              <a:t>AlexNet</a:t>
            </a:r>
            <a:r>
              <a:rPr lang="en-US" sz="2000" dirty="0" smtClean="0"/>
              <a:t>: small network with 13 layers and 89K </a:t>
            </a:r>
            <a:r>
              <a:rPr lang="en-US" sz="2000" dirty="0" err="1" smtClean="0"/>
              <a:t>params</a:t>
            </a:r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rgbClr val="C00000"/>
                </a:solidFill>
              </a:rPr>
              <a:t>CaffeNet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r>
              <a:rPr lang="en-US" sz="2000" dirty="0" smtClean="0"/>
              <a:t> large network with 22 layers and 60M </a:t>
            </a:r>
            <a:r>
              <a:rPr lang="en-US" sz="2000" dirty="0" err="1" smtClean="0"/>
              <a:t>params</a:t>
            </a:r>
            <a:endParaRPr lang="en-US" sz="2000" dirty="0" smtClean="0"/>
          </a:p>
          <a:p>
            <a:r>
              <a:rPr lang="en-US" sz="2000" b="1" dirty="0" smtClean="0"/>
              <a:t>Platform</a:t>
            </a:r>
          </a:p>
          <a:p>
            <a:pPr lvl="1"/>
            <a:r>
              <a:rPr lang="en-US" sz="2000" dirty="0" smtClean="0"/>
              <a:t>Argonne’s LCRC </a:t>
            </a:r>
            <a:r>
              <a:rPr lang="en-US" sz="2000" dirty="0" smtClean="0">
                <a:solidFill>
                  <a:srgbClr val="C00000"/>
                </a:solidFill>
              </a:rPr>
              <a:t>Blues</a:t>
            </a:r>
            <a:endParaRPr lang="en-US" sz="2000" dirty="0" smtClean="0"/>
          </a:p>
          <a:p>
            <a:pPr lvl="2"/>
            <a:r>
              <a:rPr lang="en-US" sz="2000" dirty="0"/>
              <a:t>310 compute nodes</a:t>
            </a:r>
          </a:p>
          <a:p>
            <a:pPr lvl="2"/>
            <a:r>
              <a:rPr lang="en-US" sz="2000" dirty="0"/>
              <a:t>Each node: 16 core Pentium Xeon processors, 64 GB memory, 15 GB </a:t>
            </a:r>
            <a:r>
              <a:rPr lang="en-US" sz="2000" dirty="0" err="1"/>
              <a:t>ramdisk</a:t>
            </a:r>
            <a:endParaRPr lang="en-US" sz="2000" dirty="0"/>
          </a:p>
          <a:p>
            <a:pPr lvl="2"/>
            <a:r>
              <a:rPr lang="en-US" sz="2000" dirty="0"/>
              <a:t>110 TB of </a:t>
            </a:r>
            <a:r>
              <a:rPr lang="en-US" sz="2000" dirty="0" err="1"/>
              <a:t>clusterwide</a:t>
            </a:r>
            <a:r>
              <a:rPr lang="en-US" sz="2000" dirty="0"/>
              <a:t> GPFS</a:t>
            </a:r>
          </a:p>
          <a:p>
            <a:pPr lvl="2"/>
            <a:r>
              <a:rPr lang="en-US" sz="2000" dirty="0" err="1" smtClean="0"/>
              <a:t>InfiniBand</a:t>
            </a:r>
            <a:r>
              <a:rPr lang="en-US" sz="2000" dirty="0" smtClean="0"/>
              <a:t> </a:t>
            </a:r>
            <a:r>
              <a:rPr lang="en-US" sz="2000" dirty="0" err="1"/>
              <a:t>Qlogic</a:t>
            </a:r>
            <a:r>
              <a:rPr lang="en-US" sz="2000" dirty="0"/>
              <a:t> </a:t>
            </a:r>
            <a:r>
              <a:rPr lang="en-US" sz="2000" dirty="0" smtClean="0"/>
              <a:t>QDR network</a:t>
            </a:r>
          </a:p>
          <a:p>
            <a:pPr lvl="3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244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 (2/2)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Experiments (strong scaling)</a:t>
            </a:r>
          </a:p>
          <a:p>
            <a:pPr lvl="1"/>
            <a:r>
              <a:rPr lang="en-US" sz="2000" dirty="0" smtClean="0"/>
              <a:t>Batch size: 18,432</a:t>
            </a:r>
          </a:p>
          <a:p>
            <a:pPr lvl="1"/>
            <a:r>
              <a:rPr lang="en-US" sz="2000" dirty="0" smtClean="0"/>
              <a:t>Number of Processes: from 1 to 9,216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CIFAR10-Large experiment</a:t>
            </a:r>
          </a:p>
          <a:p>
            <a:pPr lvl="2"/>
            <a:r>
              <a:rPr lang="en-US" sz="2000" dirty="0" smtClean="0"/>
              <a:t>Trained on </a:t>
            </a:r>
            <a:r>
              <a:rPr lang="en-US" sz="2000" dirty="0" err="1" smtClean="0"/>
              <a:t>AlexNet</a:t>
            </a:r>
            <a:endParaRPr lang="en-US" sz="2000" dirty="0"/>
          </a:p>
          <a:p>
            <a:pPr lvl="2"/>
            <a:r>
              <a:rPr lang="en-US" sz="2000" dirty="0" smtClean="0"/>
              <a:t>1024 iterations: </a:t>
            </a:r>
            <a:r>
              <a:rPr lang="is-IS" sz="2000" dirty="0" smtClean="0"/>
              <a:t>~18M images (</a:t>
            </a:r>
            <a:r>
              <a:rPr lang="cs-CZ" sz="2000" dirty="0" smtClean="0"/>
              <a:t>72 GB)</a:t>
            </a:r>
          </a:p>
          <a:p>
            <a:pPr lvl="1"/>
            <a:r>
              <a:rPr lang="cs-CZ" sz="2000" dirty="0" err="1" smtClean="0">
                <a:solidFill>
                  <a:srgbClr val="C00000"/>
                </a:solidFill>
              </a:rPr>
              <a:t>ImageNet-Large</a:t>
            </a:r>
            <a:r>
              <a:rPr lang="cs-CZ" sz="2000" dirty="0" smtClean="0">
                <a:solidFill>
                  <a:srgbClr val="C00000"/>
                </a:solidFill>
              </a:rPr>
              <a:t> experiment</a:t>
            </a:r>
          </a:p>
          <a:p>
            <a:pPr lvl="2"/>
            <a:r>
              <a:rPr lang="cs-CZ" sz="2000" dirty="0" err="1" smtClean="0"/>
              <a:t>Trained</a:t>
            </a:r>
            <a:r>
              <a:rPr lang="cs-CZ" sz="2000" dirty="0" smtClean="0"/>
              <a:t> on </a:t>
            </a:r>
            <a:r>
              <a:rPr lang="cs-CZ" sz="2000" dirty="0" err="1" smtClean="0"/>
              <a:t>CaffeNet</a:t>
            </a:r>
            <a:endParaRPr lang="cs-CZ" sz="2000" dirty="0" smtClean="0"/>
          </a:p>
          <a:p>
            <a:pPr lvl="2"/>
            <a:r>
              <a:rPr lang="cs-CZ" sz="2000" dirty="0" smtClean="0"/>
              <a:t>32 </a:t>
            </a:r>
            <a:r>
              <a:rPr lang="cs-CZ" sz="2000" dirty="0" err="1" smtClean="0"/>
              <a:t>iterations</a:t>
            </a:r>
            <a:r>
              <a:rPr lang="cs-CZ" sz="2000" dirty="0" smtClean="0"/>
              <a:t>: ~0.5M </a:t>
            </a:r>
            <a:r>
              <a:rPr lang="cs-CZ" sz="2000" dirty="0" err="1" smtClean="0"/>
              <a:t>images</a:t>
            </a:r>
            <a:r>
              <a:rPr lang="is-IS" sz="2000" dirty="0" smtClean="0"/>
              <a:t> (108 GB)</a:t>
            </a:r>
          </a:p>
          <a:p>
            <a:pPr lvl="3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301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772400" cy="1066800"/>
          </a:xfrm>
        </p:spPr>
        <p:txBody>
          <a:bodyPr/>
          <a:lstStyle/>
          <a:p>
            <a:r>
              <a:rPr lang="en-US" dirty="0" smtClean="0"/>
              <a:t>CIFAR10-Large Results</a:t>
            </a:r>
            <a:br>
              <a:rPr lang="en-US" dirty="0" smtClean="0"/>
            </a:br>
            <a:r>
              <a:rPr lang="en-US" dirty="0" smtClean="0"/>
              <a:t>on Blues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6416777"/>
            <a:ext cx="301906" cy="288823"/>
          </a:xfrm>
        </p:spPr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334000" y="114300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66124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CIFAR10-Large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1,024</a:t>
            </a: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LCRC Blues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 (Each node: 16 cores Intel Pentium Xeon processors, 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622837"/>
              </p:ext>
            </p:extLst>
          </p:nvPr>
        </p:nvGraphicFramePr>
        <p:xfrm>
          <a:off x="4648200" y="1481550"/>
          <a:ext cx="4495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261111"/>
              </p:ext>
            </p:extLst>
          </p:nvPr>
        </p:nvGraphicFramePr>
        <p:xfrm>
          <a:off x="-76200" y="1446536"/>
          <a:ext cx="4876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4151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772400" cy="1066800"/>
          </a:xfrm>
        </p:spPr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Results </a:t>
            </a:r>
            <a:br>
              <a:rPr lang="en-US" dirty="0" smtClean="0"/>
            </a:br>
            <a:r>
              <a:rPr lang="en-US" dirty="0" smtClean="0"/>
              <a:t>on Blues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842094" y="6416777"/>
            <a:ext cx="301906" cy="288823"/>
          </a:xfrm>
        </p:spPr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334000" y="1162326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8545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ImageNet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CaffeNet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32</a:t>
            </a: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LCRC Blues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 (Each node: 16 cores Intel Pentium Xeon processors, 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29426"/>
              </p:ext>
            </p:extLst>
          </p:nvPr>
        </p:nvGraphicFramePr>
        <p:xfrm>
          <a:off x="0" y="1504674"/>
          <a:ext cx="4533033" cy="520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654769"/>
              </p:ext>
            </p:extLst>
          </p:nvPr>
        </p:nvGraphicFramePr>
        <p:xfrm>
          <a:off x="4533033" y="1557750"/>
          <a:ext cx="4610968" cy="514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32800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Switches Analysis on Blues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562175"/>
              </p:ext>
            </p:extLst>
          </p:nvPr>
        </p:nvGraphicFramePr>
        <p:xfrm>
          <a:off x="0" y="1676400"/>
          <a:ext cx="4800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0909"/>
              </p:ext>
            </p:extLst>
          </p:nvPr>
        </p:nvGraphicFramePr>
        <p:xfrm>
          <a:off x="4343400" y="1676400"/>
          <a:ext cx="4498694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0" y="1162326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ImageNet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8545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CIFAR10-Large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539623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to be Aware of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Serialize I/O</a:t>
            </a:r>
          </a:p>
          <a:p>
            <a:pPr lvl="1"/>
            <a:r>
              <a:rPr lang="en-US" sz="1800" dirty="0" smtClean="0"/>
              <a:t>One process is reading data at a time</a:t>
            </a:r>
          </a:p>
          <a:p>
            <a:pPr lvl="1"/>
            <a:r>
              <a:rPr lang="en-US" sz="1800" dirty="0" smtClean="0"/>
              <a:t>While reducing the contention, parallelism is also reduced</a:t>
            </a:r>
            <a:endParaRPr lang="en-US" sz="2000" dirty="0" smtClean="0"/>
          </a:p>
          <a:p>
            <a:pPr>
              <a:spcBef>
                <a:spcPts val="15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Buffer aliasing</a:t>
            </a:r>
          </a:p>
          <a:p>
            <a:pPr lvl="1"/>
            <a:r>
              <a:rPr lang="en-US" sz="1800" dirty="0" smtClean="0"/>
              <a:t>Some compiler optimizations cannot be applied to the shared buffer</a:t>
            </a:r>
          </a:p>
          <a:p>
            <a:pPr lvl="1"/>
            <a:r>
              <a:rPr lang="en-US" sz="1800" dirty="0" smtClean="0"/>
              <a:t>MPI-3 interface design limits users from passing the “no-aliasing attribute” to compiler</a:t>
            </a:r>
          </a:p>
          <a:p>
            <a:pPr lvl="1"/>
            <a:r>
              <a:rPr lang="en-US" sz="1800" dirty="0" smtClean="0"/>
              <a:t>Using 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restrict</a:t>
            </a:r>
            <a:r>
              <a:rPr lang="en-US" sz="1800" dirty="0"/>
              <a:t> pointers to </a:t>
            </a:r>
            <a:r>
              <a:rPr lang="en-US" sz="1800" dirty="0" smtClean="0"/>
              <a:t>access the buffer is a workaround</a:t>
            </a:r>
            <a:endParaRPr lang="en-US" sz="2000" dirty="0" smtClean="0"/>
          </a:p>
          <a:p>
            <a:pPr>
              <a:spcBef>
                <a:spcPts val="15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TLB misses</a:t>
            </a: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Shared memory buffer in MPI-3 is allocated using 4 KB pages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If compute directly on the shared buffer, large TLB misses can occur</a:t>
            </a:r>
          </a:p>
          <a:p>
            <a:pPr lvl="1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However, we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perform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data transformation by moving data to a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malloc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buffer</a:t>
            </a:r>
          </a:p>
          <a:p>
            <a:pPr lvl="2"/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We do not get affect from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4151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645427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F1BAA1-FB09-4AD7-88AB-804CD2A1D953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246" name="Straight Arrow Connector 245"/>
          <p:cNvCxnSpPr/>
          <p:nvPr/>
        </p:nvCxnSpPr>
        <p:spPr>
          <a:xfrm flipV="1">
            <a:off x="660972" y="1089128"/>
            <a:ext cx="0" cy="4347619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8" name="Straight Arrow Connector 247"/>
          <p:cNvCxnSpPr/>
          <p:nvPr/>
        </p:nvCxnSpPr>
        <p:spPr>
          <a:xfrm>
            <a:off x="660972" y="5410200"/>
            <a:ext cx="4800600" cy="0"/>
          </a:xfrm>
          <a:prstGeom prst="straightConnector1">
            <a:avLst/>
          </a:prstGeom>
          <a:noFill/>
          <a:ln w="50800" cap="flat">
            <a:solidFill>
              <a:schemeClr val="tx1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2" name="TextBox 251"/>
          <p:cNvSpPr txBox="1"/>
          <p:nvPr/>
        </p:nvSpPr>
        <p:spPr>
          <a:xfrm>
            <a:off x="1447800" y="5410200"/>
            <a:ext cx="22098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Network Size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(width and depth)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3" name="TextBox 252"/>
          <p:cNvSpPr txBox="1"/>
          <p:nvPr/>
        </p:nvSpPr>
        <p:spPr>
          <a:xfrm rot="16200000">
            <a:off x="-355314" y="2743200"/>
            <a:ext cx="12954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Batch Size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(# samples)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38301" y="2053033"/>
            <a:ext cx="1295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I/O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057400" y="3810000"/>
            <a:ext cx="319762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Communication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362200" y="1089127"/>
            <a:ext cx="215650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Compute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bound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2734278" y="15240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2667000" y="4267200"/>
            <a:ext cx="152400" cy="1524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7978" y="1447800"/>
            <a:ext cx="3156995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80975" lvl="1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High-dimensional input data</a:t>
            </a: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classification</a:t>
            </a:r>
          </a:p>
          <a:p>
            <a:pPr marL="361950" lvl="3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Data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Science Bowl’s </a:t>
            </a:r>
            <a:br>
              <a:rPr lang="en-US" sz="14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tumor detection from CT scans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4191000"/>
            <a:ext cx="3200400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44463" lvl="1" indent="-144463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Networks with large number of parameters</a:t>
            </a:r>
          </a:p>
          <a:p>
            <a:pPr marL="144463" lvl="2" indent="-144463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Unsupervised image feature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extraction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LLNL’s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network with 15 billion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parameters 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1" y="2390729"/>
            <a:ext cx="1923578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180975" lvl="1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volume </a:t>
            </a: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data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Sentiment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analysis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Twitter analysis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Yelp’s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review fraud detection</a:t>
            </a:r>
          </a:p>
          <a:p>
            <a:pPr marL="180975" lvl="2" indent="-180975">
              <a:buFont typeface="Arial" charset="0"/>
              <a:buChar char="•"/>
            </a:pP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classification</a:t>
            </a:r>
          </a:p>
          <a:p>
            <a:pPr marL="361950" lvl="2" indent="-180975">
              <a:buFont typeface="Arial" charset="0"/>
              <a:buChar char="•"/>
            </a:pPr>
            <a:r>
              <a:rPr lang="en-US" sz="1400" dirty="0" err="1" smtClean="0">
                <a:latin typeface="Calibri" charset="0"/>
                <a:ea typeface="Calibri" charset="0"/>
                <a:cs typeface="Calibri" charset="0"/>
              </a:rPr>
              <a:t>ImageNet’s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image classification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/>
          <a:stretch/>
        </p:blipFill>
        <p:spPr>
          <a:xfrm>
            <a:off x="3505200" y="5486400"/>
            <a:ext cx="1861144" cy="9526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2800" y="6477000"/>
            <a:ext cx="2209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feature extraction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22985" y="2422361"/>
            <a:ext cx="914400" cy="914399"/>
            <a:chOff x="5257800" y="12811332"/>
            <a:chExt cx="2590800" cy="25908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257800" y="12811332"/>
              <a:ext cx="2286000" cy="2286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410200" y="12963732"/>
              <a:ext cx="2286000" cy="2286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8" t="9841" r="18366" b="9603"/>
            <a:stretch/>
          </p:blipFill>
          <p:spPr>
            <a:xfrm>
              <a:off x="5562600" y="13116132"/>
              <a:ext cx="2286000" cy="22860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491692" y="3375509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Tumor detection from CT scans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1219200" y="1524000"/>
            <a:ext cx="228600" cy="228600"/>
          </a:xfrm>
          <a:prstGeom prst="star5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150555"/>
            <a:ext cx="2895600" cy="3421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28600" lvl="1" indent="-133350"/>
            <a:r>
              <a:rPr lang="en-US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8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the past </a:t>
            </a:r>
            <a:r>
              <a:rPr lang="en-US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decade </a:t>
            </a:r>
            <a:r>
              <a:rPr lang="mr-IN" sz="1800" b="1" i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800" b="1" i="1" dirty="0" smtClean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/>
            <a:endParaRPr lang="en-US" sz="1400" b="1" i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 – 20x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processor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speed</a:t>
            </a:r>
          </a:p>
          <a:p>
            <a:pPr marL="228600" lvl="1" indent="-133350">
              <a:spcBef>
                <a:spcPts val="1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 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 20x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speed</a:t>
            </a:r>
            <a:endParaRPr lang="en-U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28600" lvl="1" indent="-133350">
              <a:spcBef>
                <a:spcPts val="1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Only 1.5x improvement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1600" b="1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I/O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  <a:endParaRPr lang="en-US" sz="1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5250" lvl="1">
              <a:spcBef>
                <a:spcPts val="1000"/>
              </a:spcBef>
            </a:pPr>
            <a:endParaRPr lang="en-US" sz="4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5250" lvl="1">
              <a:spcBef>
                <a:spcPts val="1000"/>
              </a:spcBef>
            </a:pPr>
            <a:r>
              <a:rPr lang="en-US" sz="1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I/O will eventually become a bottleneck for most computations</a:t>
            </a:r>
          </a:p>
        </p:txBody>
      </p:sp>
    </p:spTree>
    <p:extLst>
      <p:ext uri="{BB962C8B-B14F-4D97-AF65-F5344CB8AC3E}">
        <p14:creationId xmlns:p14="http://schemas.microsoft.com/office/powerpoint/2010/main" val="241082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I/O is </a:t>
            </a:r>
            <a:r>
              <a:rPr lang="en-US" sz="2200" dirty="0" smtClean="0"/>
              <a:t>one of significant problems </a:t>
            </a:r>
            <a:r>
              <a:rPr lang="en-US" sz="2200" dirty="0"/>
              <a:t>in deep </a:t>
            </a:r>
            <a:r>
              <a:rPr lang="en-US" sz="2200" dirty="0" smtClean="0"/>
              <a:t>Learning</a:t>
            </a:r>
            <a:endParaRPr lang="en-US" sz="2200" dirty="0"/>
          </a:p>
          <a:p>
            <a:pPr lvl="1"/>
            <a:r>
              <a:rPr lang="en-US" sz="2200" dirty="0"/>
              <a:t>Improved hardware trends making communication and computation faster, making I/O an even bigger problem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We proposed </a:t>
            </a:r>
            <a:r>
              <a:rPr lang="en-US" sz="2200" dirty="0">
                <a:solidFill>
                  <a:srgbClr val="C00000"/>
                </a:solidFill>
              </a:rPr>
              <a:t>LMDBIO</a:t>
            </a:r>
            <a:r>
              <a:rPr lang="en-US" sz="2200" dirty="0"/>
              <a:t>: an optimized I/O framework specially designed for deep-learning applications</a:t>
            </a:r>
            <a:endParaRPr lang="en-US" sz="2200" dirty="0" smtClean="0"/>
          </a:p>
          <a:p>
            <a:pPr>
              <a:spcBef>
                <a:spcPts val="1000"/>
              </a:spcBef>
            </a:pPr>
            <a:r>
              <a:rPr lang="en-US" sz="2200" dirty="0" smtClean="0"/>
              <a:t>LMDBIO significantly improves deep learning performance</a:t>
            </a:r>
          </a:p>
          <a:p>
            <a:pPr lvl="1"/>
            <a:r>
              <a:rPr lang="en-US" sz="2200" dirty="0" smtClean="0"/>
              <a:t>For </a:t>
            </a:r>
            <a:r>
              <a:rPr lang="en-US" sz="2200" dirty="0" smtClean="0">
                <a:solidFill>
                  <a:srgbClr val="C00000"/>
                </a:solidFill>
              </a:rPr>
              <a:t>CIFAR 10-Large</a:t>
            </a:r>
            <a:r>
              <a:rPr lang="en-US" sz="2200" dirty="0" smtClean="0"/>
              <a:t>, we achieve nearly </a:t>
            </a:r>
            <a:r>
              <a:rPr lang="en-US" sz="2200" dirty="0" smtClean="0">
                <a:solidFill>
                  <a:srgbClr val="C00000"/>
                </a:solidFill>
              </a:rPr>
              <a:t>2x</a:t>
            </a:r>
            <a:r>
              <a:rPr lang="en-US" sz="2200" dirty="0" smtClean="0"/>
              <a:t> improvement</a:t>
            </a:r>
          </a:p>
          <a:p>
            <a:pPr lvl="1"/>
            <a:r>
              <a:rPr lang="en-US" sz="2200" dirty="0" smtClean="0"/>
              <a:t>For </a:t>
            </a:r>
            <a:r>
              <a:rPr lang="en-US" sz="2200" dirty="0" err="1" smtClean="0">
                <a:solidFill>
                  <a:srgbClr val="C00000"/>
                </a:solidFill>
              </a:rPr>
              <a:t>ImageNet</a:t>
            </a:r>
            <a:r>
              <a:rPr lang="en-US" sz="2200" dirty="0" smtClean="0">
                <a:solidFill>
                  <a:srgbClr val="C00000"/>
                </a:solidFill>
              </a:rPr>
              <a:t>-Large</a:t>
            </a:r>
            <a:r>
              <a:rPr lang="en-US" sz="2200" dirty="0" smtClean="0"/>
              <a:t>, we achieve nearly </a:t>
            </a:r>
            <a:r>
              <a:rPr lang="en-US" sz="2200" dirty="0" smtClean="0">
                <a:solidFill>
                  <a:srgbClr val="C00000"/>
                </a:solidFill>
              </a:rPr>
              <a:t>21x</a:t>
            </a:r>
            <a:r>
              <a:rPr lang="en-US" sz="2200" dirty="0" smtClean="0"/>
              <a:t> improvement</a:t>
            </a:r>
          </a:p>
          <a:p>
            <a:pPr lvl="1"/>
            <a:endParaRPr lang="en-US" sz="2200" dirty="0"/>
          </a:p>
          <a:p>
            <a:r>
              <a:rPr lang="en-US" sz="2200" dirty="0" smtClean="0"/>
              <a:t>Future work</a:t>
            </a:r>
          </a:p>
          <a:p>
            <a:pPr lvl="1"/>
            <a:r>
              <a:rPr lang="en-US" sz="2200" dirty="0" smtClean="0"/>
              <a:t>Remove unnecessary data seeking process</a:t>
            </a:r>
          </a:p>
          <a:p>
            <a:pPr lvl="1"/>
            <a:r>
              <a:rPr lang="en-US" sz="2200" dirty="0" smtClean="0"/>
              <a:t>Use explicit I/O instead of implicit I/O like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endParaRPr lang="en-US" sz="2200" dirty="0" smtClean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779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685800" y="1966204"/>
            <a:ext cx="77724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Towards Scalable Deep Learning via I/O Analysis and Optimization</a:t>
            </a:r>
            <a:endParaRPr i="1" dirty="0">
              <a:solidFill>
                <a:schemeClr val="tx1"/>
              </a:solidFill>
            </a:endParaRPr>
          </a:p>
        </p:txBody>
      </p:sp>
      <p:sp>
        <p:nvSpPr>
          <p:cNvPr id="214" name="Shape 214"/>
          <p:cNvSpPr>
            <a:spLocks noGrp="1"/>
          </p:cNvSpPr>
          <p:nvPr>
            <p:ph type="body" idx="1"/>
          </p:nvPr>
        </p:nvSpPr>
        <p:spPr>
          <a:xfrm>
            <a:off x="685800" y="3124200"/>
            <a:ext cx="7772400" cy="3124200"/>
          </a:xfrm>
          <a:prstGeom prst="rect">
            <a:avLst/>
          </a:prstGeom>
        </p:spPr>
        <p:txBody>
          <a:bodyPr/>
          <a:lstStyle/>
          <a:p>
            <a:pPr marL="0" indent="0" defTabSz="832103"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Sarunya </a:t>
            </a:r>
            <a:r>
              <a:rPr dirty="0" smtClean="0"/>
              <a:t>Pumma</a:t>
            </a:r>
            <a:r>
              <a:rPr lang="en-US" dirty="0" smtClean="0"/>
              <a:t> (sarunya@vt.edu),</a:t>
            </a:r>
            <a:r>
              <a:rPr dirty="0" smtClean="0"/>
              <a:t> </a:t>
            </a:r>
            <a:r>
              <a:rPr dirty="0"/>
              <a:t>Min </a:t>
            </a:r>
            <a:r>
              <a:rPr dirty="0" smtClean="0"/>
              <a:t>Si</a:t>
            </a:r>
            <a:r>
              <a:rPr lang="en-US" dirty="0" smtClean="0"/>
              <a:t>, </a:t>
            </a:r>
            <a:r>
              <a:rPr dirty="0" smtClean="0"/>
              <a:t>Wu-chun Feng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and </a:t>
            </a:r>
            <a:r>
              <a:rPr dirty="0" smtClean="0"/>
              <a:t>Pavan Balaji</a:t>
            </a:r>
            <a:endParaRPr lang="en-US" dirty="0" smtClean="0"/>
          </a:p>
          <a:p>
            <a:pPr defTabSz="832103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lang="en-US" dirty="0" smtClean="0"/>
          </a:p>
          <a:p>
            <a:pPr marL="0" indent="0" defTabSz="832103" hangingPunct="1"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 smtClean="0">
                <a:solidFill>
                  <a:schemeClr val="tx1"/>
                </a:solidFill>
              </a:rPr>
              <a:t>Thanks to</a:t>
            </a:r>
            <a:r>
              <a:rPr lang="mr-IN" sz="1800" dirty="0" smtClean="0">
                <a:solidFill>
                  <a:schemeClr val="tx1"/>
                </a:solidFill>
              </a:rPr>
              <a:t>…</a:t>
            </a:r>
            <a:endParaRPr lang="en-US" sz="1800" dirty="0">
              <a:solidFill>
                <a:schemeClr val="tx1"/>
              </a:solidFill>
            </a:endParaRPr>
          </a:p>
          <a:p>
            <a:pPr marL="585788" indent="36513" defTabSz="832103" hangingPunct="1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b="1" dirty="0">
                <a:solidFill>
                  <a:srgbClr val="C00000"/>
                </a:solidFill>
              </a:rPr>
              <a:t>Argonne LCRC</a:t>
            </a:r>
            <a:r>
              <a:rPr lang="en-US" sz="1800" dirty="0">
                <a:solidFill>
                  <a:schemeClr val="tx1"/>
                </a:solidFill>
              </a:rPr>
              <a:t> for system access</a:t>
            </a:r>
          </a:p>
          <a:p>
            <a:pPr marL="585788" indent="36513" defTabSz="832103" hangingPunct="1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b="1" dirty="0">
                <a:solidFill>
                  <a:srgbClr val="C00000"/>
                </a:solidFill>
              </a:rPr>
              <a:t>Rob Latham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b="1" dirty="0">
                <a:solidFill>
                  <a:srgbClr val="C00000"/>
                </a:solidFill>
              </a:rPr>
              <a:t>Rob Ross</a:t>
            </a:r>
            <a:r>
              <a:rPr lang="en-US" sz="1800" dirty="0">
                <a:solidFill>
                  <a:schemeClr val="tx1"/>
                </a:solidFill>
              </a:rPr>
              <a:t> for sharing their I/O expertise</a:t>
            </a:r>
          </a:p>
          <a:p>
            <a:pPr marL="585788" indent="36513" defTabSz="832103" hangingPunct="1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i="1" dirty="0">
                <a:solidFill>
                  <a:schemeClr val="tx1"/>
                </a:solidFill>
              </a:rPr>
              <a:t>	</a:t>
            </a:r>
            <a:r>
              <a:rPr lang="en-US" sz="1800" b="1" dirty="0" err="1">
                <a:solidFill>
                  <a:srgbClr val="C00000"/>
                </a:solidFill>
              </a:rPr>
              <a:t>Yanfei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Guo</a:t>
            </a:r>
            <a:r>
              <a:rPr lang="en-US" sz="1800" dirty="0" smtClean="0">
                <a:solidFill>
                  <a:schemeClr val="tx1"/>
                </a:solidFill>
              </a:rPr>
              <a:t> for giving awesome advice throughout this work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hape 214"/>
          <p:cNvSpPr txBox="1">
            <a:spLocks/>
          </p:cNvSpPr>
          <p:nvPr/>
        </p:nvSpPr>
        <p:spPr>
          <a:xfrm>
            <a:off x="465438" y="5562600"/>
            <a:ext cx="8297562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684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256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828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908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480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05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624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832103" hangingPunct="1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lang="en-US" sz="1800" i="1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855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" y="209101"/>
            <a:ext cx="7772400" cy="1066800"/>
          </a:xfrm>
        </p:spPr>
        <p:txBody>
          <a:bodyPr/>
          <a:lstStyle/>
          <a:p>
            <a:r>
              <a:rPr lang="en-US" dirty="0" smtClean="0"/>
              <a:t>Deep Learning Scaling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3033" y="184656"/>
            <a:ext cx="441094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Dataset: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CIFAR10-Large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AlexNet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indent="204788">
              <a:tabLst>
                <a:tab pos="2190750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Batch size: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4,096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Training iterations: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1,024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pPr marL="979488" indent="-774700">
              <a:tabLst>
                <a:tab pos="2190750" algn="l"/>
              </a:tabLst>
            </a:pPr>
            <a:r>
              <a:rPr lang="en-US" sz="14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Testbed</a:t>
            </a:r>
            <a:r>
              <a:rPr lang="en-US" sz="14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LCRC Blues 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Each node: 16 cores 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Intel Pentium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Xeon processors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64 GB memory</a:t>
            </a: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331132"/>
              </p:ext>
            </p:extLst>
          </p:nvPr>
        </p:nvGraphicFramePr>
        <p:xfrm>
          <a:off x="30481" y="1786350"/>
          <a:ext cx="4236719" cy="476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250605"/>
              </p:ext>
            </p:extLst>
          </p:nvPr>
        </p:nvGraphicFramePr>
        <p:xfrm>
          <a:off x="4267201" y="1763226"/>
          <a:ext cx="4876800" cy="509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52600" y="2438400"/>
            <a:ext cx="26670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Caffe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is 20x worse than ideal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or 512 processes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3733800"/>
            <a:ext cx="0" cy="99060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5334000" y="1447800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Execution Time Breakdown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470924"/>
            <a:ext cx="32766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Training Time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89078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Paper, in a Nutshell: LMDBIO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An optimized I/O subsystem for scalable deep learning</a:t>
            </a:r>
          </a:p>
          <a:p>
            <a:pPr>
              <a:spcBef>
                <a:spcPts val="1000"/>
              </a:spcBef>
            </a:pPr>
            <a:r>
              <a:rPr lang="en-US" sz="2200" dirty="0" smtClean="0"/>
              <a:t>Improves </a:t>
            </a:r>
            <a:r>
              <a:rPr lang="en-US" sz="2200" b="1" dirty="0">
                <a:solidFill>
                  <a:srgbClr val="C00000"/>
                </a:solidFill>
              </a:rPr>
              <a:t>LMDB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(Lightning Memory-Mapped </a:t>
            </a:r>
            <a:r>
              <a:rPr lang="en-US" sz="2200" dirty="0" smtClean="0"/>
              <a:t>Database)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Solves </a:t>
            </a:r>
            <a:r>
              <a:rPr lang="en-US" sz="2200" dirty="0" err="1">
                <a:solidFill>
                  <a:srgbClr val="C00000"/>
                </a:solidFill>
              </a:rPr>
              <a:t>interprocess</a:t>
            </a:r>
            <a:r>
              <a:rPr lang="en-US" sz="2200" dirty="0">
                <a:solidFill>
                  <a:srgbClr val="C00000"/>
                </a:solidFill>
              </a:rPr>
              <a:t> contention</a:t>
            </a:r>
            <a:r>
              <a:rPr lang="en-US" sz="2200" dirty="0"/>
              <a:t> caused by </a:t>
            </a:r>
            <a:r>
              <a:rPr lang="en-US" sz="2200" dirty="0" err="1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200" dirty="0"/>
              <a:t> within a </a:t>
            </a:r>
            <a:r>
              <a:rPr lang="en-US" sz="2200" dirty="0" smtClean="0"/>
              <a:t>node</a:t>
            </a:r>
          </a:p>
          <a:p>
            <a:pPr lvl="1">
              <a:spcBef>
                <a:spcPts val="200"/>
              </a:spcBef>
            </a:pP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sz="2200" dirty="0" smtClean="0"/>
              <a:t> is used internally by LMDB and highly inefficient for parallel file system</a:t>
            </a:r>
          </a:p>
          <a:p>
            <a:pPr>
              <a:spcBef>
                <a:spcPts val="1000"/>
              </a:spcBef>
            </a:pPr>
            <a:r>
              <a:rPr lang="en-US" sz="2200" dirty="0" smtClean="0"/>
              <a:t>Provides highly efficient parallel data reading capability</a:t>
            </a:r>
          </a:p>
          <a:p>
            <a:pPr lvl="1">
              <a:spcBef>
                <a:spcPts val="200"/>
              </a:spcBef>
            </a:pPr>
            <a:r>
              <a:rPr lang="en-US" sz="2200" dirty="0" smtClean="0"/>
              <a:t>We achieve nearly</a:t>
            </a:r>
            <a:r>
              <a:rPr lang="en-US" sz="2200" dirty="0" smtClean="0">
                <a:solidFill>
                  <a:srgbClr val="C00000"/>
                </a:solidFill>
              </a:rPr>
              <a:t> 30x improvement</a:t>
            </a:r>
            <a:r>
              <a:rPr lang="en-US" sz="2200" dirty="0" smtClean="0"/>
              <a:t> in some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686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3355694" cy="5410200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Analysis of I/O in </a:t>
            </a:r>
            <a:r>
              <a:rPr lang="en-US" sz="2800" dirty="0" err="1" smtClean="0"/>
              <a:t>Caffe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3602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Caffe’s</a:t>
            </a:r>
            <a:r>
              <a:rPr lang="en-US" dirty="0" smtClean="0"/>
              <a:t> Current Parallel I/O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 smtClean="0"/>
              <a:t>Caffe</a:t>
            </a:r>
            <a:r>
              <a:rPr lang="en-US" sz="2200" dirty="0" smtClean="0"/>
              <a:t> is a </a:t>
            </a:r>
            <a:r>
              <a:rPr lang="en-US" sz="2200" dirty="0"/>
              <a:t>well-known </a:t>
            </a:r>
            <a:r>
              <a:rPr lang="en-US" sz="2200" i="1" dirty="0">
                <a:solidFill>
                  <a:srgbClr val="C00000"/>
                </a:solidFill>
              </a:rPr>
              <a:t>Convolutional Neural Network (CNN)</a:t>
            </a:r>
            <a:r>
              <a:rPr lang="en-US" sz="2200" dirty="0"/>
              <a:t> training framework  </a:t>
            </a:r>
            <a:endParaRPr lang="en-US" sz="2200" dirty="0" smtClean="0">
              <a:solidFill>
                <a:srgbClr val="C00000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200" dirty="0" smtClean="0">
                <a:solidFill>
                  <a:srgbClr val="C00000"/>
                </a:solidFill>
              </a:rPr>
              <a:t>Lightning Memory-Mapped Database</a:t>
            </a:r>
            <a:r>
              <a:rPr lang="en-US" sz="2200" dirty="0" smtClean="0"/>
              <a:t> (LMDB) is a default database engine of </a:t>
            </a:r>
            <a:r>
              <a:rPr lang="en-US" sz="2200" dirty="0" err="1" smtClean="0"/>
              <a:t>Caffe</a:t>
            </a:r>
            <a:endParaRPr lang="en-US" sz="22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LMDB internally uses 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endParaRPr lang="en-US" sz="2200" dirty="0" smtClean="0">
              <a:latin typeface="Courier" charset="0"/>
              <a:ea typeface="Courier" charset="0"/>
              <a:cs typeface="Courier" charset="0"/>
            </a:endParaRPr>
          </a:p>
          <a:p>
            <a:pPr lvl="1">
              <a:spcBef>
                <a:spcPts val="0"/>
              </a:spcBef>
            </a:pPr>
            <a:r>
              <a:rPr lang="en-US" sz="2000" dirty="0" smtClean="0"/>
              <a:t>It is used commonly by deep learning frameworks (e.g., </a:t>
            </a:r>
            <a:r>
              <a:rPr lang="en-US" sz="2000" dirty="0" err="1" smtClean="0"/>
              <a:t>TensorFlow</a:t>
            </a:r>
            <a:r>
              <a:rPr lang="en-US" sz="2000" dirty="0" smtClean="0"/>
              <a:t>, Torch, </a:t>
            </a:r>
            <a:r>
              <a:rPr lang="en-US" sz="2000" dirty="0" err="1" smtClean="0"/>
              <a:t>Keras</a:t>
            </a:r>
            <a:r>
              <a:rPr lang="en-US" sz="2000" dirty="0" smtClean="0"/>
              <a:t>)</a:t>
            </a:r>
          </a:p>
          <a:p>
            <a:pPr>
              <a:spcBef>
                <a:spcPts val="1000"/>
              </a:spcBef>
            </a:pPr>
            <a:r>
              <a:rPr lang="en-US" sz="2200" dirty="0"/>
              <a:t>Every process reads a database concurrently without any </a:t>
            </a:r>
            <a:r>
              <a:rPr lang="en-US" sz="2200" dirty="0" smtClean="0"/>
              <a:t>cooperation</a:t>
            </a:r>
            <a:endParaRPr lang="en-US" sz="2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981200" y="4648200"/>
            <a:ext cx="5161935" cy="2209800"/>
            <a:chOff x="1981200" y="4648200"/>
            <a:chExt cx="5161935" cy="2209800"/>
          </a:xfrm>
        </p:grpSpPr>
        <p:sp>
          <p:nvSpPr>
            <p:cNvPr id="5" name="Rectangle 4"/>
            <p:cNvSpPr/>
            <p:nvPr/>
          </p:nvSpPr>
          <p:spPr>
            <a:xfrm>
              <a:off x="1981200" y="4648200"/>
              <a:ext cx="2359741" cy="179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Machine 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02426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142539" y="5506065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879959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617378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83394" y="4648200"/>
              <a:ext cx="2359741" cy="179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Machine 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944733" y="5506065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682152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419572" y="5505362"/>
              <a:ext cx="589936" cy="58993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P5</a:t>
              </a:r>
            </a:p>
          </p:txBody>
        </p:sp>
        <p:cxnSp>
          <p:nvCxnSpPr>
            <p:cNvPr id="14" name="Straight Arrow Connector 13"/>
            <p:cNvCxnSpPr>
              <a:stCxn id="7" idx="0"/>
            </p:cNvCxnSpPr>
            <p:nvPr/>
          </p:nvCxnSpPr>
          <p:spPr>
            <a:xfrm flipH="1" flipV="1">
              <a:off x="2423651" y="5289756"/>
              <a:ext cx="13856" cy="2163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004619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16" name="Straight Arrow Connector 15"/>
            <p:cNvCxnSpPr>
              <a:stCxn id="11" idx="0"/>
              <a:endCxn id="15" idx="2"/>
            </p:cNvCxnSpPr>
            <p:nvPr/>
          </p:nvCxnSpPr>
          <p:spPr>
            <a:xfrm flipH="1" flipV="1">
              <a:off x="5225845" y="5289755"/>
              <a:ext cx="13856" cy="2163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939845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77264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19" name="Straight Arrow Connector 18"/>
            <p:cNvCxnSpPr>
              <a:stCxn id="8" idx="0"/>
              <a:endCxn id="17" idx="2"/>
            </p:cNvCxnSpPr>
            <p:nvPr/>
          </p:nvCxnSpPr>
          <p:spPr>
            <a:xfrm flipH="1" flipV="1">
              <a:off x="3161071" y="5289755"/>
              <a:ext cx="13856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0"/>
              <a:endCxn id="18" idx="2"/>
            </p:cNvCxnSpPr>
            <p:nvPr/>
          </p:nvCxnSpPr>
          <p:spPr>
            <a:xfrm flipH="1" flipV="1">
              <a:off x="3898490" y="5289755"/>
              <a:ext cx="13856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742039" y="4847304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79458" y="4847305"/>
              <a:ext cx="442451" cy="44245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charset="0"/>
                  <a:ea typeface="Calibri" charset="0"/>
                  <a:cs typeface="Calibri" charset="0"/>
                </a:rPr>
                <a:t>DB</a:t>
              </a:r>
            </a:p>
          </p:txBody>
        </p:sp>
        <p:cxnSp>
          <p:nvCxnSpPr>
            <p:cNvPr id="23" name="Straight Arrow Connector 22"/>
            <p:cNvCxnSpPr>
              <a:stCxn id="12" idx="0"/>
              <a:endCxn id="21" idx="2"/>
            </p:cNvCxnSpPr>
            <p:nvPr/>
          </p:nvCxnSpPr>
          <p:spPr>
            <a:xfrm flipH="1" flipV="1">
              <a:off x="5963265" y="5289755"/>
              <a:ext cx="13855" cy="215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65773" y="6519446"/>
              <a:ext cx="4516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latin typeface="Calibri" charset="0"/>
                  <a:ea typeface="Calibri" charset="0"/>
                  <a:cs typeface="Calibri" charset="0"/>
                </a:rPr>
                <a:t>Example of data </a:t>
              </a:r>
              <a:r>
                <a:rPr lang="en-US" sz="1600" i="1">
                  <a:latin typeface="Calibri" charset="0"/>
                  <a:ea typeface="Calibri" charset="0"/>
                  <a:cs typeface="Calibri" charset="0"/>
                </a:rPr>
                <a:t>batch loading on 2 machines</a:t>
              </a:r>
            </a:p>
          </p:txBody>
        </p:sp>
        <p:cxnSp>
          <p:nvCxnSpPr>
            <p:cNvPr id="25" name="Straight Arrow Connector 24"/>
            <p:cNvCxnSpPr>
              <a:stCxn id="13" idx="0"/>
              <a:endCxn id="22" idx="2"/>
            </p:cNvCxnSpPr>
            <p:nvPr/>
          </p:nvCxnSpPr>
          <p:spPr>
            <a:xfrm flipH="1" flipV="1">
              <a:off x="6700684" y="5289756"/>
              <a:ext cx="13856" cy="2156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928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 smtClean="0"/>
              <a:t>’s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smtClean="0"/>
              <a:t> maps a file into a virtual memory giving an illusion as if the </a:t>
            </a:r>
            <a:r>
              <a:rPr lang="en-US" dirty="0" smtClean="0">
                <a:solidFill>
                  <a:srgbClr val="C00000"/>
                </a:solidFill>
              </a:rPr>
              <a:t>entire file is in memory</a:t>
            </a:r>
          </a:p>
          <a:p>
            <a:pPr>
              <a:spcBef>
                <a:spcPts val="1125"/>
              </a:spcBef>
            </a:pPr>
            <a:r>
              <a:rPr lang="en-US" dirty="0" smtClean="0"/>
              <a:t>Data fetching is performed </a:t>
            </a:r>
            <a:r>
              <a:rPr lang="en-US" dirty="0" smtClean="0">
                <a:solidFill>
                  <a:srgbClr val="C00000"/>
                </a:solidFill>
              </a:rPr>
              <a:t>dynamically</a:t>
            </a:r>
            <a:r>
              <a:rPr lang="en-US" dirty="0" smtClean="0"/>
              <a:t> in a page granularity (4 KB)</a:t>
            </a:r>
          </a:p>
          <a:p>
            <a:pPr lvl="1"/>
            <a:r>
              <a:rPr lang="en-US" dirty="0" smtClean="0"/>
              <a:t>A page is loaded only when a process accesses it</a:t>
            </a:r>
          </a:p>
          <a:p>
            <a:pPr>
              <a:spcBef>
                <a:spcPts val="1125"/>
              </a:spcBef>
            </a:pPr>
            <a:r>
              <a:rPr lang="en-US" dirty="0" smtClean="0"/>
              <a:t>The underlying I/O in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smtClean="0"/>
              <a:t> relies solely on the </a:t>
            </a:r>
            <a:r>
              <a:rPr lang="en-US" dirty="0" smtClean="0">
                <a:solidFill>
                  <a:srgbClr val="C00000"/>
                </a:solidFill>
              </a:rPr>
              <a:t>operating system’s I/O scheduling</a:t>
            </a:r>
            <a:r>
              <a:rPr lang="en-US" dirty="0" smtClean="0"/>
              <a:t> which involves:</a:t>
            </a:r>
          </a:p>
          <a:p>
            <a:pPr lvl="1"/>
            <a:r>
              <a:rPr lang="en-US" dirty="0" smtClean="0"/>
              <a:t>Page fault handler </a:t>
            </a:r>
          </a:p>
          <a:p>
            <a:pPr lvl="1"/>
            <a:r>
              <a:rPr lang="en-US" dirty="0" smtClean="0"/>
              <a:t>The I/O interrupt handler </a:t>
            </a:r>
          </a:p>
          <a:p>
            <a:pPr lvl="1"/>
            <a:r>
              <a:rPr lang="en-US" dirty="0" smtClean="0"/>
              <a:t>The Completely Fair Scheduler (CFS)</a:t>
            </a:r>
          </a:p>
        </p:txBody>
      </p:sp>
    </p:spTree>
    <p:extLst>
      <p:ext uri="{BB962C8B-B14F-4D97-AF65-F5344CB8AC3E}">
        <p14:creationId xmlns:p14="http://schemas.microsoft.com/office/powerpoint/2010/main" val="1712979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mmap</a:t>
            </a:r>
            <a:r>
              <a:rPr lang="en-US" dirty="0" err="1" smtClean="0"/>
              <a:t>’s</a:t>
            </a:r>
            <a:r>
              <a:rPr lang="en-US" dirty="0" smtClean="0"/>
              <a:t> Simplified Workflow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52400" y="1828800"/>
            <a:ext cx="4541944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895600" y="5105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0955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5562600" y="3733800"/>
          <a:ext cx="229108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096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5105400" y="2819400"/>
          <a:ext cx="3540760" cy="30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04800" y="4992473"/>
            <a:ext cx="25146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Shared file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system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nodes)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3496274"/>
            <a:ext cx="251460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(shared between processes)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413" y="2077192"/>
            <a:ext cx="394458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(private for a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process</a:t>
            </a:r>
            <a:r>
              <a:rPr lang="en-US" sz="1800" baseline="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00" y="1371600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013575"/>
            <a:ext cx="1676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Virtual memory 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66298" y="1828800"/>
            <a:ext cx="4301502" cy="2779415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4280" y="1417134"/>
            <a:ext cx="11430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Node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2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2362200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0</a:t>
            </a:r>
            <a:endParaRPr kumimoji="0" 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1800" y="2344463"/>
            <a:ext cx="19812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Process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 1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8541" y="3249933"/>
            <a:ext cx="134685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Consolas"/>
              </a:rPr>
              <a:t>Page cache</a:t>
            </a:r>
            <a:endParaRPr kumimoji="0" lang="en-US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87626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BFCF8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nsolas"/>
            <a:ea typeface="Consolas"/>
            <a:cs typeface="Consolas"/>
            <a:sym typeface="Consola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22111</TotalTime>
  <Words>1575</Words>
  <Application>Microsoft Macintosh PowerPoint</Application>
  <PresentationFormat>On-screen Show (4:3)</PresentationFormat>
  <Paragraphs>409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Avenir Roman</vt:lpstr>
      <vt:lpstr>Calibri</vt:lpstr>
      <vt:lpstr>Consolas</vt:lpstr>
      <vt:lpstr>Courier</vt:lpstr>
      <vt:lpstr>Helvetica</vt:lpstr>
      <vt:lpstr>Helvetica Light</vt:lpstr>
      <vt:lpstr>Arial</vt:lpstr>
      <vt:lpstr>Default</vt:lpstr>
      <vt:lpstr>Towards Scalable Deep Learning via I/O Analysis and Optimization</vt:lpstr>
      <vt:lpstr>PowerPoint Presentation</vt:lpstr>
      <vt:lpstr>Deep Learning Challenges</vt:lpstr>
      <vt:lpstr>Deep Learning Scaling</vt:lpstr>
      <vt:lpstr>This Paper, in a Nutshell: LMDBIO</vt:lpstr>
      <vt:lpstr>Analysis of I/O in Caffe</vt:lpstr>
      <vt:lpstr>Caffe’s Current Parallel I/O Framework</vt:lpstr>
      <vt:lpstr>mmap’s Overview</vt:lpstr>
      <vt:lpstr>mmap’s Simplified Workflow</vt:lpstr>
      <vt:lpstr>mmap’s Simplified Workflow</vt:lpstr>
      <vt:lpstr>mmap’s Simplified Workflow</vt:lpstr>
      <vt:lpstr>mmap’s Simplified Workflow</vt:lpstr>
      <vt:lpstr>Analysis of mmap’s Interprocess Contention (1/3)</vt:lpstr>
      <vt:lpstr>Analysis of mmap’s Interprocess Contention (2/3)</vt:lpstr>
      <vt:lpstr>Analysis of mmap’s Interprocess Contention (3/3)</vt:lpstr>
      <vt:lpstr>Effects of Interprocess Contention</vt:lpstr>
      <vt:lpstr>LMDBIO Design and Implementation</vt:lpstr>
      <vt:lpstr>LMDBIO Design and Implementation</vt:lpstr>
      <vt:lpstr>LMDBIO Workflow</vt:lpstr>
      <vt:lpstr>LMDBIO Workflow</vt:lpstr>
      <vt:lpstr>LMDBIO Workflow</vt:lpstr>
      <vt:lpstr>LMDBIO Workflow</vt:lpstr>
      <vt:lpstr>Experiments and Results</vt:lpstr>
      <vt:lpstr>Experimental Setup (1/2)</vt:lpstr>
      <vt:lpstr>Experimental Setup (2/2)</vt:lpstr>
      <vt:lpstr>CIFAR10-Large Results on Blues</vt:lpstr>
      <vt:lpstr>ImageNet Results  on Blues</vt:lpstr>
      <vt:lpstr>Context Switches Analysis on Blues</vt:lpstr>
      <vt:lpstr>Something to be Aware of…</vt:lpstr>
      <vt:lpstr>Conclusion and Future Work</vt:lpstr>
      <vt:lpstr>Towards Scalable Deep Learning via I/O Analysis and Optimization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Deep Learning</dc:title>
  <dc:creator>Kwangi</dc:creator>
  <cp:lastModifiedBy>Microsoft Office User</cp:lastModifiedBy>
  <cp:revision>3083</cp:revision>
  <dcterms:modified xsi:type="dcterms:W3CDTF">2017-12-19T05:50:20Z</dcterms:modified>
</cp:coreProperties>
</file>