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847" r:id="rId2"/>
    <p:sldId id="867" r:id="rId3"/>
    <p:sldId id="869" r:id="rId4"/>
    <p:sldId id="848" r:id="rId5"/>
    <p:sldId id="868" r:id="rId6"/>
    <p:sldId id="849" r:id="rId7"/>
    <p:sldId id="850" r:id="rId8"/>
    <p:sldId id="851" r:id="rId9"/>
    <p:sldId id="852" r:id="rId10"/>
    <p:sldId id="854" r:id="rId11"/>
    <p:sldId id="855" r:id="rId12"/>
    <p:sldId id="856" r:id="rId13"/>
    <p:sldId id="857" r:id="rId14"/>
    <p:sldId id="858" r:id="rId15"/>
    <p:sldId id="859" r:id="rId16"/>
    <p:sldId id="860" r:id="rId17"/>
    <p:sldId id="861" r:id="rId18"/>
    <p:sldId id="862" r:id="rId19"/>
    <p:sldId id="863" r:id="rId20"/>
    <p:sldId id="870" r:id="rId21"/>
    <p:sldId id="871" r:id="rId22"/>
    <p:sldId id="872" r:id="rId23"/>
    <p:sldId id="864" r:id="rId24"/>
    <p:sldId id="865" r:id="rId25"/>
    <p:sldId id="86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min" initials="s" lastIdx="4" clrIdx="0"/>
  <p:cmAuthor id="1" name="Pavan Balaji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2"/>
    <p:restoredTop sz="92995"/>
  </p:normalViewPr>
  <p:slideViewPr>
    <p:cSldViewPr>
      <p:cViewPr varScale="1">
        <p:scale>
          <a:sx n="135" d="100"/>
          <a:sy n="135" d="100"/>
        </p:scale>
        <p:origin x="176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8F49A-F8EA-E14D-B178-03E99A0E4FF1}" type="datetimeFigureOut">
              <a:rPr lang="en-US" smtClean="0"/>
              <a:t>9/13/16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994C1-1010-644B-95B7-BDDE1640F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976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118E5-3FCA-1A4B-838E-1E484DA0C65A}" type="datetimeFigureOut">
              <a:rPr lang="en-US" smtClean="0"/>
              <a:t>9/13/16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48688-BBBB-D146-9A0F-F4DC2497B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067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0B3EB-07BD-448A-8787-652232A4C48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809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0B3EB-07BD-448A-8787-652232A4C48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152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0B3EB-07BD-448A-8787-652232A4C48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8172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0B3EB-07BD-448A-8787-652232A4C48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6516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0B3EB-07BD-448A-8787-652232A4C48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4993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0B3EB-07BD-448A-8787-652232A4C48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5059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0B3EB-07BD-448A-8787-652232A4C48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8412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0B3EB-07BD-448A-8787-652232A4C48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409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0B3EB-07BD-448A-8787-652232A4C48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076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0B3EB-07BD-448A-8787-652232A4C48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1673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0B3EB-07BD-448A-8787-652232A4C48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248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648688-BBBB-D146-9A0F-F4DC2497BC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090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0B3EB-07BD-448A-8787-652232A4C48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764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0B3EB-07BD-448A-8787-652232A4C48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457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0B3EB-07BD-448A-8787-652232A4C48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880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0B3EB-07BD-448A-8787-652232A4C48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03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0B3EB-07BD-448A-8787-652232A4C48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7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0B3EB-07BD-448A-8787-652232A4C48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446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0B3EB-07BD-448A-8787-652232A4C48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112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20B3EB-07BD-448A-8787-652232A4C48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573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505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079" name="Picture 7" descr="title head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7" descr="doe_blac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8" descr="title footer_Blue_64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57800" y="6553200"/>
            <a:ext cx="3581400" cy="228600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en-US" sz="1200" b="1" kern="1200" smtClean="0">
                <a:solidFill>
                  <a:srgbClr val="000099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is-IS" smtClean="0"/>
              <a:t>IEEE Cluster (09/13/2016)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05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05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57800" y="6553200"/>
            <a:ext cx="3581400" cy="228600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rgbClr val="000099"/>
                </a:solidFill>
              </a:defRPr>
            </a:lvl1pPr>
          </a:lstStyle>
          <a:p>
            <a:r>
              <a:rPr lang="is-IS" smtClean="0"/>
              <a:t>IEEE Cluster (09/13/2016)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57800" y="6553200"/>
            <a:ext cx="3581400" cy="228600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rgbClr val="000099"/>
                </a:solidFill>
              </a:defRPr>
            </a:lvl1pPr>
          </a:lstStyle>
          <a:p>
            <a:r>
              <a:rPr lang="is-IS" smtClean="0"/>
              <a:t>IEEE Cluster (09/13/2016)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57800" y="6553200"/>
            <a:ext cx="3581400" cy="228600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rgbClr val="000099"/>
                </a:solidFill>
              </a:defRPr>
            </a:lvl1pPr>
          </a:lstStyle>
          <a:p>
            <a:r>
              <a:rPr lang="is-IS" smtClean="0"/>
              <a:t>IEEE Cluster (09/13/2016)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5" descr="slide footer_blue_646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324600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1031" name="Picture 7" descr="slide header_646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57800" y="6553200"/>
            <a:ext cx="3581400" cy="228600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rgbClr val="000099"/>
                </a:solidFill>
              </a:defRPr>
            </a:lvl1pPr>
          </a:lstStyle>
          <a:p>
            <a:r>
              <a:rPr lang="is-IS" smtClean="0"/>
              <a:t>IEEE Cluster (09/13/2016)</a:t>
            </a:r>
            <a:endParaRPr lang="en-US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990600" y="6553200"/>
            <a:ext cx="2971800" cy="228600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Pavan Balaji, Argonne National Laboratory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15151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 sz="2400">
          <a:solidFill>
            <a:srgbClr val="151515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1F497D"/>
        </a:buClr>
        <a:buChar char="–"/>
        <a:defRPr sz="2000">
          <a:solidFill>
            <a:srgbClr val="151515"/>
          </a:solidFill>
          <a:latin typeface="+mn-lt"/>
        </a:defRPr>
      </a:lvl2pPr>
      <a:lvl3pPr marL="1143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1F497D"/>
        </a:buClr>
        <a:buChar char="•"/>
        <a:defRPr sz="1800">
          <a:solidFill>
            <a:srgbClr val="151515"/>
          </a:solidFill>
          <a:latin typeface="+mn-lt"/>
        </a:defRPr>
      </a:lvl3pPr>
      <a:lvl4pPr marL="1600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1F497D"/>
        </a:buClr>
        <a:buChar char="–"/>
        <a:defRPr sz="1800">
          <a:solidFill>
            <a:srgbClr val="151515"/>
          </a:solidFill>
          <a:latin typeface="+mn-lt"/>
        </a:defRPr>
      </a:lvl4pPr>
      <a:lvl5pPr marL="20574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800">
          <a:solidFill>
            <a:srgbClr val="151515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balaji@anl.gov" TargetMode="External"/><Relationship Id="rId4" Type="http://schemas.openxmlformats.org/officeDocument/2006/relationships/hyperlink" Target="http://www.mcs.anl.gov/group/pmrs/" TargetMode="External"/><Relationship Id="rId5" Type="http://schemas.openxmlformats.org/officeDocument/2006/relationships/image" Target="../media/image9.jpeg"/><Relationship Id="rId6" Type="http://schemas.microsoft.com/office/2007/relationships/hdphoto" Target="../media/hdphoto1.wdp"/><Relationship Id="rId7" Type="http://schemas.openxmlformats.org/officeDocument/2006/relationships/image" Target="../media/image10.jpeg"/><Relationship Id="rId8" Type="http://schemas.microsoft.com/office/2007/relationships/hdphoto" Target="../media/hdphoto2.wdp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mcs.anl.gov/~balaji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Compiler-Assisted Overlapping of Communication and </a:t>
            </a:r>
            <a:r>
              <a:rPr lang="en-US" dirty="0" smtClean="0"/>
              <a:t>Computation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MPI Applications 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143000" y="3501008"/>
            <a:ext cx="7533456" cy="1872208"/>
          </a:xfrm>
        </p:spPr>
        <p:txBody>
          <a:bodyPr>
            <a:normAutofit/>
          </a:bodyPr>
          <a:lstStyle/>
          <a:p>
            <a:r>
              <a:rPr lang="en-US" sz="2000" b="1" dirty="0" err="1" smtClean="0"/>
              <a:t>Jichi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Guo</a:t>
            </a:r>
            <a:r>
              <a:rPr lang="en-US" sz="2000" b="1" dirty="0" smtClean="0"/>
              <a:t>, Qing Yi (University of Colorado, Colorado Springs)      </a:t>
            </a:r>
          </a:p>
          <a:p>
            <a:r>
              <a:rPr lang="en-US" sz="2000" b="1" dirty="0" err="1" smtClean="0"/>
              <a:t>Jiayuan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Meng</a:t>
            </a:r>
            <a:r>
              <a:rPr lang="en-US" sz="2000" b="1" dirty="0"/>
              <a:t> </a:t>
            </a:r>
            <a:r>
              <a:rPr lang="en-US" sz="2000" b="1" dirty="0" smtClean="0"/>
              <a:t>(Google </a:t>
            </a:r>
            <a:r>
              <a:rPr lang="en-US" sz="2000" b="1" dirty="0" err="1" smtClean="0"/>
              <a:t>Inc</a:t>
            </a:r>
            <a:r>
              <a:rPr lang="en-US" sz="2000" b="1" dirty="0" smtClean="0"/>
              <a:t>)</a:t>
            </a:r>
          </a:p>
          <a:p>
            <a:r>
              <a:rPr lang="en-US" sz="2000" b="1" dirty="0" err="1" smtClean="0"/>
              <a:t>Junchao</a:t>
            </a:r>
            <a:r>
              <a:rPr lang="en-US" sz="2000" b="1" dirty="0" smtClean="0"/>
              <a:t> Zhang, Pavan Balaji </a:t>
            </a:r>
            <a:r>
              <a:rPr lang="en-US" sz="2000" b="1" dirty="0"/>
              <a:t>(</a:t>
            </a:r>
            <a:r>
              <a:rPr lang="en-US" sz="2000" b="1" dirty="0" smtClean="0"/>
              <a:t>Argonne National Laboratory)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3983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Hot Communication 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219200"/>
            <a:ext cx="4505574" cy="4144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Communication hot spots</a:t>
            </a:r>
          </a:p>
          <a:p>
            <a:pPr lvl="1"/>
            <a:r>
              <a:rPr lang="en-US" dirty="0"/>
              <a:t>MPI blocking communication</a:t>
            </a:r>
          </a:p>
          <a:p>
            <a:pPr lvl="2"/>
            <a:r>
              <a:rPr lang="en-US" dirty="0"/>
              <a:t>Point-to-point</a:t>
            </a:r>
          </a:p>
          <a:p>
            <a:pPr lvl="2"/>
            <a:r>
              <a:rPr lang="en-US" dirty="0"/>
              <a:t>Collective</a:t>
            </a:r>
          </a:p>
          <a:p>
            <a:r>
              <a:rPr lang="en-US" dirty="0"/>
              <a:t>Computation hot spots</a:t>
            </a:r>
          </a:p>
          <a:p>
            <a:pPr lvl="1"/>
            <a:r>
              <a:rPr lang="en-US" dirty="0"/>
              <a:t>Loops of CPU or memory intensive arithmetic computation</a:t>
            </a:r>
          </a:p>
          <a:p>
            <a:r>
              <a:rPr lang="en-US" dirty="0" smtClean="0"/>
              <a:t>Clear separation of computation and communication</a:t>
            </a:r>
          </a:p>
          <a:p>
            <a:pPr lvl="1"/>
            <a:r>
              <a:rPr lang="en-US" dirty="0" smtClean="0"/>
              <a:t>Comp =&gt; </a:t>
            </a:r>
            <a:r>
              <a:rPr lang="en-US" dirty="0" err="1" smtClean="0"/>
              <a:t>Comm</a:t>
            </a:r>
            <a:r>
              <a:rPr lang="en-US" dirty="0" smtClean="0"/>
              <a:t> =&gt; Comp =&gt; …</a:t>
            </a:r>
          </a:p>
          <a:p>
            <a:pPr lvl="2"/>
            <a:r>
              <a:rPr lang="en-US" dirty="0" smtClean="0"/>
              <a:t>Reuse buffers across iterations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5516481" y="1370856"/>
            <a:ext cx="3388357" cy="4536504"/>
            <a:chOff x="4249844" y="1328615"/>
            <a:chExt cx="3388357" cy="4728308"/>
          </a:xfrm>
        </p:grpSpPr>
        <p:grpSp>
          <p:nvGrpSpPr>
            <p:cNvPr id="49" name="Group 48"/>
            <p:cNvGrpSpPr/>
            <p:nvPr/>
          </p:nvGrpSpPr>
          <p:grpSpPr>
            <a:xfrm>
              <a:off x="4249844" y="1328615"/>
              <a:ext cx="3388357" cy="4728308"/>
              <a:chOff x="4249844" y="1328615"/>
              <a:chExt cx="3388357" cy="4728308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4249844" y="3394804"/>
                <a:ext cx="2022002" cy="576064"/>
              </a:xfrm>
              <a:prstGeom prst="rect">
                <a:avLst/>
              </a:prstGeom>
              <a:noFill/>
              <a:ln w="25400" cap="flat" cmpd="sng" algn="ctr">
                <a:solidFill>
                  <a:srgbClr val="F7964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MPI_Alltoall</a:t>
                </a: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(I)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4249844" y="1948673"/>
                <a:ext cx="2022002" cy="1167757"/>
              </a:xfrm>
              <a:prstGeom prst="rect">
                <a:avLst/>
              </a:prstGeom>
              <a:noFill/>
              <a:ln w="25400" cap="flat" cmpd="sng" algn="ctr">
                <a:solidFill>
                  <a:srgbClr val="9BBB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4487949" y="2253147"/>
                <a:ext cx="1409151" cy="502810"/>
              </a:xfrm>
              <a:prstGeom prst="rect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Computation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55" name="Elbow Connector 54"/>
              <p:cNvCxnSpPr>
                <a:stCxn id="54" idx="0"/>
                <a:endCxn id="54" idx="2"/>
              </p:cNvCxnSpPr>
              <p:nvPr/>
            </p:nvCxnSpPr>
            <p:spPr>
              <a:xfrm rot="16200000" flipH="1">
                <a:off x="4941120" y="2504552"/>
                <a:ext cx="502810" cy="12700"/>
              </a:xfrm>
              <a:prstGeom prst="bentConnector5">
                <a:avLst>
                  <a:gd name="adj1" fmla="val -45464"/>
                  <a:gd name="adj2" fmla="val 7347843"/>
                  <a:gd name="adj3" fmla="val 145464"/>
                </a:avLst>
              </a:prstGeom>
              <a:noFill/>
              <a:ln w="25400" cap="flat" cmpd="sng" algn="ctr">
                <a:solidFill>
                  <a:srgbClr val="4F81BD"/>
                </a:solidFill>
                <a:prstDash val="dash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56" name="TextBox 55"/>
              <p:cNvSpPr txBox="1"/>
              <p:nvPr/>
            </p:nvSpPr>
            <p:spPr>
              <a:xfrm>
                <a:off x="6568117" y="2346498"/>
                <a:ext cx="10577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Before (I)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6647818" y="4555873"/>
                <a:ext cx="9060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After (I)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4249844" y="4253108"/>
                <a:ext cx="2022002" cy="1157813"/>
              </a:xfrm>
              <a:prstGeom prst="rect">
                <a:avLst/>
              </a:prstGeom>
              <a:noFill/>
              <a:ln w="25400" cap="flat" cmpd="sng" algn="ctr">
                <a:solidFill>
                  <a:srgbClr val="4BACC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4546563" y="4580939"/>
                <a:ext cx="1401650" cy="502810"/>
              </a:xfrm>
              <a:prstGeom prst="rect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Computation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0" name="Elbow Connector 59"/>
              <p:cNvCxnSpPr>
                <a:stCxn id="59" idx="0"/>
                <a:endCxn id="59" idx="2"/>
              </p:cNvCxnSpPr>
              <p:nvPr/>
            </p:nvCxnSpPr>
            <p:spPr>
              <a:xfrm rot="16200000" flipH="1">
                <a:off x="4995983" y="4832344"/>
                <a:ext cx="502810" cy="12700"/>
              </a:xfrm>
              <a:prstGeom prst="bentConnector5">
                <a:avLst>
                  <a:gd name="adj1" fmla="val -45464"/>
                  <a:gd name="adj2" fmla="val 7318307"/>
                  <a:gd name="adj3" fmla="val 145464"/>
                </a:avLst>
              </a:prstGeom>
              <a:noFill/>
              <a:ln w="25400" cap="flat" cmpd="sng" algn="ctr">
                <a:solidFill>
                  <a:srgbClr val="4F81BD"/>
                </a:solidFill>
                <a:prstDash val="dash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1" name="Elbow Connector 60"/>
              <p:cNvCxnSpPr>
                <a:stCxn id="53" idx="0"/>
                <a:endCxn id="58" idx="2"/>
              </p:cNvCxnSpPr>
              <p:nvPr/>
            </p:nvCxnSpPr>
            <p:spPr>
              <a:xfrm rot="16200000" flipH="1">
                <a:off x="3529721" y="3679797"/>
                <a:ext cx="3462248" cy="12700"/>
              </a:xfrm>
              <a:prstGeom prst="bentConnector5">
                <a:avLst>
                  <a:gd name="adj1" fmla="val -6603"/>
                  <a:gd name="adj2" fmla="val 9760638"/>
                  <a:gd name="adj3" fmla="val 106603"/>
                </a:avLst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62" name="TextBox 61"/>
              <p:cNvSpPr txBox="1"/>
              <p:nvPr/>
            </p:nvSpPr>
            <p:spPr>
              <a:xfrm>
                <a:off x="6506311" y="3380146"/>
                <a:ext cx="113189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Loop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(I = 1 … N)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63" name="Straight Arrow Connector 62"/>
              <p:cNvCxnSpPr>
                <a:endCxn id="53" idx="0"/>
              </p:cNvCxnSpPr>
              <p:nvPr/>
            </p:nvCxnSpPr>
            <p:spPr>
              <a:xfrm>
                <a:off x="5254495" y="1328615"/>
                <a:ext cx="6350" cy="620058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4" name="Straight Arrow Connector 63"/>
              <p:cNvCxnSpPr>
                <a:stCxn id="53" idx="2"/>
                <a:endCxn id="52" idx="0"/>
              </p:cNvCxnSpPr>
              <p:nvPr/>
            </p:nvCxnSpPr>
            <p:spPr>
              <a:xfrm>
                <a:off x="5260845" y="3116430"/>
                <a:ext cx="0" cy="278374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5" name="Straight Arrow Connector 64"/>
              <p:cNvCxnSpPr>
                <a:stCxn id="52" idx="2"/>
                <a:endCxn id="58" idx="0"/>
              </p:cNvCxnSpPr>
              <p:nvPr/>
            </p:nvCxnSpPr>
            <p:spPr>
              <a:xfrm>
                <a:off x="5260845" y="3970868"/>
                <a:ext cx="0" cy="28224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66" name="Straight Arrow Connector 65"/>
              <p:cNvCxnSpPr>
                <a:stCxn id="58" idx="2"/>
              </p:cNvCxnSpPr>
              <p:nvPr/>
            </p:nvCxnSpPr>
            <p:spPr>
              <a:xfrm flipH="1">
                <a:off x="5241038" y="5410921"/>
                <a:ext cx="19807" cy="646002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67" name="TextBox 66"/>
              <p:cNvSpPr txBox="1"/>
              <p:nvPr/>
            </p:nvSpPr>
            <p:spPr>
              <a:xfrm>
                <a:off x="4747825" y="1380436"/>
                <a:ext cx="3641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In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4591521" y="5532818"/>
                <a:ext cx="5360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Out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4513393" y="1875716"/>
              <a:ext cx="646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Loop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568103" y="4196834"/>
              <a:ext cx="646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Loop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8261684" y="647031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6821624" y="1257508"/>
            <a:ext cx="2208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NAS FT (1D layout)</a:t>
            </a:r>
            <a:endParaRPr lang="en-US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s-IS" smtClean="0"/>
              <a:t>IEEE Cluster (09/13/2016)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5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Overlap computation and communication in the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371600"/>
            <a:ext cx="8538022" cy="4144963"/>
          </a:xfrm>
        </p:spPr>
        <p:txBody>
          <a:bodyPr/>
          <a:lstStyle/>
          <a:p>
            <a:r>
              <a:rPr lang="en-US" dirty="0" smtClean="0"/>
              <a:t>Replace blocking </a:t>
            </a:r>
            <a:r>
              <a:rPr lang="en-US" dirty="0" err="1" smtClean="0"/>
              <a:t>MPI_Alltoall</a:t>
            </a:r>
            <a:r>
              <a:rPr lang="en-US" dirty="0" smtClean="0"/>
              <a:t> by </a:t>
            </a:r>
            <a:r>
              <a:rPr lang="en-US" dirty="0" err="1" smtClean="0"/>
              <a:t>MPI_Ialltoall</a:t>
            </a:r>
            <a:r>
              <a:rPr lang="en-US" dirty="0" smtClean="0"/>
              <a:t> and </a:t>
            </a:r>
            <a:r>
              <a:rPr lang="en-US" dirty="0" err="1" smtClean="0"/>
              <a:t>MPI_Wait</a:t>
            </a:r>
            <a:endParaRPr lang="en-US" dirty="0" smtClean="0"/>
          </a:p>
          <a:p>
            <a:r>
              <a:rPr lang="en-US" dirty="0" smtClean="0"/>
              <a:t>Reorder Before/After/</a:t>
            </a:r>
            <a:r>
              <a:rPr lang="en-US" dirty="0" err="1" smtClean="0"/>
              <a:t>MPI_Ialltoall</a:t>
            </a:r>
            <a:r>
              <a:rPr lang="en-US" dirty="0" smtClean="0"/>
              <a:t>/</a:t>
            </a:r>
            <a:r>
              <a:rPr lang="en-US" dirty="0" err="1" smtClean="0"/>
              <a:t>MPI_Wait</a:t>
            </a:r>
            <a:r>
              <a:rPr lang="en-US" dirty="0" smtClean="0"/>
              <a:t> if dependence allowed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695158" y="340092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334211" y="326724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04" name="Group 103"/>
          <p:cNvGrpSpPr/>
          <p:nvPr/>
        </p:nvGrpSpPr>
        <p:grpSpPr>
          <a:xfrm>
            <a:off x="150941" y="2450068"/>
            <a:ext cx="8885555" cy="3703632"/>
            <a:chOff x="35805" y="2713801"/>
            <a:chExt cx="8885555" cy="3703632"/>
          </a:xfrm>
        </p:grpSpPr>
        <p:cxnSp>
          <p:nvCxnSpPr>
            <p:cNvPr id="105" name="Straight Connector 104"/>
            <p:cNvCxnSpPr>
              <a:stCxn id="123" idx="1"/>
              <a:endCxn id="123" idx="1"/>
            </p:cNvCxnSpPr>
            <p:nvPr/>
          </p:nvCxnSpPr>
          <p:spPr>
            <a:xfrm>
              <a:off x="1216004" y="4059244"/>
              <a:ext cx="0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106" name="Group 105"/>
            <p:cNvGrpSpPr/>
            <p:nvPr/>
          </p:nvGrpSpPr>
          <p:grpSpPr>
            <a:xfrm>
              <a:off x="58606" y="2713801"/>
              <a:ext cx="8862754" cy="3334300"/>
              <a:chOff x="58606" y="2713801"/>
              <a:chExt cx="8862754" cy="3334300"/>
            </a:xfrm>
          </p:grpSpPr>
          <p:grpSp>
            <p:nvGrpSpPr>
              <p:cNvPr id="110" name="Group 109"/>
              <p:cNvGrpSpPr/>
              <p:nvPr/>
            </p:nvGrpSpPr>
            <p:grpSpPr>
              <a:xfrm>
                <a:off x="58606" y="2713801"/>
                <a:ext cx="8862754" cy="3334300"/>
                <a:chOff x="58606" y="2713801"/>
                <a:chExt cx="8862754" cy="3334300"/>
              </a:xfrm>
            </p:grpSpPr>
            <p:grpSp>
              <p:nvGrpSpPr>
                <p:cNvPr id="119" name="Group 118"/>
                <p:cNvGrpSpPr/>
                <p:nvPr/>
              </p:nvGrpSpPr>
              <p:grpSpPr>
                <a:xfrm>
                  <a:off x="58606" y="3765865"/>
                  <a:ext cx="8862754" cy="2169986"/>
                  <a:chOff x="175834" y="1616685"/>
                  <a:chExt cx="8862754" cy="2169986"/>
                </a:xfrm>
              </p:grpSpPr>
              <p:sp>
                <p:nvSpPr>
                  <p:cNvPr id="122" name="Rectangle 121"/>
                  <p:cNvSpPr/>
                  <p:nvPr/>
                </p:nvSpPr>
                <p:spPr>
                  <a:xfrm>
                    <a:off x="3193502" y="1616685"/>
                    <a:ext cx="996461" cy="576064"/>
                  </a:xfrm>
                  <a:prstGeom prst="rect">
                    <a:avLst/>
                  </a:prstGeom>
                  <a:noFill/>
                  <a:ln w="25400" cap="flat" cmpd="sng" algn="ctr">
                    <a:solidFill>
                      <a:srgbClr val="F79646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Wait1</a:t>
                    </a:r>
                  </a:p>
                </p:txBody>
              </p:sp>
              <p:sp>
                <p:nvSpPr>
                  <p:cNvPr id="123" name="Rectangle 122"/>
                  <p:cNvSpPr/>
                  <p:nvPr/>
                </p:nvSpPr>
                <p:spPr>
                  <a:xfrm>
                    <a:off x="1333232" y="1622032"/>
                    <a:ext cx="996461" cy="576064"/>
                  </a:xfrm>
                  <a:prstGeom prst="rect">
                    <a:avLst/>
                  </a:prstGeom>
                  <a:noFill/>
                  <a:ln w="25400" cap="flat" cmpd="sng" algn="ctr">
                    <a:solidFill>
                      <a:srgbClr val="F79646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Ialltoall1</a:t>
                    </a:r>
                  </a:p>
                </p:txBody>
              </p:sp>
              <p:sp>
                <p:nvSpPr>
                  <p:cNvPr id="124" name="Rectangle 123"/>
                  <p:cNvSpPr/>
                  <p:nvPr/>
                </p:nvSpPr>
                <p:spPr>
                  <a:xfrm>
                    <a:off x="175834" y="1620237"/>
                    <a:ext cx="996461" cy="576064"/>
                  </a:xfrm>
                  <a:prstGeom prst="rect">
                    <a:avLst/>
                  </a:prstGeom>
                  <a:noFill/>
                  <a:ln w="25400" cap="flat" cmpd="sng" algn="ctr">
                    <a:solidFill>
                      <a:srgbClr val="9BBB59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Before1</a:t>
                    </a:r>
                  </a:p>
                </p:txBody>
              </p:sp>
              <p:sp>
                <p:nvSpPr>
                  <p:cNvPr id="125" name="Rectangle 124"/>
                  <p:cNvSpPr/>
                  <p:nvPr/>
                </p:nvSpPr>
                <p:spPr>
                  <a:xfrm>
                    <a:off x="5119584" y="1641570"/>
                    <a:ext cx="996461" cy="576064"/>
                  </a:xfrm>
                  <a:prstGeom prst="rect">
                    <a:avLst/>
                  </a:prstGeom>
                  <a:noFill/>
                  <a:ln w="25400" cap="flat" cmpd="sng" algn="ctr">
                    <a:solidFill>
                      <a:srgbClr val="4BACC6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After1</a:t>
                    </a:r>
                  </a:p>
                </p:txBody>
              </p:sp>
              <p:sp>
                <p:nvSpPr>
                  <p:cNvPr id="126" name="Rectangle 125"/>
                  <p:cNvSpPr/>
                  <p:nvPr/>
                </p:nvSpPr>
                <p:spPr>
                  <a:xfrm>
                    <a:off x="4149859" y="2410051"/>
                    <a:ext cx="996461" cy="576064"/>
                  </a:xfrm>
                  <a:prstGeom prst="rect">
                    <a:avLst/>
                  </a:prstGeom>
                  <a:noFill/>
                  <a:ln w="25400" cap="flat" cmpd="sng" algn="ctr">
                    <a:solidFill>
                      <a:srgbClr val="F79646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Ialltoall2</a:t>
                    </a:r>
                  </a:p>
                </p:txBody>
              </p:sp>
              <p:sp>
                <p:nvSpPr>
                  <p:cNvPr id="127" name="Rectangle 126"/>
                  <p:cNvSpPr/>
                  <p:nvPr/>
                </p:nvSpPr>
                <p:spPr>
                  <a:xfrm>
                    <a:off x="2249485" y="2410051"/>
                    <a:ext cx="996461" cy="576064"/>
                  </a:xfrm>
                  <a:prstGeom prst="rect">
                    <a:avLst/>
                  </a:prstGeom>
                  <a:noFill/>
                  <a:ln w="25400" cap="flat" cmpd="sng" algn="ctr">
                    <a:solidFill>
                      <a:srgbClr val="9BBB59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Before2</a:t>
                    </a:r>
                  </a:p>
                </p:txBody>
              </p:sp>
              <p:sp>
                <p:nvSpPr>
                  <p:cNvPr id="128" name="Rectangle 127"/>
                  <p:cNvSpPr/>
                  <p:nvPr/>
                </p:nvSpPr>
                <p:spPr>
                  <a:xfrm>
                    <a:off x="7059034" y="2410051"/>
                    <a:ext cx="996461" cy="576064"/>
                  </a:xfrm>
                  <a:prstGeom prst="rect">
                    <a:avLst/>
                  </a:prstGeom>
                  <a:noFill/>
                  <a:ln w="25400" cap="flat" cmpd="sng" algn="ctr">
                    <a:solidFill>
                      <a:srgbClr val="F79646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Wait2</a:t>
                    </a:r>
                  </a:p>
                </p:txBody>
              </p:sp>
              <p:sp>
                <p:nvSpPr>
                  <p:cNvPr id="129" name="Rectangle 128"/>
                  <p:cNvSpPr/>
                  <p:nvPr/>
                </p:nvSpPr>
                <p:spPr>
                  <a:xfrm>
                    <a:off x="8042127" y="3210607"/>
                    <a:ext cx="996461" cy="576064"/>
                  </a:xfrm>
                  <a:prstGeom prst="rect">
                    <a:avLst/>
                  </a:prstGeom>
                  <a:noFill/>
                  <a:ln w="25400" cap="flat" cmpd="sng" algn="ctr">
                    <a:solidFill>
                      <a:srgbClr val="F79646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Ialltoall3</a:t>
                    </a:r>
                  </a:p>
                </p:txBody>
              </p:sp>
              <p:sp>
                <p:nvSpPr>
                  <p:cNvPr id="130" name="Rectangle 129"/>
                  <p:cNvSpPr/>
                  <p:nvPr/>
                </p:nvSpPr>
                <p:spPr>
                  <a:xfrm>
                    <a:off x="6102677" y="3167929"/>
                    <a:ext cx="996461" cy="576064"/>
                  </a:xfrm>
                  <a:prstGeom prst="rect">
                    <a:avLst/>
                  </a:prstGeom>
                  <a:noFill/>
                  <a:ln w="25400" cap="flat" cmpd="sng" algn="ctr">
                    <a:solidFill>
                      <a:srgbClr val="9BBB59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Before3</a:t>
                    </a:r>
                  </a:p>
                </p:txBody>
              </p:sp>
            </p:grpSp>
            <p:sp>
              <p:nvSpPr>
                <p:cNvPr id="120" name="Rectangle 119"/>
                <p:cNvSpPr/>
                <p:nvPr/>
              </p:nvSpPr>
              <p:spPr>
                <a:xfrm>
                  <a:off x="4415700" y="3165228"/>
                  <a:ext cx="3145693" cy="2882873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4F81BD"/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1" name="TextBox 120"/>
                <p:cNvSpPr txBox="1"/>
                <p:nvPr/>
              </p:nvSpPr>
              <p:spPr>
                <a:xfrm>
                  <a:off x="4056820" y="2713801"/>
                  <a:ext cx="40045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Overlap Alltoal2 with Before3 and After1</a:t>
                  </a:r>
                </a:p>
              </p:txBody>
            </p:sp>
          </p:grpSp>
          <p:cxnSp>
            <p:nvCxnSpPr>
              <p:cNvPr id="111" name="Straight Arrow Connector 110"/>
              <p:cNvCxnSpPr>
                <a:stCxn id="124" idx="3"/>
                <a:endCxn id="123" idx="1"/>
              </p:cNvCxnSpPr>
              <p:nvPr/>
            </p:nvCxnSpPr>
            <p:spPr>
              <a:xfrm>
                <a:off x="1055067" y="4057449"/>
                <a:ext cx="160937" cy="179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2" name="Elbow Connector 111"/>
              <p:cNvCxnSpPr>
                <a:stCxn id="123" idx="3"/>
                <a:endCxn id="127" idx="1"/>
              </p:cNvCxnSpPr>
              <p:nvPr/>
            </p:nvCxnSpPr>
            <p:spPr>
              <a:xfrm flipH="1">
                <a:off x="2132257" y="4059244"/>
                <a:ext cx="80208" cy="788019"/>
              </a:xfrm>
              <a:prstGeom prst="bentConnector5">
                <a:avLst>
                  <a:gd name="adj1" fmla="val -285009"/>
                  <a:gd name="adj2" fmla="val 50000"/>
                  <a:gd name="adj3" fmla="val 385009"/>
                </a:avLst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3" name="Elbow Connector 112"/>
              <p:cNvCxnSpPr>
                <a:stCxn id="127" idx="3"/>
                <a:endCxn id="122" idx="1"/>
              </p:cNvCxnSpPr>
              <p:nvPr/>
            </p:nvCxnSpPr>
            <p:spPr>
              <a:xfrm flipH="1" flipV="1">
                <a:off x="3076274" y="4053897"/>
                <a:ext cx="52444" cy="793366"/>
              </a:xfrm>
              <a:prstGeom prst="bentConnector5">
                <a:avLst>
                  <a:gd name="adj1" fmla="val -435894"/>
                  <a:gd name="adj2" fmla="val 50000"/>
                  <a:gd name="adj3" fmla="val 535894"/>
                </a:avLst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4" name="Elbow Connector 113"/>
              <p:cNvCxnSpPr>
                <a:stCxn id="122" idx="3"/>
                <a:endCxn id="126" idx="1"/>
              </p:cNvCxnSpPr>
              <p:nvPr/>
            </p:nvCxnSpPr>
            <p:spPr>
              <a:xfrm flipH="1">
                <a:off x="4032631" y="4053897"/>
                <a:ext cx="40104" cy="793366"/>
              </a:xfrm>
              <a:prstGeom prst="bentConnector5">
                <a:avLst>
                  <a:gd name="adj1" fmla="val -570018"/>
                  <a:gd name="adj2" fmla="val 50000"/>
                  <a:gd name="adj3" fmla="val 670018"/>
                </a:avLst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5" name="Elbow Connector 114"/>
              <p:cNvCxnSpPr>
                <a:stCxn id="126" idx="3"/>
                <a:endCxn id="125" idx="1"/>
              </p:cNvCxnSpPr>
              <p:nvPr/>
            </p:nvCxnSpPr>
            <p:spPr>
              <a:xfrm flipH="1" flipV="1">
                <a:off x="5002356" y="4078782"/>
                <a:ext cx="26736" cy="768481"/>
              </a:xfrm>
              <a:prstGeom prst="bentConnector5">
                <a:avLst>
                  <a:gd name="adj1" fmla="val -855027"/>
                  <a:gd name="adj2" fmla="val 50000"/>
                  <a:gd name="adj3" fmla="val 955027"/>
                </a:avLst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6" name="Elbow Connector 115"/>
              <p:cNvCxnSpPr>
                <a:stCxn id="125" idx="3"/>
                <a:endCxn id="130" idx="1"/>
              </p:cNvCxnSpPr>
              <p:nvPr/>
            </p:nvCxnSpPr>
            <p:spPr>
              <a:xfrm flipH="1">
                <a:off x="5985449" y="4078782"/>
                <a:ext cx="13368" cy="1526359"/>
              </a:xfrm>
              <a:prstGeom prst="bentConnector5">
                <a:avLst>
                  <a:gd name="adj1" fmla="val -1710054"/>
                  <a:gd name="adj2" fmla="val 50000"/>
                  <a:gd name="adj3" fmla="val 1810054"/>
                </a:avLst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7" name="Elbow Connector 116"/>
              <p:cNvCxnSpPr>
                <a:stCxn id="130" idx="3"/>
                <a:endCxn id="128" idx="1"/>
              </p:cNvCxnSpPr>
              <p:nvPr/>
            </p:nvCxnSpPr>
            <p:spPr>
              <a:xfrm flipH="1" flipV="1">
                <a:off x="6941806" y="4847263"/>
                <a:ext cx="40104" cy="757878"/>
              </a:xfrm>
              <a:prstGeom prst="bentConnector5">
                <a:avLst>
                  <a:gd name="adj1" fmla="val -570018"/>
                  <a:gd name="adj2" fmla="val 50000"/>
                  <a:gd name="adj3" fmla="val 670018"/>
                </a:avLst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8" name="Elbow Connector 117"/>
              <p:cNvCxnSpPr>
                <a:stCxn id="128" idx="3"/>
                <a:endCxn id="129" idx="1"/>
              </p:cNvCxnSpPr>
              <p:nvPr/>
            </p:nvCxnSpPr>
            <p:spPr>
              <a:xfrm flipH="1">
                <a:off x="7924899" y="4847263"/>
                <a:ext cx="13368" cy="800556"/>
              </a:xfrm>
              <a:prstGeom prst="bentConnector5">
                <a:avLst>
                  <a:gd name="adj1" fmla="val -1710054"/>
                  <a:gd name="adj2" fmla="val 50000"/>
                  <a:gd name="adj3" fmla="val 1810054"/>
                </a:avLst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107" name="TextBox 106"/>
            <p:cNvSpPr txBox="1"/>
            <p:nvPr/>
          </p:nvSpPr>
          <p:spPr>
            <a:xfrm>
              <a:off x="35805" y="4477931"/>
              <a:ext cx="12934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Iteration 1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104998" y="5251751"/>
              <a:ext cx="12934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Iteration 2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999324" y="6048101"/>
              <a:ext cx="12934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Iteration 3</a:t>
              </a:r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s-IS" smtClean="0"/>
              <a:t>IEEE Cluster (09/13/2016)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Optimized NAS 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26840"/>
            <a:ext cx="4217541" cy="4144963"/>
          </a:xfrm>
        </p:spPr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eorder computation and communication</a:t>
            </a:r>
          </a:p>
          <a:p>
            <a:pPr lvl="1"/>
            <a:r>
              <a:rPr lang="en-US" dirty="0" smtClean="0"/>
              <a:t>Need dependence analysis </a:t>
            </a:r>
          </a:p>
          <a:p>
            <a:pPr lvl="2"/>
            <a:r>
              <a:rPr lang="en-US" dirty="0" smtClean="0"/>
              <a:t>Before(I) =&gt; </a:t>
            </a:r>
            <a:r>
              <a:rPr lang="en-US" dirty="0" err="1" smtClean="0"/>
              <a:t>MPI_Wait</a:t>
            </a:r>
            <a:r>
              <a:rPr lang="en-US" dirty="0" smtClean="0"/>
              <a:t>(I-?)</a:t>
            </a:r>
          </a:p>
          <a:p>
            <a:pPr lvl="2"/>
            <a:r>
              <a:rPr lang="en-US" dirty="0" smtClean="0"/>
              <a:t>Before(</a:t>
            </a:r>
            <a:r>
              <a:rPr lang="en-US" dirty="0"/>
              <a:t>I</a:t>
            </a:r>
            <a:r>
              <a:rPr lang="en-US" dirty="0" smtClean="0"/>
              <a:t>) =&gt; After(</a:t>
            </a:r>
            <a:r>
              <a:rPr lang="en-US" dirty="0"/>
              <a:t>I-?)</a:t>
            </a:r>
          </a:p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Cross procedure boundaries</a:t>
            </a:r>
          </a:p>
          <a:p>
            <a:pPr lvl="1"/>
            <a:r>
              <a:rPr lang="en-US" dirty="0" smtClean="0"/>
              <a:t>Dynamic control and data flow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5086641" y="914400"/>
            <a:ext cx="3733831" cy="5375107"/>
            <a:chOff x="4043232" y="-1891"/>
            <a:chExt cx="3692427" cy="6905629"/>
          </a:xfrm>
        </p:grpSpPr>
        <p:grpSp>
          <p:nvGrpSpPr>
            <p:cNvPr id="65" name="Group 64"/>
            <p:cNvGrpSpPr/>
            <p:nvPr/>
          </p:nvGrpSpPr>
          <p:grpSpPr>
            <a:xfrm>
              <a:off x="4043232" y="-1891"/>
              <a:ext cx="3692427" cy="6905629"/>
              <a:chOff x="4043232" y="-1891"/>
              <a:chExt cx="3692427" cy="6905629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4044462" y="3570646"/>
                <a:ext cx="2289144" cy="576064"/>
              </a:xfrm>
              <a:prstGeom prst="rect">
                <a:avLst/>
              </a:prstGeom>
              <a:noFill/>
              <a:ln w="25400" cap="flat" cmpd="sng" algn="ctr">
                <a:solidFill>
                  <a:srgbClr val="F7964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MPI_Ialltoall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(I)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4044463" y="2781785"/>
                <a:ext cx="2289142" cy="576064"/>
              </a:xfrm>
              <a:prstGeom prst="rect">
                <a:avLst/>
              </a:prstGeom>
              <a:noFill/>
              <a:ln w="25400" cap="flat" cmpd="sng" algn="ctr">
                <a:solidFill>
                  <a:srgbClr val="F7964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MPI_Wait</a:t>
                </a: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(I-1)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4044462" y="1015738"/>
                <a:ext cx="2289144" cy="1551129"/>
              </a:xfrm>
              <a:prstGeom prst="rect">
                <a:avLst/>
              </a:prstGeom>
              <a:noFill/>
              <a:ln w="25400" cap="flat" cmpd="sng" algn="ctr">
                <a:solidFill>
                  <a:srgbClr val="9BBB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72" name="Elbow Connector 71"/>
              <p:cNvCxnSpPr>
                <a:stCxn id="86" idx="0"/>
                <a:endCxn id="86" idx="2"/>
              </p:cNvCxnSpPr>
              <p:nvPr/>
            </p:nvCxnSpPr>
            <p:spPr>
              <a:xfrm rot="16200000" flipH="1">
                <a:off x="4936050" y="1863851"/>
                <a:ext cx="502810" cy="12559"/>
              </a:xfrm>
              <a:prstGeom prst="bentConnector5">
                <a:avLst>
                  <a:gd name="adj1" fmla="val -58410"/>
                  <a:gd name="adj2" fmla="val 8100685"/>
                  <a:gd name="adj3" fmla="val 158410"/>
                </a:avLst>
              </a:prstGeom>
              <a:noFill/>
              <a:ln w="25400" cap="flat" cmpd="sng" algn="ctr">
                <a:solidFill>
                  <a:srgbClr val="4F81BD"/>
                </a:solidFill>
                <a:prstDash val="dash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73" name="TextBox 72"/>
              <p:cNvSpPr txBox="1"/>
              <p:nvPr/>
            </p:nvSpPr>
            <p:spPr>
              <a:xfrm>
                <a:off x="6606714" y="1293273"/>
                <a:ext cx="1057726" cy="369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Before (I)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6575952" y="5271994"/>
                <a:ext cx="1088497" cy="369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After (I-1)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75" name="Elbow Connector 74"/>
              <p:cNvCxnSpPr>
                <a:stCxn id="70" idx="0"/>
                <a:endCxn id="92" idx="2"/>
              </p:cNvCxnSpPr>
              <p:nvPr/>
            </p:nvCxnSpPr>
            <p:spPr>
              <a:xfrm rot="16200000" flipH="1" flipV="1">
                <a:off x="2737166" y="3466991"/>
                <a:ext cx="4903123" cy="616"/>
              </a:xfrm>
              <a:prstGeom prst="bentConnector5">
                <a:avLst>
                  <a:gd name="adj1" fmla="val -5990"/>
                  <a:gd name="adj2" fmla="val -219365329"/>
                  <a:gd name="adj3" fmla="val 105990"/>
                </a:avLst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76" name="TextBox 75"/>
              <p:cNvSpPr txBox="1"/>
              <p:nvPr/>
            </p:nvSpPr>
            <p:spPr>
              <a:xfrm>
                <a:off x="6603769" y="3048001"/>
                <a:ext cx="113189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Loop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(I = 2 … N)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77" name="Straight Arrow Connector 76"/>
              <p:cNvCxnSpPr>
                <a:endCxn id="70" idx="0"/>
              </p:cNvCxnSpPr>
              <p:nvPr/>
            </p:nvCxnSpPr>
            <p:spPr>
              <a:xfrm>
                <a:off x="5189034" y="61927"/>
                <a:ext cx="1" cy="953811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8" name="Straight Arrow Connector 77"/>
              <p:cNvCxnSpPr>
                <a:stCxn id="70" idx="2"/>
                <a:endCxn id="69" idx="0"/>
              </p:cNvCxnSpPr>
              <p:nvPr/>
            </p:nvCxnSpPr>
            <p:spPr>
              <a:xfrm>
                <a:off x="5189035" y="2566867"/>
                <a:ext cx="0" cy="214918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9" name="Straight Arrow Connector 78"/>
              <p:cNvCxnSpPr>
                <a:stCxn id="69" idx="2"/>
                <a:endCxn id="68" idx="0"/>
              </p:cNvCxnSpPr>
              <p:nvPr/>
            </p:nvCxnSpPr>
            <p:spPr>
              <a:xfrm>
                <a:off x="5189034" y="3357849"/>
                <a:ext cx="0" cy="212797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0" name="Straight Arrow Connector 79"/>
              <p:cNvCxnSpPr>
                <a:stCxn id="68" idx="2"/>
                <a:endCxn id="92" idx="0"/>
              </p:cNvCxnSpPr>
              <p:nvPr/>
            </p:nvCxnSpPr>
            <p:spPr>
              <a:xfrm flipH="1">
                <a:off x="5188419" y="4146710"/>
                <a:ext cx="616" cy="28224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1" name="Straight Arrow Connector 80"/>
              <p:cNvCxnSpPr>
                <a:stCxn id="92" idx="2"/>
              </p:cNvCxnSpPr>
              <p:nvPr/>
            </p:nvCxnSpPr>
            <p:spPr>
              <a:xfrm>
                <a:off x="5188419" y="5918861"/>
                <a:ext cx="3312" cy="984877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82" name="TextBox 81"/>
              <p:cNvSpPr txBox="1"/>
              <p:nvPr/>
            </p:nvSpPr>
            <p:spPr>
              <a:xfrm>
                <a:off x="4737110" y="-1891"/>
                <a:ext cx="3440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…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4672830" y="6534406"/>
                <a:ext cx="3440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…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4396141" y="1610568"/>
                <a:ext cx="1582627" cy="502810"/>
              </a:xfrm>
              <a:prstGeom prst="rect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Computation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89" name="Elbow Connector 88"/>
              <p:cNvCxnSpPr>
                <a:stCxn id="90" idx="0"/>
                <a:endCxn id="90" idx="2"/>
              </p:cNvCxnSpPr>
              <p:nvPr/>
            </p:nvCxnSpPr>
            <p:spPr>
              <a:xfrm rot="16200000" flipH="1">
                <a:off x="4951684" y="5154515"/>
                <a:ext cx="502810" cy="12559"/>
              </a:xfrm>
              <a:prstGeom prst="bentConnector5">
                <a:avLst>
                  <a:gd name="adj1" fmla="val -58410"/>
                  <a:gd name="adj2" fmla="val 8100685"/>
                  <a:gd name="adj3" fmla="val 158410"/>
                </a:avLst>
              </a:prstGeom>
              <a:noFill/>
              <a:ln w="25400" cap="flat" cmpd="sng" algn="ctr">
                <a:solidFill>
                  <a:srgbClr val="4F81BD"/>
                </a:solidFill>
                <a:prstDash val="dash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90" name="Rectangle 89"/>
              <p:cNvSpPr/>
              <p:nvPr/>
            </p:nvSpPr>
            <p:spPr>
              <a:xfrm>
                <a:off x="4411775" y="4901232"/>
                <a:ext cx="1582627" cy="502810"/>
              </a:xfrm>
              <a:prstGeom prst="rect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Computation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4043232" y="4428950"/>
                <a:ext cx="2290374" cy="1489911"/>
              </a:xfrm>
              <a:prstGeom prst="rect">
                <a:avLst/>
              </a:prstGeom>
              <a:noFill/>
              <a:ln w="25400" cap="flat" cmpd="sng" algn="ctr">
                <a:solidFill>
                  <a:srgbClr val="4BACC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4454769" y="4415696"/>
              <a:ext cx="646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Loop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506261" y="1108966"/>
              <a:ext cx="646443" cy="369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Loop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s-IS" smtClean="0"/>
              <a:t>IEEE Cluster (09/13/2016)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0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</a:t>
            </a:r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066800"/>
            <a:ext cx="7556313" cy="464137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Inline procedure calls inside the optimization target loop</a:t>
            </a:r>
            <a:endParaRPr lang="en-US" dirty="0"/>
          </a:p>
          <a:p>
            <a:r>
              <a:rPr lang="en-US" dirty="0" smtClean="0"/>
              <a:t>Use operational developer annotations to enhance accuracy of dependence analysis</a:t>
            </a:r>
          </a:p>
          <a:p>
            <a:pPr lvl="1"/>
            <a:r>
              <a:rPr lang="en-US" sz="2000" dirty="0"/>
              <a:t>Select branches </a:t>
            </a:r>
            <a:r>
              <a:rPr lang="en-US" sz="2000" dirty="0" smtClean="0"/>
              <a:t>taken at runtime</a:t>
            </a:r>
            <a:endParaRPr lang="en-US" sz="2000" dirty="0"/>
          </a:p>
          <a:p>
            <a:pPr lvl="2"/>
            <a:r>
              <a:rPr lang="en-US" sz="2000" dirty="0"/>
              <a:t>NAS FT: 0D, 1D, or 2D </a:t>
            </a:r>
            <a:r>
              <a:rPr lang="en-US" sz="2000" dirty="0" smtClean="0"/>
              <a:t>layout</a:t>
            </a:r>
            <a:r>
              <a:rPr lang="en-US" sz="2000" dirty="0"/>
              <a:t> </a:t>
            </a:r>
            <a:r>
              <a:rPr lang="en-US" sz="2000" dirty="0" smtClean="0"/>
              <a:t>is runtime-dependent</a:t>
            </a:r>
          </a:p>
          <a:p>
            <a:pPr lvl="1"/>
            <a:r>
              <a:rPr lang="en-US" sz="2000" dirty="0" smtClean="0"/>
              <a:t>Express memory side effects for </a:t>
            </a:r>
            <a:r>
              <a:rPr lang="en-US" sz="2000" dirty="0"/>
              <a:t>MPI API </a:t>
            </a:r>
            <a:r>
              <a:rPr lang="en-US" sz="2000" dirty="0" smtClean="0"/>
              <a:t>through </a:t>
            </a:r>
            <a:r>
              <a:rPr lang="en-US" sz="2000" dirty="0"/>
              <a:t>array accesses </a:t>
            </a:r>
            <a:endParaRPr lang="en-US" sz="2000" dirty="0" smtClean="0"/>
          </a:p>
          <a:p>
            <a:pPr lvl="2"/>
            <a:r>
              <a:rPr lang="en-US" sz="2000" dirty="0" smtClean="0"/>
              <a:t>MPICH source code is encapsulated and hidden from compiler</a:t>
            </a:r>
            <a:endParaRPr lang="en-US" sz="2000" dirty="0"/>
          </a:p>
          <a:p>
            <a:pPr lvl="1"/>
            <a:r>
              <a:rPr lang="en-US" sz="2000" dirty="0" smtClean="0"/>
              <a:t>Normalize </a:t>
            </a:r>
            <a:r>
              <a:rPr lang="en-US" sz="2000" dirty="0"/>
              <a:t>array dimensions</a:t>
            </a:r>
          </a:p>
          <a:p>
            <a:pPr lvl="2"/>
            <a:r>
              <a:rPr lang="en-US" sz="2000" dirty="0" smtClean="0"/>
              <a:t>Arrays used by computation </a:t>
            </a:r>
            <a:r>
              <a:rPr lang="en-US" sz="2000" dirty="0"/>
              <a:t>and </a:t>
            </a:r>
            <a:r>
              <a:rPr lang="en-US" sz="2000" dirty="0" smtClean="0"/>
              <a:t>communication could </a:t>
            </a:r>
            <a:r>
              <a:rPr lang="en-US" sz="2000" dirty="0"/>
              <a:t>have different </a:t>
            </a:r>
            <a:r>
              <a:rPr lang="en-US" sz="2000" dirty="0" smtClean="0"/>
              <a:t>dimensions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s-IS" smtClean="0"/>
              <a:t>IEEE Cluster (09/13/2016)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1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32" y="914182"/>
            <a:ext cx="8479668" cy="1944216"/>
          </a:xfrm>
        </p:spPr>
        <p:txBody>
          <a:bodyPr/>
          <a:lstStyle/>
          <a:p>
            <a:r>
              <a:rPr lang="en-US" dirty="0" smtClean="0"/>
              <a:t>Outline and specialize function calls based on the location of the communication (</a:t>
            </a:r>
            <a:r>
              <a:rPr lang="en-US" i="1" dirty="0" smtClean="0"/>
              <a:t>Before(I)</a:t>
            </a:r>
            <a:r>
              <a:rPr lang="en-US" dirty="0" smtClean="0"/>
              <a:t>, </a:t>
            </a:r>
            <a:r>
              <a:rPr lang="en-US" i="1" dirty="0" smtClean="0"/>
              <a:t>After(I), </a:t>
            </a:r>
            <a:r>
              <a:rPr lang="en-US" i="1" dirty="0" err="1" smtClean="0"/>
              <a:t>Comm</a:t>
            </a:r>
            <a:r>
              <a:rPr lang="en-US" i="1" dirty="0" smtClean="0"/>
              <a:t>(I)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Reorder communication and computation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95536" y="2803752"/>
            <a:ext cx="1977370" cy="3312368"/>
            <a:chOff x="683568" y="2204864"/>
            <a:chExt cx="1977370" cy="3312368"/>
          </a:xfrm>
        </p:grpSpPr>
        <p:sp>
          <p:nvSpPr>
            <p:cNvPr id="6" name="Rectangle 5"/>
            <p:cNvSpPr/>
            <p:nvPr/>
          </p:nvSpPr>
          <p:spPr>
            <a:xfrm>
              <a:off x="683568" y="3611173"/>
              <a:ext cx="1368152" cy="552696"/>
            </a:xfrm>
            <a:prstGeom prst="rect">
              <a:avLst/>
            </a:prstGeom>
            <a:noFill/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Comm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(I)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83568" y="2852936"/>
              <a:ext cx="1368152" cy="491156"/>
            </a:xfrm>
            <a:prstGeom prst="rect">
              <a:avLst/>
            </a:prstGeom>
            <a:noFill/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Before (I)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83568" y="4434660"/>
              <a:ext cx="1368152" cy="506507"/>
            </a:xfrm>
            <a:prstGeom prst="rect">
              <a:avLst/>
            </a:prstGeom>
            <a:noFill/>
            <a:ln w="25400" cap="flat" cmpd="sng" algn="ctr">
              <a:solidFill>
                <a:srgbClr val="4BACC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After (I)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" name="Elbow Connector 8"/>
            <p:cNvCxnSpPr>
              <a:stCxn id="7" idx="0"/>
              <a:endCxn id="8" idx="2"/>
            </p:cNvCxnSpPr>
            <p:nvPr/>
          </p:nvCxnSpPr>
          <p:spPr>
            <a:xfrm rot="16200000" flipH="1">
              <a:off x="323528" y="3897051"/>
              <a:ext cx="2088231" cy="12700"/>
            </a:xfrm>
            <a:prstGeom prst="bentConnector5">
              <a:avLst>
                <a:gd name="adj1" fmla="val -10947"/>
                <a:gd name="adj2" fmla="val 7186425"/>
                <a:gd name="adj3" fmla="val 110947"/>
              </a:avLst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0" name="Straight Arrow Connector 9"/>
            <p:cNvCxnSpPr>
              <a:endCxn id="7" idx="0"/>
            </p:cNvCxnSpPr>
            <p:nvPr/>
          </p:nvCxnSpPr>
          <p:spPr>
            <a:xfrm flipH="1">
              <a:off x="1367644" y="2276872"/>
              <a:ext cx="36004" cy="576064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1" name="Straight Arrow Connector 10"/>
            <p:cNvCxnSpPr>
              <a:stCxn id="7" idx="2"/>
              <a:endCxn id="6" idx="0"/>
            </p:cNvCxnSpPr>
            <p:nvPr/>
          </p:nvCxnSpPr>
          <p:spPr>
            <a:xfrm>
              <a:off x="1367644" y="3344092"/>
              <a:ext cx="0" cy="267081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2" name="Straight Arrow Connector 11"/>
            <p:cNvCxnSpPr>
              <a:stCxn id="6" idx="2"/>
              <a:endCxn id="8" idx="0"/>
            </p:cNvCxnSpPr>
            <p:nvPr/>
          </p:nvCxnSpPr>
          <p:spPr>
            <a:xfrm>
              <a:off x="1367644" y="4163869"/>
              <a:ext cx="0" cy="270791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3" name="Straight Arrow Connector 12"/>
            <p:cNvCxnSpPr>
              <a:stCxn id="8" idx="2"/>
            </p:cNvCxnSpPr>
            <p:nvPr/>
          </p:nvCxnSpPr>
          <p:spPr>
            <a:xfrm flipH="1">
              <a:off x="1331642" y="4941167"/>
              <a:ext cx="36002" cy="576065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4" name="TextBox 13"/>
            <p:cNvSpPr txBox="1"/>
            <p:nvPr/>
          </p:nvSpPr>
          <p:spPr>
            <a:xfrm>
              <a:off x="731517" y="2354570"/>
              <a:ext cx="364102" cy="354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In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23533" y="5013176"/>
              <a:ext cx="536099" cy="354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Out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97263" y="2204864"/>
              <a:ext cx="11636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 = 1 … N</a:t>
              </a:r>
              <a:endParaRPr lang="en-US" dirty="0"/>
            </a:p>
          </p:txBody>
        </p:sp>
      </p:grpSp>
      <p:sp>
        <p:nvSpPr>
          <p:cNvPr id="17" name="Right Arrow 16"/>
          <p:cNvSpPr/>
          <p:nvPr/>
        </p:nvSpPr>
        <p:spPr>
          <a:xfrm>
            <a:off x="2195736" y="4243912"/>
            <a:ext cx="1224136" cy="648072"/>
          </a:xfrm>
          <a:prstGeom prst="rightArrow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491880" y="2374942"/>
            <a:ext cx="1955763" cy="4173226"/>
            <a:chOff x="3491880" y="2132856"/>
            <a:chExt cx="1955763" cy="4173226"/>
          </a:xfrm>
        </p:grpSpPr>
        <p:sp>
          <p:nvSpPr>
            <p:cNvPr id="19" name="Rectangle 18"/>
            <p:cNvSpPr/>
            <p:nvPr/>
          </p:nvSpPr>
          <p:spPr>
            <a:xfrm>
              <a:off x="3491880" y="2775238"/>
              <a:ext cx="1368152" cy="491156"/>
            </a:xfrm>
            <a:prstGeom prst="rect">
              <a:avLst/>
            </a:prstGeom>
            <a:noFill/>
            <a:ln w="25400" cap="flat" cmpd="sng" algn="ctr">
              <a:solidFill>
                <a:srgbClr val="9BBB59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Before (I)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0" name="Straight Arrow Connector 19"/>
            <p:cNvCxnSpPr>
              <a:endCxn id="19" idx="0"/>
            </p:cNvCxnSpPr>
            <p:nvPr/>
          </p:nvCxnSpPr>
          <p:spPr>
            <a:xfrm flipH="1">
              <a:off x="4175956" y="2199174"/>
              <a:ext cx="36004" cy="576064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1" name="Rectangle 20"/>
            <p:cNvSpPr/>
            <p:nvPr/>
          </p:nvSpPr>
          <p:spPr>
            <a:xfrm>
              <a:off x="3491880" y="3533475"/>
              <a:ext cx="1368152" cy="552696"/>
            </a:xfrm>
            <a:prstGeom prst="rect">
              <a:avLst/>
            </a:prstGeom>
            <a:noFill/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Icomm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(I)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491880" y="5223510"/>
              <a:ext cx="1368152" cy="506507"/>
            </a:xfrm>
            <a:prstGeom prst="rect">
              <a:avLst/>
            </a:prstGeom>
            <a:noFill/>
            <a:ln w="25400" cap="flat" cmpd="sng" algn="ctr">
              <a:solidFill>
                <a:srgbClr val="4BACC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After (I)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3" name="Elbow Connector 22"/>
            <p:cNvCxnSpPr>
              <a:stCxn id="19" idx="0"/>
              <a:endCxn id="22" idx="2"/>
            </p:cNvCxnSpPr>
            <p:nvPr/>
          </p:nvCxnSpPr>
          <p:spPr>
            <a:xfrm rot="16200000" flipH="1">
              <a:off x="2698566" y="4252627"/>
              <a:ext cx="2954779" cy="12700"/>
            </a:xfrm>
            <a:prstGeom prst="bentConnector5">
              <a:avLst>
                <a:gd name="adj1" fmla="val -7737"/>
                <a:gd name="adj2" fmla="val 7186425"/>
                <a:gd name="adj3" fmla="val 107737"/>
              </a:avLst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4" name="Straight Arrow Connector 23"/>
            <p:cNvCxnSpPr>
              <a:stCxn id="19" idx="2"/>
              <a:endCxn id="21" idx="0"/>
            </p:cNvCxnSpPr>
            <p:nvPr/>
          </p:nvCxnSpPr>
          <p:spPr>
            <a:xfrm>
              <a:off x="4175956" y="3266394"/>
              <a:ext cx="0" cy="267081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5" name="Straight Arrow Connector 24"/>
            <p:cNvCxnSpPr>
              <a:stCxn id="29" idx="2"/>
              <a:endCxn id="22" idx="0"/>
            </p:cNvCxnSpPr>
            <p:nvPr/>
          </p:nvCxnSpPr>
          <p:spPr>
            <a:xfrm>
              <a:off x="4175956" y="4912110"/>
              <a:ext cx="0" cy="311400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6" name="Straight Arrow Connector 25"/>
            <p:cNvCxnSpPr>
              <a:stCxn id="22" idx="2"/>
            </p:cNvCxnSpPr>
            <p:nvPr/>
          </p:nvCxnSpPr>
          <p:spPr>
            <a:xfrm flipH="1">
              <a:off x="4139954" y="5730017"/>
              <a:ext cx="36002" cy="576065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7" name="TextBox 26"/>
            <p:cNvSpPr txBox="1"/>
            <p:nvPr/>
          </p:nvSpPr>
          <p:spPr>
            <a:xfrm>
              <a:off x="3539829" y="2276872"/>
              <a:ext cx="364102" cy="354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In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03853" y="5871582"/>
              <a:ext cx="536099" cy="354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Out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491880" y="4359414"/>
              <a:ext cx="1368152" cy="552696"/>
            </a:xfrm>
            <a:prstGeom prst="rect">
              <a:avLst/>
            </a:prstGeom>
            <a:noFill/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Wait(I)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0" name="Straight Arrow Connector 29"/>
            <p:cNvCxnSpPr>
              <a:stCxn id="21" idx="2"/>
              <a:endCxn id="29" idx="0"/>
            </p:cNvCxnSpPr>
            <p:nvPr/>
          </p:nvCxnSpPr>
          <p:spPr>
            <a:xfrm>
              <a:off x="4175956" y="4086171"/>
              <a:ext cx="0" cy="273243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1" name="TextBox 30"/>
            <p:cNvSpPr txBox="1"/>
            <p:nvPr/>
          </p:nvSpPr>
          <p:spPr>
            <a:xfrm>
              <a:off x="4283968" y="2132856"/>
              <a:ext cx="11636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 = 1 … N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732240" y="1905000"/>
            <a:ext cx="1883755" cy="4715176"/>
            <a:chOff x="6864709" y="1763524"/>
            <a:chExt cx="1883755" cy="4715176"/>
          </a:xfrm>
        </p:grpSpPr>
        <p:cxnSp>
          <p:nvCxnSpPr>
            <p:cNvPr id="33" name="Straight Arrow Connector 32"/>
            <p:cNvCxnSpPr>
              <a:endCxn id="38" idx="0"/>
            </p:cNvCxnSpPr>
            <p:nvPr/>
          </p:nvCxnSpPr>
          <p:spPr>
            <a:xfrm flipH="1">
              <a:off x="7548785" y="2130404"/>
              <a:ext cx="36004" cy="576064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34" name="Group 33"/>
            <p:cNvGrpSpPr/>
            <p:nvPr/>
          </p:nvGrpSpPr>
          <p:grpSpPr>
            <a:xfrm>
              <a:off x="6864709" y="2064086"/>
              <a:ext cx="1883755" cy="4173226"/>
              <a:chOff x="6444208" y="1556792"/>
              <a:chExt cx="1883755" cy="4173226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6444208" y="2957411"/>
                <a:ext cx="1368152" cy="552696"/>
              </a:xfrm>
              <a:prstGeom prst="rect">
                <a:avLst/>
              </a:prstGeom>
              <a:noFill/>
              <a:ln w="25400" cap="flat" cmpd="sng" algn="ctr">
                <a:solidFill>
                  <a:srgbClr val="F7964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Wait (I-1)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444208" y="2199174"/>
                <a:ext cx="1368152" cy="491156"/>
              </a:xfrm>
              <a:prstGeom prst="rect">
                <a:avLst/>
              </a:prstGeom>
              <a:noFill/>
              <a:ln w="25400" cap="flat" cmpd="sng" algn="ctr">
                <a:solidFill>
                  <a:srgbClr val="9BBB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Before (I)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444208" y="4647446"/>
                <a:ext cx="1368152" cy="506507"/>
              </a:xfrm>
              <a:prstGeom prst="rect">
                <a:avLst/>
              </a:prstGeom>
              <a:noFill/>
              <a:ln w="25400" cap="flat" cmpd="sng" algn="ctr">
                <a:solidFill>
                  <a:srgbClr val="4BACC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After (I-1)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40" name="Elbow Connector 39"/>
              <p:cNvCxnSpPr>
                <a:stCxn id="38" idx="0"/>
                <a:endCxn id="39" idx="2"/>
              </p:cNvCxnSpPr>
              <p:nvPr/>
            </p:nvCxnSpPr>
            <p:spPr>
              <a:xfrm rot="16200000" flipH="1">
                <a:off x="5650894" y="3676563"/>
                <a:ext cx="2954779" cy="12700"/>
              </a:xfrm>
              <a:prstGeom prst="bentConnector5">
                <a:avLst>
                  <a:gd name="adj1" fmla="val -7737"/>
                  <a:gd name="adj2" fmla="val 7186425"/>
                  <a:gd name="adj3" fmla="val 107737"/>
                </a:avLst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1" name="Straight Arrow Connector 40"/>
              <p:cNvCxnSpPr>
                <a:stCxn id="38" idx="2"/>
                <a:endCxn id="37" idx="0"/>
              </p:cNvCxnSpPr>
              <p:nvPr/>
            </p:nvCxnSpPr>
            <p:spPr>
              <a:xfrm>
                <a:off x="7128284" y="2690330"/>
                <a:ext cx="0" cy="267081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2" name="Straight Arrow Connector 41"/>
              <p:cNvCxnSpPr>
                <a:stCxn id="46" idx="2"/>
                <a:endCxn id="39" idx="0"/>
              </p:cNvCxnSpPr>
              <p:nvPr/>
            </p:nvCxnSpPr>
            <p:spPr>
              <a:xfrm>
                <a:off x="7128284" y="4361866"/>
                <a:ext cx="0" cy="28558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3" name="Straight Arrow Connector 42"/>
              <p:cNvCxnSpPr>
                <a:stCxn id="39" idx="2"/>
              </p:cNvCxnSpPr>
              <p:nvPr/>
            </p:nvCxnSpPr>
            <p:spPr>
              <a:xfrm flipH="1">
                <a:off x="7092282" y="5153953"/>
                <a:ext cx="36002" cy="57606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44" name="TextBox 43"/>
              <p:cNvSpPr txBox="1"/>
              <p:nvPr/>
            </p:nvSpPr>
            <p:spPr>
              <a:xfrm>
                <a:off x="6492157" y="1700808"/>
                <a:ext cx="364102" cy="3543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In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556181" y="5295518"/>
                <a:ext cx="536099" cy="3543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Out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444208" y="3809170"/>
                <a:ext cx="1368152" cy="552696"/>
              </a:xfrm>
              <a:prstGeom prst="rect">
                <a:avLst/>
              </a:prstGeom>
              <a:noFill/>
              <a:ln w="25400" cap="flat" cmpd="sng" algn="ctr">
                <a:solidFill>
                  <a:srgbClr val="F7964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Icomm</a:t>
                </a: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(I)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47" name="Straight Arrow Connector 46"/>
              <p:cNvCxnSpPr>
                <a:stCxn id="37" idx="2"/>
                <a:endCxn id="46" idx="0"/>
              </p:cNvCxnSpPr>
              <p:nvPr/>
            </p:nvCxnSpPr>
            <p:spPr>
              <a:xfrm>
                <a:off x="7128284" y="3510107"/>
                <a:ext cx="0" cy="299063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48" name="TextBox 47"/>
              <p:cNvSpPr txBox="1"/>
              <p:nvPr/>
            </p:nvSpPr>
            <p:spPr>
              <a:xfrm>
                <a:off x="7164288" y="1556792"/>
                <a:ext cx="11636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 = 2 … N</a:t>
                </a:r>
                <a:endParaRPr lang="en-US" dirty="0"/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7308304" y="610936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380312" y="1763524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endParaRPr lang="en-US" dirty="0"/>
            </a:p>
          </p:txBody>
        </p:sp>
      </p:grpSp>
      <p:sp>
        <p:nvSpPr>
          <p:cNvPr id="49" name="Right Arrow 48"/>
          <p:cNvSpPr/>
          <p:nvPr/>
        </p:nvSpPr>
        <p:spPr>
          <a:xfrm>
            <a:off x="5292080" y="4171904"/>
            <a:ext cx="1224136" cy="648072"/>
          </a:xfrm>
          <a:prstGeom prst="rightArrow">
            <a:avLst/>
          </a:prstGeom>
          <a:gradFill rotWithShape="1">
            <a:gsLst>
              <a:gs pos="0">
                <a:srgbClr val="4F81BD">
                  <a:tint val="100000"/>
                  <a:shade val="100000"/>
                  <a:satMod val="130000"/>
                </a:srgbClr>
              </a:gs>
              <a:gs pos="100000">
                <a:srgbClr val="4F81BD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Footer Placeholder 4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s-IS" smtClean="0"/>
              <a:t>IEEE Cluster (09/13/2016)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5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Insert </a:t>
            </a:r>
            <a:r>
              <a:rPr lang="en-US" dirty="0" err="1"/>
              <a:t>MPI_Test</a:t>
            </a:r>
            <a:r>
              <a:rPr lang="en-US" dirty="0"/>
              <a:t> into </a:t>
            </a:r>
            <a:r>
              <a:rPr lang="en-US" dirty="0" smtClean="0"/>
              <a:t>computation hot spots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26840"/>
            <a:ext cx="4649590" cy="4144963"/>
          </a:xfrm>
        </p:spPr>
        <p:txBody>
          <a:bodyPr/>
          <a:lstStyle/>
          <a:p>
            <a:r>
              <a:rPr lang="en-US" dirty="0" smtClean="0"/>
              <a:t>Insert </a:t>
            </a:r>
            <a:r>
              <a:rPr lang="en-US" dirty="0" err="1" smtClean="0"/>
              <a:t>MPI_Test</a:t>
            </a:r>
            <a:r>
              <a:rPr lang="en-US" dirty="0" smtClean="0"/>
              <a:t> into computation loops with tunable </a:t>
            </a:r>
            <a:r>
              <a:rPr lang="en-US" dirty="0" err="1" smtClean="0">
                <a:solidFill>
                  <a:srgbClr val="FF0000"/>
                </a:solidFill>
              </a:rPr>
              <a:t>Freq</a:t>
            </a:r>
            <a:endParaRPr lang="en-US" dirty="0" smtClean="0">
              <a:solidFill>
                <a:srgbClr val="FF0000"/>
              </a:solidFill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5220072" y="914400"/>
            <a:ext cx="3733831" cy="5375107"/>
            <a:chOff x="4043232" y="-1891"/>
            <a:chExt cx="3692427" cy="6905629"/>
          </a:xfrm>
        </p:grpSpPr>
        <p:grpSp>
          <p:nvGrpSpPr>
            <p:cNvPr id="65" name="Group 64"/>
            <p:cNvGrpSpPr/>
            <p:nvPr/>
          </p:nvGrpSpPr>
          <p:grpSpPr>
            <a:xfrm>
              <a:off x="4043232" y="-1891"/>
              <a:ext cx="3692427" cy="6905629"/>
              <a:chOff x="4043232" y="-1891"/>
              <a:chExt cx="3692427" cy="6905629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4044462" y="3570646"/>
                <a:ext cx="2289144" cy="576064"/>
              </a:xfrm>
              <a:prstGeom prst="rect">
                <a:avLst/>
              </a:prstGeom>
              <a:noFill/>
              <a:ln w="25400" cap="flat" cmpd="sng" algn="ctr">
                <a:solidFill>
                  <a:srgbClr val="F7964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MPI_Ialltoall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(I)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4044463" y="2781785"/>
                <a:ext cx="2289142" cy="576064"/>
              </a:xfrm>
              <a:prstGeom prst="rect">
                <a:avLst/>
              </a:prstGeom>
              <a:noFill/>
              <a:ln w="25400" cap="flat" cmpd="sng" algn="ctr">
                <a:solidFill>
                  <a:srgbClr val="F7964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MPI_Wait</a:t>
                </a: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(I-1)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4044462" y="467885"/>
                <a:ext cx="2289144" cy="2098982"/>
              </a:xfrm>
              <a:prstGeom prst="rect">
                <a:avLst/>
              </a:prstGeom>
              <a:noFill/>
              <a:ln w="25400" cap="flat" cmpd="sng" algn="ctr">
                <a:solidFill>
                  <a:srgbClr val="9BBB59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4414068" y="879231"/>
                <a:ext cx="1564700" cy="482572"/>
              </a:xfrm>
              <a:prstGeom prst="rect">
                <a:avLst/>
              </a:prstGeom>
              <a:noFill/>
              <a:ln w="25400" cap="flat" cmpd="sng" algn="ctr">
                <a:solidFill>
                  <a:srgbClr val="F7964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MPI_Test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72" name="Elbow Connector 71"/>
              <p:cNvCxnSpPr>
                <a:stCxn id="71" idx="0"/>
                <a:endCxn id="86" idx="2"/>
              </p:cNvCxnSpPr>
              <p:nvPr/>
            </p:nvCxnSpPr>
            <p:spPr>
              <a:xfrm rot="16200000" flipH="1" flipV="1">
                <a:off x="4574863" y="1491822"/>
                <a:ext cx="1234147" cy="8963"/>
              </a:xfrm>
              <a:prstGeom prst="bentConnector5">
                <a:avLst>
                  <a:gd name="adj1" fmla="val -18523"/>
                  <a:gd name="adj2" fmla="val -10973826"/>
                  <a:gd name="adj3" fmla="val 118523"/>
                </a:avLst>
              </a:prstGeom>
              <a:noFill/>
              <a:ln w="25400" cap="flat" cmpd="sng" algn="ctr">
                <a:solidFill>
                  <a:srgbClr val="4F81BD"/>
                </a:solidFill>
                <a:prstDash val="dash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73" name="TextBox 72"/>
              <p:cNvSpPr txBox="1"/>
              <p:nvPr/>
            </p:nvSpPr>
            <p:spPr>
              <a:xfrm>
                <a:off x="6606714" y="1293273"/>
                <a:ext cx="1057726" cy="369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Before (I)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6575952" y="5271994"/>
                <a:ext cx="1088497" cy="369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After (I-1)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75" name="Elbow Connector 74"/>
              <p:cNvCxnSpPr>
                <a:stCxn id="70" idx="0"/>
                <a:endCxn id="92" idx="2"/>
              </p:cNvCxnSpPr>
              <p:nvPr/>
            </p:nvCxnSpPr>
            <p:spPr>
              <a:xfrm rot="16200000" flipH="1" flipV="1">
                <a:off x="2179285" y="3477019"/>
                <a:ext cx="6018884" cy="615"/>
              </a:xfrm>
              <a:prstGeom prst="bentConnector5">
                <a:avLst>
                  <a:gd name="adj1" fmla="val -3798"/>
                  <a:gd name="adj2" fmla="val -221298374"/>
                  <a:gd name="adj3" fmla="val 103798"/>
                </a:avLst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76" name="TextBox 75"/>
              <p:cNvSpPr txBox="1"/>
              <p:nvPr/>
            </p:nvSpPr>
            <p:spPr>
              <a:xfrm>
                <a:off x="6603769" y="3048001"/>
                <a:ext cx="113189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Loop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(I = 2 … N)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77" name="Straight Arrow Connector 76"/>
              <p:cNvCxnSpPr>
                <a:endCxn id="70" idx="0"/>
              </p:cNvCxnSpPr>
              <p:nvPr/>
            </p:nvCxnSpPr>
            <p:spPr>
              <a:xfrm>
                <a:off x="5189034" y="61927"/>
                <a:ext cx="0" cy="405958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8" name="Straight Arrow Connector 77"/>
              <p:cNvCxnSpPr>
                <a:stCxn id="70" idx="2"/>
                <a:endCxn id="69" idx="0"/>
              </p:cNvCxnSpPr>
              <p:nvPr/>
            </p:nvCxnSpPr>
            <p:spPr>
              <a:xfrm>
                <a:off x="5189034" y="2566867"/>
                <a:ext cx="0" cy="214918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79" name="Straight Arrow Connector 78"/>
              <p:cNvCxnSpPr>
                <a:stCxn id="69" idx="2"/>
                <a:endCxn id="68" idx="0"/>
              </p:cNvCxnSpPr>
              <p:nvPr/>
            </p:nvCxnSpPr>
            <p:spPr>
              <a:xfrm>
                <a:off x="5189034" y="3357849"/>
                <a:ext cx="0" cy="212797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0" name="Straight Arrow Connector 79"/>
              <p:cNvCxnSpPr>
                <a:stCxn id="68" idx="2"/>
                <a:endCxn id="92" idx="0"/>
              </p:cNvCxnSpPr>
              <p:nvPr/>
            </p:nvCxnSpPr>
            <p:spPr>
              <a:xfrm flipH="1">
                <a:off x="5188419" y="4146710"/>
                <a:ext cx="615" cy="28224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81" name="Straight Arrow Connector 80"/>
              <p:cNvCxnSpPr>
                <a:stCxn id="92" idx="2"/>
              </p:cNvCxnSpPr>
              <p:nvPr/>
            </p:nvCxnSpPr>
            <p:spPr>
              <a:xfrm>
                <a:off x="5188419" y="6486769"/>
                <a:ext cx="3312" cy="416969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82" name="TextBox 81"/>
              <p:cNvSpPr txBox="1"/>
              <p:nvPr/>
            </p:nvSpPr>
            <p:spPr>
              <a:xfrm>
                <a:off x="4737110" y="-1891"/>
                <a:ext cx="3440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…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4672830" y="6534406"/>
                <a:ext cx="3440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…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4396141" y="1610568"/>
                <a:ext cx="1582627" cy="502810"/>
              </a:xfrm>
              <a:prstGeom prst="rect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Computation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87" name="Straight Arrow Connector 86"/>
              <p:cNvCxnSpPr>
                <a:stCxn id="71" idx="2"/>
                <a:endCxn id="86" idx="0"/>
              </p:cNvCxnSpPr>
              <p:nvPr/>
            </p:nvCxnSpPr>
            <p:spPr>
              <a:xfrm flipH="1">
                <a:off x="5187455" y="1361803"/>
                <a:ext cx="8963" cy="24876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88" name="Rectangle 87"/>
              <p:cNvSpPr/>
              <p:nvPr/>
            </p:nvSpPr>
            <p:spPr>
              <a:xfrm>
                <a:off x="4396141" y="4841541"/>
                <a:ext cx="1598261" cy="482572"/>
              </a:xfrm>
              <a:prstGeom prst="rect">
                <a:avLst/>
              </a:prstGeom>
              <a:noFill/>
              <a:ln w="25400" cap="flat" cmpd="sng" algn="ctr">
                <a:solidFill>
                  <a:srgbClr val="F7964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MPI_Test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89" name="Elbow Connector 88"/>
              <p:cNvCxnSpPr>
                <a:stCxn id="88" idx="0"/>
                <a:endCxn id="90" idx="2"/>
              </p:cNvCxnSpPr>
              <p:nvPr/>
            </p:nvCxnSpPr>
            <p:spPr>
              <a:xfrm rot="16200000" flipH="1">
                <a:off x="4582106" y="5454706"/>
                <a:ext cx="1234147" cy="7817"/>
              </a:xfrm>
              <a:prstGeom prst="bentConnector5">
                <a:avLst>
                  <a:gd name="adj1" fmla="val -18523"/>
                  <a:gd name="adj2" fmla="val 11897633"/>
                  <a:gd name="adj3" fmla="val 118523"/>
                </a:avLst>
              </a:prstGeom>
              <a:noFill/>
              <a:ln w="25400" cap="flat" cmpd="sng" algn="ctr">
                <a:solidFill>
                  <a:srgbClr val="4F81BD"/>
                </a:solidFill>
                <a:prstDash val="dash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90" name="Rectangle 89"/>
              <p:cNvSpPr/>
              <p:nvPr/>
            </p:nvSpPr>
            <p:spPr>
              <a:xfrm>
                <a:off x="4411775" y="5572878"/>
                <a:ext cx="1582627" cy="502810"/>
              </a:xfrm>
              <a:prstGeom prst="rect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Computation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91" name="Straight Arrow Connector 90"/>
              <p:cNvCxnSpPr>
                <a:stCxn id="88" idx="2"/>
                <a:endCxn id="90" idx="0"/>
              </p:cNvCxnSpPr>
              <p:nvPr/>
            </p:nvCxnSpPr>
            <p:spPr>
              <a:xfrm>
                <a:off x="5195272" y="5324113"/>
                <a:ext cx="7817" cy="24876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sp>
            <p:nvSpPr>
              <p:cNvPr id="92" name="Rectangle 91"/>
              <p:cNvSpPr/>
              <p:nvPr/>
            </p:nvSpPr>
            <p:spPr>
              <a:xfrm>
                <a:off x="4043232" y="4428950"/>
                <a:ext cx="2290374" cy="2057819"/>
              </a:xfrm>
              <a:prstGeom prst="rect">
                <a:avLst/>
              </a:prstGeom>
              <a:noFill/>
              <a:ln w="25400" cap="flat" cmpd="sng" algn="ctr">
                <a:solidFill>
                  <a:srgbClr val="4BACC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4454769" y="4415696"/>
              <a:ext cx="646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Loop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506261" y="470823"/>
              <a:ext cx="646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Loop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52311" y="3438026"/>
            <a:ext cx="2059165" cy="1200329"/>
          </a:xfrm>
          <a:prstGeom prst="rect">
            <a:avLst/>
          </a:prstGeom>
          <a:noFill/>
          <a:ln>
            <a:solidFill>
              <a:srgbClr val="0000FF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Loop I = 1 … N</a:t>
            </a:r>
          </a:p>
          <a:p>
            <a:r>
              <a:rPr lang="en-US" dirty="0">
                <a:solidFill>
                  <a:srgbClr val="3366FF"/>
                </a:solidFill>
              </a:rPr>
              <a:t> </a:t>
            </a:r>
            <a:r>
              <a:rPr lang="en-US" dirty="0" smtClean="0">
                <a:solidFill>
                  <a:srgbClr val="3366FF"/>
                </a:solidFill>
              </a:rPr>
              <a:t>   If I % </a:t>
            </a:r>
            <a:r>
              <a:rPr lang="en-US" dirty="0" err="1" smtClean="0">
                <a:solidFill>
                  <a:srgbClr val="FF0000"/>
                </a:solidFill>
              </a:rPr>
              <a:t>Freq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3366FF"/>
                </a:solidFill>
              </a:rPr>
              <a:t>== 0</a:t>
            </a:r>
          </a:p>
          <a:p>
            <a:r>
              <a:rPr lang="en-US" dirty="0">
                <a:solidFill>
                  <a:srgbClr val="3366FF"/>
                </a:solidFill>
              </a:rPr>
              <a:t> </a:t>
            </a:r>
            <a:r>
              <a:rPr lang="en-US" dirty="0" smtClean="0">
                <a:solidFill>
                  <a:srgbClr val="3366FF"/>
                </a:solidFill>
              </a:rPr>
              <a:t>       </a:t>
            </a:r>
            <a:r>
              <a:rPr lang="en-US" dirty="0" err="1" smtClean="0">
                <a:solidFill>
                  <a:srgbClr val="3366FF"/>
                </a:solidFill>
              </a:rPr>
              <a:t>MPI_Test</a:t>
            </a:r>
            <a:endParaRPr lang="en-US" dirty="0" smtClean="0">
              <a:solidFill>
                <a:srgbClr val="3366FF"/>
              </a:solidFill>
            </a:endParaRPr>
          </a:p>
          <a:p>
            <a:r>
              <a:rPr lang="en-US" dirty="0"/>
              <a:t> </a:t>
            </a:r>
            <a:r>
              <a:rPr lang="en-US" dirty="0" smtClean="0"/>
              <a:t>   Computation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s-IS" smtClean="0"/>
              <a:t>IEEE Cluster (09/13/2016)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5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Empirical Tuning of </a:t>
            </a:r>
            <a:r>
              <a:rPr lang="en-US" dirty="0" err="1" smtClean="0"/>
              <a:t>MPI_Test</a:t>
            </a:r>
            <a:r>
              <a:rPr lang="en-US" dirty="0" smtClean="0"/>
              <a:t> frequency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493" y="990601"/>
            <a:ext cx="6089750" cy="502991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Insertion of  </a:t>
            </a:r>
            <a:r>
              <a:rPr lang="en-US" dirty="0" err="1" smtClean="0"/>
              <a:t>MPI_Test</a:t>
            </a:r>
            <a:endParaRPr lang="en-US" dirty="0"/>
          </a:p>
          <a:p>
            <a:pPr lvl="1"/>
            <a:r>
              <a:rPr lang="en-US" dirty="0" smtClean="0"/>
              <a:t>Evenly distribute </a:t>
            </a:r>
            <a:r>
              <a:rPr lang="en-US" dirty="0" err="1" smtClean="0"/>
              <a:t>MPI_Test</a:t>
            </a:r>
            <a:r>
              <a:rPr lang="en-US" dirty="0" smtClean="0"/>
              <a:t> </a:t>
            </a:r>
            <a:r>
              <a:rPr lang="en-US" dirty="0"/>
              <a:t>in the </a:t>
            </a:r>
            <a:r>
              <a:rPr lang="en-US" dirty="0" smtClean="0"/>
              <a:t>computation</a:t>
            </a:r>
            <a:endParaRPr lang="en-US" dirty="0"/>
          </a:p>
          <a:p>
            <a:pPr lvl="2"/>
            <a:r>
              <a:rPr lang="en-US" dirty="0"/>
              <a:t>Communication operation is divided into network requests with roughly the same length </a:t>
            </a:r>
          </a:p>
          <a:p>
            <a:pPr lvl="2"/>
            <a:r>
              <a:rPr lang="en-US" dirty="0"/>
              <a:t>Making progress is needed by each </a:t>
            </a:r>
            <a:r>
              <a:rPr lang="en-US" dirty="0" smtClean="0"/>
              <a:t>request</a:t>
            </a:r>
          </a:p>
          <a:p>
            <a:r>
              <a:rPr lang="en-US" dirty="0"/>
              <a:t>P</a:t>
            </a:r>
            <a:r>
              <a:rPr lang="en-US" dirty="0" smtClean="0"/>
              <a:t>rune search space using modeled runtime</a:t>
            </a:r>
          </a:p>
          <a:p>
            <a:pPr lvl="1"/>
            <a:r>
              <a:rPr lang="en-US" dirty="0" smtClean="0"/>
              <a:t>Constraints between different frequencies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Tune frequency with binary search</a:t>
            </a:r>
          </a:p>
          <a:p>
            <a:pPr lvl="1"/>
            <a:r>
              <a:rPr lang="en-US" dirty="0" smtClean="0"/>
              <a:t>Runtime will monotonic increasing when the frequency is increasing/decreasing from the optimal value</a:t>
            </a:r>
          </a:p>
          <a:p>
            <a:r>
              <a:rPr lang="en-US" dirty="0" smtClean="0"/>
              <a:t>Use MPI internal information for deciding when to increase/decrease progress frequency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53259" y="1219200"/>
            <a:ext cx="2225188" cy="4801315"/>
          </a:xfrm>
          <a:prstGeom prst="rect">
            <a:avLst/>
          </a:prstGeom>
          <a:noFill/>
          <a:ln>
            <a:solidFill>
              <a:srgbClr val="0000FF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</a:p>
          <a:p>
            <a:r>
              <a:rPr lang="en-US" dirty="0" err="1" smtClean="0"/>
              <a:t>MPI_Ialltoall</a:t>
            </a:r>
            <a:endParaRPr lang="en-US" dirty="0" smtClean="0"/>
          </a:p>
          <a:p>
            <a:r>
              <a:rPr lang="en-US" dirty="0" smtClean="0"/>
              <a:t>Loop I = 1 … L</a:t>
            </a:r>
            <a:r>
              <a:rPr lang="en-US" baseline="-25000" dirty="0" smtClean="0"/>
              <a:t>1</a:t>
            </a:r>
          </a:p>
          <a:p>
            <a:r>
              <a:rPr lang="en-US" dirty="0"/>
              <a:t> </a:t>
            </a:r>
            <a:r>
              <a:rPr lang="en-US" dirty="0" smtClean="0"/>
              <a:t>   If I % </a:t>
            </a:r>
            <a:r>
              <a:rPr lang="en-US" dirty="0" smtClean="0">
                <a:solidFill>
                  <a:srgbClr val="0000FF"/>
                </a:solidFill>
              </a:rPr>
              <a:t>Freq</a:t>
            </a:r>
            <a:r>
              <a:rPr lang="en-US" baseline="-25000" dirty="0" smtClean="0">
                <a:solidFill>
                  <a:srgbClr val="0000FF"/>
                </a:solidFill>
              </a:rPr>
              <a:t>1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== 0</a:t>
            </a:r>
          </a:p>
          <a:p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dirty="0" err="1" smtClean="0"/>
              <a:t>MPI_Test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Computation1</a:t>
            </a:r>
          </a:p>
          <a:p>
            <a:r>
              <a:rPr lang="en-US" dirty="0"/>
              <a:t>Loop I = 1 … </a:t>
            </a:r>
            <a:r>
              <a:rPr lang="en-US" dirty="0" smtClean="0"/>
              <a:t>L</a:t>
            </a:r>
            <a:r>
              <a:rPr lang="en-US" baseline="-25000" dirty="0" smtClean="0"/>
              <a:t>2</a:t>
            </a:r>
            <a:endParaRPr lang="en-US" baseline="-25000" dirty="0"/>
          </a:p>
          <a:p>
            <a:r>
              <a:rPr lang="en-US" dirty="0"/>
              <a:t>    If I % </a:t>
            </a:r>
            <a:r>
              <a:rPr lang="en-US" dirty="0" smtClean="0">
                <a:solidFill>
                  <a:srgbClr val="0000FF"/>
                </a:solidFill>
              </a:rPr>
              <a:t>Freq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/>
              <a:t>== 0</a:t>
            </a:r>
          </a:p>
          <a:p>
            <a:r>
              <a:rPr lang="en-US" dirty="0"/>
              <a:t>        </a:t>
            </a:r>
            <a:r>
              <a:rPr lang="en-US" dirty="0" err="1"/>
              <a:t>MPI_Test</a:t>
            </a:r>
            <a:endParaRPr lang="en-US" dirty="0"/>
          </a:p>
          <a:p>
            <a:r>
              <a:rPr lang="en-US" dirty="0"/>
              <a:t>    </a:t>
            </a:r>
            <a:r>
              <a:rPr lang="en-US" dirty="0" smtClean="0"/>
              <a:t>Computation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…</a:t>
            </a:r>
          </a:p>
          <a:p>
            <a:r>
              <a:rPr lang="en-US" dirty="0"/>
              <a:t>Loop I = 1 … </a:t>
            </a:r>
            <a:r>
              <a:rPr lang="en-US" dirty="0" smtClean="0"/>
              <a:t>L</a:t>
            </a:r>
            <a:r>
              <a:rPr lang="en-US" baseline="-25000" dirty="0" smtClean="0"/>
              <a:t>N</a:t>
            </a:r>
            <a:endParaRPr lang="en-US" baseline="-25000" dirty="0"/>
          </a:p>
          <a:p>
            <a:r>
              <a:rPr lang="en-US" dirty="0"/>
              <a:t>    If I % </a:t>
            </a:r>
            <a:r>
              <a:rPr lang="en-US" dirty="0" err="1" smtClean="0">
                <a:solidFill>
                  <a:srgbClr val="0000FF"/>
                </a:solidFill>
              </a:rPr>
              <a:t>Freq</a:t>
            </a:r>
            <a:r>
              <a:rPr lang="en-US" baseline="-25000" dirty="0" err="1" smtClean="0">
                <a:solidFill>
                  <a:srgbClr val="0000FF"/>
                </a:solidFill>
              </a:rPr>
              <a:t>N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/>
              <a:t>== 0</a:t>
            </a:r>
          </a:p>
          <a:p>
            <a:r>
              <a:rPr lang="en-US" dirty="0"/>
              <a:t>        </a:t>
            </a:r>
            <a:r>
              <a:rPr lang="en-US" dirty="0" err="1"/>
              <a:t>MPI_Test</a:t>
            </a:r>
            <a:endParaRPr lang="en-US" dirty="0"/>
          </a:p>
          <a:p>
            <a:r>
              <a:rPr lang="en-US" dirty="0"/>
              <a:t>    </a:t>
            </a:r>
            <a:r>
              <a:rPr lang="en-US" dirty="0" err="1" smtClean="0"/>
              <a:t>Computation</a:t>
            </a:r>
            <a:r>
              <a:rPr lang="en-US" baseline="-25000" dirty="0" err="1" smtClean="0"/>
              <a:t>N</a:t>
            </a:r>
            <a:endParaRPr lang="en-US" baseline="-25000" dirty="0" smtClean="0"/>
          </a:p>
          <a:p>
            <a:r>
              <a:rPr lang="en-US" dirty="0" err="1" smtClean="0"/>
              <a:t>MPI_Wait</a:t>
            </a:r>
            <a:endParaRPr lang="en-US" dirty="0" smtClean="0"/>
          </a:p>
          <a:p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091" y="3402552"/>
            <a:ext cx="5940152" cy="407447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s-IS" smtClean="0"/>
              <a:t>IEEE Cluster (09/13/2016)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4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Clusters and compilers</a:t>
            </a:r>
          </a:p>
          <a:p>
            <a:pPr lvl="1"/>
            <a:r>
              <a:rPr lang="en-US" dirty="0" smtClean="0"/>
              <a:t>Intel </a:t>
            </a:r>
            <a:r>
              <a:rPr lang="fr-FR" dirty="0" smtClean="0"/>
              <a:t>Xeon </a:t>
            </a:r>
            <a:r>
              <a:rPr lang="en-US" dirty="0" smtClean="0"/>
              <a:t>x86 cluster, </a:t>
            </a:r>
            <a:r>
              <a:rPr lang="en-US" dirty="0" smtClean="0">
                <a:solidFill>
                  <a:srgbClr val="0000FF"/>
                </a:solidFill>
              </a:rPr>
              <a:t>InfiniBand</a:t>
            </a:r>
            <a:r>
              <a:rPr lang="en-US" dirty="0" smtClean="0"/>
              <a:t>, 2.6GHz (</a:t>
            </a:r>
            <a:r>
              <a:rPr lang="en-US" dirty="0"/>
              <a:t>hyper threading </a:t>
            </a:r>
            <a:r>
              <a:rPr lang="en-US" dirty="0" smtClean="0"/>
              <a:t>disabled), 64GB RAM, ICC/</a:t>
            </a:r>
            <a:r>
              <a:rPr lang="en-US" dirty="0" err="1" smtClean="0"/>
              <a:t>IFort</a:t>
            </a:r>
            <a:r>
              <a:rPr lang="en-US" dirty="0" smtClean="0"/>
              <a:t> 13.1</a:t>
            </a:r>
          </a:p>
          <a:p>
            <a:pPr lvl="1"/>
            <a:r>
              <a:rPr lang="en-US" dirty="0" smtClean="0"/>
              <a:t>Intel </a:t>
            </a:r>
            <a:r>
              <a:rPr lang="fr-FR" dirty="0" smtClean="0"/>
              <a:t>Xeon </a:t>
            </a:r>
            <a:r>
              <a:rPr lang="en-US" dirty="0" smtClean="0"/>
              <a:t>x64 cluster, </a:t>
            </a:r>
            <a:r>
              <a:rPr lang="en-US" dirty="0" smtClean="0">
                <a:solidFill>
                  <a:srgbClr val="0000FF"/>
                </a:solidFill>
              </a:rPr>
              <a:t>1 </a:t>
            </a:r>
            <a:r>
              <a:rPr lang="en-US" dirty="0" err="1">
                <a:solidFill>
                  <a:srgbClr val="0000FF"/>
                </a:solidFill>
              </a:rPr>
              <a:t>Gbps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Ethernet</a:t>
            </a:r>
            <a:r>
              <a:rPr lang="en-US" dirty="0" smtClean="0"/>
              <a:t>, </a:t>
            </a:r>
            <a:r>
              <a:rPr lang="fr-FR" dirty="0"/>
              <a:t>3.2GHz, </a:t>
            </a:r>
            <a:r>
              <a:rPr lang="en-US" dirty="0"/>
              <a:t>16GB </a:t>
            </a:r>
            <a:r>
              <a:rPr lang="en-US" dirty="0" smtClean="0"/>
              <a:t>RAM, GCC/</a:t>
            </a:r>
            <a:r>
              <a:rPr lang="en-US" dirty="0" err="1" smtClean="0"/>
              <a:t>Gfortran</a:t>
            </a:r>
            <a:r>
              <a:rPr lang="en-US" dirty="0" smtClean="0"/>
              <a:t> 4.4.7</a:t>
            </a:r>
          </a:p>
          <a:p>
            <a:r>
              <a:rPr lang="en-US" dirty="0" smtClean="0"/>
              <a:t>MPICH 3.1.1</a:t>
            </a:r>
          </a:p>
          <a:p>
            <a:r>
              <a:rPr lang="en-US" dirty="0" smtClean="0"/>
              <a:t>Nodes: 2 ~ 9, 1 process per node</a:t>
            </a:r>
          </a:p>
          <a:p>
            <a:r>
              <a:rPr lang="en-US" dirty="0" smtClean="0"/>
              <a:t>NAS Parallel Benchmark (NPB) 3.3.1, excluding </a:t>
            </a:r>
            <a:r>
              <a:rPr lang="en-US" dirty="0"/>
              <a:t>DT and </a:t>
            </a:r>
            <a:r>
              <a:rPr lang="en-US" dirty="0" smtClean="0"/>
              <a:t>EP</a:t>
            </a:r>
          </a:p>
          <a:p>
            <a:r>
              <a:rPr lang="en-US" dirty="0"/>
              <a:t>Profilers: Tau and Instrumented </a:t>
            </a:r>
            <a:r>
              <a:rPr lang="en-US" dirty="0" smtClean="0"/>
              <a:t>timers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s-IS" smtClean="0"/>
              <a:t>IEEE Cluster (09/13/2016)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0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speedup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88" y="1062087"/>
            <a:ext cx="8026401" cy="1008111"/>
          </a:xfrm>
        </p:spPr>
        <p:txBody>
          <a:bodyPr/>
          <a:lstStyle/>
          <a:p>
            <a:r>
              <a:rPr lang="en-US" dirty="0" smtClean="0"/>
              <a:t>Relative execution time for </a:t>
            </a:r>
            <a:r>
              <a:rPr lang="en-US" dirty="0"/>
              <a:t>NPB 3.1.1 </a:t>
            </a:r>
            <a:r>
              <a:rPr lang="en-US" i="1" dirty="0"/>
              <a:t>(excluding DT and </a:t>
            </a:r>
            <a:r>
              <a:rPr lang="en-US" i="1" dirty="0" smtClean="0"/>
              <a:t>EP)</a:t>
            </a:r>
          </a:p>
          <a:p>
            <a:pPr lvl="1"/>
            <a:r>
              <a:rPr lang="en-US" dirty="0"/>
              <a:t>Intel </a:t>
            </a:r>
            <a:r>
              <a:rPr lang="fr-FR" dirty="0"/>
              <a:t>Xeon </a:t>
            </a:r>
            <a:r>
              <a:rPr lang="en-US" dirty="0"/>
              <a:t>x86 </a:t>
            </a:r>
            <a:r>
              <a:rPr lang="en-US" dirty="0" smtClean="0"/>
              <a:t>cluster (</a:t>
            </a:r>
            <a:r>
              <a:rPr lang="en-US" dirty="0" smtClean="0"/>
              <a:t>InfiniBand</a:t>
            </a:r>
            <a:r>
              <a:rPr lang="en-US" dirty="0" smtClean="0"/>
              <a:t>): up </a:t>
            </a:r>
            <a:r>
              <a:rPr lang="en-US" dirty="0"/>
              <a:t>to </a:t>
            </a:r>
            <a:r>
              <a:rPr lang="en-US" dirty="0" smtClean="0"/>
              <a:t>1.84x faster</a:t>
            </a:r>
            <a:endParaRPr lang="en-US" dirty="0"/>
          </a:p>
        </p:txBody>
      </p:sp>
      <p:pic>
        <p:nvPicPr>
          <p:cNvPr id="13" name="Picture 12" descr="npb_blues_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8" y="2348880"/>
            <a:ext cx="8646486" cy="41764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24875" y="25558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s-IS" smtClean="0"/>
              <a:t>IEEE Cluster (09/13/2016)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8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speedup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06" y="987761"/>
            <a:ext cx="8188326" cy="1224135"/>
          </a:xfrm>
        </p:spPr>
        <p:txBody>
          <a:bodyPr/>
          <a:lstStyle/>
          <a:p>
            <a:r>
              <a:rPr lang="en-US" dirty="0" smtClean="0"/>
              <a:t>Relative execution time for </a:t>
            </a:r>
            <a:r>
              <a:rPr lang="en-US" dirty="0"/>
              <a:t>NPB 3.1.1 </a:t>
            </a:r>
            <a:r>
              <a:rPr lang="en-US" i="1" dirty="0"/>
              <a:t>(excluding DT and </a:t>
            </a:r>
            <a:r>
              <a:rPr lang="en-US" i="1" dirty="0" smtClean="0"/>
              <a:t>EP)</a:t>
            </a:r>
          </a:p>
          <a:p>
            <a:pPr lvl="1"/>
            <a:r>
              <a:rPr lang="en-US" dirty="0" smtClean="0"/>
              <a:t>Intel </a:t>
            </a:r>
            <a:r>
              <a:rPr lang="fr-FR" dirty="0"/>
              <a:t>Xeon </a:t>
            </a:r>
            <a:r>
              <a:rPr lang="en-US" dirty="0"/>
              <a:t>x64 </a:t>
            </a:r>
            <a:r>
              <a:rPr lang="en-US" dirty="0" smtClean="0"/>
              <a:t>cluster</a:t>
            </a:r>
            <a:r>
              <a:rPr lang="en-US" dirty="0"/>
              <a:t> </a:t>
            </a:r>
            <a:r>
              <a:rPr lang="en-US" dirty="0" smtClean="0"/>
              <a:t>(1 </a:t>
            </a:r>
            <a:r>
              <a:rPr lang="en-US" dirty="0" err="1"/>
              <a:t>Gbps</a:t>
            </a:r>
            <a:r>
              <a:rPr lang="en-US" dirty="0"/>
              <a:t> </a:t>
            </a:r>
            <a:r>
              <a:rPr lang="en-US" dirty="0" smtClean="0"/>
              <a:t>Ethernet): Up to 1.79x faster</a:t>
            </a:r>
            <a:endParaRPr lang="en-US" dirty="0"/>
          </a:p>
        </p:txBody>
      </p:sp>
      <p:pic>
        <p:nvPicPr>
          <p:cNvPr id="12" name="Picture 11" descr="npb_disco_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32856"/>
            <a:ext cx="8136904" cy="43198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24875" y="25558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s-IS" smtClean="0"/>
              <a:t>IEEE Cluster (09/13/2016)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75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Asynchrony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5410200"/>
          </a:xfrm>
        </p:spPr>
        <p:txBody>
          <a:bodyPr/>
          <a:lstStyle/>
          <a:p>
            <a:r>
              <a:rPr lang="en-US" dirty="0" smtClean="0"/>
              <a:t>Largest supercomputers in the world host millions of cores</a:t>
            </a:r>
          </a:p>
          <a:p>
            <a:pPr lvl="1"/>
            <a:r>
              <a:rPr lang="en-US" dirty="0" smtClean="0"/>
              <a:t>The Sunway </a:t>
            </a:r>
            <a:r>
              <a:rPr lang="en-US" dirty="0" err="1" smtClean="0"/>
              <a:t>Taihulight</a:t>
            </a:r>
            <a:r>
              <a:rPr lang="en-US" dirty="0" smtClean="0"/>
              <a:t> machine has 10 million cores</a:t>
            </a:r>
          </a:p>
          <a:p>
            <a:r>
              <a:rPr lang="en-US" dirty="0" smtClean="0"/>
              <a:t>Large variation in communication time between different nodes/cores</a:t>
            </a:r>
          </a:p>
          <a:p>
            <a:pPr lvl="1"/>
            <a:r>
              <a:rPr lang="en-US" dirty="0" smtClean="0"/>
              <a:t>Several orders of magnitude in some cases</a:t>
            </a:r>
          </a:p>
          <a:p>
            <a:pPr lvl="1"/>
            <a:r>
              <a:rPr lang="en-US" dirty="0" smtClean="0"/>
              <a:t>Physical distances are one reason for it</a:t>
            </a:r>
          </a:p>
          <a:p>
            <a:pPr lvl="1"/>
            <a:r>
              <a:rPr lang="en-US" dirty="0" smtClean="0"/>
              <a:t>Network sharing and dynamism in communication routing is another reason</a:t>
            </a:r>
          </a:p>
          <a:p>
            <a:r>
              <a:rPr lang="en-US" dirty="0" smtClean="0"/>
              <a:t>To synchronize or not to synchronize</a:t>
            </a:r>
          </a:p>
          <a:p>
            <a:pPr lvl="1"/>
            <a:r>
              <a:rPr lang="en-US" dirty="0" smtClean="0"/>
              <a:t>In many applications, synchronization cannot be avoided: </a:t>
            </a:r>
            <a:r>
              <a:rPr lang="en-US" i="1" dirty="0" smtClean="0"/>
              <a:t>you cannot escape physical causality</a:t>
            </a:r>
          </a:p>
          <a:p>
            <a:pPr lvl="1"/>
            <a:r>
              <a:rPr lang="en-US" dirty="0" smtClean="0"/>
              <a:t>But you can, sometimes, overlap such synchronization with other work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s-IS" smtClean="0"/>
              <a:t>IEEE Cluster (09/13/2016)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2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Machines are getting complex</a:t>
            </a:r>
          </a:p>
          <a:p>
            <a:r>
              <a:rPr lang="en-US" dirty="0" smtClean="0"/>
              <a:t>Hand-tuning MPI codes is quickly getting impractical</a:t>
            </a:r>
          </a:p>
          <a:p>
            <a:pPr lvl="1"/>
            <a:r>
              <a:rPr lang="en-US" dirty="0" smtClean="0"/>
              <a:t>Heavy imbalance in communication costs</a:t>
            </a:r>
          </a:p>
          <a:p>
            <a:pPr lvl="1"/>
            <a:r>
              <a:rPr lang="en-US" dirty="0" smtClean="0"/>
              <a:t>Feature availability is not uniform across MPI implementations/supercomputers</a:t>
            </a:r>
          </a:p>
          <a:p>
            <a:pPr lvl="1"/>
            <a:r>
              <a:rPr lang="en-US" dirty="0" smtClean="0"/>
              <a:t>Tuning the frequency of poking the progress engine is black magic</a:t>
            </a:r>
          </a:p>
          <a:p>
            <a:r>
              <a:rPr lang="en-US" dirty="0" smtClean="0"/>
              <a:t>Automatic frameworks are becoming important</a:t>
            </a:r>
          </a:p>
          <a:p>
            <a:r>
              <a:rPr lang="en-US" dirty="0" smtClean="0"/>
              <a:t>Our approach extends the state of art by using the application’s natural programming model + annotations to help the compiler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s-IS" smtClean="0"/>
              <a:t>IEEE Cluster (09/13/2016)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27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800" y="5867400"/>
            <a:ext cx="8229600" cy="838200"/>
          </a:xfrm>
        </p:spPr>
        <p:txBody>
          <a:bodyPr/>
          <a:lstStyle/>
          <a:p>
            <a:pPr algn="ctr"/>
            <a:r>
              <a:rPr lang="en-US" dirty="0" smtClean="0"/>
              <a:t>Web: </a:t>
            </a:r>
            <a:r>
              <a:rPr lang="en-US" dirty="0" smtClean="0">
                <a:hlinkClick r:id="rId2"/>
              </a:rPr>
              <a:t>http://www.mcs.anl.gov/~balaji</a:t>
            </a:r>
            <a:r>
              <a:rPr lang="en-US" dirty="0"/>
              <a:t>	</a:t>
            </a:r>
            <a:r>
              <a:rPr lang="en-US" dirty="0" smtClean="0"/>
              <a:t>	Email: </a:t>
            </a:r>
            <a:r>
              <a:rPr lang="en-US" dirty="0" smtClean="0">
                <a:hlinkClick r:id="rId3"/>
              </a:rPr>
              <a:t>balaji@anl.gov</a:t>
            </a:r>
            <a:endParaRPr lang="en-US" dirty="0" smtClean="0"/>
          </a:p>
          <a:p>
            <a:pPr algn="ctr"/>
            <a:r>
              <a:rPr lang="en-US" dirty="0" smtClean="0"/>
              <a:t>Group website:</a:t>
            </a:r>
            <a:r>
              <a:rPr lang="en-US" dirty="0"/>
              <a:t> </a:t>
            </a:r>
            <a:r>
              <a:rPr lang="en-US" dirty="0" smtClean="0">
                <a:hlinkClick r:id="rId4"/>
              </a:rPr>
              <a:t>http://www.mcs.anl.gov/group/pmrs/</a:t>
            </a:r>
            <a:endParaRPr lang="en-US" dirty="0" smtClean="0"/>
          </a:p>
        </p:txBody>
      </p:sp>
      <p:pic>
        <p:nvPicPr>
          <p:cNvPr id="3" name="Picture 2" descr="P1030364.JP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30371" r="21667" b="5926"/>
          <a:stretch/>
        </p:blipFill>
        <p:spPr>
          <a:xfrm rot="710905">
            <a:off x="2819400" y="76200"/>
            <a:ext cx="62484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665" r="19167" b="32190"/>
          <a:stretch/>
        </p:blipFill>
        <p:spPr>
          <a:xfrm>
            <a:off x="152400" y="2286000"/>
            <a:ext cx="7391400" cy="35075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3080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Communication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484784"/>
            <a:ext cx="7556313" cy="464137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Point-to-point</a:t>
            </a:r>
          </a:p>
          <a:p>
            <a:pPr lvl="1"/>
            <a:endParaRPr lang="en-US" dirty="0" smtClean="0"/>
          </a:p>
          <a:p>
            <a:pPr lvl="1"/>
            <a:r>
              <a:rPr lang="en-US" b="1" i="1" dirty="0" smtClean="0"/>
              <a:t>alpha</a:t>
            </a:r>
            <a:r>
              <a:rPr lang="en-US" dirty="0" smtClean="0"/>
              <a:t>: </a:t>
            </a:r>
            <a:r>
              <a:rPr lang="en-US" dirty="0"/>
              <a:t>startup cost per </a:t>
            </a:r>
            <a:r>
              <a:rPr lang="en-US" dirty="0" smtClean="0"/>
              <a:t>message</a:t>
            </a:r>
          </a:p>
          <a:p>
            <a:pPr lvl="1"/>
            <a:r>
              <a:rPr lang="en-US" b="1" i="1" dirty="0" smtClean="0"/>
              <a:t>beta</a:t>
            </a:r>
            <a:r>
              <a:rPr lang="en-US" dirty="0" smtClean="0"/>
              <a:t>: </a:t>
            </a:r>
            <a:r>
              <a:rPr lang="en-US" dirty="0"/>
              <a:t>reciprocal of </a:t>
            </a:r>
            <a:r>
              <a:rPr lang="en-US" dirty="0" smtClean="0"/>
              <a:t>bandwidth, </a:t>
            </a:r>
            <a:r>
              <a:rPr lang="en-US" dirty="0"/>
              <a:t>i.e. cost per byte for long </a:t>
            </a:r>
            <a:r>
              <a:rPr lang="en-US" dirty="0" smtClean="0"/>
              <a:t>messages</a:t>
            </a:r>
            <a:endParaRPr lang="en-US" dirty="0"/>
          </a:p>
          <a:p>
            <a:r>
              <a:rPr lang="en-US" dirty="0" smtClean="0"/>
              <a:t>All2all</a:t>
            </a:r>
            <a:endParaRPr lang="en-US" dirty="0"/>
          </a:p>
          <a:p>
            <a:pPr marL="228600" lvl="1" indent="0">
              <a:buNone/>
            </a:pP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 general</a:t>
            </a:r>
          </a:p>
          <a:p>
            <a:pPr marL="228600" lvl="1" indent="0">
              <a:buNone/>
            </a:pPr>
            <a:endParaRPr lang="en-US" dirty="0" smtClean="0"/>
          </a:p>
          <a:p>
            <a:r>
              <a:rPr lang="en-US" dirty="0" smtClean="0"/>
              <a:t>Communication cost does not include wait time between unbalanced processes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1556792"/>
            <a:ext cx="3672408" cy="4621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3140968"/>
            <a:ext cx="6528725" cy="9793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1760" y="4509120"/>
            <a:ext cx="4807620" cy="524923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s-IS" smtClean="0"/>
              <a:t>IEEE Cluster (09/13/2016)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22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Automate the program transformation</a:t>
            </a:r>
          </a:p>
          <a:p>
            <a:r>
              <a:rPr lang="en-US" dirty="0" smtClean="0"/>
              <a:t>Support more CCO patterns</a:t>
            </a:r>
          </a:p>
          <a:p>
            <a:r>
              <a:rPr lang="en-US" dirty="0"/>
              <a:t>Model </a:t>
            </a:r>
            <a:r>
              <a:rPr lang="en-US" dirty="0" smtClean="0"/>
              <a:t>multiple cores on single node and the unbalanced communication time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s-IS" smtClean="0"/>
              <a:t>IEEE Cluster (09/13/2016)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04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s-IS" smtClean="0"/>
              <a:t>IEEE Cluster (09/13/2016)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6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556792"/>
            <a:ext cx="7556313" cy="456937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MPI-aware compiler </a:t>
            </a:r>
            <a:r>
              <a:rPr lang="en-US" dirty="0" smtClean="0"/>
              <a:t>optimization</a:t>
            </a:r>
          </a:p>
          <a:p>
            <a:pPr lvl="1"/>
            <a:r>
              <a:rPr lang="en-US" dirty="0" smtClean="0"/>
              <a:t>Transformations </a:t>
            </a:r>
            <a:r>
              <a:rPr lang="en-US" dirty="0"/>
              <a:t>to Parallel Codes for Communication-Computation Overlap, SC’05</a:t>
            </a:r>
            <a:r>
              <a:rPr lang="en-US" dirty="0" smtClean="0"/>
              <a:t>, </a:t>
            </a:r>
          </a:p>
          <a:p>
            <a:pPr lvl="1"/>
            <a:r>
              <a:rPr lang="en-US" dirty="0" smtClean="0"/>
              <a:t>Exact </a:t>
            </a:r>
            <a:r>
              <a:rPr lang="en-US" dirty="0"/>
              <a:t>Dependence Analysis for Increased Communication </a:t>
            </a:r>
            <a:r>
              <a:rPr lang="en-US" dirty="0" smtClean="0"/>
              <a:t>Overlap, EuroMPI</a:t>
            </a:r>
            <a:r>
              <a:rPr lang="en-US" dirty="0"/>
              <a:t>’</a:t>
            </a:r>
            <a:r>
              <a:rPr lang="en-US" dirty="0" smtClean="0"/>
              <a:t>12</a:t>
            </a:r>
          </a:p>
          <a:p>
            <a:r>
              <a:rPr lang="en-US" dirty="0" smtClean="0"/>
              <a:t>Model</a:t>
            </a:r>
            <a:r>
              <a:rPr lang="en-US" dirty="0"/>
              <a:t>-based </a:t>
            </a:r>
            <a:r>
              <a:rPr lang="en-US" dirty="0" smtClean="0"/>
              <a:t>approaches</a:t>
            </a:r>
          </a:p>
          <a:p>
            <a:pPr lvl="1"/>
            <a:r>
              <a:rPr lang="en-US" dirty="0" smtClean="0"/>
              <a:t>Automatic </a:t>
            </a:r>
            <a:r>
              <a:rPr lang="en-US" dirty="0"/>
              <a:t>Transformation for Overlapping Communication and Computation, NPC’</a:t>
            </a:r>
            <a:r>
              <a:rPr lang="en-US" dirty="0" smtClean="0"/>
              <a:t>08</a:t>
            </a:r>
          </a:p>
          <a:p>
            <a:r>
              <a:rPr lang="en-US" dirty="0" smtClean="0"/>
              <a:t>Overlapping with threads</a:t>
            </a:r>
          </a:p>
          <a:p>
            <a:pPr lvl="1"/>
            <a:r>
              <a:rPr lang="en-US" dirty="0" smtClean="0"/>
              <a:t>Overlapping </a:t>
            </a:r>
            <a:r>
              <a:rPr lang="en-US" dirty="0"/>
              <a:t>Communication and Computation with </a:t>
            </a:r>
            <a:r>
              <a:rPr lang="en-US" dirty="0" err="1"/>
              <a:t>OpenMP</a:t>
            </a:r>
            <a:r>
              <a:rPr lang="en-US" dirty="0"/>
              <a:t> and </a:t>
            </a:r>
            <a:r>
              <a:rPr lang="en-US" dirty="0" smtClean="0"/>
              <a:t>MPI, SP</a:t>
            </a:r>
            <a:r>
              <a:rPr lang="en-US" dirty="0"/>
              <a:t>’</a:t>
            </a:r>
            <a:r>
              <a:rPr lang="en-US" dirty="0" smtClean="0"/>
              <a:t>01</a:t>
            </a:r>
          </a:p>
          <a:p>
            <a:r>
              <a:rPr lang="en-US" dirty="0" smtClean="0"/>
              <a:t>Overlapping for one-sided communication</a:t>
            </a:r>
          </a:p>
          <a:p>
            <a:pPr lvl="1"/>
            <a:r>
              <a:rPr lang="en-US" dirty="0" smtClean="0"/>
              <a:t>Optimizing </a:t>
            </a:r>
            <a:r>
              <a:rPr lang="en-US" dirty="0"/>
              <a:t>Bandwidth Limited Problems Using One-sided Communication and Overlap, IPDPS’</a:t>
            </a:r>
            <a:r>
              <a:rPr lang="en-US" dirty="0" smtClean="0"/>
              <a:t>06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s-IS" smtClean="0"/>
              <a:t>IEEE Cluster (09/13/2016)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37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trying to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r>
              <a:rPr lang="en-US" dirty="0" smtClean="0"/>
              <a:t>Compiler assistance to handle </a:t>
            </a:r>
            <a:r>
              <a:rPr lang="en-US" dirty="0" smtClean="0"/>
              <a:t>MPI optimizations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omputation/communication overlap is the example considered in this paper</a:t>
            </a:r>
            <a:endParaRPr lang="en-US" dirty="0" smtClean="0"/>
          </a:p>
          <a:p>
            <a:pPr lvl="1"/>
            <a:r>
              <a:rPr lang="en-US" dirty="0" smtClean="0"/>
              <a:t>User assistance to help identify aspects that the compiler cannot automatically identify (e.g., buffer aliasing)</a:t>
            </a:r>
          </a:p>
          <a:p>
            <a:r>
              <a:rPr lang="en-US" dirty="0" smtClean="0"/>
              <a:t>Goal:</a:t>
            </a:r>
          </a:p>
          <a:p>
            <a:pPr lvl="1"/>
            <a:r>
              <a:rPr lang="en-US" dirty="0" smtClean="0"/>
              <a:t>User annotates the code with hints/guarantees</a:t>
            </a:r>
          </a:p>
          <a:p>
            <a:pPr lvl="1"/>
            <a:r>
              <a:rPr lang="en-US" dirty="0" smtClean="0"/>
              <a:t>Compiler (which is tightly coupled with the MPI implementation) generates code that overlaps computation and communication that is suitable for that MPI implementation</a:t>
            </a:r>
          </a:p>
          <a:p>
            <a:pPr lvl="1"/>
            <a:r>
              <a:rPr lang="en-US" dirty="0" smtClean="0"/>
              <a:t>Automatically adds </a:t>
            </a:r>
            <a:r>
              <a:rPr lang="en-US" dirty="0" err="1" smtClean="0"/>
              <a:t>autotuning</a:t>
            </a:r>
            <a:r>
              <a:rPr lang="en-US" dirty="0" smtClean="0"/>
              <a:t> hooks to improve performance</a:t>
            </a:r>
          </a:p>
          <a:p>
            <a:r>
              <a:rPr lang="en-US" dirty="0" smtClean="0"/>
              <a:t>Alternative approach to high-level programming frameworks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s-IS" smtClean="0"/>
              <a:t>IEEE Cluster (09/13/2016)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7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Overlapping computation and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989" y="1078779"/>
            <a:ext cx="8538022" cy="201622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Goal: enhance performance portability of MPI applications 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etwork communication latency unpredictable a priori</a:t>
            </a:r>
          </a:p>
          <a:p>
            <a:pPr lvl="1"/>
            <a:r>
              <a:rPr lang="en-US" dirty="0" smtClean="0"/>
              <a:t>No longer true --- equal work means equal time</a:t>
            </a:r>
          </a:p>
          <a:p>
            <a:r>
              <a:rPr lang="en-US" dirty="0" smtClean="0"/>
              <a:t>Approach: overlap computation and communication from different loop iterations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695158" y="349389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334211" y="336021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04" name="Group 103"/>
          <p:cNvGrpSpPr/>
          <p:nvPr/>
        </p:nvGrpSpPr>
        <p:grpSpPr>
          <a:xfrm>
            <a:off x="150941" y="3200400"/>
            <a:ext cx="8885555" cy="3046268"/>
            <a:chOff x="35805" y="2713801"/>
            <a:chExt cx="8885555" cy="3703632"/>
          </a:xfrm>
        </p:grpSpPr>
        <p:cxnSp>
          <p:nvCxnSpPr>
            <p:cNvPr id="105" name="Straight Connector 104"/>
            <p:cNvCxnSpPr>
              <a:stCxn id="123" idx="1"/>
              <a:endCxn id="123" idx="1"/>
            </p:cNvCxnSpPr>
            <p:nvPr/>
          </p:nvCxnSpPr>
          <p:spPr>
            <a:xfrm>
              <a:off x="1216004" y="4059244"/>
              <a:ext cx="0" cy="0"/>
            </a:xfrm>
            <a:prstGeom prst="line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grpSp>
          <p:nvGrpSpPr>
            <p:cNvPr id="106" name="Group 105"/>
            <p:cNvGrpSpPr/>
            <p:nvPr/>
          </p:nvGrpSpPr>
          <p:grpSpPr>
            <a:xfrm>
              <a:off x="58606" y="2713801"/>
              <a:ext cx="8862754" cy="3334300"/>
              <a:chOff x="58606" y="2713801"/>
              <a:chExt cx="8862754" cy="3334300"/>
            </a:xfrm>
          </p:grpSpPr>
          <p:grpSp>
            <p:nvGrpSpPr>
              <p:cNvPr id="110" name="Group 109"/>
              <p:cNvGrpSpPr/>
              <p:nvPr/>
            </p:nvGrpSpPr>
            <p:grpSpPr>
              <a:xfrm>
                <a:off x="58606" y="2713801"/>
                <a:ext cx="8862754" cy="3334300"/>
                <a:chOff x="58606" y="2713801"/>
                <a:chExt cx="8862754" cy="3334300"/>
              </a:xfrm>
            </p:grpSpPr>
            <p:grpSp>
              <p:nvGrpSpPr>
                <p:cNvPr id="119" name="Group 118"/>
                <p:cNvGrpSpPr/>
                <p:nvPr/>
              </p:nvGrpSpPr>
              <p:grpSpPr>
                <a:xfrm>
                  <a:off x="58606" y="3765865"/>
                  <a:ext cx="8862754" cy="2169986"/>
                  <a:chOff x="175834" y="1616685"/>
                  <a:chExt cx="8862754" cy="2169986"/>
                </a:xfrm>
              </p:grpSpPr>
              <p:sp>
                <p:nvSpPr>
                  <p:cNvPr id="122" name="Rectangle 121"/>
                  <p:cNvSpPr/>
                  <p:nvPr/>
                </p:nvSpPr>
                <p:spPr>
                  <a:xfrm>
                    <a:off x="3193502" y="1616685"/>
                    <a:ext cx="996461" cy="576064"/>
                  </a:xfrm>
                  <a:prstGeom prst="rect">
                    <a:avLst/>
                  </a:prstGeom>
                  <a:noFill/>
                  <a:ln w="25400" cap="flat" cmpd="sng" algn="ctr">
                    <a:solidFill>
                      <a:srgbClr val="F79646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Wait1</a:t>
                    </a:r>
                  </a:p>
                </p:txBody>
              </p:sp>
              <p:sp>
                <p:nvSpPr>
                  <p:cNvPr id="123" name="Rectangle 122"/>
                  <p:cNvSpPr/>
                  <p:nvPr/>
                </p:nvSpPr>
                <p:spPr>
                  <a:xfrm>
                    <a:off x="1333232" y="1622032"/>
                    <a:ext cx="996461" cy="576064"/>
                  </a:xfrm>
                  <a:prstGeom prst="rect">
                    <a:avLst/>
                  </a:prstGeom>
                  <a:noFill/>
                  <a:ln w="25400" cap="flat" cmpd="sng" algn="ctr">
                    <a:solidFill>
                      <a:srgbClr val="F79646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Ialltoall1</a:t>
                    </a:r>
                  </a:p>
                </p:txBody>
              </p:sp>
              <p:sp>
                <p:nvSpPr>
                  <p:cNvPr id="124" name="Rectangle 123"/>
                  <p:cNvSpPr/>
                  <p:nvPr/>
                </p:nvSpPr>
                <p:spPr>
                  <a:xfrm>
                    <a:off x="175834" y="1620237"/>
                    <a:ext cx="996461" cy="576064"/>
                  </a:xfrm>
                  <a:prstGeom prst="rect">
                    <a:avLst/>
                  </a:prstGeom>
                  <a:noFill/>
                  <a:ln w="25400" cap="flat" cmpd="sng" algn="ctr">
                    <a:solidFill>
                      <a:srgbClr val="9BBB59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Before1</a:t>
                    </a:r>
                  </a:p>
                </p:txBody>
              </p:sp>
              <p:sp>
                <p:nvSpPr>
                  <p:cNvPr id="125" name="Rectangle 124"/>
                  <p:cNvSpPr/>
                  <p:nvPr/>
                </p:nvSpPr>
                <p:spPr>
                  <a:xfrm>
                    <a:off x="5119584" y="1641570"/>
                    <a:ext cx="996461" cy="576064"/>
                  </a:xfrm>
                  <a:prstGeom prst="rect">
                    <a:avLst/>
                  </a:prstGeom>
                  <a:noFill/>
                  <a:ln w="25400" cap="flat" cmpd="sng" algn="ctr">
                    <a:solidFill>
                      <a:srgbClr val="4BACC6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After1</a:t>
                    </a:r>
                  </a:p>
                </p:txBody>
              </p:sp>
              <p:sp>
                <p:nvSpPr>
                  <p:cNvPr id="126" name="Rectangle 125"/>
                  <p:cNvSpPr/>
                  <p:nvPr/>
                </p:nvSpPr>
                <p:spPr>
                  <a:xfrm>
                    <a:off x="4149859" y="2410051"/>
                    <a:ext cx="996461" cy="576064"/>
                  </a:xfrm>
                  <a:prstGeom prst="rect">
                    <a:avLst/>
                  </a:prstGeom>
                  <a:noFill/>
                  <a:ln w="25400" cap="flat" cmpd="sng" algn="ctr">
                    <a:solidFill>
                      <a:srgbClr val="F79646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Ialltoall2</a:t>
                    </a:r>
                  </a:p>
                </p:txBody>
              </p:sp>
              <p:sp>
                <p:nvSpPr>
                  <p:cNvPr id="127" name="Rectangle 126"/>
                  <p:cNvSpPr/>
                  <p:nvPr/>
                </p:nvSpPr>
                <p:spPr>
                  <a:xfrm>
                    <a:off x="2249485" y="2410051"/>
                    <a:ext cx="996461" cy="576064"/>
                  </a:xfrm>
                  <a:prstGeom prst="rect">
                    <a:avLst/>
                  </a:prstGeom>
                  <a:noFill/>
                  <a:ln w="25400" cap="flat" cmpd="sng" algn="ctr">
                    <a:solidFill>
                      <a:srgbClr val="9BBB59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Before2</a:t>
                    </a:r>
                  </a:p>
                </p:txBody>
              </p:sp>
              <p:sp>
                <p:nvSpPr>
                  <p:cNvPr id="128" name="Rectangle 127"/>
                  <p:cNvSpPr/>
                  <p:nvPr/>
                </p:nvSpPr>
                <p:spPr>
                  <a:xfrm>
                    <a:off x="7059034" y="2410051"/>
                    <a:ext cx="996461" cy="576064"/>
                  </a:xfrm>
                  <a:prstGeom prst="rect">
                    <a:avLst/>
                  </a:prstGeom>
                  <a:noFill/>
                  <a:ln w="25400" cap="flat" cmpd="sng" algn="ctr">
                    <a:solidFill>
                      <a:srgbClr val="F79646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Wait2</a:t>
                    </a:r>
                  </a:p>
                </p:txBody>
              </p:sp>
              <p:sp>
                <p:nvSpPr>
                  <p:cNvPr id="129" name="Rectangle 128"/>
                  <p:cNvSpPr/>
                  <p:nvPr/>
                </p:nvSpPr>
                <p:spPr>
                  <a:xfrm>
                    <a:off x="8042127" y="3210607"/>
                    <a:ext cx="996461" cy="576064"/>
                  </a:xfrm>
                  <a:prstGeom prst="rect">
                    <a:avLst/>
                  </a:prstGeom>
                  <a:noFill/>
                  <a:ln w="25400" cap="flat" cmpd="sng" algn="ctr">
                    <a:solidFill>
                      <a:srgbClr val="F79646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Ialltoall3</a:t>
                    </a:r>
                  </a:p>
                </p:txBody>
              </p:sp>
              <p:sp>
                <p:nvSpPr>
                  <p:cNvPr id="130" name="Rectangle 129"/>
                  <p:cNvSpPr/>
                  <p:nvPr/>
                </p:nvSpPr>
                <p:spPr>
                  <a:xfrm>
                    <a:off x="6102677" y="3167929"/>
                    <a:ext cx="996461" cy="576064"/>
                  </a:xfrm>
                  <a:prstGeom prst="rect">
                    <a:avLst/>
                  </a:prstGeom>
                  <a:noFill/>
                  <a:ln w="25400" cap="flat" cmpd="sng" algn="ctr">
                    <a:solidFill>
                      <a:srgbClr val="9BBB59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8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rPr>
                      <a:t>Before3</a:t>
                    </a:r>
                  </a:p>
                </p:txBody>
              </p:sp>
            </p:grpSp>
            <p:sp>
              <p:nvSpPr>
                <p:cNvPr id="120" name="Rectangle 119"/>
                <p:cNvSpPr/>
                <p:nvPr/>
              </p:nvSpPr>
              <p:spPr>
                <a:xfrm>
                  <a:off x="4415700" y="3165228"/>
                  <a:ext cx="3145693" cy="2882873"/>
                </a:xfrm>
                <a:prstGeom prst="rect">
                  <a:avLst/>
                </a:prstGeom>
                <a:noFill/>
                <a:ln w="25400" cap="flat" cmpd="sng" algn="ctr">
                  <a:solidFill>
                    <a:srgbClr val="4F81BD"/>
                  </a:solidFill>
                  <a:prstDash val="dash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1" name="TextBox 120"/>
                <p:cNvSpPr txBox="1"/>
                <p:nvPr/>
              </p:nvSpPr>
              <p:spPr>
                <a:xfrm>
                  <a:off x="4056820" y="2713801"/>
                  <a:ext cx="4546437" cy="4490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rPr>
                    <a:t>Overlap Alltoall2 with Before3 and After1</a:t>
                  </a:r>
                </a:p>
              </p:txBody>
            </p:sp>
          </p:grpSp>
          <p:cxnSp>
            <p:nvCxnSpPr>
              <p:cNvPr id="111" name="Straight Arrow Connector 110"/>
              <p:cNvCxnSpPr>
                <a:stCxn id="124" idx="3"/>
                <a:endCxn id="123" idx="1"/>
              </p:cNvCxnSpPr>
              <p:nvPr/>
            </p:nvCxnSpPr>
            <p:spPr>
              <a:xfrm>
                <a:off x="1055067" y="4057449"/>
                <a:ext cx="160937" cy="179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2" name="Elbow Connector 111"/>
              <p:cNvCxnSpPr>
                <a:stCxn id="123" idx="3"/>
                <a:endCxn id="127" idx="1"/>
              </p:cNvCxnSpPr>
              <p:nvPr/>
            </p:nvCxnSpPr>
            <p:spPr>
              <a:xfrm flipH="1">
                <a:off x="2132257" y="4059244"/>
                <a:ext cx="80208" cy="788019"/>
              </a:xfrm>
              <a:prstGeom prst="bentConnector5">
                <a:avLst>
                  <a:gd name="adj1" fmla="val -285009"/>
                  <a:gd name="adj2" fmla="val 50000"/>
                  <a:gd name="adj3" fmla="val 385009"/>
                </a:avLst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3" name="Elbow Connector 112"/>
              <p:cNvCxnSpPr>
                <a:stCxn id="127" idx="3"/>
                <a:endCxn id="122" idx="1"/>
              </p:cNvCxnSpPr>
              <p:nvPr/>
            </p:nvCxnSpPr>
            <p:spPr>
              <a:xfrm flipH="1" flipV="1">
                <a:off x="3076274" y="4053897"/>
                <a:ext cx="52444" cy="793366"/>
              </a:xfrm>
              <a:prstGeom prst="bentConnector5">
                <a:avLst>
                  <a:gd name="adj1" fmla="val -435894"/>
                  <a:gd name="adj2" fmla="val 50000"/>
                  <a:gd name="adj3" fmla="val 535894"/>
                </a:avLst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4" name="Elbow Connector 113"/>
              <p:cNvCxnSpPr>
                <a:stCxn id="122" idx="3"/>
                <a:endCxn id="126" idx="1"/>
              </p:cNvCxnSpPr>
              <p:nvPr/>
            </p:nvCxnSpPr>
            <p:spPr>
              <a:xfrm flipH="1">
                <a:off x="4032631" y="4053897"/>
                <a:ext cx="40104" cy="793366"/>
              </a:xfrm>
              <a:prstGeom prst="bentConnector5">
                <a:avLst>
                  <a:gd name="adj1" fmla="val -570018"/>
                  <a:gd name="adj2" fmla="val 50000"/>
                  <a:gd name="adj3" fmla="val 670018"/>
                </a:avLst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5" name="Elbow Connector 114"/>
              <p:cNvCxnSpPr>
                <a:stCxn id="126" idx="3"/>
                <a:endCxn id="125" idx="1"/>
              </p:cNvCxnSpPr>
              <p:nvPr/>
            </p:nvCxnSpPr>
            <p:spPr>
              <a:xfrm flipH="1" flipV="1">
                <a:off x="5002356" y="4078782"/>
                <a:ext cx="26736" cy="768481"/>
              </a:xfrm>
              <a:prstGeom prst="bentConnector5">
                <a:avLst>
                  <a:gd name="adj1" fmla="val -855027"/>
                  <a:gd name="adj2" fmla="val 50000"/>
                  <a:gd name="adj3" fmla="val 955027"/>
                </a:avLst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6" name="Elbow Connector 115"/>
              <p:cNvCxnSpPr>
                <a:stCxn id="125" idx="3"/>
                <a:endCxn id="130" idx="1"/>
              </p:cNvCxnSpPr>
              <p:nvPr/>
            </p:nvCxnSpPr>
            <p:spPr>
              <a:xfrm flipH="1">
                <a:off x="5985449" y="4078782"/>
                <a:ext cx="13368" cy="1526359"/>
              </a:xfrm>
              <a:prstGeom prst="bentConnector5">
                <a:avLst>
                  <a:gd name="adj1" fmla="val -1710054"/>
                  <a:gd name="adj2" fmla="val 50000"/>
                  <a:gd name="adj3" fmla="val 1810054"/>
                </a:avLst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7" name="Elbow Connector 116"/>
              <p:cNvCxnSpPr>
                <a:stCxn id="130" idx="3"/>
                <a:endCxn id="128" idx="1"/>
              </p:cNvCxnSpPr>
              <p:nvPr/>
            </p:nvCxnSpPr>
            <p:spPr>
              <a:xfrm flipH="1" flipV="1">
                <a:off x="6941806" y="4847263"/>
                <a:ext cx="40104" cy="757878"/>
              </a:xfrm>
              <a:prstGeom prst="bentConnector5">
                <a:avLst>
                  <a:gd name="adj1" fmla="val -570018"/>
                  <a:gd name="adj2" fmla="val 50000"/>
                  <a:gd name="adj3" fmla="val 670018"/>
                </a:avLst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8" name="Elbow Connector 117"/>
              <p:cNvCxnSpPr>
                <a:stCxn id="128" idx="3"/>
                <a:endCxn id="129" idx="1"/>
              </p:cNvCxnSpPr>
              <p:nvPr/>
            </p:nvCxnSpPr>
            <p:spPr>
              <a:xfrm flipH="1">
                <a:off x="7924899" y="4847263"/>
                <a:ext cx="13368" cy="800556"/>
              </a:xfrm>
              <a:prstGeom prst="bentConnector5">
                <a:avLst>
                  <a:gd name="adj1" fmla="val -1710054"/>
                  <a:gd name="adj2" fmla="val 50000"/>
                  <a:gd name="adj3" fmla="val 1810054"/>
                </a:avLst>
              </a:prstGeom>
              <a:noFill/>
              <a:ln w="25400" cap="flat" cmpd="sng" algn="ctr">
                <a:solidFill>
                  <a:srgbClr val="4F81BD"/>
                </a:solidFill>
                <a:prstDash val="solid"/>
                <a:tailEnd type="arrow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107" name="TextBox 106"/>
            <p:cNvSpPr txBox="1"/>
            <p:nvPr/>
          </p:nvSpPr>
          <p:spPr>
            <a:xfrm>
              <a:off x="35805" y="4477931"/>
              <a:ext cx="12934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Iteration 1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2104998" y="5251751"/>
              <a:ext cx="12934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Iteration 2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999324" y="6048101"/>
              <a:ext cx="12934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Iteration 3</a:t>
              </a:r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s-IS" smtClean="0"/>
              <a:t>IEEE Cluster (09/13/2016)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9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Gotchas</a:t>
            </a:r>
            <a:r>
              <a:rPr lang="en-US" dirty="0" smtClean="0"/>
              <a:t> with </a:t>
            </a:r>
            <a:r>
              <a:rPr lang="en-US" dirty="0" err="1" smtClean="0"/>
              <a:t>Comm</a:t>
            </a:r>
            <a:r>
              <a:rPr lang="en-US" dirty="0" smtClean="0"/>
              <a:t>/Comp Overlap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r>
              <a:rPr lang="en-US" dirty="0" smtClean="0"/>
              <a:t>Portability</a:t>
            </a:r>
          </a:p>
          <a:p>
            <a:pPr lvl="1"/>
            <a:r>
              <a:rPr lang="en-US" dirty="0" err="1" smtClean="0"/>
              <a:t>Nonblocking</a:t>
            </a:r>
            <a:r>
              <a:rPr lang="en-US" dirty="0" smtClean="0"/>
              <a:t> variants of operations keep appearing in newer MPI standards</a:t>
            </a:r>
          </a:p>
          <a:p>
            <a:pPr lvl="2"/>
            <a:r>
              <a:rPr lang="en-US" dirty="0" err="1" smtClean="0"/>
              <a:t>Nonblocking</a:t>
            </a:r>
            <a:r>
              <a:rPr lang="en-US" dirty="0" smtClean="0"/>
              <a:t> collectives are only 4 years old at this point</a:t>
            </a:r>
          </a:p>
          <a:p>
            <a:pPr lvl="2"/>
            <a:r>
              <a:rPr lang="en-US" dirty="0" err="1" smtClean="0"/>
              <a:t>Nonblocking</a:t>
            </a:r>
            <a:r>
              <a:rPr lang="en-US" dirty="0" smtClean="0"/>
              <a:t> I/O routines are only an year old</a:t>
            </a:r>
          </a:p>
          <a:p>
            <a:pPr lvl="2"/>
            <a:r>
              <a:rPr lang="en-US" dirty="0" smtClean="0"/>
              <a:t>New </a:t>
            </a:r>
            <a:r>
              <a:rPr lang="en-US" dirty="0" err="1" smtClean="0"/>
              <a:t>nonblocking</a:t>
            </a:r>
            <a:r>
              <a:rPr lang="en-US" dirty="0" smtClean="0"/>
              <a:t> operations are expected to appear in MPI-4</a:t>
            </a:r>
          </a:p>
          <a:p>
            <a:r>
              <a:rPr lang="en-US" dirty="0" smtClean="0"/>
              <a:t>Performance tuning</a:t>
            </a:r>
          </a:p>
          <a:p>
            <a:pPr lvl="1"/>
            <a:r>
              <a:rPr lang="en-US" dirty="0" err="1" smtClean="0"/>
              <a:t>Nonblocking</a:t>
            </a:r>
            <a:r>
              <a:rPr lang="en-US" dirty="0" smtClean="0"/>
              <a:t> operations do not always make automatic progress</a:t>
            </a:r>
          </a:p>
          <a:p>
            <a:pPr lvl="1"/>
            <a:r>
              <a:rPr lang="en-US" dirty="0" smtClean="0"/>
              <a:t>Might need to poke the MPI implementation “once in a while”</a:t>
            </a:r>
          </a:p>
          <a:p>
            <a:r>
              <a:rPr lang="en-US" dirty="0" smtClean="0"/>
              <a:t>How much to overlap?</a:t>
            </a:r>
          </a:p>
          <a:p>
            <a:pPr lvl="1"/>
            <a:r>
              <a:rPr lang="en-US" dirty="0" smtClean="0"/>
              <a:t>More overlap means more resources (e.g., buffers)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s-IS" smtClean="0"/>
              <a:t>IEEE Cluster (09/13/2016)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224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Compiler Optimization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990600"/>
            <a:ext cx="7556313" cy="464137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Profitability --- where to optimize?</a:t>
            </a:r>
            <a:endParaRPr lang="en-US" dirty="0"/>
          </a:p>
          <a:p>
            <a:pPr lvl="1"/>
            <a:r>
              <a:rPr lang="en-US" dirty="0" smtClean="0"/>
              <a:t>Where are the expensive communications? </a:t>
            </a:r>
          </a:p>
          <a:p>
            <a:pPr lvl="2"/>
            <a:r>
              <a:rPr lang="en-US" dirty="0" smtClean="0"/>
              <a:t>Need to take sufficiently long to be overlapped</a:t>
            </a:r>
            <a:endParaRPr lang="en-US" dirty="0"/>
          </a:p>
          <a:p>
            <a:pPr lvl="1"/>
            <a:r>
              <a:rPr lang="en-US" dirty="0" smtClean="0"/>
              <a:t>Is overlapping necessary? </a:t>
            </a:r>
            <a:endParaRPr lang="en-US" dirty="0"/>
          </a:p>
          <a:p>
            <a:pPr lvl="2"/>
            <a:r>
              <a:rPr lang="en-US" dirty="0"/>
              <a:t>B</a:t>
            </a:r>
            <a:r>
              <a:rPr lang="en-US" dirty="0" smtClean="0"/>
              <a:t>locking communication is faster on fast network connections</a:t>
            </a:r>
          </a:p>
          <a:p>
            <a:r>
              <a:rPr lang="en-US" dirty="0" smtClean="0"/>
              <a:t>Safety: are there computations to overlap?</a:t>
            </a:r>
          </a:p>
          <a:p>
            <a:pPr lvl="1"/>
            <a:r>
              <a:rPr lang="en-US" dirty="0" smtClean="0"/>
              <a:t>Cannot violate dependence constraints</a:t>
            </a:r>
          </a:p>
          <a:p>
            <a:pPr lvl="2"/>
            <a:r>
              <a:rPr lang="en-US" dirty="0"/>
              <a:t>N</a:t>
            </a:r>
            <a:r>
              <a:rPr lang="en-US" dirty="0" smtClean="0"/>
              <a:t>eed  inter-procedural analysis</a:t>
            </a:r>
          </a:p>
          <a:p>
            <a:pPr lvl="2"/>
            <a:r>
              <a:rPr lang="en-US" dirty="0" smtClean="0"/>
              <a:t>Need to consider runtime </a:t>
            </a:r>
            <a:r>
              <a:rPr lang="en-US" dirty="0"/>
              <a:t>code path and data access </a:t>
            </a:r>
            <a:r>
              <a:rPr lang="en-US" dirty="0" smtClean="0"/>
              <a:t>patterns</a:t>
            </a:r>
            <a:endParaRPr lang="en-US" dirty="0"/>
          </a:p>
          <a:p>
            <a:r>
              <a:rPr lang="en-US" dirty="0" smtClean="0"/>
              <a:t>How to perform the optimization?</a:t>
            </a:r>
            <a:endParaRPr lang="en-US" dirty="0"/>
          </a:p>
          <a:p>
            <a:pPr lvl="1"/>
            <a:r>
              <a:rPr lang="en-US" dirty="0" smtClean="0"/>
              <a:t>May require replication of communication buffers</a:t>
            </a:r>
            <a:endParaRPr lang="en-US" dirty="0"/>
          </a:p>
          <a:p>
            <a:pPr lvl="1"/>
            <a:r>
              <a:rPr lang="en-US" dirty="0" smtClean="0"/>
              <a:t>Need to insert </a:t>
            </a:r>
            <a:r>
              <a:rPr lang="en-US" dirty="0" err="1" smtClean="0"/>
              <a:t>MPI_Test</a:t>
            </a:r>
            <a:r>
              <a:rPr lang="en-US" dirty="0" smtClean="0"/>
              <a:t> at the right frequency to avoid slowdowns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s-IS" smtClean="0"/>
              <a:t>IEEE Cluster (09/13/2016)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4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Optimization workflow</a:t>
            </a:r>
          </a:p>
          <a:p>
            <a:r>
              <a:rPr lang="en-US" sz="2400" dirty="0" smtClean="0"/>
              <a:t>Core Design</a:t>
            </a:r>
          </a:p>
          <a:p>
            <a:pPr lvl="1"/>
            <a:r>
              <a:rPr lang="en-US" sz="2000" dirty="0" smtClean="0"/>
              <a:t>Hot </a:t>
            </a:r>
            <a:r>
              <a:rPr lang="en-US" sz="2000" dirty="0" smtClean="0"/>
              <a:t>path extraction and profitability analysis</a:t>
            </a:r>
          </a:p>
          <a:p>
            <a:pPr lvl="1"/>
            <a:r>
              <a:rPr lang="en-US" sz="2000" dirty="0" smtClean="0"/>
              <a:t>Safety analysis with annotation</a:t>
            </a:r>
          </a:p>
          <a:p>
            <a:pPr lvl="1"/>
            <a:r>
              <a:rPr lang="en-US" sz="2000" dirty="0" smtClean="0"/>
              <a:t>Tuning </a:t>
            </a:r>
            <a:r>
              <a:rPr lang="en-US" sz="2000" dirty="0" smtClean="0"/>
              <a:t>progress</a:t>
            </a:r>
            <a:endParaRPr lang="en-US" sz="2000" dirty="0" smtClean="0"/>
          </a:p>
          <a:p>
            <a:r>
              <a:rPr lang="en-US" sz="2400" dirty="0" smtClean="0"/>
              <a:t>Experiment re</a:t>
            </a:r>
            <a:r>
              <a:rPr lang="en-US" sz="2400" dirty="0"/>
              <a:t>s</a:t>
            </a:r>
            <a:r>
              <a:rPr lang="en-US" sz="2400" dirty="0" smtClean="0"/>
              <a:t>ults</a:t>
            </a:r>
          </a:p>
          <a:p>
            <a:r>
              <a:rPr lang="en-US" sz="2400" dirty="0" smtClean="0"/>
              <a:t>Related work</a:t>
            </a:r>
          </a:p>
          <a:p>
            <a:pPr marL="0" indent="0">
              <a:buNone/>
            </a:pPr>
            <a:r>
              <a:rPr lang="en-US" sz="2400" dirty="0"/>
              <a:t>	</a:t>
            </a:r>
          </a:p>
          <a:p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s-IS" smtClean="0"/>
              <a:t>IEEE Cluster (09/13/2016)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2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</a:t>
            </a:r>
            <a:r>
              <a:rPr lang="en-US" dirty="0"/>
              <a:t>W</a:t>
            </a:r>
            <a:r>
              <a:rPr lang="en-US" dirty="0" smtClean="0"/>
              <a:t>orkflow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331640" y="990600"/>
            <a:ext cx="4583727" cy="5431694"/>
            <a:chOff x="1348159" y="371233"/>
            <a:chExt cx="4583727" cy="5431694"/>
          </a:xfrm>
        </p:grpSpPr>
        <p:sp>
          <p:nvSpPr>
            <p:cNvPr id="6" name="Rectangle 5"/>
            <p:cNvSpPr/>
            <p:nvPr/>
          </p:nvSpPr>
          <p:spPr>
            <a:xfrm>
              <a:off x="1680898" y="1289230"/>
              <a:ext cx="2837234" cy="655099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Analytical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performance  modeling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7" name="Straight Arrow Connector 6"/>
            <p:cNvCxnSpPr>
              <a:stCxn id="14" idx="1"/>
              <a:endCxn id="6" idx="0"/>
            </p:cNvCxnSpPr>
            <p:nvPr/>
          </p:nvCxnSpPr>
          <p:spPr>
            <a:xfrm>
              <a:off x="2198082" y="1020616"/>
              <a:ext cx="901433" cy="268614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8" name="Straight Arrow Connector 7"/>
            <p:cNvCxnSpPr>
              <a:stCxn id="15" idx="1"/>
              <a:endCxn id="6" idx="0"/>
            </p:cNvCxnSpPr>
            <p:nvPr/>
          </p:nvCxnSpPr>
          <p:spPr>
            <a:xfrm flipH="1">
              <a:off x="3099515" y="1020616"/>
              <a:ext cx="1609266" cy="268614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9" name="Straight Arrow Connector 8"/>
            <p:cNvCxnSpPr>
              <a:stCxn id="6" idx="2"/>
              <a:endCxn id="20" idx="3"/>
            </p:cNvCxnSpPr>
            <p:nvPr/>
          </p:nvCxnSpPr>
          <p:spPr>
            <a:xfrm>
              <a:off x="3099515" y="1944329"/>
              <a:ext cx="29309" cy="224461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0" name="Rectangle 9"/>
            <p:cNvSpPr/>
            <p:nvPr/>
          </p:nvSpPr>
          <p:spPr>
            <a:xfrm>
              <a:off x="1739515" y="2930780"/>
              <a:ext cx="2778617" cy="508002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CCO analysis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" name="Straight Arrow Connector 10"/>
            <p:cNvCxnSpPr>
              <a:stCxn id="10" idx="2"/>
              <a:endCxn id="17" idx="3"/>
            </p:cNvCxnSpPr>
            <p:nvPr/>
          </p:nvCxnSpPr>
          <p:spPr>
            <a:xfrm>
              <a:off x="3128824" y="3438782"/>
              <a:ext cx="0" cy="251949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2" name="Rectangle 11"/>
            <p:cNvSpPr/>
            <p:nvPr/>
          </p:nvSpPr>
          <p:spPr>
            <a:xfrm>
              <a:off x="1739515" y="4421348"/>
              <a:ext cx="2778617" cy="658651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CCO optimization and tuning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MPI_Test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3" name="Elbow Connector 12"/>
            <p:cNvCxnSpPr>
              <a:stCxn id="14" idx="2"/>
              <a:endCxn id="12" idx="1"/>
            </p:cNvCxnSpPr>
            <p:nvPr/>
          </p:nvCxnSpPr>
          <p:spPr>
            <a:xfrm rot="10800000" flipH="1" flipV="1">
              <a:off x="1348159" y="695926"/>
              <a:ext cx="391355" cy="4054748"/>
            </a:xfrm>
            <a:prstGeom prst="bentConnector3">
              <a:avLst>
                <a:gd name="adj1" fmla="val -58412"/>
              </a:avLst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4" name="Snip Single Corner Rectangle 13"/>
            <p:cNvSpPr/>
            <p:nvPr/>
          </p:nvSpPr>
          <p:spPr>
            <a:xfrm>
              <a:off x="1348160" y="371236"/>
              <a:ext cx="1699844" cy="649380"/>
            </a:xfrm>
            <a:prstGeom prst="snip1Rect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Input program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Snip Single Corner Rectangle 14"/>
            <p:cNvSpPr/>
            <p:nvPr/>
          </p:nvSpPr>
          <p:spPr>
            <a:xfrm>
              <a:off x="3485676" y="371233"/>
              <a:ext cx="2446210" cy="649383"/>
            </a:xfrm>
            <a:prstGeom prst="snip1Rect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Input data and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number of processes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Snip Single Corner Rectangle 15"/>
            <p:cNvSpPr/>
            <p:nvPr/>
          </p:nvSpPr>
          <p:spPr>
            <a:xfrm>
              <a:off x="1739514" y="5294925"/>
              <a:ext cx="2778616" cy="508002"/>
            </a:xfrm>
            <a:prstGeom prst="snip1Rect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Optimized code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Snip Single Corner Rectangle 16"/>
            <p:cNvSpPr/>
            <p:nvPr/>
          </p:nvSpPr>
          <p:spPr>
            <a:xfrm>
              <a:off x="1739515" y="3690731"/>
              <a:ext cx="2778617" cy="508002"/>
            </a:xfrm>
            <a:prstGeom prst="snip1Rect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Optimization configuration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8" name="Straight Arrow Connector 17"/>
            <p:cNvCxnSpPr>
              <a:stCxn id="17" idx="1"/>
              <a:endCxn id="12" idx="0"/>
            </p:cNvCxnSpPr>
            <p:nvPr/>
          </p:nvCxnSpPr>
          <p:spPr>
            <a:xfrm>
              <a:off x="3128824" y="4198733"/>
              <a:ext cx="0" cy="222615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9" name="Straight Arrow Connector 18"/>
            <p:cNvCxnSpPr>
              <a:stCxn id="20" idx="1"/>
              <a:endCxn id="10" idx="0"/>
            </p:cNvCxnSpPr>
            <p:nvPr/>
          </p:nvCxnSpPr>
          <p:spPr>
            <a:xfrm>
              <a:off x="3128824" y="2676792"/>
              <a:ext cx="0" cy="253988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20" name="Snip Single Corner Rectangle 19"/>
            <p:cNvSpPr/>
            <p:nvPr/>
          </p:nvSpPr>
          <p:spPr>
            <a:xfrm>
              <a:off x="1739515" y="2168790"/>
              <a:ext cx="2778617" cy="508002"/>
            </a:xfrm>
            <a:prstGeom prst="snip1Rect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Bayesian execution tree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1" name="Straight Arrow Connector 20"/>
            <p:cNvCxnSpPr>
              <a:stCxn id="12" idx="2"/>
              <a:endCxn id="16" idx="3"/>
            </p:cNvCxnSpPr>
            <p:nvPr/>
          </p:nvCxnSpPr>
          <p:spPr>
            <a:xfrm flipH="1">
              <a:off x="3128822" y="5079999"/>
              <a:ext cx="2" cy="214926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22" name="Elbow Connector 21"/>
            <p:cNvCxnSpPr>
              <a:stCxn id="14" idx="2"/>
              <a:endCxn id="10" idx="1"/>
            </p:cNvCxnSpPr>
            <p:nvPr/>
          </p:nvCxnSpPr>
          <p:spPr>
            <a:xfrm rot="10800000" flipH="1" flipV="1">
              <a:off x="1348159" y="695925"/>
              <a:ext cx="391355" cy="2488855"/>
            </a:xfrm>
            <a:prstGeom prst="bentConnector3">
              <a:avLst>
                <a:gd name="adj1" fmla="val -58412"/>
              </a:avLst>
            </a:prstGeom>
            <a:noFill/>
            <a:ln w="25400" cap="flat" cmpd="sng" algn="ctr">
              <a:solidFill>
                <a:srgbClr val="4F81BD"/>
              </a:solidFill>
              <a:prstDash val="solid"/>
              <a:tailEnd type="arrow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</p:grpSp>
      <p:sp>
        <p:nvSpPr>
          <p:cNvPr id="24" name="TextBox 23"/>
          <p:cNvSpPr txBox="1"/>
          <p:nvPr/>
        </p:nvSpPr>
        <p:spPr>
          <a:xfrm>
            <a:off x="4538366" y="3582888"/>
            <a:ext cx="4189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(Profitability analysis &amp; Safety analysis</a:t>
            </a:r>
          </a:p>
          <a:p>
            <a:r>
              <a:rPr lang="en-US" i="1" dirty="0"/>
              <a:t> </a:t>
            </a:r>
            <a:r>
              <a:rPr lang="en-US" i="1" dirty="0" smtClean="0"/>
              <a:t>with procedural annotation &amp; </a:t>
            </a:r>
            <a:r>
              <a:rPr lang="en-US" i="1" dirty="0" err="1" smtClean="0"/>
              <a:t>inlining</a:t>
            </a:r>
            <a:r>
              <a:rPr lang="en-US" i="1" dirty="0" smtClean="0"/>
              <a:t>)</a:t>
            </a:r>
            <a:endParaRPr lang="en-US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4499992" y="2070720"/>
            <a:ext cx="390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(Using Roofline and </a:t>
            </a:r>
            <a:r>
              <a:rPr lang="en-US" i="1" dirty="0" err="1" smtClean="0"/>
              <a:t>LogGP</a:t>
            </a:r>
            <a:r>
              <a:rPr lang="en-US" i="1" dirty="0" smtClean="0"/>
              <a:t> models)</a:t>
            </a:r>
            <a:endParaRPr lang="en-US" i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s-IS" smtClean="0"/>
              <a:t>IEEE Cluster (09/13/2016)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5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Analytical Performance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138" y="1079017"/>
            <a:ext cx="3330016" cy="338437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Find </a:t>
            </a:r>
            <a:r>
              <a:rPr lang="en-US" i="1" dirty="0" smtClean="0">
                <a:solidFill>
                  <a:srgbClr val="3366FF"/>
                </a:solidFill>
              </a:rPr>
              <a:t>global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smtClean="0"/>
              <a:t>communication hot spots</a:t>
            </a:r>
          </a:p>
          <a:p>
            <a:pPr lvl="1"/>
            <a:r>
              <a:rPr lang="en-US" dirty="0" smtClean="0"/>
              <a:t>Through extensions to the </a:t>
            </a:r>
            <a:r>
              <a:rPr lang="en-US" dirty="0" err="1" smtClean="0"/>
              <a:t>Skope</a:t>
            </a:r>
            <a:r>
              <a:rPr lang="en-US" dirty="0" smtClean="0"/>
              <a:t> framework by </a:t>
            </a:r>
            <a:r>
              <a:rPr lang="en-US" dirty="0" err="1" smtClean="0"/>
              <a:t>Guo</a:t>
            </a:r>
            <a:r>
              <a:rPr lang="en-US" dirty="0" smtClean="0"/>
              <a:t> and </a:t>
            </a:r>
            <a:r>
              <a:rPr lang="en-US" dirty="0" err="1" smtClean="0"/>
              <a:t>Meng</a:t>
            </a:r>
            <a:r>
              <a:rPr lang="en-US" dirty="0" smtClean="0"/>
              <a:t> et. al</a:t>
            </a:r>
          </a:p>
          <a:p>
            <a:r>
              <a:rPr lang="en-US" dirty="0" smtClean="0"/>
              <a:t>For each communication hot spot</a:t>
            </a:r>
          </a:p>
          <a:p>
            <a:pPr lvl="1"/>
            <a:r>
              <a:rPr lang="en-US" dirty="0" smtClean="0"/>
              <a:t>Find its enclosing loops</a:t>
            </a:r>
          </a:p>
          <a:p>
            <a:pPr lvl="1"/>
            <a:r>
              <a:rPr lang="en-US" dirty="0" smtClean="0"/>
              <a:t>Find </a:t>
            </a:r>
            <a:r>
              <a:rPr lang="en-US" i="1" dirty="0" smtClean="0">
                <a:solidFill>
                  <a:srgbClr val="3366FF"/>
                </a:solidFill>
              </a:rPr>
              <a:t>local</a:t>
            </a:r>
            <a:r>
              <a:rPr lang="en-US" dirty="0" smtClean="0">
                <a:solidFill>
                  <a:srgbClr val="3366FF"/>
                </a:solidFill>
              </a:rPr>
              <a:t> </a:t>
            </a:r>
            <a:r>
              <a:rPr lang="en-US" dirty="0" smtClean="0"/>
              <a:t>computation in the loops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77380" y="762000"/>
            <a:ext cx="7560840" cy="5328592"/>
            <a:chOff x="1619672" y="1340768"/>
            <a:chExt cx="7416824" cy="4968552"/>
          </a:xfrm>
        </p:grpSpPr>
        <p:sp>
          <p:nvSpPr>
            <p:cNvPr id="6" name="Rounded Rectangle 5"/>
            <p:cNvSpPr/>
            <p:nvPr/>
          </p:nvSpPr>
          <p:spPr>
            <a:xfrm>
              <a:off x="5508104" y="1340768"/>
              <a:ext cx="936104" cy="504056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main()</a:t>
              </a:r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436096" y="2204864"/>
              <a:ext cx="1080120" cy="43204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loop x6</a:t>
              </a:r>
              <a:endParaRPr lang="en-US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220072" y="3212976"/>
              <a:ext cx="1512168" cy="432048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fft</a:t>
              </a:r>
              <a:r>
                <a:rPr lang="en-US" dirty="0" smtClean="0"/>
                <a:t>(x1, x2)</a:t>
              </a:r>
              <a:endParaRPr lang="en-US" dirty="0"/>
            </a:p>
          </p:txBody>
        </p:sp>
        <p:cxnSp>
          <p:nvCxnSpPr>
            <p:cNvPr id="9" name="Straight Arrow Connector 8"/>
            <p:cNvCxnSpPr>
              <a:stCxn id="6" idx="2"/>
              <a:endCxn id="7" idx="0"/>
            </p:cNvCxnSpPr>
            <p:nvPr/>
          </p:nvCxnSpPr>
          <p:spPr>
            <a:xfrm>
              <a:off x="5976156" y="1844824"/>
              <a:ext cx="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7" idx="2"/>
              <a:endCxn id="8" idx="0"/>
            </p:cNvCxnSpPr>
            <p:nvPr/>
          </p:nvCxnSpPr>
          <p:spPr>
            <a:xfrm>
              <a:off x="5976156" y="2636912"/>
              <a:ext cx="0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3563888" y="3212976"/>
              <a:ext cx="1512168" cy="432048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evolve(x1)</a:t>
              </a:r>
              <a:endParaRPr lang="en-US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876256" y="3212976"/>
              <a:ext cx="1789608" cy="432048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checksum(x2)</a:t>
              </a:r>
              <a:endParaRPr lang="en-US" dirty="0"/>
            </a:p>
          </p:txBody>
        </p:sp>
        <p:cxnSp>
          <p:nvCxnSpPr>
            <p:cNvPr id="13" name="Straight Arrow Connector 12"/>
            <p:cNvCxnSpPr>
              <a:stCxn id="7" idx="2"/>
              <a:endCxn id="11" idx="0"/>
            </p:cNvCxnSpPr>
            <p:nvPr/>
          </p:nvCxnSpPr>
          <p:spPr>
            <a:xfrm flipH="1">
              <a:off x="4319972" y="2636912"/>
              <a:ext cx="1656184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7" idx="2"/>
              <a:endCxn id="12" idx="0"/>
            </p:cNvCxnSpPr>
            <p:nvPr/>
          </p:nvCxnSpPr>
          <p:spPr>
            <a:xfrm>
              <a:off x="5976156" y="2636912"/>
              <a:ext cx="1794904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8" idx="2"/>
              <a:endCxn id="16" idx="0"/>
            </p:cNvCxnSpPr>
            <p:nvPr/>
          </p:nvCxnSpPr>
          <p:spPr>
            <a:xfrm>
              <a:off x="5976156" y="3645024"/>
              <a:ext cx="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ounded Rectangle 15"/>
            <p:cNvSpPr/>
            <p:nvPr/>
          </p:nvSpPr>
          <p:spPr>
            <a:xfrm>
              <a:off x="5220072" y="4005064"/>
              <a:ext cx="1512168" cy="504056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branch 1D</a:t>
              </a:r>
            </a:p>
            <a:p>
              <a:pPr algn="ctr"/>
              <a:r>
                <a:rPr lang="en-US" dirty="0" smtClean="0"/>
                <a:t>100%</a:t>
              </a:r>
              <a:endParaRPr lang="en-US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563889" y="4005064"/>
              <a:ext cx="1512167" cy="504056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  <a:r>
                <a:rPr lang="en-US" dirty="0" smtClean="0"/>
                <a:t>ranch 0D</a:t>
              </a:r>
            </a:p>
            <a:p>
              <a:pPr algn="ctr"/>
              <a:r>
                <a:rPr lang="en-US" dirty="0" smtClean="0"/>
                <a:t>0%</a:t>
              </a:r>
              <a:endParaRPr lang="en-US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876256" y="4005064"/>
              <a:ext cx="1512168" cy="504056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branch 2D</a:t>
              </a:r>
            </a:p>
            <a:p>
              <a:pPr algn="ctr"/>
              <a:r>
                <a:rPr lang="en-US" dirty="0" smtClean="0"/>
                <a:t>0%</a:t>
              </a:r>
              <a:endParaRPr lang="en-US" dirty="0"/>
            </a:p>
          </p:txBody>
        </p:sp>
        <p:cxnSp>
          <p:nvCxnSpPr>
            <p:cNvPr id="19" name="Straight Arrow Connector 18"/>
            <p:cNvCxnSpPr>
              <a:stCxn id="8" idx="2"/>
              <a:endCxn id="17" idx="0"/>
            </p:cNvCxnSpPr>
            <p:nvPr/>
          </p:nvCxnSpPr>
          <p:spPr>
            <a:xfrm flipH="1">
              <a:off x="4319972" y="3645024"/>
              <a:ext cx="1656184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8" idx="2"/>
              <a:endCxn id="18" idx="0"/>
            </p:cNvCxnSpPr>
            <p:nvPr/>
          </p:nvCxnSpPr>
          <p:spPr>
            <a:xfrm>
              <a:off x="5976156" y="3645024"/>
              <a:ext cx="1656184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ounded Rectangle 20"/>
            <p:cNvSpPr/>
            <p:nvPr/>
          </p:nvSpPr>
          <p:spPr>
            <a:xfrm>
              <a:off x="2627784" y="5085184"/>
              <a:ext cx="1224136" cy="432048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cffts1(x1)</a:t>
              </a:r>
              <a:endParaRPr lang="en-US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995936" y="5085184"/>
              <a:ext cx="1224136" cy="432048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cffts2(x1)</a:t>
              </a:r>
              <a:endParaRPr lang="en-US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7740352" y="5085184"/>
              <a:ext cx="1224136" cy="432048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cffts1(x1)</a:t>
              </a:r>
              <a:endParaRPr lang="en-US" dirty="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5364088" y="5093568"/>
              <a:ext cx="2151856" cy="432048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transpose(x1, x2)</a:t>
              </a:r>
              <a:endParaRPr lang="en-US" dirty="0"/>
            </a:p>
          </p:txBody>
        </p:sp>
        <p:cxnSp>
          <p:nvCxnSpPr>
            <p:cNvPr id="25" name="Straight Arrow Connector 24"/>
            <p:cNvCxnSpPr>
              <a:stCxn id="16" idx="2"/>
              <a:endCxn id="21" idx="0"/>
            </p:cNvCxnSpPr>
            <p:nvPr/>
          </p:nvCxnSpPr>
          <p:spPr>
            <a:xfrm flipH="1">
              <a:off x="3239852" y="4509120"/>
              <a:ext cx="2736304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6" idx="2"/>
              <a:endCxn id="22" idx="0"/>
            </p:cNvCxnSpPr>
            <p:nvPr/>
          </p:nvCxnSpPr>
          <p:spPr>
            <a:xfrm flipH="1">
              <a:off x="4608004" y="4509120"/>
              <a:ext cx="1368152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6" idx="2"/>
              <a:endCxn id="24" idx="0"/>
            </p:cNvCxnSpPr>
            <p:nvPr/>
          </p:nvCxnSpPr>
          <p:spPr>
            <a:xfrm>
              <a:off x="5976156" y="4509120"/>
              <a:ext cx="463860" cy="58444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6" idx="2"/>
              <a:endCxn id="23" idx="0"/>
            </p:cNvCxnSpPr>
            <p:nvPr/>
          </p:nvCxnSpPr>
          <p:spPr>
            <a:xfrm>
              <a:off x="5976156" y="4509120"/>
              <a:ext cx="2376264" cy="57606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ounded Rectangle 28"/>
            <p:cNvSpPr/>
            <p:nvPr/>
          </p:nvSpPr>
          <p:spPr>
            <a:xfrm>
              <a:off x="4211960" y="5877272"/>
              <a:ext cx="2304256" cy="43204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MPI_Alltoall</a:t>
              </a:r>
              <a:r>
                <a:rPr lang="en-US" dirty="0" smtClean="0"/>
                <a:t>(x1, x2)</a:t>
              </a:r>
              <a:endParaRPr lang="en-US" dirty="0"/>
            </a:p>
          </p:txBody>
        </p:sp>
        <p:cxnSp>
          <p:nvCxnSpPr>
            <p:cNvPr id="30" name="Straight Arrow Connector 29"/>
            <p:cNvCxnSpPr>
              <a:stCxn id="24" idx="2"/>
              <a:endCxn id="29" idx="0"/>
            </p:cNvCxnSpPr>
            <p:nvPr/>
          </p:nvCxnSpPr>
          <p:spPr>
            <a:xfrm flipH="1">
              <a:off x="5364088" y="5525616"/>
              <a:ext cx="1075928" cy="35165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ounded Rectangle 30"/>
            <p:cNvSpPr/>
            <p:nvPr/>
          </p:nvSpPr>
          <p:spPr>
            <a:xfrm>
              <a:off x="1619672" y="5877272"/>
              <a:ext cx="2376264" cy="432048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transpose_local</a:t>
              </a:r>
              <a:r>
                <a:rPr lang="en-US" dirty="0" smtClean="0"/>
                <a:t>(x1)</a:t>
              </a:r>
              <a:endParaRPr lang="en-US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660232" y="5877272"/>
              <a:ext cx="2376264" cy="432048"/>
            </a:xfrm>
            <a:prstGeom prst="round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transpose_finish</a:t>
              </a:r>
              <a:r>
                <a:rPr lang="en-US" dirty="0" smtClean="0"/>
                <a:t>(x2)</a:t>
              </a:r>
              <a:endParaRPr lang="en-US" dirty="0"/>
            </a:p>
          </p:txBody>
        </p:sp>
        <p:cxnSp>
          <p:nvCxnSpPr>
            <p:cNvPr id="33" name="Straight Arrow Connector 32"/>
            <p:cNvCxnSpPr>
              <a:stCxn id="24" idx="2"/>
              <a:endCxn id="32" idx="0"/>
            </p:cNvCxnSpPr>
            <p:nvPr/>
          </p:nvCxnSpPr>
          <p:spPr>
            <a:xfrm>
              <a:off x="6440016" y="5525616"/>
              <a:ext cx="1408348" cy="35165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24" idx="2"/>
              <a:endCxn id="31" idx="0"/>
            </p:cNvCxnSpPr>
            <p:nvPr/>
          </p:nvCxnSpPr>
          <p:spPr>
            <a:xfrm flipH="1">
              <a:off x="2807804" y="5525616"/>
              <a:ext cx="3632212" cy="35165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5975608" y="1844824"/>
              <a:ext cx="5406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54s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740352" y="2780928"/>
              <a:ext cx="7331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0.02s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779912" y="2780928"/>
              <a:ext cx="6080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1.6s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932040" y="4725144"/>
              <a:ext cx="6080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6600"/>
                  </a:solidFill>
                </a:rPr>
                <a:t>4.2s</a:t>
              </a:r>
              <a:endParaRPr lang="en-US" dirty="0">
                <a:solidFill>
                  <a:srgbClr val="FF660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699792" y="4653136"/>
              <a:ext cx="6080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6600"/>
                  </a:solidFill>
                </a:rPr>
                <a:t>5.4s</a:t>
              </a:r>
              <a:endParaRPr lang="en-US" dirty="0">
                <a:solidFill>
                  <a:srgbClr val="FF6600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244408" y="4643844"/>
              <a:ext cx="6080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6600"/>
                  </a:solidFill>
                </a:rPr>
                <a:t>4.5s</a:t>
              </a:r>
              <a:endParaRPr lang="en-US" dirty="0">
                <a:solidFill>
                  <a:srgbClr val="FF6600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195736" y="5507940"/>
              <a:ext cx="6080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1.7s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028384" y="5507940"/>
              <a:ext cx="7331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0.01s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012160" y="5579948"/>
              <a:ext cx="5406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6600"/>
                  </a:solidFill>
                </a:rPr>
                <a:t>37s</a:t>
              </a:r>
              <a:endParaRPr lang="en-US" dirty="0">
                <a:solidFill>
                  <a:srgbClr val="FF6600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335648" y="4725144"/>
              <a:ext cx="5406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39s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578918" y="1129672"/>
            <a:ext cx="2178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NAS FT (1D layout)</a:t>
            </a:r>
            <a:endParaRPr lang="en-US" sz="2000" dirty="0"/>
          </a:p>
        </p:txBody>
      </p:sp>
      <p:sp>
        <p:nvSpPr>
          <p:cNvPr id="46" name="Footer Placeholder 4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is-IS" smtClean="0"/>
              <a:t>IEEE Cluster (09/13/2016)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9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gonne.updates">
  <a:themeElements>
    <a:clrScheme name="Custom 7">
      <a:dk1>
        <a:srgbClr val="616161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9D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Blue 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ctr">
          <a:defRPr b="1" i="1" dirty="0" smtClean="0">
            <a:solidFill>
              <a:schemeClr val="bg2">
                <a:lumMod val="10000"/>
              </a:schemeClr>
            </a:solidFill>
          </a:defRPr>
        </a:defPPr>
      </a:lstStyle>
    </a:txDef>
  </a:objectDefaults>
  <a:extraClrSchemeLst>
    <a:extraClrScheme>
      <a:clrScheme name="Blue design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2012-07-24-cscads-mpi</Template>
  <TotalTime>4932</TotalTime>
  <Words>1557</Words>
  <Application>Microsoft Macintosh PowerPoint</Application>
  <PresentationFormat>On-screen Show (4:3)</PresentationFormat>
  <Paragraphs>357</Paragraphs>
  <Slides>25</Slides>
  <Notes>20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Calibri</vt:lpstr>
      <vt:lpstr>Trebuchet MS</vt:lpstr>
      <vt:lpstr>Wingdings</vt:lpstr>
      <vt:lpstr>Arial</vt:lpstr>
      <vt:lpstr>argonne.updates</vt:lpstr>
      <vt:lpstr>Compiler-Assisted Overlapping of Communication and Computation in MPI Applications </vt:lpstr>
      <vt:lpstr>Need for Asynchrony</vt:lpstr>
      <vt:lpstr>What are we trying to do?</vt:lpstr>
      <vt:lpstr>Overlapping computation and communication</vt:lpstr>
      <vt:lpstr>Gotchas with Comm/Comp Overlap</vt:lpstr>
      <vt:lpstr>Compiler Optimization challenges</vt:lpstr>
      <vt:lpstr>Outline</vt:lpstr>
      <vt:lpstr>Optimization Workflow</vt:lpstr>
      <vt:lpstr>Analytical Performance Modeling</vt:lpstr>
      <vt:lpstr>Example Hot Communication path</vt:lpstr>
      <vt:lpstr>Overlap computation and communication in the loop</vt:lpstr>
      <vt:lpstr>Optimized NAS FT</vt:lpstr>
      <vt:lpstr>Safety analysis</vt:lpstr>
      <vt:lpstr>Program transformation</vt:lpstr>
      <vt:lpstr>Insert MPI_Test into computation hot spots</vt:lpstr>
      <vt:lpstr>Empirical Tuning of MPI_Test frequency</vt:lpstr>
      <vt:lpstr>Experimental design</vt:lpstr>
      <vt:lpstr>Optimization speedup</vt:lpstr>
      <vt:lpstr>Optimization speedup</vt:lpstr>
      <vt:lpstr>Concluding Remarks</vt:lpstr>
      <vt:lpstr>PowerPoint Presentation</vt:lpstr>
      <vt:lpstr>Modeling Communication Cost</vt:lpstr>
      <vt:lpstr>Future work</vt:lpstr>
      <vt:lpstr>Backup slides</vt:lpstr>
      <vt:lpstr>Related work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MPICH: 3.0 and Beyond!</dc:title>
  <dc:creator>Pavan Balaji</dc:creator>
  <cp:lastModifiedBy>Pavan Balaji</cp:lastModifiedBy>
  <cp:revision>2515</cp:revision>
  <dcterms:created xsi:type="dcterms:W3CDTF">2012-11-13T17:11:46Z</dcterms:created>
  <dcterms:modified xsi:type="dcterms:W3CDTF">2016-09-13T06:43:33Z</dcterms:modified>
</cp:coreProperties>
</file>