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4"/>
  </p:notesMasterIdLst>
  <p:handoutMasterIdLst>
    <p:handoutMasterId r:id="rId55"/>
  </p:handoutMasterIdLst>
  <p:sldIdLst>
    <p:sldId id="619" r:id="rId2"/>
    <p:sldId id="600" r:id="rId3"/>
    <p:sldId id="601" r:id="rId4"/>
    <p:sldId id="536" r:id="rId5"/>
    <p:sldId id="560" r:id="rId6"/>
    <p:sldId id="617" r:id="rId7"/>
    <p:sldId id="609" r:id="rId8"/>
    <p:sldId id="610" r:id="rId9"/>
    <p:sldId id="611" r:id="rId10"/>
    <p:sldId id="543" r:id="rId11"/>
    <p:sldId id="614" r:id="rId12"/>
    <p:sldId id="613" r:id="rId13"/>
    <p:sldId id="602" r:id="rId14"/>
    <p:sldId id="569" r:id="rId15"/>
    <p:sldId id="615" r:id="rId16"/>
    <p:sldId id="570" r:id="rId17"/>
    <p:sldId id="544" r:id="rId18"/>
    <p:sldId id="603" r:id="rId19"/>
    <p:sldId id="538" r:id="rId20"/>
    <p:sldId id="573" r:id="rId21"/>
    <p:sldId id="572" r:id="rId22"/>
    <p:sldId id="576" r:id="rId23"/>
    <p:sldId id="575" r:id="rId24"/>
    <p:sldId id="577" r:id="rId25"/>
    <p:sldId id="578" r:id="rId26"/>
    <p:sldId id="545" r:id="rId27"/>
    <p:sldId id="583" r:id="rId28"/>
    <p:sldId id="546" r:id="rId29"/>
    <p:sldId id="618" r:id="rId30"/>
    <p:sldId id="580" r:id="rId31"/>
    <p:sldId id="584" r:id="rId32"/>
    <p:sldId id="585" r:id="rId33"/>
    <p:sldId id="586" r:id="rId34"/>
    <p:sldId id="587" r:id="rId35"/>
    <p:sldId id="588" r:id="rId36"/>
    <p:sldId id="589" r:id="rId37"/>
    <p:sldId id="590" r:id="rId38"/>
    <p:sldId id="579" r:id="rId39"/>
    <p:sldId id="604" r:id="rId40"/>
    <p:sldId id="540" r:id="rId41"/>
    <p:sldId id="582" r:id="rId42"/>
    <p:sldId id="605" r:id="rId43"/>
    <p:sldId id="539" r:id="rId44"/>
    <p:sldId id="606" r:id="rId45"/>
    <p:sldId id="607" r:id="rId46"/>
    <p:sldId id="608" r:id="rId47"/>
    <p:sldId id="541" r:id="rId48"/>
    <p:sldId id="422" r:id="rId49"/>
    <p:sldId id="620" r:id="rId50"/>
    <p:sldId id="621" r:id="rId51"/>
    <p:sldId id="622" r:id="rId52"/>
    <p:sldId id="623" r:id="rId5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AADF79-FF9C-814D-BB58-4EDC17403130}">
          <p14:sldIdLst>
            <p14:sldId id="619"/>
          </p14:sldIdLst>
        </p14:section>
        <p14:section name="Untitled Section" id="{DBFE236F-64F7-5E40-9955-3F0FBB048D55}">
          <p14:sldIdLst>
            <p14:sldId id="600"/>
            <p14:sldId id="601"/>
            <p14:sldId id="536"/>
            <p14:sldId id="560"/>
            <p14:sldId id="617"/>
            <p14:sldId id="609"/>
            <p14:sldId id="610"/>
            <p14:sldId id="611"/>
            <p14:sldId id="543"/>
            <p14:sldId id="614"/>
            <p14:sldId id="613"/>
            <p14:sldId id="602"/>
            <p14:sldId id="569"/>
            <p14:sldId id="615"/>
            <p14:sldId id="570"/>
            <p14:sldId id="544"/>
            <p14:sldId id="603"/>
            <p14:sldId id="538"/>
            <p14:sldId id="573"/>
            <p14:sldId id="572"/>
            <p14:sldId id="576"/>
            <p14:sldId id="575"/>
            <p14:sldId id="577"/>
            <p14:sldId id="578"/>
            <p14:sldId id="545"/>
            <p14:sldId id="583"/>
            <p14:sldId id="546"/>
            <p14:sldId id="618"/>
            <p14:sldId id="580"/>
            <p14:sldId id="584"/>
            <p14:sldId id="585"/>
            <p14:sldId id="586"/>
            <p14:sldId id="587"/>
            <p14:sldId id="588"/>
            <p14:sldId id="589"/>
            <p14:sldId id="590"/>
            <p14:sldId id="579"/>
            <p14:sldId id="604"/>
            <p14:sldId id="540"/>
            <p14:sldId id="582"/>
            <p14:sldId id="605"/>
            <p14:sldId id="539"/>
            <p14:sldId id="606"/>
            <p14:sldId id="607"/>
            <p14:sldId id="608"/>
            <p14:sldId id="541"/>
            <p14:sldId id="422"/>
            <p14:sldId id="620"/>
            <p14:sldId id="621"/>
            <p14:sldId id="622"/>
            <p14:sldId id="6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99"/>
    <a:srgbClr val="CCECFF"/>
    <a:srgbClr val="0077FA"/>
    <a:srgbClr val="19A2FF"/>
    <a:srgbClr val="47DDE5"/>
    <a:srgbClr val="00B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6405" autoAdjust="0"/>
  </p:normalViewPr>
  <p:slideViewPr>
    <p:cSldViewPr>
      <p:cViewPr>
        <p:scale>
          <a:sx n="70" d="100"/>
          <a:sy n="70" d="100"/>
        </p:scale>
        <p:origin x="3400" y="1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599" y="-7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huxm:Desktop:ANL:ppmmworkshop_git:profiling:restrict%20keywor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huxm:Desktop:ANL:stencil:page%20fault%20and%20tlb%20data%20miss%2012-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huxm:Desktop:ANL:stencil:page%20fault%20and%20tlb%20data%20miss%2012-2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huxm:Desktop:ANL:papers:stencil:mmap%20huge%20page%20mpi3%20profil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huxm:Desktop:ANL:ppmmworkshop_git:profiling:profiling%20on%20mi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huxm:Desktop:ANL:ppmmworkshop_git:profiling:profiling%20on%20mi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huxm:Desktop:ANL:ppmmworkshop_git:profiling:profiling%20on%20mi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huxm:Desktop:ANL:stencil:1005-&#27979;&#35797;shared%20local%208process&#26102;&#38388;&#23545;&#27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Comparision</a:t>
            </a:r>
            <a:r>
              <a:rPr lang="en-US" baseline="0"/>
              <a:t> on the different computations on memories with different declarations 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2173265140923"/>
          <c:y val="0.263013698630137"/>
          <c:w val="0.668081720509235"/>
          <c:h val="0.63778233200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Sheet1!$F$41</c:f>
              <c:strCache>
                <c:ptCount val="1"/>
                <c:pt idx="0">
                  <c:v>MPI-1.0</c:v>
                </c:pt>
              </c:strCache>
            </c:strRef>
          </c:tx>
          <c:invertIfNegative val="0"/>
          <c:cat>
            <c:strRef>
              <c:f>Sheet1!$E$42:$E$43</c:f>
              <c:strCache>
                <c:ptCount val="2"/>
                <c:pt idx="0">
                  <c:v>simple</c:v>
                </c:pt>
                <c:pt idx="1">
                  <c:v>stencil</c:v>
                </c:pt>
              </c:strCache>
            </c:strRef>
          </c:cat>
          <c:val>
            <c:numRef>
              <c:f>Sheet1!$F$42:$F$43</c:f>
              <c:numCache>
                <c:formatCode>General</c:formatCode>
                <c:ptCount val="2"/>
                <c:pt idx="0">
                  <c:v>56.50796650953841</c:v>
                </c:pt>
                <c:pt idx="1">
                  <c:v>78.81314611436578</c:v>
                </c:pt>
              </c:numCache>
            </c:numRef>
          </c:val>
        </c:ser>
        <c:ser>
          <c:idx val="1"/>
          <c:order val="1"/>
          <c:tx>
            <c:strRef>
              <c:f>Sheet1!$G$41</c:f>
              <c:strCache>
                <c:ptCount val="1"/>
                <c:pt idx="0">
                  <c:v>MPI-3.0</c:v>
                </c:pt>
              </c:strCache>
            </c:strRef>
          </c:tx>
          <c:invertIfNegative val="0"/>
          <c:cat>
            <c:strRef>
              <c:f>Sheet1!$E$42:$E$43</c:f>
              <c:strCache>
                <c:ptCount val="2"/>
                <c:pt idx="0">
                  <c:v>simple</c:v>
                </c:pt>
                <c:pt idx="1">
                  <c:v>stencil</c:v>
                </c:pt>
              </c:strCache>
            </c:strRef>
          </c:cat>
          <c:val>
            <c:numRef>
              <c:f>Sheet1!$G$42:$G$43</c:f>
              <c:numCache>
                <c:formatCode>General</c:formatCode>
                <c:ptCount val="2"/>
                <c:pt idx="0">
                  <c:v>100.0</c:v>
                </c:pt>
                <c:pt idx="1">
                  <c:v>100.0</c:v>
                </c:pt>
              </c:numCache>
            </c:numRef>
          </c:val>
        </c:ser>
        <c:ser>
          <c:idx val="2"/>
          <c:order val="2"/>
          <c:tx>
            <c:strRef>
              <c:f>Sheet1!$H$41</c:f>
              <c:strCache>
                <c:ptCount val="1"/>
                <c:pt idx="0">
                  <c:v>MPI-3.0+alias</c:v>
                </c:pt>
              </c:strCache>
            </c:strRef>
          </c:tx>
          <c:invertIfNegative val="0"/>
          <c:cat>
            <c:strRef>
              <c:f>Sheet1!$E$42:$E$43</c:f>
              <c:strCache>
                <c:ptCount val="2"/>
                <c:pt idx="0">
                  <c:v>simple</c:v>
                </c:pt>
                <c:pt idx="1">
                  <c:v>stencil</c:v>
                </c:pt>
              </c:strCache>
            </c:strRef>
          </c:cat>
          <c:val>
            <c:numRef>
              <c:f>Sheet1!$H$42:$H$43</c:f>
              <c:numCache>
                <c:formatCode>General</c:formatCode>
                <c:ptCount val="2"/>
                <c:pt idx="0">
                  <c:v>56.51557047136975</c:v>
                </c:pt>
                <c:pt idx="1">
                  <c:v>78.71801289697137</c:v>
                </c:pt>
              </c:numCache>
            </c:numRef>
          </c:val>
        </c:ser>
        <c:ser>
          <c:idx val="3"/>
          <c:order val="3"/>
          <c:tx>
            <c:strRef>
              <c:f>Sheet1!$I$41</c:f>
              <c:strCache>
                <c:ptCount val="1"/>
                <c:pt idx="0">
                  <c:v>MPI-3.0+restrict</c:v>
                </c:pt>
              </c:strCache>
            </c:strRef>
          </c:tx>
          <c:invertIfNegative val="0"/>
          <c:cat>
            <c:strRef>
              <c:f>Sheet1!$E$42:$E$43</c:f>
              <c:strCache>
                <c:ptCount val="2"/>
                <c:pt idx="0">
                  <c:v>simple</c:v>
                </c:pt>
                <c:pt idx="1">
                  <c:v>stencil</c:v>
                </c:pt>
              </c:strCache>
            </c:strRef>
          </c:cat>
          <c:val>
            <c:numRef>
              <c:f>Sheet1!$I$42:$I$43</c:f>
              <c:numCache>
                <c:formatCode>General</c:formatCode>
                <c:ptCount val="2"/>
                <c:pt idx="0">
                  <c:v>56.50924519368412</c:v>
                </c:pt>
                <c:pt idx="1">
                  <c:v>78.860829849313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7779872"/>
        <c:axId val="1828325488"/>
      </c:barChart>
      <c:catAx>
        <c:axId val="182777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28325488"/>
        <c:crosses val="autoZero"/>
        <c:auto val="1"/>
        <c:lblAlgn val="ctr"/>
        <c:lblOffset val="100"/>
        <c:noMultiLvlLbl val="0"/>
      </c:catAx>
      <c:valAx>
        <c:axId val="1828325488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Percentage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777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605456208635"/>
          <c:y val="0.292143550549332"/>
          <c:w val="0.190590551181102"/>
          <c:h val="0.596534508528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07703164463"/>
          <c:y val="0.0642184557438795"/>
          <c:w val="0.746531718912494"/>
          <c:h val="0.749439328558506"/>
        </c:manualLayout>
      </c:layout>
      <c:lineChart>
        <c:grouping val="standard"/>
        <c:varyColors val="0"/>
        <c:ser>
          <c:idx val="0"/>
          <c:order val="0"/>
          <c:tx>
            <c:v>MPI-1.0</c:v>
          </c:tx>
          <c:spPr>
            <a:ln w="25400"/>
          </c:spPr>
          <c:marker>
            <c:symbol val="x"/>
            <c:size val="8"/>
          </c:marker>
          <c:cat>
            <c:numRef>
              <c:f>'page fault'!$E$34:$U$34</c:f>
              <c:numCache>
                <c:formatCode>General</c:formatCode>
                <c:ptCount val="17"/>
                <c:pt idx="0">
                  <c:v>8192.0</c:v>
                </c:pt>
                <c:pt idx="1">
                  <c:v>16384.0</c:v>
                </c:pt>
                <c:pt idx="2">
                  <c:v>32768.0</c:v>
                </c:pt>
                <c:pt idx="3">
                  <c:v>65536.0</c:v>
                </c:pt>
                <c:pt idx="4">
                  <c:v>131072.0</c:v>
                </c:pt>
                <c:pt idx="5">
                  <c:v>262144.0</c:v>
                </c:pt>
                <c:pt idx="6">
                  <c:v>522688.0</c:v>
                </c:pt>
                <c:pt idx="7">
                  <c:v>1.048576E6</c:v>
                </c:pt>
                <c:pt idx="8">
                  <c:v>2.097152E6</c:v>
                </c:pt>
                <c:pt idx="9">
                  <c:v>4.194304E6</c:v>
                </c:pt>
                <c:pt idx="10">
                  <c:v>8.388608E6</c:v>
                </c:pt>
                <c:pt idx="11">
                  <c:v>1.6777216E7</c:v>
                </c:pt>
                <c:pt idx="12">
                  <c:v>3.3554432E7</c:v>
                </c:pt>
                <c:pt idx="13">
                  <c:v>6.7108864E7</c:v>
                </c:pt>
                <c:pt idx="14">
                  <c:v>1.34217728E8</c:v>
                </c:pt>
                <c:pt idx="15">
                  <c:v>2.68435456E8</c:v>
                </c:pt>
                <c:pt idx="16">
                  <c:v>5.36870912E8</c:v>
                </c:pt>
              </c:numCache>
            </c:numRef>
          </c:cat>
          <c:val>
            <c:numRef>
              <c:f>'page fault'!$E$32:$U$32</c:f>
              <c:numCache>
                <c:formatCode>General</c:formatCode>
                <c:ptCount val="17"/>
                <c:pt idx="0">
                  <c:v>2.0</c:v>
                </c:pt>
                <c:pt idx="1">
                  <c:v>3.0</c:v>
                </c:pt>
                <c:pt idx="2">
                  <c:v>8.0</c:v>
                </c:pt>
                <c:pt idx="3">
                  <c:v>17.0</c:v>
                </c:pt>
                <c:pt idx="4">
                  <c:v>33.0</c:v>
                </c:pt>
                <c:pt idx="5">
                  <c:v>64.0</c:v>
                </c:pt>
                <c:pt idx="6">
                  <c:v>127.0</c:v>
                </c:pt>
                <c:pt idx="7">
                  <c:v>256.0</c:v>
                </c:pt>
                <c:pt idx="8">
                  <c:v>1.0</c:v>
                </c:pt>
                <c:pt idx="9">
                  <c:v>3.0</c:v>
                </c:pt>
                <c:pt idx="10">
                  <c:v>4.0</c:v>
                </c:pt>
                <c:pt idx="11">
                  <c:v>8.0</c:v>
                </c:pt>
                <c:pt idx="12">
                  <c:v>15.0</c:v>
                </c:pt>
                <c:pt idx="13">
                  <c:v>32.0</c:v>
                </c:pt>
                <c:pt idx="14">
                  <c:v>64.0</c:v>
                </c:pt>
                <c:pt idx="15">
                  <c:v>128.0</c:v>
                </c:pt>
                <c:pt idx="16">
                  <c:v>256.0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5344000"/>
        <c:axId val="-2014341984"/>
      </c:lineChart>
      <c:lineChart>
        <c:grouping val="standard"/>
        <c:varyColors val="0"/>
        <c:ser>
          <c:idx val="1"/>
          <c:order val="1"/>
          <c:tx>
            <c:v>MPI-3.0</c:v>
          </c:tx>
          <c:spPr>
            <a:ln w="25400"/>
          </c:spPr>
          <c:marker>
            <c:symbol val="circle"/>
            <c:size val="6"/>
          </c:marker>
          <c:cat>
            <c:numRef>
              <c:f>'page fault'!$E$34:$U$34</c:f>
              <c:numCache>
                <c:formatCode>General</c:formatCode>
                <c:ptCount val="17"/>
                <c:pt idx="0">
                  <c:v>8192.0</c:v>
                </c:pt>
                <c:pt idx="1">
                  <c:v>16384.0</c:v>
                </c:pt>
                <c:pt idx="2">
                  <c:v>32768.0</c:v>
                </c:pt>
                <c:pt idx="3">
                  <c:v>65536.0</c:v>
                </c:pt>
                <c:pt idx="4">
                  <c:v>131072.0</c:v>
                </c:pt>
                <c:pt idx="5">
                  <c:v>262144.0</c:v>
                </c:pt>
                <c:pt idx="6">
                  <c:v>522688.0</c:v>
                </c:pt>
                <c:pt idx="7">
                  <c:v>1.048576E6</c:v>
                </c:pt>
                <c:pt idx="8">
                  <c:v>2.097152E6</c:v>
                </c:pt>
                <c:pt idx="9">
                  <c:v>4.194304E6</c:v>
                </c:pt>
                <c:pt idx="10">
                  <c:v>8.388608E6</c:v>
                </c:pt>
                <c:pt idx="11">
                  <c:v>1.6777216E7</c:v>
                </c:pt>
                <c:pt idx="12">
                  <c:v>3.3554432E7</c:v>
                </c:pt>
                <c:pt idx="13">
                  <c:v>6.7108864E7</c:v>
                </c:pt>
                <c:pt idx="14">
                  <c:v>1.34217728E8</c:v>
                </c:pt>
                <c:pt idx="15">
                  <c:v>2.68435456E8</c:v>
                </c:pt>
                <c:pt idx="16">
                  <c:v>5.36870912E8</c:v>
                </c:pt>
              </c:numCache>
            </c:numRef>
          </c:cat>
          <c:val>
            <c:numRef>
              <c:f>'page fault'!$E$33:$U$33</c:f>
              <c:numCache>
                <c:formatCode>General</c:formatCode>
                <c:ptCount val="1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257.0</c:v>
                </c:pt>
                <c:pt idx="8">
                  <c:v>511.0</c:v>
                </c:pt>
                <c:pt idx="9">
                  <c:v>1024.0</c:v>
                </c:pt>
                <c:pt idx="10">
                  <c:v>2048.0</c:v>
                </c:pt>
                <c:pt idx="11">
                  <c:v>4097.0</c:v>
                </c:pt>
                <c:pt idx="12">
                  <c:v>8192.0</c:v>
                </c:pt>
                <c:pt idx="13">
                  <c:v>16383.0</c:v>
                </c:pt>
                <c:pt idx="14">
                  <c:v>32768.0</c:v>
                </c:pt>
                <c:pt idx="15">
                  <c:v>65536.0</c:v>
                </c:pt>
                <c:pt idx="16">
                  <c:v>131072.0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109280"/>
        <c:axId val="-2014416880"/>
      </c:lineChart>
      <c:catAx>
        <c:axId val="-201534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14341984"/>
        <c:crosses val="autoZero"/>
        <c:auto val="1"/>
        <c:lblAlgn val="ctr"/>
        <c:lblOffset val="100"/>
        <c:noMultiLvlLbl val="0"/>
      </c:catAx>
      <c:valAx>
        <c:axId val="-2014341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MPI-1.0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5344000"/>
        <c:crosses val="autoZero"/>
        <c:crossBetween val="between"/>
      </c:valAx>
      <c:valAx>
        <c:axId val="-20144168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MPI-3.0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40109280"/>
        <c:crosses val="max"/>
        <c:crossBetween val="between"/>
      </c:valAx>
      <c:catAx>
        <c:axId val="184010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144168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3726589261088"/>
          <c:y val="0.245747586636416"/>
          <c:w val="0.157629194655753"/>
          <c:h val="0.09798993875765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64491938508"/>
          <c:y val="0.0780549052989998"/>
          <c:w val="0.764580773557151"/>
          <c:h val="0.71671124789235"/>
        </c:manualLayout>
      </c:layout>
      <c:lineChart>
        <c:grouping val="standard"/>
        <c:varyColors val="0"/>
        <c:ser>
          <c:idx val="0"/>
          <c:order val="0"/>
          <c:tx>
            <c:v>MPI-1.0</c:v>
          </c:tx>
          <c:spPr>
            <a:ln w="25400"/>
          </c:spPr>
          <c:marker>
            <c:symbol val="x"/>
            <c:size val="8"/>
          </c:marker>
          <c:cat>
            <c:numRef>
              <c:f>'tlb data miss'!$E$7:$U$7</c:f>
              <c:numCache>
                <c:formatCode>General</c:formatCode>
                <c:ptCount val="17"/>
                <c:pt idx="0">
                  <c:v>8192.0</c:v>
                </c:pt>
                <c:pt idx="1">
                  <c:v>16384.0</c:v>
                </c:pt>
                <c:pt idx="2">
                  <c:v>32768.0</c:v>
                </c:pt>
                <c:pt idx="3">
                  <c:v>65536.0</c:v>
                </c:pt>
                <c:pt idx="4">
                  <c:v>131072.0</c:v>
                </c:pt>
                <c:pt idx="5">
                  <c:v>262144.0</c:v>
                </c:pt>
                <c:pt idx="6">
                  <c:v>522688.0</c:v>
                </c:pt>
                <c:pt idx="7">
                  <c:v>1.048576E6</c:v>
                </c:pt>
                <c:pt idx="8">
                  <c:v>2.097152E6</c:v>
                </c:pt>
                <c:pt idx="9">
                  <c:v>4.194304E6</c:v>
                </c:pt>
                <c:pt idx="10">
                  <c:v>8.388608E6</c:v>
                </c:pt>
                <c:pt idx="11">
                  <c:v>1.6777216E7</c:v>
                </c:pt>
                <c:pt idx="12">
                  <c:v>3.3554432E7</c:v>
                </c:pt>
                <c:pt idx="13">
                  <c:v>6.7108864E7</c:v>
                </c:pt>
                <c:pt idx="14">
                  <c:v>1.34217728E8</c:v>
                </c:pt>
                <c:pt idx="15">
                  <c:v>2.68435456E8</c:v>
                </c:pt>
                <c:pt idx="16">
                  <c:v>5.36870912E8</c:v>
                </c:pt>
              </c:numCache>
            </c:numRef>
          </c:cat>
          <c:val>
            <c:numRef>
              <c:f>'tlb data miss'!$E$9:$U$9</c:f>
              <c:numCache>
                <c:formatCode>General</c:formatCode>
                <c:ptCount val="17"/>
                <c:pt idx="0">
                  <c:v>6.0</c:v>
                </c:pt>
                <c:pt idx="1">
                  <c:v>8.0</c:v>
                </c:pt>
                <c:pt idx="2">
                  <c:v>11.0</c:v>
                </c:pt>
                <c:pt idx="3">
                  <c:v>20.0</c:v>
                </c:pt>
                <c:pt idx="4">
                  <c:v>35.0</c:v>
                </c:pt>
                <c:pt idx="5">
                  <c:v>69.0</c:v>
                </c:pt>
                <c:pt idx="6">
                  <c:v>132.0</c:v>
                </c:pt>
                <c:pt idx="7">
                  <c:v>264.0</c:v>
                </c:pt>
                <c:pt idx="8">
                  <c:v>536.0</c:v>
                </c:pt>
                <c:pt idx="9">
                  <c:v>536.0</c:v>
                </c:pt>
                <c:pt idx="10">
                  <c:v>542.0</c:v>
                </c:pt>
                <c:pt idx="11">
                  <c:v>553.0</c:v>
                </c:pt>
                <c:pt idx="12">
                  <c:v>564.0</c:v>
                </c:pt>
                <c:pt idx="13">
                  <c:v>585.0</c:v>
                </c:pt>
                <c:pt idx="14">
                  <c:v>618.0</c:v>
                </c:pt>
                <c:pt idx="15">
                  <c:v>709.0</c:v>
                </c:pt>
                <c:pt idx="16">
                  <c:v>885.0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823648"/>
        <c:axId val="-2056892304"/>
      </c:lineChart>
      <c:lineChart>
        <c:grouping val="standard"/>
        <c:varyColors val="0"/>
        <c:ser>
          <c:idx val="1"/>
          <c:order val="1"/>
          <c:tx>
            <c:v>MPI-3.0</c:v>
          </c:tx>
          <c:spPr>
            <a:ln w="25400"/>
          </c:spPr>
          <c:marker>
            <c:symbol val="circle"/>
            <c:size val="8"/>
          </c:marker>
          <c:val>
            <c:numRef>
              <c:f>'tlb data miss'!$E$10:$U$10</c:f>
              <c:numCache>
                <c:formatCode>General</c:formatCode>
                <c:ptCount val="17"/>
                <c:pt idx="0">
                  <c:v>5.0</c:v>
                </c:pt>
                <c:pt idx="1">
                  <c:v>6.0</c:v>
                </c:pt>
                <c:pt idx="2">
                  <c:v>11.0</c:v>
                </c:pt>
                <c:pt idx="3">
                  <c:v>18.0</c:v>
                </c:pt>
                <c:pt idx="4">
                  <c:v>34.0</c:v>
                </c:pt>
                <c:pt idx="5">
                  <c:v>67.0</c:v>
                </c:pt>
                <c:pt idx="6">
                  <c:v>132.0</c:v>
                </c:pt>
                <c:pt idx="7">
                  <c:v>261.0</c:v>
                </c:pt>
                <c:pt idx="8">
                  <c:v>535.0</c:v>
                </c:pt>
                <c:pt idx="9">
                  <c:v>1053.0</c:v>
                </c:pt>
                <c:pt idx="10">
                  <c:v>2082.0</c:v>
                </c:pt>
                <c:pt idx="11">
                  <c:v>4145.0</c:v>
                </c:pt>
                <c:pt idx="12">
                  <c:v>8289.0</c:v>
                </c:pt>
                <c:pt idx="13">
                  <c:v>16537.0</c:v>
                </c:pt>
                <c:pt idx="14">
                  <c:v>33044.0</c:v>
                </c:pt>
                <c:pt idx="15">
                  <c:v>66127.0</c:v>
                </c:pt>
                <c:pt idx="16">
                  <c:v>132000.0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5869152"/>
        <c:axId val="1825864160"/>
      </c:lineChart>
      <c:catAx>
        <c:axId val="-206882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6892304"/>
        <c:crosses val="autoZero"/>
        <c:auto val="1"/>
        <c:lblAlgn val="ctr"/>
        <c:lblOffset val="100"/>
        <c:noMultiLvlLbl val="0"/>
      </c:catAx>
      <c:valAx>
        <c:axId val="-2056892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MPI-1.0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8823648"/>
        <c:crosses val="autoZero"/>
        <c:crossBetween val="between"/>
      </c:valAx>
      <c:valAx>
        <c:axId val="18258641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MPI-3.0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25869152"/>
        <c:crosses val="max"/>
        <c:crossBetween val="between"/>
      </c:valAx>
      <c:catAx>
        <c:axId val="1825869152"/>
        <c:scaling>
          <c:orientation val="minMax"/>
        </c:scaling>
        <c:delete val="1"/>
        <c:axPos val="b"/>
        <c:majorTickMark val="out"/>
        <c:minorTickMark val="none"/>
        <c:tickLblPos val="nextTo"/>
        <c:crossAx val="18258641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14828386836261"/>
          <c:y val="0.100100569112029"/>
          <c:w val="0.139750367742494"/>
          <c:h val="0.1235827590158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10761154856"/>
          <c:y val="0.0827586206896552"/>
          <c:w val="0.867004471663264"/>
          <c:h val="0.845954113494434"/>
        </c:manualLayout>
      </c:layout>
      <c:lineChart>
        <c:grouping val="standard"/>
        <c:varyColors val="0"/>
        <c:ser>
          <c:idx val="0"/>
          <c:order val="0"/>
          <c:tx>
            <c:v>MPI-3.0_RegularPage</c:v>
          </c:tx>
          <c:spPr>
            <a:ln w="25400">
              <a:solidFill>
                <a:srgbClr val="0000FF">
                  <a:alpha val="74000"/>
                </a:srgbClr>
              </a:solidFill>
            </a:ln>
          </c:spPr>
          <c:marker>
            <c:symbol val="x"/>
            <c:size val="10"/>
            <c:spPr>
              <a:ln>
                <a:headEnd type="diamond"/>
              </a:ln>
            </c:spPr>
          </c:marker>
          <c:cat>
            <c:numRef>
              <c:f>Sheet6!$C$270:$C$299</c:f>
              <c:numCache>
                <c:formatCode>General</c:formatCode>
                <c:ptCount val="30"/>
                <c:pt idx="0">
                  <c:v>4538.0</c:v>
                </c:pt>
                <c:pt idx="1">
                  <c:v>4540.0</c:v>
                </c:pt>
                <c:pt idx="2">
                  <c:v>4542.0</c:v>
                </c:pt>
                <c:pt idx="3">
                  <c:v>4544.0</c:v>
                </c:pt>
                <c:pt idx="4">
                  <c:v>4546.0</c:v>
                </c:pt>
                <c:pt idx="5">
                  <c:v>4548.0</c:v>
                </c:pt>
                <c:pt idx="6">
                  <c:v>4550.0</c:v>
                </c:pt>
                <c:pt idx="7">
                  <c:v>4552.0</c:v>
                </c:pt>
                <c:pt idx="8">
                  <c:v>4554.0</c:v>
                </c:pt>
                <c:pt idx="9">
                  <c:v>4556.0</c:v>
                </c:pt>
                <c:pt idx="10">
                  <c:v>4558.0</c:v>
                </c:pt>
                <c:pt idx="11">
                  <c:v>4560.0</c:v>
                </c:pt>
                <c:pt idx="12">
                  <c:v>4562.0</c:v>
                </c:pt>
                <c:pt idx="13">
                  <c:v>4564.0</c:v>
                </c:pt>
                <c:pt idx="14">
                  <c:v>4566.0</c:v>
                </c:pt>
                <c:pt idx="15">
                  <c:v>4568.0</c:v>
                </c:pt>
                <c:pt idx="16">
                  <c:v>4570.0</c:v>
                </c:pt>
                <c:pt idx="17">
                  <c:v>4572.0</c:v>
                </c:pt>
                <c:pt idx="18">
                  <c:v>4574.0</c:v>
                </c:pt>
                <c:pt idx="19">
                  <c:v>4576.0</c:v>
                </c:pt>
                <c:pt idx="20">
                  <c:v>4578.0</c:v>
                </c:pt>
                <c:pt idx="21">
                  <c:v>4580.0</c:v>
                </c:pt>
                <c:pt idx="22">
                  <c:v>4582.0</c:v>
                </c:pt>
                <c:pt idx="23">
                  <c:v>4584.0</c:v>
                </c:pt>
                <c:pt idx="24">
                  <c:v>4586.0</c:v>
                </c:pt>
                <c:pt idx="25">
                  <c:v>4588.0</c:v>
                </c:pt>
                <c:pt idx="26">
                  <c:v>4590.0</c:v>
                </c:pt>
                <c:pt idx="27">
                  <c:v>4592.0</c:v>
                </c:pt>
                <c:pt idx="28">
                  <c:v>4594.0</c:v>
                </c:pt>
                <c:pt idx="29">
                  <c:v>4596.0</c:v>
                </c:pt>
              </c:numCache>
            </c:numRef>
          </c:cat>
          <c:val>
            <c:numRef>
              <c:f>Sheet6!$D$270:$D$299</c:f>
              <c:numCache>
                <c:formatCode>General</c:formatCode>
                <c:ptCount val="30"/>
                <c:pt idx="0">
                  <c:v>1.754982</c:v>
                </c:pt>
                <c:pt idx="1">
                  <c:v>1.73167</c:v>
                </c:pt>
                <c:pt idx="2">
                  <c:v>1.759123</c:v>
                </c:pt>
                <c:pt idx="3">
                  <c:v>1.772812</c:v>
                </c:pt>
                <c:pt idx="4">
                  <c:v>1.761172</c:v>
                </c:pt>
                <c:pt idx="5">
                  <c:v>1.738703</c:v>
                </c:pt>
                <c:pt idx="6">
                  <c:v>1.764442</c:v>
                </c:pt>
                <c:pt idx="7">
                  <c:v>1.768532</c:v>
                </c:pt>
                <c:pt idx="8">
                  <c:v>1.740798</c:v>
                </c:pt>
                <c:pt idx="9">
                  <c:v>1.744621</c:v>
                </c:pt>
                <c:pt idx="10">
                  <c:v>1.744717</c:v>
                </c:pt>
                <c:pt idx="11">
                  <c:v>1.773283</c:v>
                </c:pt>
                <c:pt idx="12">
                  <c:v>1.74626</c:v>
                </c:pt>
                <c:pt idx="13">
                  <c:v>1.778113</c:v>
                </c:pt>
                <c:pt idx="14">
                  <c:v>1.750871</c:v>
                </c:pt>
                <c:pt idx="15">
                  <c:v>1.781024</c:v>
                </c:pt>
                <c:pt idx="16">
                  <c:v>1.752715</c:v>
                </c:pt>
                <c:pt idx="17">
                  <c:v>1.784846</c:v>
                </c:pt>
                <c:pt idx="18">
                  <c:v>1.756113</c:v>
                </c:pt>
                <c:pt idx="19">
                  <c:v>1.798506</c:v>
                </c:pt>
                <c:pt idx="20">
                  <c:v>1.828584</c:v>
                </c:pt>
                <c:pt idx="21">
                  <c:v>1.791211</c:v>
                </c:pt>
                <c:pt idx="22">
                  <c:v>1.781836</c:v>
                </c:pt>
                <c:pt idx="23">
                  <c:v>1.792471</c:v>
                </c:pt>
                <c:pt idx="24">
                  <c:v>1.792297</c:v>
                </c:pt>
                <c:pt idx="25">
                  <c:v>1.769413</c:v>
                </c:pt>
                <c:pt idx="26">
                  <c:v>1.76916</c:v>
                </c:pt>
                <c:pt idx="27">
                  <c:v>1.799922</c:v>
                </c:pt>
                <c:pt idx="28">
                  <c:v>1.771351</c:v>
                </c:pt>
                <c:pt idx="29">
                  <c:v>1.77501</c:v>
                </c:pt>
              </c:numCache>
            </c:numRef>
          </c:val>
          <c:smooth val="0"/>
        </c:ser>
        <c:ser>
          <c:idx val="2"/>
          <c:order val="1"/>
          <c:tx>
            <c:v>MPI-3.0_HugePage</c:v>
          </c:tx>
          <c:spPr>
            <a:ln w="25400">
              <a:solidFill>
                <a:srgbClr val="800000"/>
              </a:solidFill>
            </a:ln>
          </c:spPr>
          <c:marker>
            <c:symbol val="triangle"/>
            <c:size val="10"/>
          </c:marker>
          <c:cat>
            <c:numRef>
              <c:f>Sheet6!$C$270:$C$299</c:f>
              <c:numCache>
                <c:formatCode>General</c:formatCode>
                <c:ptCount val="30"/>
                <c:pt idx="0">
                  <c:v>4538.0</c:v>
                </c:pt>
                <c:pt idx="1">
                  <c:v>4540.0</c:v>
                </c:pt>
                <c:pt idx="2">
                  <c:v>4542.0</c:v>
                </c:pt>
                <c:pt idx="3">
                  <c:v>4544.0</c:v>
                </c:pt>
                <c:pt idx="4">
                  <c:v>4546.0</c:v>
                </c:pt>
                <c:pt idx="5">
                  <c:v>4548.0</c:v>
                </c:pt>
                <c:pt idx="6">
                  <c:v>4550.0</c:v>
                </c:pt>
                <c:pt idx="7">
                  <c:v>4552.0</c:v>
                </c:pt>
                <c:pt idx="8">
                  <c:v>4554.0</c:v>
                </c:pt>
                <c:pt idx="9">
                  <c:v>4556.0</c:v>
                </c:pt>
                <c:pt idx="10">
                  <c:v>4558.0</c:v>
                </c:pt>
                <c:pt idx="11">
                  <c:v>4560.0</c:v>
                </c:pt>
                <c:pt idx="12">
                  <c:v>4562.0</c:v>
                </c:pt>
                <c:pt idx="13">
                  <c:v>4564.0</c:v>
                </c:pt>
                <c:pt idx="14">
                  <c:v>4566.0</c:v>
                </c:pt>
                <c:pt idx="15">
                  <c:v>4568.0</c:v>
                </c:pt>
                <c:pt idx="16">
                  <c:v>4570.0</c:v>
                </c:pt>
                <c:pt idx="17">
                  <c:v>4572.0</c:v>
                </c:pt>
                <c:pt idx="18">
                  <c:v>4574.0</c:v>
                </c:pt>
                <c:pt idx="19">
                  <c:v>4576.0</c:v>
                </c:pt>
                <c:pt idx="20">
                  <c:v>4578.0</c:v>
                </c:pt>
                <c:pt idx="21">
                  <c:v>4580.0</c:v>
                </c:pt>
                <c:pt idx="22">
                  <c:v>4582.0</c:v>
                </c:pt>
                <c:pt idx="23">
                  <c:v>4584.0</c:v>
                </c:pt>
                <c:pt idx="24">
                  <c:v>4586.0</c:v>
                </c:pt>
                <c:pt idx="25">
                  <c:v>4588.0</c:v>
                </c:pt>
                <c:pt idx="26">
                  <c:v>4590.0</c:v>
                </c:pt>
                <c:pt idx="27">
                  <c:v>4592.0</c:v>
                </c:pt>
                <c:pt idx="28">
                  <c:v>4594.0</c:v>
                </c:pt>
                <c:pt idx="29">
                  <c:v>4596.0</c:v>
                </c:pt>
              </c:numCache>
            </c:numRef>
          </c:cat>
          <c:val>
            <c:numRef>
              <c:f>Sheet6!$F$270:$F$299</c:f>
              <c:numCache>
                <c:formatCode>General</c:formatCode>
                <c:ptCount val="30"/>
                <c:pt idx="0">
                  <c:v>1.722446</c:v>
                </c:pt>
                <c:pt idx="1">
                  <c:v>1.728302</c:v>
                </c:pt>
                <c:pt idx="2">
                  <c:v>1.726684</c:v>
                </c:pt>
                <c:pt idx="3">
                  <c:v>1.76611</c:v>
                </c:pt>
                <c:pt idx="4">
                  <c:v>1.730435</c:v>
                </c:pt>
                <c:pt idx="5">
                  <c:v>1.732599</c:v>
                </c:pt>
                <c:pt idx="6">
                  <c:v>1.732884</c:v>
                </c:pt>
                <c:pt idx="7">
                  <c:v>1.738574</c:v>
                </c:pt>
                <c:pt idx="8">
                  <c:v>1.734913</c:v>
                </c:pt>
                <c:pt idx="9">
                  <c:v>1.740021</c:v>
                </c:pt>
                <c:pt idx="10">
                  <c:v>1.740887</c:v>
                </c:pt>
                <c:pt idx="11">
                  <c:v>1.740895</c:v>
                </c:pt>
                <c:pt idx="12">
                  <c:v>1.742751</c:v>
                </c:pt>
                <c:pt idx="13">
                  <c:v>1.744947</c:v>
                </c:pt>
                <c:pt idx="14">
                  <c:v>1.745086</c:v>
                </c:pt>
                <c:pt idx="15">
                  <c:v>1.747372</c:v>
                </c:pt>
                <c:pt idx="16">
                  <c:v>1.746872</c:v>
                </c:pt>
                <c:pt idx="17">
                  <c:v>1.752975</c:v>
                </c:pt>
                <c:pt idx="18">
                  <c:v>1.750786</c:v>
                </c:pt>
                <c:pt idx="19">
                  <c:v>1.791456</c:v>
                </c:pt>
                <c:pt idx="20">
                  <c:v>1.754805</c:v>
                </c:pt>
                <c:pt idx="21">
                  <c:v>1.760092</c:v>
                </c:pt>
                <c:pt idx="22">
                  <c:v>1.757549</c:v>
                </c:pt>
                <c:pt idx="23">
                  <c:v>1.761871</c:v>
                </c:pt>
                <c:pt idx="24">
                  <c:v>1.759696</c:v>
                </c:pt>
                <c:pt idx="25">
                  <c:v>1.769536</c:v>
                </c:pt>
                <c:pt idx="26">
                  <c:v>1.765111</c:v>
                </c:pt>
                <c:pt idx="27">
                  <c:v>1.767273</c:v>
                </c:pt>
                <c:pt idx="28">
                  <c:v>1.767953</c:v>
                </c:pt>
                <c:pt idx="29">
                  <c:v>1.770137</c:v>
                </c:pt>
              </c:numCache>
            </c:numRef>
          </c:val>
          <c:smooth val="0"/>
        </c:ser>
        <c:ser>
          <c:idx val="3"/>
          <c:order val="2"/>
          <c:tx>
            <c:v>MPI-1.0_HugePage</c:v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10"/>
          </c:marker>
          <c:cat>
            <c:numRef>
              <c:f>Sheet6!$C$270:$C$299</c:f>
              <c:numCache>
                <c:formatCode>General</c:formatCode>
                <c:ptCount val="30"/>
                <c:pt idx="0">
                  <c:v>4538.0</c:v>
                </c:pt>
                <c:pt idx="1">
                  <c:v>4540.0</c:v>
                </c:pt>
                <c:pt idx="2">
                  <c:v>4542.0</c:v>
                </c:pt>
                <c:pt idx="3">
                  <c:v>4544.0</c:v>
                </c:pt>
                <c:pt idx="4">
                  <c:v>4546.0</c:v>
                </c:pt>
                <c:pt idx="5">
                  <c:v>4548.0</c:v>
                </c:pt>
                <c:pt idx="6">
                  <c:v>4550.0</c:v>
                </c:pt>
                <c:pt idx="7">
                  <c:v>4552.0</c:v>
                </c:pt>
                <c:pt idx="8">
                  <c:v>4554.0</c:v>
                </c:pt>
                <c:pt idx="9">
                  <c:v>4556.0</c:v>
                </c:pt>
                <c:pt idx="10">
                  <c:v>4558.0</c:v>
                </c:pt>
                <c:pt idx="11">
                  <c:v>4560.0</c:v>
                </c:pt>
                <c:pt idx="12">
                  <c:v>4562.0</c:v>
                </c:pt>
                <c:pt idx="13">
                  <c:v>4564.0</c:v>
                </c:pt>
                <c:pt idx="14">
                  <c:v>4566.0</c:v>
                </c:pt>
                <c:pt idx="15">
                  <c:v>4568.0</c:v>
                </c:pt>
                <c:pt idx="16">
                  <c:v>4570.0</c:v>
                </c:pt>
                <c:pt idx="17">
                  <c:v>4572.0</c:v>
                </c:pt>
                <c:pt idx="18">
                  <c:v>4574.0</c:v>
                </c:pt>
                <c:pt idx="19">
                  <c:v>4576.0</c:v>
                </c:pt>
                <c:pt idx="20">
                  <c:v>4578.0</c:v>
                </c:pt>
                <c:pt idx="21">
                  <c:v>4580.0</c:v>
                </c:pt>
                <c:pt idx="22">
                  <c:v>4582.0</c:v>
                </c:pt>
                <c:pt idx="23">
                  <c:v>4584.0</c:v>
                </c:pt>
                <c:pt idx="24">
                  <c:v>4586.0</c:v>
                </c:pt>
                <c:pt idx="25">
                  <c:v>4588.0</c:v>
                </c:pt>
                <c:pt idx="26">
                  <c:v>4590.0</c:v>
                </c:pt>
                <c:pt idx="27">
                  <c:v>4592.0</c:v>
                </c:pt>
                <c:pt idx="28">
                  <c:v>4594.0</c:v>
                </c:pt>
                <c:pt idx="29">
                  <c:v>4596.0</c:v>
                </c:pt>
              </c:numCache>
            </c:numRef>
          </c:cat>
          <c:val>
            <c:numRef>
              <c:f>Sheet6!$G$270:$G$299</c:f>
              <c:numCache>
                <c:formatCode>General</c:formatCode>
                <c:ptCount val="30"/>
                <c:pt idx="0">
                  <c:v>1.726961</c:v>
                </c:pt>
                <c:pt idx="1">
                  <c:v>1.732185</c:v>
                </c:pt>
                <c:pt idx="2">
                  <c:v>1.724488</c:v>
                </c:pt>
                <c:pt idx="3">
                  <c:v>1.731891</c:v>
                </c:pt>
                <c:pt idx="4">
                  <c:v>1.734105</c:v>
                </c:pt>
                <c:pt idx="5">
                  <c:v>1.73543</c:v>
                </c:pt>
                <c:pt idx="6">
                  <c:v>1.738124</c:v>
                </c:pt>
                <c:pt idx="7">
                  <c:v>1.744183</c:v>
                </c:pt>
                <c:pt idx="8">
                  <c:v>1.741125</c:v>
                </c:pt>
                <c:pt idx="9">
                  <c:v>1.741065</c:v>
                </c:pt>
                <c:pt idx="10">
                  <c:v>1.743624</c:v>
                </c:pt>
                <c:pt idx="11">
                  <c:v>1.74379</c:v>
                </c:pt>
                <c:pt idx="12">
                  <c:v>1.746052000000001</c:v>
                </c:pt>
                <c:pt idx="13">
                  <c:v>1.750835</c:v>
                </c:pt>
                <c:pt idx="14">
                  <c:v>1.749075</c:v>
                </c:pt>
                <c:pt idx="15">
                  <c:v>1.750205</c:v>
                </c:pt>
                <c:pt idx="16">
                  <c:v>1.755621</c:v>
                </c:pt>
                <c:pt idx="17">
                  <c:v>1.75805</c:v>
                </c:pt>
                <c:pt idx="18">
                  <c:v>1.748956</c:v>
                </c:pt>
                <c:pt idx="19">
                  <c:v>1.793635</c:v>
                </c:pt>
                <c:pt idx="20">
                  <c:v>1.756986</c:v>
                </c:pt>
                <c:pt idx="21">
                  <c:v>1.762132</c:v>
                </c:pt>
                <c:pt idx="22">
                  <c:v>1.760403</c:v>
                </c:pt>
                <c:pt idx="23">
                  <c:v>1.764585</c:v>
                </c:pt>
                <c:pt idx="24">
                  <c:v>1.765728</c:v>
                </c:pt>
                <c:pt idx="25">
                  <c:v>1.767708</c:v>
                </c:pt>
                <c:pt idx="26">
                  <c:v>1.768567</c:v>
                </c:pt>
                <c:pt idx="27">
                  <c:v>1.768362</c:v>
                </c:pt>
                <c:pt idx="28">
                  <c:v>1.770029</c:v>
                </c:pt>
                <c:pt idx="29">
                  <c:v>1.774473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7397552"/>
        <c:axId val="-2067751360"/>
      </c:lineChart>
      <c:catAx>
        <c:axId val="-201739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67751360"/>
        <c:crosses val="autoZero"/>
        <c:auto val="1"/>
        <c:lblAlgn val="ctr"/>
        <c:lblOffset val="100"/>
        <c:tickLblSkip val="2"/>
        <c:noMultiLvlLbl val="0"/>
      </c:catAx>
      <c:valAx>
        <c:axId val="-2067751360"/>
        <c:scaling>
          <c:orientation val="minMax"/>
          <c:max val="1.83"/>
          <c:min val="1.7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/>
                  <a:t>Time</a:t>
                </a:r>
                <a:r>
                  <a:rPr lang="en-US" sz="2000" baseline="0"/>
                  <a:t> Cost(s)</a:t>
                </a:r>
                <a:endParaRPr lang="en-US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173975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080323114950437"/>
          <c:y val="0.02876291266344"/>
          <c:w val="0.370812657851731"/>
          <c:h val="0.269079679260276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82821727362205"/>
          <c:y val="0.1746418635049"/>
          <c:w val="0.825115957185039"/>
          <c:h val="0.70073767064507"/>
        </c:manualLayout>
      </c:layout>
      <c:barChart>
        <c:barDir val="col"/>
        <c:grouping val="clustered"/>
        <c:varyColors val="0"/>
        <c:ser>
          <c:idx val="3"/>
          <c:order val="3"/>
          <c:tx>
            <c:v>Improvement: MPI-3.0/MPI-1.0</c:v>
          </c:tx>
          <c:spPr>
            <a:effectLst>
              <a:outerShdw blurRad="40000" dist="23000" dir="5400000" rotWithShape="0">
                <a:srgbClr val="FF0000">
                  <a:alpha val="35000"/>
                </a:srgbClr>
              </a:outerShdw>
            </a:effectLst>
          </c:spPr>
          <c:invertIfNegative val="0"/>
          <c:cat>
            <c:numRef>
              <c:f>blues!$E$54:$J$54</c:f>
              <c:numCache>
                <c:formatCode>General</c:formatCode>
                <c:ptCount val="6"/>
                <c:pt idx="0">
                  <c:v>20000.0</c:v>
                </c:pt>
                <c:pt idx="1">
                  <c:v>18000.0</c:v>
                </c:pt>
                <c:pt idx="2">
                  <c:v>16000.0</c:v>
                </c:pt>
                <c:pt idx="3">
                  <c:v>14000.0</c:v>
                </c:pt>
                <c:pt idx="4">
                  <c:v>12000.0</c:v>
                </c:pt>
                <c:pt idx="5">
                  <c:v>10000.0</c:v>
                </c:pt>
              </c:numCache>
            </c:numRef>
          </c:cat>
          <c:val>
            <c:numRef>
              <c:f>'new fusion'!$E$6:$J$6</c:f>
              <c:numCache>
                <c:formatCode>General</c:formatCode>
                <c:ptCount val="6"/>
                <c:pt idx="0">
                  <c:v>52.97279856693513</c:v>
                </c:pt>
                <c:pt idx="1">
                  <c:v>62.6984182045235</c:v>
                </c:pt>
                <c:pt idx="2">
                  <c:v>63.44451973580585</c:v>
                </c:pt>
                <c:pt idx="3">
                  <c:v>60.02474713082761</c:v>
                </c:pt>
                <c:pt idx="4">
                  <c:v>61.70301036450448</c:v>
                </c:pt>
                <c:pt idx="5">
                  <c:v>41.02293107865744</c:v>
                </c:pt>
              </c:numCache>
            </c:numRef>
          </c:val>
        </c:ser>
        <c:ser>
          <c:idx val="4"/>
          <c:order val="4"/>
          <c:tx>
            <c:v>Improvement: MPI-3.0/OneCopy</c:v>
          </c:tx>
          <c:invertIfNegative val="0"/>
          <c:cat>
            <c:numRef>
              <c:f>blues!$E$54:$J$54</c:f>
              <c:numCache>
                <c:formatCode>General</c:formatCode>
                <c:ptCount val="6"/>
                <c:pt idx="0">
                  <c:v>20000.0</c:v>
                </c:pt>
                <c:pt idx="1">
                  <c:v>18000.0</c:v>
                </c:pt>
                <c:pt idx="2">
                  <c:v>16000.0</c:v>
                </c:pt>
                <c:pt idx="3">
                  <c:v>14000.0</c:v>
                </c:pt>
                <c:pt idx="4">
                  <c:v>12000.0</c:v>
                </c:pt>
                <c:pt idx="5">
                  <c:v>10000.0</c:v>
                </c:pt>
              </c:numCache>
            </c:numRef>
          </c:cat>
          <c:val>
            <c:numRef>
              <c:f>'new fusion'!$E$7:$J$7</c:f>
              <c:numCache>
                <c:formatCode>General</c:formatCode>
                <c:ptCount val="6"/>
                <c:pt idx="0">
                  <c:v>31.98873172206882</c:v>
                </c:pt>
                <c:pt idx="1">
                  <c:v>40.33273941269675</c:v>
                </c:pt>
                <c:pt idx="2">
                  <c:v>36.29189559057336</c:v>
                </c:pt>
                <c:pt idx="3">
                  <c:v>26.26786602307968</c:v>
                </c:pt>
                <c:pt idx="4">
                  <c:v>46.1876482941064</c:v>
                </c:pt>
                <c:pt idx="5">
                  <c:v>32.84366380224886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796304"/>
        <c:axId val="1811796496"/>
      </c:barChart>
      <c:lineChart>
        <c:grouping val="standard"/>
        <c:varyColors val="0"/>
        <c:ser>
          <c:idx val="0"/>
          <c:order val="0"/>
          <c:tx>
            <c:v>MPI-1.0</c:v>
          </c:tx>
          <c:spPr>
            <a:ln w="25400"/>
          </c:spPr>
          <c:marker>
            <c:symbol val="x"/>
            <c:size val="10"/>
          </c:marker>
          <c:cat>
            <c:numRef>
              <c:f>blues!$E$54:$J$54</c:f>
              <c:numCache>
                <c:formatCode>General</c:formatCode>
                <c:ptCount val="6"/>
                <c:pt idx="0">
                  <c:v>20000.0</c:v>
                </c:pt>
                <c:pt idx="1">
                  <c:v>18000.0</c:v>
                </c:pt>
                <c:pt idx="2">
                  <c:v>16000.0</c:v>
                </c:pt>
                <c:pt idx="3">
                  <c:v>14000.0</c:v>
                </c:pt>
                <c:pt idx="4">
                  <c:v>12000.0</c:v>
                </c:pt>
                <c:pt idx="5">
                  <c:v>10000.0</c:v>
                </c:pt>
              </c:numCache>
            </c:numRef>
          </c:cat>
          <c:val>
            <c:numRef>
              <c:f>'new fusion'!$E$2:$J$2</c:f>
              <c:numCache>
                <c:formatCode>General</c:formatCode>
                <c:ptCount val="6"/>
                <c:pt idx="0">
                  <c:v>0.283588</c:v>
                </c:pt>
                <c:pt idx="1">
                  <c:v>0.259452</c:v>
                </c:pt>
                <c:pt idx="2">
                  <c:v>0.2164923</c:v>
                </c:pt>
                <c:pt idx="3">
                  <c:v>0.180627</c:v>
                </c:pt>
                <c:pt idx="4">
                  <c:v>0.1236528</c:v>
                </c:pt>
                <c:pt idx="5">
                  <c:v>0.0686928</c:v>
                </c:pt>
              </c:numCache>
            </c:numRef>
          </c:val>
          <c:smooth val="0"/>
        </c:ser>
        <c:ser>
          <c:idx val="1"/>
          <c:order val="1"/>
          <c:tx>
            <c:v>OneCopy</c:v>
          </c:tx>
          <c:spPr>
            <a:ln w="25400"/>
          </c:spPr>
          <c:marker>
            <c:symbol val="triangle"/>
            <c:size val="10"/>
          </c:marker>
          <c:cat>
            <c:numRef>
              <c:f>blues!$E$54:$J$54</c:f>
              <c:numCache>
                <c:formatCode>General</c:formatCode>
                <c:ptCount val="6"/>
                <c:pt idx="0">
                  <c:v>20000.0</c:v>
                </c:pt>
                <c:pt idx="1">
                  <c:v>18000.0</c:v>
                </c:pt>
                <c:pt idx="2">
                  <c:v>16000.0</c:v>
                </c:pt>
                <c:pt idx="3">
                  <c:v>14000.0</c:v>
                </c:pt>
                <c:pt idx="4">
                  <c:v>12000.0</c:v>
                </c:pt>
                <c:pt idx="5">
                  <c:v>10000.0</c:v>
                </c:pt>
              </c:numCache>
            </c:numRef>
          </c:cat>
          <c:val>
            <c:numRef>
              <c:f>'new fusion'!$E$3:$J$3</c:f>
              <c:numCache>
                <c:formatCode>General</c:formatCode>
                <c:ptCount val="6"/>
                <c:pt idx="0">
                  <c:v>0.1960903</c:v>
                </c:pt>
                <c:pt idx="1">
                  <c:v>0.162199</c:v>
                </c:pt>
                <c:pt idx="2">
                  <c:v>0.1242225</c:v>
                </c:pt>
                <c:pt idx="3">
                  <c:v>0.0979303</c:v>
                </c:pt>
                <c:pt idx="4">
                  <c:v>0.0880008</c:v>
                </c:pt>
                <c:pt idx="5">
                  <c:v>0.0603264</c:v>
                </c:pt>
              </c:numCache>
            </c:numRef>
          </c:val>
          <c:smooth val="0"/>
        </c:ser>
        <c:ser>
          <c:idx val="2"/>
          <c:order val="2"/>
          <c:tx>
            <c:v>MPI-3.0</c:v>
          </c:tx>
          <c:spPr>
            <a:ln w="25400"/>
          </c:spPr>
          <c:marker>
            <c:symbol val="circle"/>
            <c:size val="10"/>
          </c:marker>
          <c:cat>
            <c:numRef>
              <c:f>blues!$E$54:$J$54</c:f>
              <c:numCache>
                <c:formatCode>General</c:formatCode>
                <c:ptCount val="6"/>
                <c:pt idx="0">
                  <c:v>20000.0</c:v>
                </c:pt>
                <c:pt idx="1">
                  <c:v>18000.0</c:v>
                </c:pt>
                <c:pt idx="2">
                  <c:v>16000.0</c:v>
                </c:pt>
                <c:pt idx="3">
                  <c:v>14000.0</c:v>
                </c:pt>
                <c:pt idx="4">
                  <c:v>12000.0</c:v>
                </c:pt>
                <c:pt idx="5">
                  <c:v>10000.0</c:v>
                </c:pt>
              </c:numCache>
            </c:numRef>
          </c:cat>
          <c:val>
            <c:numRef>
              <c:f>'new fusion'!$E$4:$J$4</c:f>
              <c:numCache>
                <c:formatCode>General</c:formatCode>
                <c:ptCount val="6"/>
                <c:pt idx="0">
                  <c:v>0.1333635</c:v>
                </c:pt>
                <c:pt idx="1">
                  <c:v>0.0967797</c:v>
                </c:pt>
                <c:pt idx="2">
                  <c:v>0.0791398</c:v>
                </c:pt>
                <c:pt idx="3">
                  <c:v>0.0722061</c:v>
                </c:pt>
                <c:pt idx="4">
                  <c:v>0.0473553</c:v>
                </c:pt>
                <c:pt idx="5">
                  <c:v>0.040513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1563424"/>
        <c:axId val="-2020876544"/>
      </c:lineChart>
      <c:catAx>
        <c:axId val="-2021563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Matrix Size(N*N)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20876544"/>
        <c:crosses val="autoZero"/>
        <c:auto val="1"/>
        <c:lblAlgn val="ctr"/>
        <c:lblOffset val="100"/>
        <c:noMultiLvlLbl val="0"/>
      </c:catAx>
      <c:valAx>
        <c:axId val="-2020876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Time Cost(s)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21563424"/>
        <c:crosses val="autoZero"/>
        <c:crossBetween val="between"/>
      </c:valAx>
      <c:valAx>
        <c:axId val="18117964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Improvement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24796304"/>
        <c:crosses val="max"/>
        <c:crossBetween val="between"/>
      </c:valAx>
      <c:catAx>
        <c:axId val="1824796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17964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0115105191929134"/>
          <c:y val="0.0215045889964391"/>
          <c:w val="0.966212629183071"/>
          <c:h val="0.1805379242735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6042238906183"/>
          <c:y val="0.11687736178855"/>
          <c:w val="0.832569640110267"/>
          <c:h val="0.738040531818769"/>
        </c:manualLayout>
      </c:layout>
      <c:barChart>
        <c:barDir val="col"/>
        <c:grouping val="clustered"/>
        <c:varyColors val="0"/>
        <c:ser>
          <c:idx val="3"/>
          <c:order val="3"/>
          <c:tx>
            <c:v>Improvement: MPI-3.0/MPI-1.0</c:v>
          </c:tx>
          <c:spPr>
            <a:effectLst>
              <a:outerShdw blurRad="40000" dist="23000" dir="5400000" rotWithShape="0">
                <a:srgbClr val="FF0000">
                  <a:alpha val="35000"/>
                </a:srgbClr>
              </a:outerShdw>
            </a:effectLst>
          </c:spPr>
          <c:invertIfNegative val="0"/>
          <c:cat>
            <c:numRef>
              <c:f>blues!$E$54:$J$54</c:f>
              <c:numCache>
                <c:formatCode>General</c:formatCode>
                <c:ptCount val="6"/>
                <c:pt idx="0">
                  <c:v>20000.0</c:v>
                </c:pt>
                <c:pt idx="1">
                  <c:v>18000.0</c:v>
                </c:pt>
                <c:pt idx="2">
                  <c:v>16000.0</c:v>
                </c:pt>
                <c:pt idx="3">
                  <c:v>14000.0</c:v>
                </c:pt>
                <c:pt idx="4">
                  <c:v>12000.0</c:v>
                </c:pt>
                <c:pt idx="5">
                  <c:v>10000.0</c:v>
                </c:pt>
              </c:numCache>
            </c:numRef>
          </c:cat>
          <c:val>
            <c:numRef>
              <c:f>blues!$E$59:$J$59</c:f>
              <c:numCache>
                <c:formatCode>General</c:formatCode>
                <c:ptCount val="6"/>
                <c:pt idx="0">
                  <c:v>69.36794073965648</c:v>
                </c:pt>
                <c:pt idx="1">
                  <c:v>73.14543438492115</c:v>
                </c:pt>
                <c:pt idx="2">
                  <c:v>73.11614994418222</c:v>
                </c:pt>
                <c:pt idx="3">
                  <c:v>74.13635218619349</c:v>
                </c:pt>
                <c:pt idx="4">
                  <c:v>79.35872145619822</c:v>
                </c:pt>
                <c:pt idx="5">
                  <c:v>69.17906523480065</c:v>
                </c:pt>
              </c:numCache>
            </c:numRef>
          </c:val>
        </c:ser>
        <c:ser>
          <c:idx val="4"/>
          <c:order val="4"/>
          <c:tx>
            <c:v>Improvement: MPI-3.0/OneCopy</c:v>
          </c:tx>
          <c:invertIfNegative val="0"/>
          <c:cat>
            <c:numRef>
              <c:f>blues!$E$54:$J$54</c:f>
              <c:numCache>
                <c:formatCode>General</c:formatCode>
                <c:ptCount val="6"/>
                <c:pt idx="0">
                  <c:v>20000.0</c:v>
                </c:pt>
                <c:pt idx="1">
                  <c:v>18000.0</c:v>
                </c:pt>
                <c:pt idx="2">
                  <c:v>16000.0</c:v>
                </c:pt>
                <c:pt idx="3">
                  <c:v>14000.0</c:v>
                </c:pt>
                <c:pt idx="4">
                  <c:v>12000.0</c:v>
                </c:pt>
                <c:pt idx="5">
                  <c:v>10000.0</c:v>
                </c:pt>
              </c:numCache>
            </c:numRef>
          </c:cat>
          <c:val>
            <c:numRef>
              <c:f>blues!$E$60:$J$60</c:f>
              <c:numCache>
                <c:formatCode>General</c:formatCode>
                <c:ptCount val="6"/>
                <c:pt idx="0">
                  <c:v>17.19021049158489</c:v>
                </c:pt>
                <c:pt idx="1">
                  <c:v>19.43137564089698</c:v>
                </c:pt>
                <c:pt idx="2">
                  <c:v>23.32136971762145</c:v>
                </c:pt>
                <c:pt idx="3">
                  <c:v>21.5410151815285</c:v>
                </c:pt>
                <c:pt idx="4">
                  <c:v>30.09189864719455</c:v>
                </c:pt>
                <c:pt idx="5">
                  <c:v>32.63022748782677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8636064"/>
        <c:axId val="-2019471760"/>
      </c:barChart>
      <c:lineChart>
        <c:grouping val="standard"/>
        <c:varyColors val="0"/>
        <c:ser>
          <c:idx val="0"/>
          <c:order val="0"/>
          <c:tx>
            <c:v>MPI-1.0</c:v>
          </c:tx>
          <c:spPr>
            <a:ln w="25400"/>
          </c:spPr>
          <c:marker>
            <c:symbol val="x"/>
            <c:size val="10"/>
          </c:marker>
          <c:cat>
            <c:numRef>
              <c:f>blues!$E$54:$J$54</c:f>
              <c:numCache>
                <c:formatCode>General</c:formatCode>
                <c:ptCount val="6"/>
                <c:pt idx="0">
                  <c:v>20000.0</c:v>
                </c:pt>
                <c:pt idx="1">
                  <c:v>18000.0</c:v>
                </c:pt>
                <c:pt idx="2">
                  <c:v>16000.0</c:v>
                </c:pt>
                <c:pt idx="3">
                  <c:v>14000.0</c:v>
                </c:pt>
                <c:pt idx="4">
                  <c:v>12000.0</c:v>
                </c:pt>
                <c:pt idx="5">
                  <c:v>10000.0</c:v>
                </c:pt>
              </c:numCache>
            </c:numRef>
          </c:cat>
          <c:val>
            <c:numRef>
              <c:f>blues!$E$56:$J$56</c:f>
              <c:numCache>
                <c:formatCode>General</c:formatCode>
                <c:ptCount val="6"/>
                <c:pt idx="0">
                  <c:v>0.3498596</c:v>
                </c:pt>
                <c:pt idx="1">
                  <c:v>0.3139347</c:v>
                </c:pt>
                <c:pt idx="2">
                  <c:v>0.2450832</c:v>
                </c:pt>
                <c:pt idx="3">
                  <c:v>0.1937248</c:v>
                </c:pt>
                <c:pt idx="4">
                  <c:v>0.1794041</c:v>
                </c:pt>
                <c:pt idx="5">
                  <c:v>0.0829128</c:v>
                </c:pt>
              </c:numCache>
            </c:numRef>
          </c:val>
          <c:smooth val="0"/>
        </c:ser>
        <c:ser>
          <c:idx val="1"/>
          <c:order val="1"/>
          <c:tx>
            <c:v>OneCopy</c:v>
          </c:tx>
          <c:spPr>
            <a:ln w="25400"/>
          </c:spPr>
          <c:marker>
            <c:symbol val="triangle"/>
            <c:size val="10"/>
          </c:marker>
          <c:cat>
            <c:numRef>
              <c:f>blues!$E$54:$J$54</c:f>
              <c:numCache>
                <c:formatCode>General</c:formatCode>
                <c:ptCount val="6"/>
                <c:pt idx="0">
                  <c:v>20000.0</c:v>
                </c:pt>
                <c:pt idx="1">
                  <c:v>18000.0</c:v>
                </c:pt>
                <c:pt idx="2">
                  <c:v>16000.0</c:v>
                </c:pt>
                <c:pt idx="3">
                  <c:v>14000.0</c:v>
                </c:pt>
                <c:pt idx="4">
                  <c:v>12000.0</c:v>
                </c:pt>
                <c:pt idx="5">
                  <c:v>10000.0</c:v>
                </c:pt>
              </c:numCache>
            </c:numRef>
          </c:cat>
          <c:val>
            <c:numRef>
              <c:f>blues!$E$57:$J$57</c:f>
              <c:numCache>
                <c:formatCode>General</c:formatCode>
                <c:ptCount val="6"/>
                <c:pt idx="0">
                  <c:v>0.1294161</c:v>
                </c:pt>
                <c:pt idx="1">
                  <c:v>0.1046385</c:v>
                </c:pt>
                <c:pt idx="2">
                  <c:v>0.0859272</c:v>
                </c:pt>
                <c:pt idx="3">
                  <c:v>0.0638605</c:v>
                </c:pt>
                <c:pt idx="4">
                  <c:v>0.0529714</c:v>
                </c:pt>
                <c:pt idx="5">
                  <c:v>0.0379317</c:v>
                </c:pt>
              </c:numCache>
            </c:numRef>
          </c:val>
          <c:smooth val="0"/>
        </c:ser>
        <c:ser>
          <c:idx val="2"/>
          <c:order val="2"/>
          <c:tx>
            <c:v>MPI-3.0</c:v>
          </c:tx>
          <c:spPr>
            <a:ln w="25400"/>
          </c:spPr>
          <c:marker>
            <c:symbol val="circle"/>
            <c:size val="10"/>
            <c:spPr>
              <a:ln w="6350"/>
            </c:spPr>
          </c:marker>
          <c:cat>
            <c:numRef>
              <c:f>blues!$E$54:$J$54</c:f>
              <c:numCache>
                <c:formatCode>General</c:formatCode>
                <c:ptCount val="6"/>
                <c:pt idx="0">
                  <c:v>20000.0</c:v>
                </c:pt>
                <c:pt idx="1">
                  <c:v>18000.0</c:v>
                </c:pt>
                <c:pt idx="2">
                  <c:v>16000.0</c:v>
                </c:pt>
                <c:pt idx="3">
                  <c:v>14000.0</c:v>
                </c:pt>
                <c:pt idx="4">
                  <c:v>12000.0</c:v>
                </c:pt>
                <c:pt idx="5">
                  <c:v>10000.0</c:v>
                </c:pt>
              </c:numCache>
            </c:numRef>
          </c:cat>
          <c:val>
            <c:numRef>
              <c:f>blues!$E$58:$J$58</c:f>
              <c:numCache>
                <c:formatCode>General</c:formatCode>
                <c:ptCount val="6"/>
                <c:pt idx="0">
                  <c:v>0.1071692</c:v>
                </c:pt>
                <c:pt idx="1">
                  <c:v>0.0843058</c:v>
                </c:pt>
                <c:pt idx="2">
                  <c:v>0.0658878</c:v>
                </c:pt>
                <c:pt idx="3">
                  <c:v>0.0501043</c:v>
                </c:pt>
                <c:pt idx="4">
                  <c:v>0.0370313</c:v>
                </c:pt>
                <c:pt idx="5">
                  <c:v>0.0255545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6199456"/>
        <c:axId val="1812201328"/>
      </c:lineChart>
      <c:catAx>
        <c:axId val="-2056199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Matrix Size(N*N)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12201328"/>
        <c:crosses val="autoZero"/>
        <c:auto val="1"/>
        <c:lblAlgn val="ctr"/>
        <c:lblOffset val="100"/>
        <c:noMultiLvlLbl val="0"/>
      </c:catAx>
      <c:valAx>
        <c:axId val="1812201328"/>
        <c:scaling>
          <c:orientation val="minMax"/>
          <c:max val="0.3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Time Cost(s)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56199456"/>
        <c:crosses val="autoZero"/>
        <c:crossBetween val="between"/>
      </c:valAx>
      <c:valAx>
        <c:axId val="-20194717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Improvement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98636064"/>
        <c:crosses val="max"/>
        <c:crossBetween val="between"/>
      </c:valAx>
      <c:catAx>
        <c:axId val="1898636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194717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0121716748655934"/>
          <c:y val="0.0201058474248096"/>
          <c:w val="0.970957522959533"/>
          <c:h val="0.10128849877371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8315323348497"/>
          <c:y val="0.0995573209598801"/>
          <c:w val="0.826434325267883"/>
          <c:h val="0.780635311211099"/>
        </c:manualLayout>
      </c:layout>
      <c:barChart>
        <c:barDir val="col"/>
        <c:grouping val="clustered"/>
        <c:varyColors val="0"/>
        <c:ser>
          <c:idx val="3"/>
          <c:order val="3"/>
          <c:tx>
            <c:v>Improvement:MPI-3.0/MPI-1.0</c:v>
          </c:tx>
          <c:invertIfNegative val="0"/>
          <c:val>
            <c:numRef>
              <c:f>mic!$E$10:$O$10</c:f>
              <c:numCache>
                <c:formatCode>General</c:formatCode>
                <c:ptCount val="11"/>
                <c:pt idx="0">
                  <c:v>67.23489293180202</c:v>
                </c:pt>
                <c:pt idx="1">
                  <c:v>73.0181440521172</c:v>
                </c:pt>
                <c:pt idx="2">
                  <c:v>73.05126154452928</c:v>
                </c:pt>
                <c:pt idx="3">
                  <c:v>48.81730573517665</c:v>
                </c:pt>
                <c:pt idx="4">
                  <c:v>64.93034566454252</c:v>
                </c:pt>
                <c:pt idx="5">
                  <c:v>73.00270452515011</c:v>
                </c:pt>
                <c:pt idx="6">
                  <c:v>75.89750342213042</c:v>
                </c:pt>
                <c:pt idx="7">
                  <c:v>72.4537192648862</c:v>
                </c:pt>
                <c:pt idx="8">
                  <c:v>77.18687321909285</c:v>
                </c:pt>
                <c:pt idx="9">
                  <c:v>89.39666816749211</c:v>
                </c:pt>
                <c:pt idx="10">
                  <c:v>86.96210109620665</c:v>
                </c:pt>
              </c:numCache>
            </c:numRef>
          </c:val>
        </c:ser>
        <c:ser>
          <c:idx val="4"/>
          <c:order val="4"/>
          <c:tx>
            <c:v>Improvement:MPI-3.0/OneCopy</c:v>
          </c:tx>
          <c:invertIfNegative val="0"/>
          <c:val>
            <c:numRef>
              <c:f>mic!$E$11:$O$11</c:f>
              <c:numCache>
                <c:formatCode>General</c:formatCode>
                <c:ptCount val="11"/>
                <c:pt idx="0">
                  <c:v>38.29455941198268</c:v>
                </c:pt>
                <c:pt idx="1">
                  <c:v>45.05431527261165</c:v>
                </c:pt>
                <c:pt idx="2">
                  <c:v>49.36790501250466</c:v>
                </c:pt>
                <c:pt idx="3">
                  <c:v>11.95357950872657</c:v>
                </c:pt>
                <c:pt idx="4">
                  <c:v>39.23484379060145</c:v>
                </c:pt>
                <c:pt idx="5">
                  <c:v>47.01596644276054</c:v>
                </c:pt>
                <c:pt idx="6">
                  <c:v>56.12071634754643</c:v>
                </c:pt>
                <c:pt idx="7">
                  <c:v>51.9203692115144</c:v>
                </c:pt>
                <c:pt idx="8">
                  <c:v>61.06714664876905</c:v>
                </c:pt>
                <c:pt idx="9">
                  <c:v>66.97811313420195</c:v>
                </c:pt>
                <c:pt idx="10">
                  <c:v>65.36286916620371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1796224"/>
        <c:axId val="-2021173872"/>
      </c:barChart>
      <c:lineChart>
        <c:grouping val="standard"/>
        <c:varyColors val="0"/>
        <c:ser>
          <c:idx val="0"/>
          <c:order val="0"/>
          <c:tx>
            <c:v>MPI-1.0</c:v>
          </c:tx>
          <c:spPr>
            <a:ln w="25400"/>
          </c:spPr>
          <c:marker>
            <c:symbol val="x"/>
            <c:size val="10"/>
          </c:marker>
          <c:cat>
            <c:numRef>
              <c:f>mic!$E$5:$O$5</c:f>
              <c:numCache>
                <c:formatCode>General</c:formatCode>
                <c:ptCount val="11"/>
                <c:pt idx="0">
                  <c:v>18000.0</c:v>
                </c:pt>
                <c:pt idx="1">
                  <c:v>17800.0</c:v>
                </c:pt>
                <c:pt idx="2">
                  <c:v>15600.0</c:v>
                </c:pt>
                <c:pt idx="3">
                  <c:v>14400.0</c:v>
                </c:pt>
                <c:pt idx="4">
                  <c:v>13200.0</c:v>
                </c:pt>
                <c:pt idx="5">
                  <c:v>12000.0</c:v>
                </c:pt>
                <c:pt idx="6">
                  <c:v>11800.0</c:v>
                </c:pt>
                <c:pt idx="7">
                  <c:v>8600.0</c:v>
                </c:pt>
                <c:pt idx="8">
                  <c:v>8400.0</c:v>
                </c:pt>
                <c:pt idx="9">
                  <c:v>7200.0</c:v>
                </c:pt>
                <c:pt idx="10">
                  <c:v>6000.0</c:v>
                </c:pt>
              </c:numCache>
            </c:numRef>
          </c:cat>
          <c:val>
            <c:numRef>
              <c:f>mic!$E$6:$O$6</c:f>
              <c:numCache>
                <c:formatCode>General</c:formatCode>
                <c:ptCount val="11"/>
                <c:pt idx="0">
                  <c:v>0.0553946</c:v>
                </c:pt>
                <c:pt idx="1">
                  <c:v>0.0550759</c:v>
                </c:pt>
                <c:pt idx="2">
                  <c:v>0.0547662</c:v>
                </c:pt>
                <c:pt idx="3">
                  <c:v>0.0510952</c:v>
                </c:pt>
                <c:pt idx="4">
                  <c:v>0.0433426</c:v>
                </c:pt>
                <c:pt idx="5">
                  <c:v>0.0410793</c:v>
                </c:pt>
                <c:pt idx="6">
                  <c:v>0.0364539</c:v>
                </c:pt>
                <c:pt idx="7">
                  <c:v>0.0312387</c:v>
                </c:pt>
                <c:pt idx="8">
                  <c:v>0.0279703</c:v>
                </c:pt>
                <c:pt idx="9">
                  <c:v>0.0448642</c:v>
                </c:pt>
                <c:pt idx="10">
                  <c:v>0.0349113</c:v>
                </c:pt>
              </c:numCache>
            </c:numRef>
          </c:val>
          <c:smooth val="0"/>
        </c:ser>
        <c:ser>
          <c:idx val="1"/>
          <c:order val="1"/>
          <c:tx>
            <c:v>OneCopy</c:v>
          </c:tx>
          <c:spPr>
            <a:ln w="25400"/>
          </c:spPr>
          <c:marker>
            <c:symbol val="triangle"/>
            <c:size val="10"/>
          </c:marker>
          <c:cat>
            <c:numRef>
              <c:f>mic!$E$5:$O$5</c:f>
              <c:numCache>
                <c:formatCode>General</c:formatCode>
                <c:ptCount val="11"/>
                <c:pt idx="0">
                  <c:v>18000.0</c:v>
                </c:pt>
                <c:pt idx="1">
                  <c:v>17800.0</c:v>
                </c:pt>
                <c:pt idx="2">
                  <c:v>15600.0</c:v>
                </c:pt>
                <c:pt idx="3">
                  <c:v>14400.0</c:v>
                </c:pt>
                <c:pt idx="4">
                  <c:v>13200.0</c:v>
                </c:pt>
                <c:pt idx="5">
                  <c:v>12000.0</c:v>
                </c:pt>
                <c:pt idx="6">
                  <c:v>11800.0</c:v>
                </c:pt>
                <c:pt idx="7">
                  <c:v>8600.0</c:v>
                </c:pt>
                <c:pt idx="8">
                  <c:v>8400.0</c:v>
                </c:pt>
                <c:pt idx="9">
                  <c:v>7200.0</c:v>
                </c:pt>
                <c:pt idx="10">
                  <c:v>6000.0</c:v>
                </c:pt>
              </c:numCache>
            </c:numRef>
          </c:cat>
          <c:val>
            <c:numRef>
              <c:f>mic!$E$7:$O$7</c:f>
              <c:numCache>
                <c:formatCode>General</c:formatCode>
                <c:ptCount val="11"/>
                <c:pt idx="0">
                  <c:v>0.0294141</c:v>
                </c:pt>
                <c:pt idx="1">
                  <c:v>0.0270458</c:v>
                </c:pt>
                <c:pt idx="2">
                  <c:v>0.0291491</c:v>
                </c:pt>
                <c:pt idx="3">
                  <c:v>0.0297024</c:v>
                </c:pt>
                <c:pt idx="4">
                  <c:v>0.0250145</c:v>
                </c:pt>
                <c:pt idx="5">
                  <c:v>0.0209314</c:v>
                </c:pt>
                <c:pt idx="6">
                  <c:v>0.0200238</c:v>
                </c:pt>
                <c:pt idx="7">
                  <c:v>0.0178976</c:v>
                </c:pt>
                <c:pt idx="8">
                  <c:v>0.0163895</c:v>
                </c:pt>
                <c:pt idx="9">
                  <c:v>0.0144059</c:v>
                </c:pt>
                <c:pt idx="10">
                  <c:v>0.0131411</c:v>
                </c:pt>
              </c:numCache>
            </c:numRef>
          </c:val>
          <c:smooth val="0"/>
        </c:ser>
        <c:ser>
          <c:idx val="2"/>
          <c:order val="2"/>
          <c:tx>
            <c:v>MPI-3.0</c:v>
          </c:tx>
          <c:spPr>
            <a:ln w="25400"/>
          </c:spPr>
          <c:marker>
            <c:symbol val="circle"/>
            <c:size val="10"/>
          </c:marker>
          <c:cat>
            <c:numRef>
              <c:f>mic!$E$5:$O$5</c:f>
              <c:numCache>
                <c:formatCode>General</c:formatCode>
                <c:ptCount val="11"/>
                <c:pt idx="0">
                  <c:v>18000.0</c:v>
                </c:pt>
                <c:pt idx="1">
                  <c:v>17800.0</c:v>
                </c:pt>
                <c:pt idx="2">
                  <c:v>15600.0</c:v>
                </c:pt>
                <c:pt idx="3">
                  <c:v>14400.0</c:v>
                </c:pt>
                <c:pt idx="4">
                  <c:v>13200.0</c:v>
                </c:pt>
                <c:pt idx="5">
                  <c:v>12000.0</c:v>
                </c:pt>
                <c:pt idx="6">
                  <c:v>11800.0</c:v>
                </c:pt>
                <c:pt idx="7">
                  <c:v>8600.0</c:v>
                </c:pt>
                <c:pt idx="8">
                  <c:v>8400.0</c:v>
                </c:pt>
                <c:pt idx="9">
                  <c:v>7200.0</c:v>
                </c:pt>
                <c:pt idx="10">
                  <c:v>6000.0</c:v>
                </c:pt>
              </c:numCache>
            </c:numRef>
          </c:cat>
          <c:val>
            <c:numRef>
              <c:f>mic!$E$8:$O$8</c:f>
              <c:numCache>
                <c:formatCode>General</c:formatCode>
                <c:ptCount val="11"/>
                <c:pt idx="0">
                  <c:v>0.0181501</c:v>
                </c:pt>
                <c:pt idx="1">
                  <c:v>0.0148605</c:v>
                </c:pt>
                <c:pt idx="2">
                  <c:v>0.0147588</c:v>
                </c:pt>
                <c:pt idx="3">
                  <c:v>0.0261519</c:v>
                </c:pt>
                <c:pt idx="4">
                  <c:v>0.0152001</c:v>
                </c:pt>
                <c:pt idx="5">
                  <c:v>0.0110903</c:v>
                </c:pt>
                <c:pt idx="6">
                  <c:v>0.0087863</c:v>
                </c:pt>
                <c:pt idx="7">
                  <c:v>0.0086051</c:v>
                </c:pt>
                <c:pt idx="8">
                  <c:v>0.0063809</c:v>
                </c:pt>
                <c:pt idx="9">
                  <c:v>0.0047571</c:v>
                </c:pt>
                <c:pt idx="10">
                  <c:v>0.0045517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2253408"/>
        <c:axId val="1896971040"/>
      </c:lineChart>
      <c:catAx>
        <c:axId val="1822253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Matrix Size(N*N)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96971040"/>
        <c:crosses val="autoZero"/>
        <c:auto val="1"/>
        <c:lblAlgn val="ctr"/>
        <c:lblOffset val="100"/>
        <c:noMultiLvlLbl val="0"/>
      </c:catAx>
      <c:valAx>
        <c:axId val="1896971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Time Cost(s)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22253408"/>
        <c:crosses val="autoZero"/>
        <c:crossBetween val="between"/>
      </c:valAx>
      <c:valAx>
        <c:axId val="-20211738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Improvement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21796224"/>
        <c:crosses val="max"/>
        <c:crossBetween val="between"/>
      </c:valAx>
      <c:catAx>
        <c:axId val="1821796224"/>
        <c:scaling>
          <c:orientation val="minMax"/>
        </c:scaling>
        <c:delete val="1"/>
        <c:axPos val="b"/>
        <c:majorTickMark val="out"/>
        <c:minorTickMark val="none"/>
        <c:tickLblPos val="nextTo"/>
        <c:crossAx val="-202117387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0068182024271918"/>
          <c:y val="0.00485314530691464"/>
          <c:w val="0.978114467937189"/>
          <c:h val="0.088542604049493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Rank of Sunway Bluelight at Top500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Rank</c:v>
          </c:tx>
          <c:cat>
            <c:numRef>
              <c:f>'[1005-测试shared local 8process时间对比.xlsx]Sheet1'!$G$12:$M$12</c:f>
              <c:numCache>
                <c:formatCode>General</c:formatCode>
                <c:ptCount val="7"/>
                <c:pt idx="0">
                  <c:v>2011.11</c:v>
                </c:pt>
                <c:pt idx="1">
                  <c:v>2012.06</c:v>
                </c:pt>
                <c:pt idx="2">
                  <c:v>2012.11</c:v>
                </c:pt>
                <c:pt idx="3">
                  <c:v>2013.06</c:v>
                </c:pt>
                <c:pt idx="4">
                  <c:v>2013.11</c:v>
                </c:pt>
                <c:pt idx="5">
                  <c:v>2014.06</c:v>
                </c:pt>
                <c:pt idx="6">
                  <c:v>2014.11</c:v>
                </c:pt>
              </c:numCache>
            </c:numRef>
          </c:cat>
          <c:val>
            <c:numRef>
              <c:f>'[1005-测试shared local 8process时间对比.xlsx]Sheet1'!$G$13:$M$13</c:f>
              <c:numCache>
                <c:formatCode>General</c:formatCode>
                <c:ptCount val="7"/>
                <c:pt idx="0">
                  <c:v>14.0</c:v>
                </c:pt>
                <c:pt idx="1">
                  <c:v>26.0</c:v>
                </c:pt>
                <c:pt idx="2">
                  <c:v>28.0</c:v>
                </c:pt>
                <c:pt idx="3">
                  <c:v>33.0</c:v>
                </c:pt>
                <c:pt idx="4">
                  <c:v>40.0</c:v>
                </c:pt>
                <c:pt idx="5">
                  <c:v>46.0</c:v>
                </c:pt>
                <c:pt idx="6">
                  <c:v>65.0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961504"/>
        <c:axId val="1844568288"/>
      </c:lineChart>
      <c:catAx>
        <c:axId val="183596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4568288"/>
        <c:crosses val="autoZero"/>
        <c:auto val="1"/>
        <c:lblAlgn val="ctr"/>
        <c:lblOffset val="100"/>
        <c:noMultiLvlLbl val="0"/>
      </c:catAx>
      <c:valAx>
        <c:axId val="184456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596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016841644794"/>
          <c:y val="0.440819845435987"/>
          <c:w val="0.182872047244094"/>
          <c:h val="0.2322491980169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7792D-E0F4-427E-8318-636341C007E4}" type="datetimeFigureOut">
              <a:rPr lang="zh-CN" altLang="en-US" smtClean="0"/>
              <a:pPr/>
              <a:t>15/6/29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6556D-D34B-43F1-95AE-DE4BBE0CA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536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A57F3-AEBB-4C90-9947-5803B7A53B98}" type="datetimeFigureOut">
              <a:rPr lang="zh-CN" altLang="en-US" smtClean="0"/>
              <a:pPr/>
              <a:t>15/6/29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48398-82EE-498E-BF1E-8E9C2E6AD8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72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A6A5DE-948A-6242-9CC2-652CCCB99AE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63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5638800"/>
            <a:ext cx="2563169" cy="1208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9102" y="5791200"/>
            <a:ext cx="481029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5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5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4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6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1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5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359B-7E54-144F-AC13-3DCA3F29B9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64826"/>
            <a:ext cx="1447800" cy="682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19800" y="6159500"/>
            <a:ext cx="3149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chart" Target="../charts/char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0.em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chart" Target="../charts/char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915400" cy="1676400"/>
          </a:xfrm>
        </p:spPr>
        <p:txBody>
          <a:bodyPr>
            <a:noAutofit/>
          </a:bodyPr>
          <a:lstStyle/>
          <a:p>
            <a:r>
              <a:rPr lang="en-US" sz="3600" dirty="0"/>
              <a:t>Analyzing MPI-3.0 Process-Level Shared </a:t>
            </a:r>
            <a:r>
              <a:rPr lang="en-US" sz="3600" dirty="0" smtClean="0"/>
              <a:t>Memory:</a:t>
            </a:r>
            <a:br>
              <a:rPr lang="en-US" sz="3600" dirty="0" smtClean="0"/>
            </a:br>
            <a:r>
              <a:rPr lang="en-US" sz="3200" dirty="0" smtClean="0"/>
              <a:t>A </a:t>
            </a:r>
            <a:r>
              <a:rPr lang="en-US" sz="3200" dirty="0"/>
              <a:t>Case Study with Stencil Computations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73152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Xiaomin Zhu</a:t>
            </a:r>
            <a:r>
              <a:rPr lang="en-US" sz="2900" baseline="30000" dirty="0" smtClean="0"/>
              <a:t>1</a:t>
            </a:r>
            <a:r>
              <a:rPr lang="en-US" dirty="0" smtClean="0"/>
              <a:t>, </a:t>
            </a:r>
            <a:r>
              <a:rPr lang="en-US" altLang="zh-CN" dirty="0" err="1"/>
              <a:t>Junchao</a:t>
            </a:r>
            <a:r>
              <a:rPr lang="en-US" altLang="zh-CN" dirty="0"/>
              <a:t> </a:t>
            </a:r>
            <a:r>
              <a:rPr lang="en-US" altLang="zh-CN" dirty="0" smtClean="0"/>
              <a:t>Zhang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, </a:t>
            </a:r>
            <a:r>
              <a:rPr lang="en-US" dirty="0" err="1"/>
              <a:t>Kazutomo</a:t>
            </a:r>
            <a:r>
              <a:rPr lang="en-US" dirty="0"/>
              <a:t> </a:t>
            </a:r>
            <a:r>
              <a:rPr lang="en-US" dirty="0" smtClean="0"/>
              <a:t>Yoshii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, </a:t>
            </a:r>
            <a:r>
              <a:rPr lang="en-US" dirty="0" err="1"/>
              <a:t>Shigang</a:t>
            </a:r>
            <a:r>
              <a:rPr lang="en-US" dirty="0"/>
              <a:t> </a:t>
            </a:r>
            <a:r>
              <a:rPr lang="en-US" dirty="0" smtClean="0"/>
              <a:t>Li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-US" dirty="0" err="1"/>
              <a:t>Yunquan</a:t>
            </a:r>
            <a:r>
              <a:rPr lang="en-US" dirty="0"/>
              <a:t> </a:t>
            </a:r>
            <a:r>
              <a:rPr lang="en-US" dirty="0" smtClean="0"/>
              <a:t>   Zhang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-US" altLang="zh-CN" dirty="0" err="1" smtClean="0"/>
              <a:t>Pavan</a:t>
            </a:r>
            <a:r>
              <a:rPr lang="en-US" altLang="zh-CN" dirty="0" smtClean="0"/>
              <a:t> Balaji</a:t>
            </a:r>
            <a:r>
              <a:rPr lang="en-US" altLang="zh-CN" baseline="30000" dirty="0" smtClean="0"/>
              <a:t>2</a:t>
            </a:r>
            <a:endParaRPr lang="en-US" baseline="30000" dirty="0"/>
          </a:p>
          <a:p>
            <a:pPr algn="ctr"/>
            <a:endParaRPr lang="en-US" dirty="0" smtClean="0"/>
          </a:p>
          <a:p>
            <a:pPr algn="ctr"/>
            <a:r>
              <a:rPr lang="en-US" baseline="30000" dirty="0" smtClean="0"/>
              <a:t>1</a:t>
            </a:r>
            <a:r>
              <a:rPr lang="en-US" dirty="0" smtClean="0"/>
              <a:t>National </a:t>
            </a:r>
            <a:r>
              <a:rPr lang="en-US" dirty="0" err="1" smtClean="0"/>
              <a:t>SuperComputer</a:t>
            </a:r>
            <a:r>
              <a:rPr lang="en-US" dirty="0" smtClean="0"/>
              <a:t> Center in Jinan</a:t>
            </a:r>
          </a:p>
          <a:p>
            <a:pPr algn="ctr"/>
            <a:r>
              <a:rPr lang="en-US" baseline="30000" dirty="0" smtClean="0"/>
              <a:t>2</a:t>
            </a:r>
            <a:r>
              <a:rPr lang="en-US" dirty="0" smtClean="0"/>
              <a:t>Argonne National Laboratory</a:t>
            </a:r>
          </a:p>
          <a:p>
            <a:r>
              <a:rPr lang="en-US" baseline="30000" dirty="0" smtClean="0"/>
              <a:t>3</a:t>
            </a:r>
            <a:r>
              <a:rPr lang="en-US" dirty="0" smtClean="0"/>
              <a:t>Institute </a:t>
            </a:r>
            <a:r>
              <a:rPr lang="en-US" dirty="0"/>
              <a:t>of Computing Technology, Chinese Academy of </a:t>
            </a:r>
            <a:r>
              <a:rPr lang="en-US" dirty="0" smtClean="0"/>
              <a:t>Sciences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4864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PPMM2015, Shenzhen,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Stencil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34036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47800"/>
            <a:ext cx="5791200" cy="26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44896"/>
              </p:ext>
            </p:extLst>
          </p:nvPr>
        </p:nvGraphicFramePr>
        <p:xfrm>
          <a:off x="1221037" y="237544"/>
          <a:ext cx="2146420" cy="185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05"/>
                <a:gridCol w="526166"/>
                <a:gridCol w="547044"/>
                <a:gridCol w="536605"/>
              </a:tblGrid>
              <a:tr h="463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60180"/>
              </p:ext>
            </p:extLst>
          </p:nvPr>
        </p:nvGraphicFramePr>
        <p:xfrm>
          <a:off x="1221037" y="2755075"/>
          <a:ext cx="2146420" cy="185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05"/>
                <a:gridCol w="526166"/>
                <a:gridCol w="547044"/>
                <a:gridCol w="536605"/>
              </a:tblGrid>
              <a:tr h="463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65063"/>
              </p:ext>
            </p:extLst>
          </p:nvPr>
        </p:nvGraphicFramePr>
        <p:xfrm>
          <a:off x="1221037" y="4922138"/>
          <a:ext cx="2146420" cy="185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05"/>
                <a:gridCol w="526166"/>
                <a:gridCol w="547044"/>
                <a:gridCol w="536605"/>
              </a:tblGrid>
              <a:tr h="463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343998"/>
              </p:ext>
            </p:extLst>
          </p:nvPr>
        </p:nvGraphicFramePr>
        <p:xfrm>
          <a:off x="3702941" y="628925"/>
          <a:ext cx="20415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87"/>
                <a:gridCol w="510387"/>
                <a:gridCol w="510387"/>
                <a:gridCol w="5103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50627"/>
              </p:ext>
            </p:extLst>
          </p:nvPr>
        </p:nvGraphicFramePr>
        <p:xfrm>
          <a:off x="6325586" y="374263"/>
          <a:ext cx="2146420" cy="185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05"/>
                <a:gridCol w="526166"/>
                <a:gridCol w="547044"/>
                <a:gridCol w="536605"/>
              </a:tblGrid>
              <a:tr h="463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69823"/>
              </p:ext>
            </p:extLst>
          </p:nvPr>
        </p:nvGraphicFramePr>
        <p:xfrm>
          <a:off x="6325587" y="2835910"/>
          <a:ext cx="2146420" cy="185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05"/>
                <a:gridCol w="526166"/>
                <a:gridCol w="547044"/>
                <a:gridCol w="536605"/>
              </a:tblGrid>
              <a:tr h="463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10058"/>
              </p:ext>
            </p:extLst>
          </p:nvPr>
        </p:nvGraphicFramePr>
        <p:xfrm>
          <a:off x="6325587" y="5026218"/>
          <a:ext cx="2146420" cy="185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05"/>
                <a:gridCol w="526166"/>
                <a:gridCol w="547044"/>
                <a:gridCol w="536605"/>
              </a:tblGrid>
              <a:tr h="463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21452"/>
              </p:ext>
            </p:extLst>
          </p:nvPr>
        </p:nvGraphicFramePr>
        <p:xfrm>
          <a:off x="3702941" y="1398822"/>
          <a:ext cx="20415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87"/>
                <a:gridCol w="510387"/>
                <a:gridCol w="510387"/>
                <a:gridCol w="5103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666544"/>
              </p:ext>
            </p:extLst>
          </p:nvPr>
        </p:nvGraphicFramePr>
        <p:xfrm>
          <a:off x="3797081" y="3460313"/>
          <a:ext cx="204154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87"/>
                <a:gridCol w="510387"/>
                <a:gridCol w="510387"/>
                <a:gridCol w="510387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2" name="Curved Connector 21"/>
          <p:cNvCxnSpPr>
            <a:stCxn id="13" idx="2"/>
          </p:cNvCxnSpPr>
          <p:nvPr/>
        </p:nvCxnSpPr>
        <p:spPr>
          <a:xfrm rot="5400000" flipH="1" flipV="1">
            <a:off x="4954282" y="398357"/>
            <a:ext cx="1140737" cy="1601873"/>
          </a:xfrm>
          <a:prstGeom prst="curvedConnector4">
            <a:avLst>
              <a:gd name="adj1" fmla="val -20040"/>
              <a:gd name="adj2" fmla="val 81862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4" idx="0"/>
            <a:endCxn id="9" idx="0"/>
          </p:cNvCxnSpPr>
          <p:nvPr/>
        </p:nvCxnSpPr>
        <p:spPr>
          <a:xfrm rot="16200000" flipH="1">
            <a:off x="3313290" y="-781500"/>
            <a:ext cx="391381" cy="2429468"/>
          </a:xfrm>
          <a:prstGeom prst="curvedConnector3">
            <a:avLst>
              <a:gd name="adj1" fmla="val -5840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68754" y="52878"/>
            <a:ext cx="74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64226" y="987342"/>
            <a:ext cx="0" cy="411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40159" y="1029490"/>
            <a:ext cx="64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</a:t>
            </a:r>
            <a:endParaRPr lang="en-US" dirty="0"/>
          </a:p>
        </p:txBody>
      </p:sp>
      <p:cxnSp>
        <p:nvCxnSpPr>
          <p:cNvPr id="44" name="Curved Connector 43"/>
          <p:cNvCxnSpPr>
            <a:stCxn id="7" idx="0"/>
            <a:endCxn id="14" idx="0"/>
          </p:cNvCxnSpPr>
          <p:nvPr/>
        </p:nvCxnSpPr>
        <p:spPr>
          <a:xfrm rot="16200000" flipH="1">
            <a:off x="3203432" y="1845890"/>
            <a:ext cx="705238" cy="2523608"/>
          </a:xfrm>
          <a:prstGeom prst="curvedConnector3">
            <a:avLst>
              <a:gd name="adj1" fmla="val -324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81025" y="2416258"/>
            <a:ext cx="125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638111" y="1214156"/>
            <a:ext cx="68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cxnSp>
        <p:nvCxnSpPr>
          <p:cNvPr id="49" name="Curved Connector 48"/>
          <p:cNvCxnSpPr>
            <a:stCxn id="14" idx="0"/>
            <a:endCxn id="11" idx="0"/>
          </p:cNvCxnSpPr>
          <p:nvPr/>
        </p:nvCxnSpPr>
        <p:spPr>
          <a:xfrm rot="5400000" flipH="1" flipV="1">
            <a:off x="5796125" y="1857641"/>
            <a:ext cx="624403" cy="2580942"/>
          </a:xfrm>
          <a:prstGeom prst="curvedConnector3">
            <a:avLst>
              <a:gd name="adj1" fmla="val 136611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13362" y="2493283"/>
            <a:ext cx="135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68754" y="395139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63130" y="1085280"/>
            <a:ext cx="10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33966" y="3491544"/>
            <a:ext cx="98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Torsten</a:t>
            </a:r>
            <a:endParaRPr lang="en-US" dirty="0"/>
          </a:p>
        </p:txBody>
      </p:sp>
      <p:cxnSp>
        <p:nvCxnSpPr>
          <p:cNvPr id="63" name="Curved Connector 62"/>
          <p:cNvCxnSpPr>
            <a:endCxn id="10" idx="2"/>
          </p:cNvCxnSpPr>
          <p:nvPr/>
        </p:nvCxnSpPr>
        <p:spPr>
          <a:xfrm>
            <a:off x="2294247" y="2092629"/>
            <a:ext cx="5104549" cy="136718"/>
          </a:xfrm>
          <a:prstGeom prst="curvedConnector4">
            <a:avLst>
              <a:gd name="adj1" fmla="val 226"/>
              <a:gd name="adj2" fmla="val 250161"/>
            </a:avLst>
          </a:prstGeom>
          <a:ln w="57150" cmpd="sng"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440159" y="2157161"/>
            <a:ext cx="81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63131" y="2092628"/>
            <a:ext cx="151477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-9786" y="5499215"/>
            <a:ext cx="111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One-Copy</a:t>
            </a:r>
            <a:endParaRPr lang="en-US" dirty="0"/>
          </a:p>
        </p:txBody>
      </p:sp>
      <p:cxnSp>
        <p:nvCxnSpPr>
          <p:cNvPr id="82" name="Curved Connector 81"/>
          <p:cNvCxnSpPr/>
          <p:nvPr/>
        </p:nvCxnSpPr>
        <p:spPr>
          <a:xfrm>
            <a:off x="3367457" y="5149690"/>
            <a:ext cx="2958130" cy="9320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440159" y="5058231"/>
            <a:ext cx="111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One-Copy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1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9" grpId="0"/>
      <p:bldP spid="62" grpId="0"/>
      <p:bldP spid="81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794" r="2794"/>
          <a:stretch>
            <a:fillRect/>
          </a:stretch>
        </p:blipFill>
        <p:spPr>
          <a:xfrm>
            <a:off x="152400" y="1143000"/>
            <a:ext cx="3719848" cy="2045773"/>
          </a:xfrm>
        </p:spPr>
      </p:pic>
      <p:sp>
        <p:nvSpPr>
          <p:cNvPr id="5" name="Rectangle 4"/>
          <p:cNvSpPr/>
          <p:nvPr/>
        </p:nvSpPr>
        <p:spPr>
          <a:xfrm>
            <a:off x="533400" y="3276600"/>
            <a:ext cx="8229600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aseline="30000" dirty="0"/>
              <a:t>In the recent </a:t>
            </a:r>
            <a:r>
              <a:rPr lang="en-US" sz="3200" baseline="30000" dirty="0">
                <a:solidFill>
                  <a:srgbClr val="FF0000"/>
                </a:solidFill>
              </a:rPr>
              <a:t>MPI-3.0 </a:t>
            </a:r>
            <a:r>
              <a:rPr lang="en-US" sz="3200" baseline="30000" dirty="0" smtClean="0">
                <a:solidFill>
                  <a:srgbClr val="FF0000"/>
                </a:solidFill>
              </a:rPr>
              <a:t>standard</a:t>
            </a:r>
            <a:r>
              <a:rPr lang="en-US" sz="3200" baseline="30000" dirty="0" smtClean="0"/>
              <a:t>, </a:t>
            </a:r>
            <a:r>
              <a:rPr lang="en-US" sz="3200" baseline="30000" dirty="0">
                <a:solidFill>
                  <a:srgbClr val="FF0000"/>
                </a:solidFill>
              </a:rPr>
              <a:t>process-level shared- memory interfaces </a:t>
            </a:r>
            <a:r>
              <a:rPr lang="en-US" sz="3200" baseline="30000" dirty="0"/>
              <a:t>are introduced. </a:t>
            </a:r>
            <a:endParaRPr lang="en-US" sz="3200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3200" baseline="30000" dirty="0" smtClean="0"/>
              <a:t>With </a:t>
            </a:r>
            <a:r>
              <a:rPr lang="en-US" sz="3200" baseline="30000" dirty="0"/>
              <a:t>such interfaces, </a:t>
            </a:r>
            <a:r>
              <a:rPr lang="en-US" sz="3200" baseline="30000" dirty="0" smtClean="0"/>
              <a:t>processes </a:t>
            </a:r>
            <a:r>
              <a:rPr lang="en-US" sz="3200" baseline="30000" dirty="0"/>
              <a:t>in a shared-memory domain (usually a node) can access each other’s memory with </a:t>
            </a:r>
            <a:r>
              <a:rPr lang="en-US" sz="3200" baseline="30000" dirty="0">
                <a:solidFill>
                  <a:srgbClr val="FF0000"/>
                </a:solidFill>
              </a:rPr>
              <a:t>direct load/store </a:t>
            </a:r>
            <a:r>
              <a:rPr lang="en-US" sz="3200" baseline="30000" dirty="0"/>
              <a:t>instructions. </a:t>
            </a:r>
            <a:endParaRPr lang="en-US" sz="3200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3200" baseline="30000" dirty="0" smtClean="0"/>
              <a:t>This </a:t>
            </a:r>
            <a:r>
              <a:rPr lang="en-US" sz="3200" baseline="30000" dirty="0"/>
              <a:t>approach offer the possibility that </a:t>
            </a:r>
            <a:r>
              <a:rPr lang="en-US" sz="3200" baseline="30000" dirty="0" smtClean="0"/>
              <a:t>programmers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can </a:t>
            </a:r>
            <a:r>
              <a:rPr lang="en-US" sz="3200" baseline="30000" dirty="0"/>
              <a:t>have </a:t>
            </a:r>
            <a:r>
              <a:rPr lang="en-US" sz="3200" baseline="30000" dirty="0">
                <a:solidFill>
                  <a:srgbClr val="FF0000"/>
                </a:solidFill>
              </a:rPr>
              <a:t>true zero-copy </a:t>
            </a:r>
            <a:r>
              <a:rPr lang="en-US" sz="3200" baseline="30000" dirty="0" err="1"/>
              <a:t>intranode</a:t>
            </a:r>
            <a:r>
              <a:rPr lang="en-US" sz="3200" baseline="30000" dirty="0"/>
              <a:t> </a:t>
            </a:r>
            <a:r>
              <a:rPr lang="en-US" sz="3200" baseline="30000" dirty="0" smtClean="0"/>
              <a:t>communication</a:t>
            </a:r>
            <a:r>
              <a:rPr lang="en-US" sz="3200" baseline="300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42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Implementation</a:t>
            </a:r>
          </a:p>
          <a:p>
            <a:r>
              <a:rPr lang="en-US" altLang="zh-CN" dirty="0" smtClean="0"/>
              <a:t>Overhead Analysis and Solutions</a:t>
            </a:r>
          </a:p>
          <a:p>
            <a:r>
              <a:rPr lang="en-US" altLang="zh-CN" dirty="0" smtClean="0"/>
              <a:t>Communication Performance Evaluation</a:t>
            </a:r>
            <a:endParaRPr lang="en-US" dirty="0" smtClean="0"/>
          </a:p>
          <a:p>
            <a:r>
              <a:rPr lang="en-US" altLang="zh-CN" dirty="0" smtClean="0"/>
              <a:t>Conclusion and Future Work</a:t>
            </a:r>
            <a:endParaRPr lang="en-US" dirty="0" smtClean="0"/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262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MPI-3.0 Shared Memory</a:t>
            </a:r>
          </a:p>
          <a:p>
            <a:pPr lvl="1"/>
            <a:r>
              <a:rPr lang="en-US" i="1" dirty="0" smtClean="0"/>
              <a:t>Communicator Split</a:t>
            </a:r>
          </a:p>
          <a:p>
            <a:pPr lvl="2"/>
            <a:r>
              <a:rPr lang="en-US" dirty="0" err="1" smtClean="0"/>
              <a:t>MPI_Comm_split_type</a:t>
            </a:r>
            <a:endParaRPr lang="en-US" dirty="0"/>
          </a:p>
          <a:p>
            <a:pPr lvl="1"/>
            <a:r>
              <a:rPr lang="en-US" i="1" dirty="0" smtClean="0"/>
              <a:t>Memory Allocation</a:t>
            </a:r>
            <a:endParaRPr lang="en-US" i="1" dirty="0"/>
          </a:p>
          <a:p>
            <a:pPr lvl="2"/>
            <a:r>
              <a:rPr lang="en-US" dirty="0" err="1" smtClean="0"/>
              <a:t>MPI_Win_allocate_shared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i="1" dirty="0" smtClean="0"/>
              <a:t> </a:t>
            </a:r>
            <a:r>
              <a:rPr lang="en-US" i="1" dirty="0"/>
              <a:t>Windows Query (pointer query</a:t>
            </a:r>
            <a:r>
              <a:rPr lang="en-US" i="1" dirty="0" smtClean="0"/>
              <a:t>)</a:t>
            </a:r>
          </a:p>
          <a:p>
            <a:pPr lvl="2"/>
            <a:r>
              <a:rPr lang="en-US" dirty="0" err="1" smtClean="0"/>
              <a:t>MPI_Win_shared_query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i="1" dirty="0"/>
              <a:t>Synchronization and Data </a:t>
            </a:r>
            <a:r>
              <a:rPr lang="en-US" i="1" dirty="0" smtClean="0"/>
              <a:t>Consistency</a:t>
            </a:r>
          </a:p>
          <a:p>
            <a:pPr lvl="2"/>
            <a:r>
              <a:rPr lang="en-US" dirty="0" err="1" smtClean="0"/>
              <a:t>MPI_Win_sync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MPI_Barrier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832185"/>
              </p:ext>
            </p:extLst>
          </p:nvPr>
        </p:nvGraphicFramePr>
        <p:xfrm>
          <a:off x="1295400" y="2590800"/>
          <a:ext cx="2146420" cy="191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05"/>
                <a:gridCol w="526166"/>
                <a:gridCol w="547044"/>
                <a:gridCol w="536605"/>
              </a:tblGrid>
              <a:tr h="4470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05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05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05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71342"/>
              </p:ext>
            </p:extLst>
          </p:nvPr>
        </p:nvGraphicFramePr>
        <p:xfrm>
          <a:off x="6479722" y="2746949"/>
          <a:ext cx="2146420" cy="185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05"/>
                <a:gridCol w="526166"/>
                <a:gridCol w="547044"/>
                <a:gridCol w="536605"/>
              </a:tblGrid>
              <a:tr h="463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349" y="3942301"/>
            <a:ext cx="115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Zero-Copy</a:t>
            </a:r>
            <a:endParaRPr lang="en-US" dirty="0"/>
          </a:p>
        </p:txBody>
      </p:sp>
      <p:cxnSp>
        <p:nvCxnSpPr>
          <p:cNvPr id="11" name="Curved Connector 10"/>
          <p:cNvCxnSpPr>
            <a:stCxn id="5" idx="3"/>
            <a:endCxn id="6" idx="1"/>
          </p:cNvCxnSpPr>
          <p:nvPr/>
        </p:nvCxnSpPr>
        <p:spPr>
          <a:xfrm>
            <a:off x="3441820" y="3550202"/>
            <a:ext cx="3037902" cy="12428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77071" y="3489825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Directly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74856" y="4799812"/>
            <a:ext cx="237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Totally Shared Memory</a:t>
            </a:r>
            <a:endParaRPr lang="en-US" dirty="0"/>
          </a:p>
        </p:txBody>
      </p:sp>
      <p:cxnSp>
        <p:nvCxnSpPr>
          <p:cNvPr id="16" name="Curved Connector 15"/>
          <p:cNvCxnSpPr>
            <a:stCxn id="15" idx="1"/>
            <a:endCxn id="5" idx="2"/>
          </p:cNvCxnSpPr>
          <p:nvPr/>
        </p:nvCxnSpPr>
        <p:spPr>
          <a:xfrm rot="10800000">
            <a:off x="2368610" y="4509606"/>
            <a:ext cx="1606246" cy="47487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5" idx="3"/>
            <a:endCxn id="6" idx="2"/>
          </p:cNvCxnSpPr>
          <p:nvPr/>
        </p:nvCxnSpPr>
        <p:spPr>
          <a:xfrm flipV="1">
            <a:off x="6354233" y="4602033"/>
            <a:ext cx="1198699" cy="38244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8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4191000" cy="5117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14400"/>
            <a:ext cx="4191000" cy="522661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2000" y="2971800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2971800"/>
            <a:ext cx="3276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3352800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53000" y="3581400"/>
            <a:ext cx="3276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" y="3886200"/>
            <a:ext cx="15240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4114800"/>
            <a:ext cx="1600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0600" y="4114800"/>
            <a:ext cx="34290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4572000"/>
            <a:ext cx="2209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Stencil with MPI-3.0 Shared Memory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468" y="4724400"/>
            <a:ext cx="4554532" cy="1436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0"/>
            <a:ext cx="6097498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Implementation</a:t>
            </a:r>
          </a:p>
          <a:p>
            <a:pPr>
              <a:buFont typeface="Wingdings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Overhead Analysis and Solutions</a:t>
            </a:r>
          </a:p>
          <a:p>
            <a:r>
              <a:rPr lang="en-US" altLang="zh-CN" dirty="0" smtClean="0"/>
              <a:t>Communication Performance Evaluation</a:t>
            </a:r>
            <a:endParaRPr lang="en-US" dirty="0" smtClean="0"/>
          </a:p>
          <a:p>
            <a:r>
              <a:rPr lang="en-US" altLang="zh-CN" dirty="0" smtClean="0"/>
              <a:t>Conclusion and Future Work</a:t>
            </a:r>
            <a:endParaRPr lang="en-US" dirty="0" smtClean="0"/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092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Analysis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Since it improves the communication performance, we should focus on the computation to see if there is overhead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found a performance gap between the MPI</a:t>
            </a:r>
            <a:r>
              <a:rPr lang="en-US" dirty="0" smtClean="0"/>
              <a:t>-1.0 </a:t>
            </a:r>
            <a:r>
              <a:rPr lang="en-US" dirty="0"/>
              <a:t>and MPI-3.0 versions, especially when the matrix size was large.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did a series of </a:t>
            </a:r>
            <a:r>
              <a:rPr lang="en-US" dirty="0" err="1" smtClean="0"/>
              <a:t>profilings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found three </a:t>
            </a:r>
            <a:r>
              <a:rPr lang="en-US" dirty="0"/>
              <a:t>factors were contributing to the performance </a:t>
            </a:r>
            <a:r>
              <a:rPr lang="en-US" dirty="0" smtClean="0"/>
              <a:t>gap</a:t>
            </a:r>
          </a:p>
          <a:p>
            <a:pPr lvl="2"/>
            <a:r>
              <a:rPr lang="en-US" dirty="0" smtClean="0"/>
              <a:t>compiler optimizations</a:t>
            </a:r>
            <a:endParaRPr lang="en-US" dirty="0"/>
          </a:p>
          <a:p>
            <a:pPr lvl="2"/>
            <a:r>
              <a:rPr lang="en-US" dirty="0" smtClean="0"/>
              <a:t>cache misses</a:t>
            </a:r>
            <a:endParaRPr lang="en-US" dirty="0"/>
          </a:p>
          <a:p>
            <a:pPr lvl="2"/>
            <a:r>
              <a:rPr lang="en-US" dirty="0" smtClean="0"/>
              <a:t>page faults and TLB data miss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altLang="zh-CN" dirty="0" smtClean="0"/>
              <a:t>Overhead Analysis and Solutions</a:t>
            </a:r>
          </a:p>
          <a:p>
            <a:r>
              <a:rPr lang="en-US" altLang="zh-CN" dirty="0" smtClean="0"/>
              <a:t>Communication Performance Evaluation</a:t>
            </a:r>
            <a:endParaRPr lang="en-US" dirty="0" smtClean="0"/>
          </a:p>
          <a:p>
            <a:r>
              <a:rPr lang="en-US" altLang="zh-CN" dirty="0" smtClean="0"/>
              <a:t>Conclusion and Future Work</a:t>
            </a:r>
            <a:endParaRPr lang="en-US" dirty="0" smtClean="0"/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059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Analysis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We abstracted </a:t>
            </a:r>
            <a:r>
              <a:rPr lang="en-US" dirty="0"/>
              <a:t>the algorithm to a simpler one, which just assigns a value to each element of the memory instead of the stencil computation.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only difference between the MPI-1.0 and MPI-3.0 implementations is the memory-allocating </a:t>
            </a:r>
            <a:r>
              <a:rPr lang="en-US" dirty="0" smtClean="0"/>
              <a:t>methods</a:t>
            </a:r>
            <a:r>
              <a:rPr lang="en-US" dirty="0"/>
              <a:t>.</a:t>
            </a:r>
          </a:p>
        </p:txBody>
      </p:sp>
      <p:pic>
        <p:nvPicPr>
          <p:cNvPr id="3074" name="Picture 2" descr="E:\百度云同步盘\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38250"/>
            <a:ext cx="458152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3733800"/>
            <a:ext cx="3962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962400"/>
            <a:ext cx="3962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4876800"/>
            <a:ext cx="2743200" cy="228600"/>
          </a:xfrm>
          <a:prstGeom prst="rect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Analysis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Compiling Optimization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found the prototype of the </a:t>
            </a:r>
            <a:r>
              <a:rPr lang="en-US" dirty="0" err="1"/>
              <a:t>malloc</a:t>
            </a:r>
            <a:r>
              <a:rPr lang="en-US" dirty="0"/>
              <a:t> function in </a:t>
            </a:r>
            <a:r>
              <a:rPr lang="en-US" dirty="0" err="1"/>
              <a:t>glibc</a:t>
            </a:r>
            <a:r>
              <a:rPr lang="en-US" dirty="0"/>
              <a:t> has a special attribute decoration, __attribute__((__</a:t>
            </a:r>
            <a:r>
              <a:rPr lang="en-US" dirty="0" err="1"/>
              <a:t>malloc</a:t>
            </a:r>
            <a:r>
              <a:rPr lang="en-US" dirty="0"/>
              <a:t>__)). This is a GCC </a:t>
            </a:r>
            <a:r>
              <a:rPr lang="en-US" dirty="0" smtClean="0"/>
              <a:t>extension </a:t>
            </a:r>
            <a:r>
              <a:rPr lang="en-US" dirty="0"/>
              <a:t>and is supported by both GCC and Intel compilers. </a:t>
            </a:r>
          </a:p>
          <a:p>
            <a:pPr lvl="1"/>
            <a:r>
              <a:rPr lang="en-US" dirty="0"/>
              <a:t>In contrast, </a:t>
            </a:r>
            <a:r>
              <a:rPr lang="en-US" dirty="0" err="1"/>
              <a:t>MPI_Win_allocate_shared</a:t>
            </a:r>
            <a:r>
              <a:rPr lang="en-US" dirty="0"/>
              <a:t> returns the memory </a:t>
            </a:r>
            <a:r>
              <a:rPr lang="en-US" dirty="0" smtClean="0"/>
              <a:t>allocated </a:t>
            </a:r>
            <a:r>
              <a:rPr lang="en-US" dirty="0"/>
              <a:t>through the </a:t>
            </a:r>
            <a:r>
              <a:rPr lang="en-US" i="1" dirty="0" err="1"/>
              <a:t>baseptr</a:t>
            </a:r>
            <a:r>
              <a:rPr lang="en-US" dirty="0"/>
              <a:t> argument instead of the return </a:t>
            </a:r>
            <a:r>
              <a:rPr lang="en-US" dirty="0" smtClean="0"/>
              <a:t>value</a:t>
            </a:r>
            <a:r>
              <a:rPr lang="en-US" dirty="0"/>
              <a:t>, and hence does not have this attribute.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Analysis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compiler is conservative at optimizations.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overcome this defect, we found a simple approach is to add the </a:t>
            </a:r>
            <a:r>
              <a:rPr lang="en-US" dirty="0">
                <a:solidFill>
                  <a:srgbClr val="FF0000"/>
                </a:solidFill>
              </a:rPr>
              <a:t>restrict</a:t>
            </a:r>
            <a:r>
              <a:rPr lang="en-US" dirty="0"/>
              <a:t> keyword to the pointer passed to </a:t>
            </a:r>
            <a:r>
              <a:rPr lang="en-US" dirty="0" err="1" smtClean="0"/>
              <a:t>MPI_Win_allocate_shared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restrict keyword conveys the compiler the same information that the pointer does not alias other valid pointers.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the simple code, we also found another </a:t>
            </a:r>
            <a:r>
              <a:rPr lang="en-US" dirty="0" smtClean="0"/>
              <a:t>approach, </a:t>
            </a:r>
            <a:r>
              <a:rPr lang="en-US" dirty="0"/>
              <a:t>that is to declare a second pointer </a:t>
            </a:r>
            <a:r>
              <a:rPr lang="en-US" dirty="0" smtClean="0"/>
              <a:t>after </a:t>
            </a:r>
            <a:r>
              <a:rPr lang="en-US" dirty="0"/>
              <a:t>shared memory allocation and assign </a:t>
            </a:r>
            <a:r>
              <a:rPr lang="en-US" dirty="0" err="1"/>
              <a:t>mem</a:t>
            </a:r>
            <a:r>
              <a:rPr lang="en-US" dirty="0"/>
              <a:t> to mem2, which guarantees mem2 will never point to itself, and thus the compiler can optimize the for loop.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Analysis and Solutions</a:t>
            </a:r>
          </a:p>
        </p:txBody>
      </p:sp>
      <p:pic>
        <p:nvPicPr>
          <p:cNvPr id="4098" name="Picture 2" descr="E:\百度云同步盘\a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419225"/>
            <a:ext cx="44481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4419600"/>
            <a:ext cx="1905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5410200"/>
            <a:ext cx="1905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Analysis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With the Intel icc-13.1.3 compiler on Blues, we </a:t>
            </a:r>
            <a:r>
              <a:rPr lang="en-US" dirty="0" smtClean="0"/>
              <a:t>verified </a:t>
            </a:r>
            <a:r>
              <a:rPr lang="en-US" dirty="0"/>
              <a:t>the above analysis by passing </a:t>
            </a:r>
            <a:r>
              <a:rPr lang="en-US" dirty="0">
                <a:solidFill>
                  <a:srgbClr val="FF0000"/>
                </a:solidFill>
              </a:rPr>
              <a:t>-vec-report6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-par-report </a:t>
            </a:r>
            <a:r>
              <a:rPr lang="en-US" dirty="0"/>
              <a:t>to </a:t>
            </a:r>
            <a:r>
              <a:rPr lang="en-US" dirty="0" err="1"/>
              <a:t>icc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Without </a:t>
            </a:r>
            <a:r>
              <a:rPr lang="en-US" dirty="0"/>
              <a:t>the restrict keyword or the alias mem2, </a:t>
            </a:r>
            <a:r>
              <a:rPr lang="en-US" dirty="0" err="1"/>
              <a:t>icc</a:t>
            </a:r>
            <a:r>
              <a:rPr lang="en-US" dirty="0"/>
              <a:t> reported “</a:t>
            </a:r>
            <a:r>
              <a:rPr lang="en-US" dirty="0">
                <a:solidFill>
                  <a:srgbClr val="FF0000"/>
                </a:solidFill>
              </a:rPr>
              <a:t>loop was not </a:t>
            </a:r>
            <a:r>
              <a:rPr lang="en-US" dirty="0" err="1">
                <a:solidFill>
                  <a:srgbClr val="FF0000"/>
                </a:solidFill>
              </a:rPr>
              <a:t>vectorized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existence </a:t>
            </a:r>
            <a:r>
              <a:rPr lang="en-US" dirty="0">
                <a:solidFill>
                  <a:srgbClr val="FF0000"/>
                </a:solidFill>
              </a:rPr>
              <a:t>of vector dependence</a:t>
            </a:r>
            <a:r>
              <a:rPr lang="en-US" dirty="0"/>
              <a:t>”, and pointed out the reason was because of the flow and anti-dependence on the </a:t>
            </a:r>
            <a:r>
              <a:rPr lang="en-US" dirty="0" err="1"/>
              <a:t>mem</a:t>
            </a:r>
            <a:r>
              <a:rPr lang="en-US" dirty="0"/>
              <a:t> variable in the loop body. </a:t>
            </a:r>
            <a:endParaRPr lang="en-US" dirty="0" smtClean="0"/>
          </a:p>
          <a:p>
            <a:pPr lvl="1"/>
            <a:r>
              <a:rPr lang="en-US" dirty="0" smtClean="0"/>
              <a:t>With </a:t>
            </a:r>
            <a:r>
              <a:rPr lang="en-US" dirty="0"/>
              <a:t>the restrict keyword or the alias mem2, the compiler reported “</a:t>
            </a:r>
            <a:r>
              <a:rPr lang="en-US" dirty="0">
                <a:solidFill>
                  <a:srgbClr val="FF0000"/>
                </a:solidFill>
              </a:rPr>
              <a:t>LOOP WAS VECTORIZED</a:t>
            </a:r>
            <a:r>
              <a:rPr lang="en-US" dirty="0"/>
              <a:t>”. </a:t>
            </a:r>
            <a:r>
              <a:rPr lang="en-US" dirty="0" err="1"/>
              <a:t>Vectorization</a:t>
            </a:r>
            <a:r>
              <a:rPr lang="en-US" dirty="0"/>
              <a:t> has a big performance impact.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Analysis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Compiling Optimization-Performance Improvement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95488"/>
              </p:ext>
            </p:extLst>
          </p:nvPr>
        </p:nvGraphicFramePr>
        <p:xfrm>
          <a:off x="1752600" y="2514600"/>
          <a:ext cx="5435600" cy="324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02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Analysis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 Misses</a:t>
            </a:r>
          </a:p>
          <a:p>
            <a:pPr lvl="1"/>
            <a:r>
              <a:rPr lang="en-US" dirty="0" smtClean="0"/>
              <a:t>For a </a:t>
            </a:r>
            <a:r>
              <a:rPr lang="en-US" dirty="0"/>
              <a:t>matrix of size m ∗ n,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relative offsets of the left, right, up, and down neighbors of an </a:t>
            </a:r>
            <a:r>
              <a:rPr lang="en-US" dirty="0" smtClean="0"/>
              <a:t>element:</a:t>
            </a:r>
          </a:p>
          <a:p>
            <a:pPr lvl="3"/>
            <a:r>
              <a:rPr lang="en-US" dirty="0" smtClean="0"/>
              <a:t>MPI-1.0: −</a:t>
            </a:r>
            <a:r>
              <a:rPr lang="en-US" dirty="0"/>
              <a:t>1, 1, −(m+2), and (m+2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MPI</a:t>
            </a:r>
            <a:r>
              <a:rPr lang="en-US" dirty="0"/>
              <a:t>-</a:t>
            </a:r>
            <a:r>
              <a:rPr lang="en-US" dirty="0" smtClean="0"/>
              <a:t>3.0: −</a:t>
            </a:r>
            <a:r>
              <a:rPr lang="en-US" dirty="0"/>
              <a:t>1, 1, −m, and </a:t>
            </a:r>
            <a:r>
              <a:rPr lang="en-US" dirty="0" smtClean="0"/>
              <a:t>m</a:t>
            </a:r>
            <a:endParaRPr lang="en-US" dirty="0"/>
          </a:p>
          <a:p>
            <a:pPr lvl="2"/>
            <a:r>
              <a:rPr lang="en-US" dirty="0"/>
              <a:t>P</a:t>
            </a:r>
            <a:r>
              <a:rPr lang="en-US" dirty="0" smtClean="0"/>
              <a:t>arallel </a:t>
            </a:r>
            <a:r>
              <a:rPr lang="en-US" dirty="0"/>
              <a:t>data access </a:t>
            </a:r>
            <a:r>
              <a:rPr lang="en-US" dirty="0" smtClean="0"/>
              <a:t>pattern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stride between two processes </a:t>
            </a:r>
            <a:endParaRPr lang="en-US" dirty="0" smtClean="0"/>
          </a:p>
          <a:p>
            <a:pPr lvl="3"/>
            <a:r>
              <a:rPr lang="en-US" dirty="0" smtClean="0"/>
              <a:t>MPI-1.0:(</a:t>
            </a:r>
            <a:r>
              <a:rPr lang="en-US" dirty="0"/>
              <a:t>m + 2) × (n + 2) </a:t>
            </a:r>
            <a:endParaRPr lang="en-US" dirty="0" smtClean="0"/>
          </a:p>
          <a:p>
            <a:pPr lvl="3"/>
            <a:r>
              <a:rPr lang="en-US" dirty="0" smtClean="0"/>
              <a:t>MPI-3.0: </a:t>
            </a:r>
            <a:r>
              <a:rPr lang="en-US" dirty="0" err="1" smtClean="0"/>
              <a:t>m</a:t>
            </a:r>
            <a:r>
              <a:rPr lang="en-US" dirty="0" err="1"/>
              <a:t>×</a:t>
            </a:r>
            <a:r>
              <a:rPr lang="en-US" dirty="0" err="1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Analysis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Cache Misses</a:t>
            </a:r>
          </a:p>
          <a:p>
            <a:pPr lvl="1"/>
            <a:r>
              <a:rPr lang="en-US" dirty="0" smtClean="0"/>
              <a:t>Since </a:t>
            </a:r>
            <a:r>
              <a:rPr lang="en-US" dirty="0"/>
              <a:t>the cache miss and memory bank conflict are different with different size, we profiled different matrix sizes. </a:t>
            </a:r>
            <a:r>
              <a:rPr lang="en-US" b="1" dirty="0">
                <a:solidFill>
                  <a:srgbClr val="000090"/>
                </a:solidFill>
              </a:rPr>
              <a:t>In theory the performance of MPI-1.0 and MPI-3.0 should be the same as a whole. </a:t>
            </a:r>
            <a:endParaRPr lang="en-US" b="1" dirty="0" smtClean="0">
              <a:solidFill>
                <a:srgbClr val="00009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or </a:t>
            </a:r>
            <a:r>
              <a:rPr lang="en-US" b="1" dirty="0">
                <a:solidFill>
                  <a:srgbClr val="FF0000"/>
                </a:solidFill>
              </a:rPr>
              <a:t>almost all cases, MPI-1.0 outperforms MPI-</a:t>
            </a:r>
            <a:r>
              <a:rPr lang="en-US" b="1" dirty="0" smtClean="0">
                <a:solidFill>
                  <a:srgbClr val="FF0000"/>
                </a:solidFill>
              </a:rPr>
              <a:t>3.0</a:t>
            </a:r>
          </a:p>
          <a:p>
            <a:pPr lvl="1"/>
            <a:endParaRPr lang="en-US" b="1">
              <a:solidFill>
                <a:srgbClr val="FF0000"/>
              </a:solidFill>
            </a:endParaRPr>
          </a:p>
          <a:p>
            <a:pPr lvl="1"/>
            <a:r>
              <a:rPr lang="en-US" smtClean="0"/>
              <a:t>Note </a:t>
            </a:r>
            <a:r>
              <a:rPr lang="en-US" dirty="0"/>
              <a:t>that for stencil problems, many data padding and re-layout techniques </a:t>
            </a:r>
            <a:r>
              <a:rPr lang="en-US" dirty="0" smtClean="0"/>
              <a:t>have </a:t>
            </a:r>
            <a:r>
              <a:rPr lang="en-US" dirty="0"/>
              <a:t>been </a:t>
            </a:r>
            <a:r>
              <a:rPr lang="en-US" dirty="0" smtClean="0"/>
              <a:t>proposed.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648200"/>
            <a:ext cx="880763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Analysis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Size</a:t>
            </a:r>
          </a:p>
          <a:p>
            <a:pPr lvl="1"/>
            <a:r>
              <a:rPr lang="en-US" dirty="0"/>
              <a:t>MPI-3.0 shared-memory functions allocate shared memory by the </a:t>
            </a:r>
            <a:r>
              <a:rPr lang="en-US" dirty="0" err="1"/>
              <a:t>MPI_Win_allocate_shared</a:t>
            </a:r>
            <a:r>
              <a:rPr lang="en-US" dirty="0"/>
              <a:t> function, and this is the only difference from the regular memory allocation method. </a:t>
            </a:r>
            <a:endParaRPr lang="en-US" dirty="0" smtClean="0"/>
          </a:p>
          <a:p>
            <a:pPr lvl="1"/>
            <a:r>
              <a:rPr lang="en-US" dirty="0" smtClean="0"/>
              <a:t>This affected </a:t>
            </a:r>
            <a:r>
              <a:rPr lang="en-US" dirty="0"/>
              <a:t>the computation performance in both the simple code and the stencil code when the allocated memory size was over 2 MB. </a:t>
            </a:r>
            <a:endParaRPr lang="en-US" dirty="0" smtClean="0"/>
          </a:p>
          <a:p>
            <a:pPr lvl="1"/>
            <a:r>
              <a:rPr lang="en-US" dirty="0" smtClean="0"/>
              <a:t>We therefore turn our focus to page sizes, which will affect page faults and TLB data misses.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29597-66A0-3349-87F7-0E0704E4740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pSp>
        <p:nvGrpSpPr>
          <p:cNvPr id="759812" name="Group 4"/>
          <p:cNvGrpSpPr>
            <a:grpSpLocks/>
          </p:cNvGrpSpPr>
          <p:nvPr/>
        </p:nvGrpSpPr>
        <p:grpSpPr bwMode="auto">
          <a:xfrm>
            <a:off x="1752600" y="2638425"/>
            <a:ext cx="5029200" cy="2238375"/>
            <a:chOff x="1104" y="1230"/>
            <a:chExt cx="3168" cy="1410"/>
          </a:xfrm>
        </p:grpSpPr>
        <p:sp>
          <p:nvSpPr>
            <p:cNvPr id="759813" name="Text Box 5"/>
            <p:cNvSpPr txBox="1">
              <a:spLocks noChangeArrowheads="1"/>
            </p:cNvSpPr>
            <p:nvPr/>
          </p:nvSpPr>
          <p:spPr bwMode="auto">
            <a:xfrm>
              <a:off x="1535" y="2238"/>
              <a:ext cx="1679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/>
              </a:pPr>
              <a:r>
                <a:rPr lang="en-US" sz="2000" b="1">
                  <a:latin typeface="Comic Sans MS" charset="0"/>
                  <a:cs typeface="+mn-cs"/>
                </a:rPr>
                <a:t>Data Read or Write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/>
              </a:pPr>
              <a:r>
                <a:rPr lang="en-US" sz="2000" b="1">
                  <a:latin typeface="Comic Sans MS" charset="0"/>
                  <a:cs typeface="+mn-cs"/>
                </a:rPr>
                <a:t>(untranslated)</a:t>
              </a:r>
            </a:p>
          </p:txBody>
        </p:sp>
        <p:sp>
          <p:nvSpPr>
            <p:cNvPr id="759814" name="Line 6"/>
            <p:cNvSpPr>
              <a:spLocks noChangeShapeType="1"/>
            </p:cNvSpPr>
            <p:nvPr/>
          </p:nvSpPr>
          <p:spPr bwMode="auto">
            <a:xfrm>
              <a:off x="1104" y="1230"/>
              <a:ext cx="672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59815" name="Line 7"/>
            <p:cNvSpPr>
              <a:spLocks noChangeShapeType="1"/>
            </p:cNvSpPr>
            <p:nvPr/>
          </p:nvSpPr>
          <p:spPr bwMode="auto">
            <a:xfrm flipV="1">
              <a:off x="3168" y="1326"/>
              <a:ext cx="1104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759816" name="Oval 8"/>
          <p:cNvSpPr>
            <a:spLocks noChangeArrowheads="1"/>
          </p:cNvSpPr>
          <p:nvPr/>
        </p:nvSpPr>
        <p:spPr bwMode="auto">
          <a:xfrm>
            <a:off x="685800" y="1495425"/>
            <a:ext cx="1295400" cy="1295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3200" b="1">
                <a:latin typeface="Comic Sans MS" charset="0"/>
                <a:cs typeface="+mn-cs"/>
              </a:rPr>
              <a:t>CPU</a:t>
            </a:r>
          </a:p>
        </p:txBody>
      </p:sp>
      <p:sp>
        <p:nvSpPr>
          <p:cNvPr id="759817" name="Rectangle 9"/>
          <p:cNvSpPr>
            <a:spLocks noChangeArrowheads="1"/>
          </p:cNvSpPr>
          <p:nvPr/>
        </p:nvSpPr>
        <p:spPr bwMode="auto">
          <a:xfrm>
            <a:off x="6934200" y="1419225"/>
            <a:ext cx="1371600" cy="19050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2000" b="1">
                <a:latin typeface="Comic Sans MS" charset="0"/>
                <a:cs typeface="+mn-cs"/>
              </a:rPr>
              <a:t>Physical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2000" b="1">
                <a:latin typeface="Comic Sans MS" charset="0"/>
                <a:cs typeface="+mn-cs"/>
              </a:rPr>
              <a:t>Memory</a:t>
            </a:r>
          </a:p>
        </p:txBody>
      </p:sp>
      <p:sp>
        <p:nvSpPr>
          <p:cNvPr id="759818" name="Freeform 10"/>
          <p:cNvSpPr>
            <a:spLocks/>
          </p:cNvSpPr>
          <p:nvPr/>
        </p:nvSpPr>
        <p:spPr bwMode="auto">
          <a:xfrm>
            <a:off x="2743200" y="1190625"/>
            <a:ext cx="2971800" cy="3124200"/>
          </a:xfrm>
          <a:custGeom>
            <a:avLst/>
            <a:gdLst>
              <a:gd name="T0" fmla="*/ 0 w 1104"/>
              <a:gd name="T1" fmla="*/ 384 h 1104"/>
              <a:gd name="T2" fmla="*/ 576 w 1104"/>
              <a:gd name="T3" fmla="*/ 0 h 1104"/>
              <a:gd name="T4" fmla="*/ 1104 w 1104"/>
              <a:gd name="T5" fmla="*/ 288 h 1104"/>
              <a:gd name="T6" fmla="*/ 912 w 1104"/>
              <a:gd name="T7" fmla="*/ 864 h 1104"/>
              <a:gd name="T8" fmla="*/ 288 w 1104"/>
              <a:gd name="T9" fmla="*/ 1104 h 1104"/>
              <a:gd name="T10" fmla="*/ 0 w 1104"/>
              <a:gd name="T11" fmla="*/ 38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" h="1104">
                <a:moveTo>
                  <a:pt x="0" y="384"/>
                </a:moveTo>
                <a:lnTo>
                  <a:pt x="576" y="0"/>
                </a:lnTo>
                <a:lnTo>
                  <a:pt x="1104" y="288"/>
                </a:lnTo>
                <a:lnTo>
                  <a:pt x="912" y="864"/>
                </a:lnTo>
                <a:lnTo>
                  <a:pt x="288" y="1104"/>
                </a:lnTo>
                <a:lnTo>
                  <a:pt x="0" y="384"/>
                </a:lnTo>
                <a:close/>
              </a:path>
            </a:pathLst>
          </a:custGeom>
          <a:solidFill>
            <a:srgbClr val="FFCCCC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59819" name="Text Box 11"/>
          <p:cNvSpPr txBox="1">
            <a:spLocks noChangeArrowheads="1"/>
          </p:cNvSpPr>
          <p:nvPr/>
        </p:nvSpPr>
        <p:spPr bwMode="auto">
          <a:xfrm>
            <a:off x="3963988" y="1343025"/>
            <a:ext cx="752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b="1">
                <a:latin typeface="Comic Sans MS" charset="0"/>
                <a:cs typeface="+mn-cs"/>
              </a:rPr>
              <a:t>TLB</a:t>
            </a:r>
          </a:p>
        </p:txBody>
      </p:sp>
      <p:sp>
        <p:nvSpPr>
          <p:cNvPr id="759820" name="Text Box 12"/>
          <p:cNvSpPr txBox="1">
            <a:spLocks noChangeArrowheads="1"/>
          </p:cNvSpPr>
          <p:nvPr/>
        </p:nvSpPr>
        <p:spPr bwMode="auto">
          <a:xfrm>
            <a:off x="3222625" y="3324225"/>
            <a:ext cx="1349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2000" b="1">
                <a:latin typeface="Comic Sans MS" charset="0"/>
                <a:cs typeface="+mn-cs"/>
              </a:rPr>
              <a:t>Translate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2000" b="1">
                <a:latin typeface="Comic Sans MS" charset="0"/>
                <a:cs typeface="+mn-cs"/>
              </a:rPr>
              <a:t>(MMU)</a:t>
            </a:r>
          </a:p>
        </p:txBody>
      </p:sp>
      <p:grpSp>
        <p:nvGrpSpPr>
          <p:cNvPr id="759821" name="Group 13"/>
          <p:cNvGrpSpPr>
            <a:grpSpLocks/>
          </p:cNvGrpSpPr>
          <p:nvPr/>
        </p:nvGrpSpPr>
        <p:grpSpPr bwMode="auto">
          <a:xfrm>
            <a:off x="3505200" y="2333625"/>
            <a:ext cx="520700" cy="914400"/>
            <a:chOff x="2208" y="1038"/>
            <a:chExt cx="328" cy="576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208" y="1038"/>
              <a:ext cx="32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/>
              </a:pPr>
              <a:r>
                <a:rPr lang="en-US" sz="2000" b="1">
                  <a:latin typeface="Comic Sans MS" charset="0"/>
                  <a:cs typeface="+mn-cs"/>
                </a:rPr>
                <a:t>No</a:t>
              </a:r>
            </a:p>
          </p:txBody>
        </p:sp>
        <p:sp>
          <p:nvSpPr>
            <p:cNvPr id="759823" name="Line 15"/>
            <p:cNvSpPr>
              <a:spLocks noChangeShapeType="1"/>
            </p:cNvSpPr>
            <p:nvPr/>
          </p:nvSpPr>
          <p:spPr bwMode="auto">
            <a:xfrm>
              <a:off x="2352" y="1230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759824" name="Group 16"/>
          <p:cNvGrpSpPr>
            <a:grpSpLocks/>
          </p:cNvGrpSpPr>
          <p:nvPr/>
        </p:nvGrpSpPr>
        <p:grpSpPr bwMode="auto">
          <a:xfrm>
            <a:off x="1905000" y="1419225"/>
            <a:ext cx="1752600" cy="762000"/>
            <a:chOff x="1200" y="462"/>
            <a:chExt cx="1104" cy="480"/>
          </a:xfrm>
        </p:grpSpPr>
        <p:sp>
          <p:nvSpPr>
            <p:cNvPr id="759825" name="Line 17"/>
            <p:cNvSpPr>
              <a:spLocks noChangeShapeType="1"/>
            </p:cNvSpPr>
            <p:nvPr/>
          </p:nvSpPr>
          <p:spPr bwMode="auto">
            <a:xfrm>
              <a:off x="1248" y="894"/>
              <a:ext cx="1056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59826" name="Text Box 18"/>
            <p:cNvSpPr txBox="1">
              <a:spLocks noChangeArrowheads="1"/>
            </p:cNvSpPr>
            <p:nvPr/>
          </p:nvSpPr>
          <p:spPr bwMode="auto">
            <a:xfrm>
              <a:off x="1200" y="462"/>
              <a:ext cx="741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/>
              </a:pPr>
              <a:r>
                <a:rPr lang="en-US" sz="2000" b="1">
                  <a:latin typeface="Comic Sans MS" charset="0"/>
                  <a:cs typeface="+mn-cs"/>
                </a:rPr>
                <a:t>Virtual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/>
              </a:pPr>
              <a:r>
                <a:rPr lang="en-US" sz="2000" b="1">
                  <a:latin typeface="Comic Sans MS" charset="0"/>
                  <a:cs typeface="+mn-cs"/>
                </a:rPr>
                <a:t>Address</a:t>
              </a:r>
            </a:p>
          </p:txBody>
        </p:sp>
      </p:grpSp>
      <p:grpSp>
        <p:nvGrpSpPr>
          <p:cNvPr id="759827" name="Group 19"/>
          <p:cNvGrpSpPr>
            <a:grpSpLocks/>
          </p:cNvGrpSpPr>
          <p:nvPr/>
        </p:nvGrpSpPr>
        <p:grpSpPr bwMode="auto">
          <a:xfrm>
            <a:off x="5334000" y="1543050"/>
            <a:ext cx="1524000" cy="714375"/>
            <a:chOff x="3360" y="540"/>
            <a:chExt cx="960" cy="450"/>
          </a:xfrm>
        </p:grpSpPr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360" y="942"/>
              <a:ext cx="960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59829" name="Text Box 21"/>
            <p:cNvSpPr txBox="1">
              <a:spLocks noChangeArrowheads="1"/>
            </p:cNvSpPr>
            <p:nvPr/>
          </p:nvSpPr>
          <p:spPr bwMode="auto">
            <a:xfrm>
              <a:off x="3579" y="540"/>
              <a:ext cx="741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/>
              </a:pPr>
              <a:r>
                <a:rPr lang="en-US" sz="2000" b="1">
                  <a:latin typeface="Comic Sans MS" charset="0"/>
                  <a:cs typeface="+mn-cs"/>
                </a:rPr>
                <a:t>Physical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/>
              </a:pPr>
              <a:r>
                <a:rPr lang="en-US" sz="2000" b="1">
                  <a:latin typeface="Comic Sans MS" charset="0"/>
                  <a:cs typeface="+mn-cs"/>
                </a:rPr>
                <a:t>Address</a:t>
              </a:r>
            </a:p>
          </p:txBody>
        </p:sp>
      </p:grpSp>
      <p:grpSp>
        <p:nvGrpSpPr>
          <p:cNvPr id="759830" name="Group 22"/>
          <p:cNvGrpSpPr>
            <a:grpSpLocks/>
          </p:cNvGrpSpPr>
          <p:nvPr/>
        </p:nvGrpSpPr>
        <p:grpSpPr bwMode="auto">
          <a:xfrm>
            <a:off x="3657600" y="2028825"/>
            <a:ext cx="1524000" cy="333375"/>
            <a:chOff x="2304" y="846"/>
            <a:chExt cx="960" cy="210"/>
          </a:xfrm>
        </p:grpSpPr>
        <p:sp>
          <p:nvSpPr>
            <p:cNvPr id="759831" name="Line 23"/>
            <p:cNvSpPr>
              <a:spLocks noChangeShapeType="1"/>
            </p:cNvSpPr>
            <p:nvPr/>
          </p:nvSpPr>
          <p:spPr bwMode="auto">
            <a:xfrm flipV="1">
              <a:off x="2688" y="942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59832" name="Text Box 24"/>
            <p:cNvSpPr txBox="1">
              <a:spLocks noChangeArrowheads="1"/>
            </p:cNvSpPr>
            <p:nvPr/>
          </p:nvSpPr>
          <p:spPr bwMode="auto">
            <a:xfrm>
              <a:off x="2304" y="846"/>
              <a:ext cx="38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/>
              </a:pPr>
              <a:r>
                <a:rPr lang="en-US" sz="2000" b="1">
                  <a:latin typeface="Comic Sans MS" charset="0"/>
                  <a:cs typeface="+mn-cs"/>
                </a:rPr>
                <a:t>Yes</a:t>
              </a:r>
            </a:p>
          </p:txBody>
        </p:sp>
      </p:grpSp>
      <p:sp>
        <p:nvSpPr>
          <p:cNvPr id="759833" name="Text Box 25"/>
          <p:cNvSpPr txBox="1">
            <a:spLocks noChangeArrowheads="1"/>
          </p:cNvSpPr>
          <p:nvPr/>
        </p:nvSpPr>
        <p:spPr bwMode="auto">
          <a:xfrm>
            <a:off x="3395663" y="1800225"/>
            <a:ext cx="1190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2000" b="1">
                <a:latin typeface="Comic Sans MS" charset="0"/>
                <a:cs typeface="+mn-cs"/>
              </a:rPr>
              <a:t>Cached?</a:t>
            </a:r>
          </a:p>
        </p:txBody>
      </p:sp>
      <p:grpSp>
        <p:nvGrpSpPr>
          <p:cNvPr id="759834" name="Group 26"/>
          <p:cNvGrpSpPr>
            <a:grpSpLocks/>
          </p:cNvGrpSpPr>
          <p:nvPr/>
        </p:nvGrpSpPr>
        <p:grpSpPr bwMode="auto">
          <a:xfrm>
            <a:off x="3962400" y="2257425"/>
            <a:ext cx="1309688" cy="990600"/>
            <a:chOff x="2496" y="990"/>
            <a:chExt cx="825" cy="624"/>
          </a:xfrm>
        </p:grpSpPr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 flipV="1">
              <a:off x="2496" y="990"/>
              <a:ext cx="72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59836" name="Text Box 28"/>
            <p:cNvSpPr txBox="1">
              <a:spLocks noChangeArrowheads="1"/>
            </p:cNvSpPr>
            <p:nvPr/>
          </p:nvSpPr>
          <p:spPr bwMode="auto">
            <a:xfrm rot="-2498606">
              <a:off x="2735" y="1229"/>
              <a:ext cx="586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10000"/>
                </a:spcBef>
                <a:buSzPct val="100000"/>
                <a:defRPr/>
              </a:pPr>
              <a:r>
                <a:rPr lang="en-US" sz="2000" b="1">
                  <a:latin typeface="Comic Sans MS" charset="0"/>
                  <a:cs typeface="+mn-cs"/>
                </a:rPr>
                <a:t>Save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10000"/>
                </a:spcBef>
                <a:buSzPct val="100000"/>
                <a:defRPr/>
              </a:pPr>
              <a:r>
                <a:rPr lang="en-US" sz="2000" b="1">
                  <a:latin typeface="Comic Sans MS" charset="0"/>
                  <a:cs typeface="+mn-cs"/>
                </a:rPr>
                <a:t>Result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447800" y="50292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large page size can increase the coverage of the TLB</a:t>
            </a:r>
          </a:p>
          <a:p>
            <a:r>
              <a:rPr lang="en-US" dirty="0"/>
              <a:t>and reduce the capacity of the page table</a:t>
            </a:r>
          </a:p>
        </p:txBody>
      </p:sp>
    </p:spTree>
    <p:extLst>
      <p:ext uri="{BB962C8B-B14F-4D97-AF65-F5344CB8AC3E}">
        <p14:creationId xmlns:p14="http://schemas.microsoft.com/office/powerpoint/2010/main" val="3974551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5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5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0" grpId="0"/>
      <p:bldP spid="7598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altLang="zh-CN" dirty="0" smtClean="0"/>
              <a:t>Overhead Analysis and Solutions</a:t>
            </a:r>
          </a:p>
          <a:p>
            <a:r>
              <a:rPr lang="en-US" altLang="zh-CN" dirty="0" smtClean="0"/>
              <a:t>Communication Performance Evaluation</a:t>
            </a:r>
            <a:endParaRPr lang="en-US" dirty="0" smtClean="0"/>
          </a:p>
          <a:p>
            <a:r>
              <a:rPr lang="en-US" altLang="zh-CN" dirty="0" smtClean="0"/>
              <a:t>Conclusion and Future Work</a:t>
            </a:r>
            <a:endParaRPr lang="en-US" dirty="0" smtClean="0"/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3364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527347"/>
              </p:ext>
            </p:extLst>
          </p:nvPr>
        </p:nvGraphicFramePr>
        <p:xfrm>
          <a:off x="990600" y="457200"/>
          <a:ext cx="674370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098854"/>
              </p:ext>
            </p:extLst>
          </p:nvPr>
        </p:nvGraphicFramePr>
        <p:xfrm>
          <a:off x="914400" y="3352800"/>
          <a:ext cx="69342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30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Faults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124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TLB Data Miss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Analysis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profiling results, especially the breakpoint at memory size 2 MB, we conjectured that the cause was the different page sizes.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Analysis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400" dirty="0" smtClean="0"/>
              <a:t>Analysis:</a:t>
            </a:r>
          </a:p>
          <a:p>
            <a:pPr lvl="1"/>
            <a:r>
              <a:rPr lang="en-US" sz="3600" dirty="0" smtClean="0"/>
              <a:t>The </a:t>
            </a:r>
            <a:r>
              <a:rPr lang="en-US" sz="3600" dirty="0" err="1"/>
              <a:t>mmap</a:t>
            </a:r>
            <a:r>
              <a:rPr lang="en-US" sz="3600" dirty="0"/>
              <a:t> function only creates a new range within the process’s virtual address space; it does not immediately allocate physical memory unless the MAP POPULATE flag is specified. </a:t>
            </a:r>
            <a:endParaRPr lang="en-US" sz="3600" dirty="0" smtClean="0"/>
          </a:p>
          <a:p>
            <a:pPr lvl="1"/>
            <a:r>
              <a:rPr lang="en-US" sz="3600" dirty="0" smtClean="0"/>
              <a:t>When </a:t>
            </a:r>
            <a:r>
              <a:rPr lang="en-US" sz="3600" dirty="0"/>
              <a:t>the user-space program attempts a write access on an unpopulated page for the first time, the processor raises a page fault interrupt and the Linux kernel allocates a physical memory page and installs a page table entry into main </a:t>
            </a:r>
            <a:r>
              <a:rPr lang="en-US" sz="3600" dirty="0" smtClean="0"/>
              <a:t>memory. </a:t>
            </a:r>
          </a:p>
          <a:p>
            <a:pPr lvl="1"/>
            <a:r>
              <a:rPr lang="en-US" sz="3600" dirty="0" smtClean="0"/>
              <a:t>A </a:t>
            </a:r>
            <a:r>
              <a:rPr lang="en-US" sz="3600" dirty="0"/>
              <a:t>page table is used for the virtual-to-physical address translation. Loading a page table every time from main memory for the address translation is impractical, so TLB caches translation information. </a:t>
            </a:r>
            <a:endParaRPr lang="en-US" sz="3600" dirty="0" smtClean="0"/>
          </a:p>
          <a:p>
            <a:pPr lvl="1"/>
            <a:r>
              <a:rPr lang="en-US" sz="3600" dirty="0" smtClean="0"/>
              <a:t>Similar </a:t>
            </a:r>
            <a:r>
              <a:rPr lang="en-US" sz="3600" dirty="0"/>
              <a:t>to other cache mechanisms, cache misses, so-called “</a:t>
            </a:r>
            <a:r>
              <a:rPr lang="en-US" sz="3600" b="1" dirty="0">
                <a:solidFill>
                  <a:srgbClr val="FF0000"/>
                </a:solidFill>
              </a:rPr>
              <a:t>TLB misses</a:t>
            </a:r>
            <a:r>
              <a:rPr lang="en-US" sz="3600" dirty="0"/>
              <a:t>”, occur, which influences on memory performance. In addition to the default page size such as 4KB on x86, the memory management unit in a modern processor usually supports larger page sizes such as 2MB which can reduce the number of page faults and TLB misses, thus it improve memory performance. </a:t>
            </a:r>
            <a:endParaRPr lang="en-US" sz="3600" dirty="0" smtClean="0"/>
          </a:p>
          <a:p>
            <a:pPr lvl="1"/>
            <a:r>
              <a:rPr lang="en-US" sz="3600" dirty="0" smtClean="0"/>
              <a:t>In </a:t>
            </a:r>
            <a:r>
              <a:rPr lang="en-US" sz="3600" dirty="0"/>
              <a:t>relatively newer Linux kernels with proper kernel configurations, users can use large page sizes either explicitly or </a:t>
            </a:r>
            <a:r>
              <a:rPr lang="en-US" sz="3600" b="1" dirty="0" smtClean="0">
                <a:solidFill>
                  <a:srgbClr val="FF0000"/>
                </a:solidFill>
              </a:rPr>
              <a:t>transparently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Analysis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ransparent </a:t>
            </a:r>
            <a:r>
              <a:rPr lang="en-US" dirty="0"/>
              <a:t>huge pages (THP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THP is used by default if /sys/kernel/mm/</a:t>
            </a:r>
            <a:r>
              <a:rPr lang="en-US" dirty="0" err="1"/>
              <a:t>transparent_hugepage</a:t>
            </a:r>
            <a:r>
              <a:rPr lang="en-US" dirty="0"/>
              <a:t>/enabled is set to “always”.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needs to increase the amount of </a:t>
            </a:r>
            <a:r>
              <a:rPr lang="en-US" dirty="0" err="1"/>
              <a:t>shmem</a:t>
            </a:r>
            <a:r>
              <a:rPr lang="en-US" dirty="0"/>
              <a:t> permitted per segment in /</a:t>
            </a:r>
            <a:r>
              <a:rPr lang="en-US" dirty="0" err="1"/>
              <a:t>proc</a:t>
            </a:r>
            <a:r>
              <a:rPr lang="en-US" dirty="0"/>
              <a:t>/sys/kernel/</a:t>
            </a:r>
            <a:r>
              <a:rPr lang="en-US" dirty="0" err="1"/>
              <a:t>shmmax</a:t>
            </a:r>
            <a:r>
              <a:rPr lang="en-US" dirty="0"/>
              <a:t> and increase the total amount of shared memory in terms of page number in /</a:t>
            </a:r>
            <a:r>
              <a:rPr lang="en-US" dirty="0" err="1"/>
              <a:t>proc</a:t>
            </a:r>
            <a:r>
              <a:rPr lang="en-US" dirty="0"/>
              <a:t>/sys/kernel/</a:t>
            </a:r>
            <a:r>
              <a:rPr lang="en-US" dirty="0" err="1"/>
              <a:t>shmall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THP does not work with file-backup </a:t>
            </a:r>
            <a:r>
              <a:rPr lang="en-US" dirty="0" err="1">
                <a:solidFill>
                  <a:srgbClr val="FF0000"/>
                </a:solidFill>
              </a:rPr>
              <a:t>mmap</a:t>
            </a:r>
            <a:r>
              <a:rPr lang="en-US" dirty="0"/>
              <a:t>, so MPI-3.0 shared-memory functions can use only the regular page size. </a:t>
            </a:r>
            <a:endParaRPr lang="en-US" dirty="0" smtClean="0"/>
          </a:p>
          <a:p>
            <a:pPr lvl="1"/>
            <a:r>
              <a:rPr lang="en-US" dirty="0" smtClean="0"/>
              <a:t>Hence</a:t>
            </a:r>
            <a:r>
              <a:rPr lang="en-US" dirty="0"/>
              <a:t>, the page size is different, as are the page faults and TLB misses.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Analysis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Solutions</a:t>
            </a:r>
          </a:p>
          <a:p>
            <a:pPr lvl="1"/>
            <a:r>
              <a:rPr lang="en-US" dirty="0" smtClean="0"/>
              <a:t>System settings: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err="1"/>
              <a:t>hugepage</a:t>
            </a:r>
            <a:r>
              <a:rPr lang="en-US" dirty="0"/>
              <a:t> number in /</a:t>
            </a:r>
            <a:r>
              <a:rPr lang="en-US" dirty="0" err="1"/>
              <a:t>proc</a:t>
            </a:r>
            <a:r>
              <a:rPr lang="en-US" dirty="0"/>
              <a:t>/sys/</a:t>
            </a:r>
            <a:r>
              <a:rPr lang="en-US" dirty="0" err="1"/>
              <a:t>vm</a:t>
            </a:r>
            <a:r>
              <a:rPr lang="en-US" dirty="0"/>
              <a:t>/</a:t>
            </a:r>
            <a:r>
              <a:rPr lang="en-US" dirty="0" err="1" smtClean="0"/>
              <a:t>nr_hugepages</a:t>
            </a:r>
            <a:endParaRPr lang="en-US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group id of huge page in /</a:t>
            </a:r>
            <a:r>
              <a:rPr lang="en-US" dirty="0" err="1"/>
              <a:t>proc</a:t>
            </a:r>
            <a:r>
              <a:rPr lang="en-US" dirty="0"/>
              <a:t>/sys/</a:t>
            </a:r>
            <a:r>
              <a:rPr lang="en-US" dirty="0" err="1"/>
              <a:t>vm</a:t>
            </a:r>
            <a:r>
              <a:rPr lang="en-US" dirty="0"/>
              <a:t>/</a:t>
            </a:r>
            <a:r>
              <a:rPr lang="en-US" dirty="0" err="1" smtClean="0"/>
              <a:t>hugetlb_shm_group</a:t>
            </a:r>
            <a:endParaRPr lang="en-US" dirty="0" smtClean="0"/>
          </a:p>
          <a:p>
            <a:pPr lvl="2"/>
            <a:r>
              <a:rPr lang="en-US" dirty="0" smtClean="0"/>
              <a:t>These </a:t>
            </a:r>
            <a:r>
              <a:rPr lang="en-US" dirty="0"/>
              <a:t>two can also be done by the </a:t>
            </a:r>
            <a:r>
              <a:rPr lang="en-US" dirty="0" err="1"/>
              <a:t>sysctl</a:t>
            </a:r>
            <a:r>
              <a:rPr lang="en-US" dirty="0"/>
              <a:t> command by the root, or they can be set in the configuration file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sysctl.conf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Modify </a:t>
            </a:r>
            <a:r>
              <a:rPr lang="en-US" dirty="0"/>
              <a:t>the source code of MPICH 3.1.3 to use huge pages for the MPI-3.0 shared memory.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Analysis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Solutions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can use the huge page support in the Linux kernel by using either the </a:t>
            </a:r>
            <a:r>
              <a:rPr lang="en-US" dirty="0" err="1"/>
              <a:t>mmap</a:t>
            </a:r>
            <a:r>
              <a:rPr lang="en-US" dirty="0"/>
              <a:t> system call or standard SYSV shared-memory system calls (</a:t>
            </a:r>
            <a:r>
              <a:rPr lang="en-US" dirty="0" err="1"/>
              <a:t>shmget</a:t>
            </a:r>
            <a:r>
              <a:rPr lang="en-US" dirty="0"/>
              <a:t>, </a:t>
            </a:r>
            <a:r>
              <a:rPr lang="en-US" dirty="0" err="1"/>
              <a:t>shmat</a:t>
            </a:r>
            <a:r>
              <a:rPr lang="en-US" dirty="0"/>
              <a:t>). Both of them are supported in MPICH and can be controlled by a configure option.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implemented the version with </a:t>
            </a:r>
            <a:r>
              <a:rPr lang="en-US" dirty="0" err="1"/>
              <a:t>shmget</a:t>
            </a:r>
            <a:r>
              <a:rPr lang="en-US" dirty="0"/>
              <a:t> and found that huge pages can be used. However, the amount of space </a:t>
            </a:r>
            <a:r>
              <a:rPr lang="en-US" dirty="0" smtClean="0"/>
              <a:t>allocable </a:t>
            </a:r>
            <a:r>
              <a:rPr lang="en-US" dirty="0"/>
              <a:t>with SYSV is limited. If the user tries to allocate too much space, it will fail.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Analysis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Solutions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mounted the </a:t>
            </a:r>
            <a:r>
              <a:rPr lang="en-US" dirty="0" err="1"/>
              <a:t>hugetlbfs</a:t>
            </a:r>
            <a:r>
              <a:rPr lang="en-US" dirty="0"/>
              <a:t> explicitly 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util</a:t>
            </a:r>
            <a:r>
              <a:rPr lang="en-US" dirty="0"/>
              <a:t>/wrappers/</a:t>
            </a:r>
            <a:r>
              <a:rPr lang="en-US" dirty="0" err="1"/>
              <a:t>mpiu_shm_wrappers.h</a:t>
            </a:r>
            <a:r>
              <a:rPr lang="en-US" dirty="0"/>
              <a:t>, the path should be the mounted </a:t>
            </a:r>
            <a:r>
              <a:rPr lang="en-US" dirty="0" err="1"/>
              <a:t>hugetlbfs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mpid</a:t>
            </a:r>
            <a:r>
              <a:rPr lang="en-US" dirty="0"/>
              <a:t>/ch3/ channels/nemesis/</a:t>
            </a:r>
            <a:r>
              <a:rPr lang="en-US" dirty="0" err="1"/>
              <a:t>src</a:t>
            </a:r>
            <a:r>
              <a:rPr lang="en-US" dirty="0"/>
              <a:t>/ch3_win_fns.c, the PAGESIZE variable is changed from 4096 (4KB) to 2097152 (2 MB). </a:t>
            </a:r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other accessory modifications (removal of write operation to the file and removal of </a:t>
            </a:r>
            <a:r>
              <a:rPr lang="en-US" dirty="0" err="1"/>
              <a:t>munmap</a:t>
            </a:r>
            <a:r>
              <a:rPr lang="en-US" dirty="0"/>
              <a:t> function) are necessary.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Analysis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after modification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number of the page faults </a:t>
            </a:r>
            <a:r>
              <a:rPr lang="en-US" dirty="0"/>
              <a:t>is reduced to the same level as the MPI-1.0 version when the requested memory size is over 2 MB.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TLB misses </a:t>
            </a:r>
            <a:r>
              <a:rPr lang="en-US" dirty="0"/>
              <a:t>overhead is multi times, which occurs during the computing over the memory and affects the computing performance. Then we used </a:t>
            </a:r>
            <a:r>
              <a:rPr lang="en-US" b="1" dirty="0">
                <a:solidFill>
                  <a:srgbClr val="FF0000"/>
                </a:solidFill>
              </a:rPr>
              <a:t>the time consumption </a:t>
            </a:r>
            <a:r>
              <a:rPr lang="en-US" dirty="0"/>
              <a:t>to evaluate 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909123"/>
              </p:ext>
            </p:extLst>
          </p:nvPr>
        </p:nvGraphicFramePr>
        <p:xfrm>
          <a:off x="533400" y="1676400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37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Implementation</a:t>
            </a:r>
          </a:p>
          <a:p>
            <a:pPr>
              <a:buFont typeface="Wingdings" charset="2"/>
              <a:buChar char="ü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Overhead Analysis and Solutions</a:t>
            </a:r>
          </a:p>
          <a:p>
            <a:pPr>
              <a:buFont typeface="Wingdings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Communication Performance Evaluation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altLang="zh-CN" dirty="0" smtClean="0"/>
              <a:t>Conclusion and Future Work</a:t>
            </a:r>
            <a:endParaRPr lang="en-US" dirty="0" smtClean="0"/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255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 and Communication</a:t>
            </a:r>
          </a:p>
          <a:p>
            <a:pPr lvl="1"/>
            <a:r>
              <a:rPr lang="en-US" dirty="0" smtClean="0"/>
              <a:t>De facto standard; </a:t>
            </a:r>
            <a:r>
              <a:rPr lang="en-US" dirty="0"/>
              <a:t>i</a:t>
            </a:r>
            <a:r>
              <a:rPr lang="en-US" dirty="0" smtClean="0"/>
              <a:t>nstalled on all supercomputers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Message Passing </a:t>
            </a:r>
            <a:r>
              <a:rPr lang="en-US" dirty="0" smtClean="0"/>
              <a:t>Interface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Communication</a:t>
            </a:r>
          </a:p>
          <a:p>
            <a:pPr lvl="2"/>
            <a:r>
              <a:rPr lang="en-US" dirty="0" smtClean="0"/>
              <a:t>Big data</a:t>
            </a:r>
            <a:r>
              <a:rPr lang="en-US" dirty="0"/>
              <a:t> </a:t>
            </a:r>
            <a:r>
              <a:rPr lang="en-US" dirty="0" smtClean="0"/>
              <a:t>–Data-intensive Applications</a:t>
            </a:r>
          </a:p>
          <a:p>
            <a:pPr lvl="2"/>
            <a:r>
              <a:rPr lang="en-US" dirty="0" smtClean="0"/>
              <a:t>Power Consumption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flipH="1">
            <a:off x="2286000" y="3200400"/>
            <a:ext cx="381000" cy="1143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895600"/>
            <a:ext cx="1859205" cy="1525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4724400"/>
            <a:ext cx="1627792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85800"/>
          </a:xfrm>
        </p:spPr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08" y="2057400"/>
            <a:ext cx="8733692" cy="101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048000"/>
            <a:ext cx="473719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latin typeface="+mn-lt"/>
                <a:ea typeface="+mn-ea"/>
              </a:rPr>
              <a:t>Performance Comparison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278161"/>
              </p:ext>
            </p:extLst>
          </p:nvPr>
        </p:nvGraphicFramePr>
        <p:xfrm>
          <a:off x="1295400" y="3422927"/>
          <a:ext cx="6781800" cy="305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3581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Fusion</a:t>
            </a:r>
          </a:p>
        </p:txBody>
      </p:sp>
    </p:spTree>
    <p:extLst>
      <p:ext uri="{BB962C8B-B14F-4D97-AF65-F5344CB8AC3E}">
        <p14:creationId xmlns:p14="http://schemas.microsoft.com/office/powerpoint/2010/main" val="34536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598499"/>
              </p:ext>
            </p:extLst>
          </p:nvPr>
        </p:nvGraphicFramePr>
        <p:xfrm>
          <a:off x="2438400" y="31232"/>
          <a:ext cx="6553200" cy="300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189392"/>
              </p:ext>
            </p:extLst>
          </p:nvPr>
        </p:nvGraphicFramePr>
        <p:xfrm>
          <a:off x="152400" y="3352800"/>
          <a:ext cx="6248400" cy="312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05600" y="464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</a:t>
            </a:r>
          </a:p>
        </p:txBody>
      </p:sp>
    </p:spTree>
    <p:extLst>
      <p:ext uri="{BB962C8B-B14F-4D97-AF65-F5344CB8AC3E}">
        <p14:creationId xmlns:p14="http://schemas.microsoft.com/office/powerpoint/2010/main" val="12605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Implementation</a:t>
            </a:r>
          </a:p>
          <a:p>
            <a:pPr>
              <a:buFont typeface="Wingdings" charset="2"/>
              <a:buChar char="ü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Overhead Analysis and Solutions</a:t>
            </a:r>
          </a:p>
          <a:p>
            <a:pPr>
              <a:buFont typeface="Wingdings" charset="2"/>
              <a:buChar char="ü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Communication Performance Evaluation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Conclusion and Future Work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08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MPI-3.0 </a:t>
            </a:r>
            <a:r>
              <a:rPr lang="en-US" dirty="0"/>
              <a:t>s</a:t>
            </a:r>
            <a:r>
              <a:rPr lang="en-US" dirty="0" smtClean="0"/>
              <a:t>hared-</a:t>
            </a:r>
            <a:r>
              <a:rPr lang="en-US" dirty="0"/>
              <a:t>m</a:t>
            </a:r>
            <a:r>
              <a:rPr lang="en-US" dirty="0" smtClean="0"/>
              <a:t>emory </a:t>
            </a:r>
            <a:r>
              <a:rPr lang="en-US" dirty="0"/>
              <a:t>i</a:t>
            </a:r>
            <a:r>
              <a:rPr lang="en-US" dirty="0" smtClean="0"/>
              <a:t>ndeed helps to </a:t>
            </a:r>
            <a:r>
              <a:rPr lang="en-US" altLang="zh-CN" dirty="0" smtClean="0"/>
              <a:t>improve</a:t>
            </a:r>
            <a:r>
              <a:rPr lang="en-US" dirty="0" smtClean="0"/>
              <a:t> the communication performance</a:t>
            </a:r>
          </a:p>
          <a:p>
            <a:pPr lvl="1"/>
            <a:r>
              <a:rPr lang="en-US" dirty="0" smtClean="0"/>
              <a:t>While it has overhead, which has been analyzed and solved</a:t>
            </a:r>
          </a:p>
          <a:p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Huge </a:t>
            </a:r>
            <a:r>
              <a:rPr lang="en-US" dirty="0"/>
              <a:t>p</a:t>
            </a:r>
            <a:r>
              <a:rPr lang="en-US" dirty="0" smtClean="0"/>
              <a:t>age dynamic </a:t>
            </a:r>
            <a:r>
              <a:rPr lang="en-US" dirty="0" err="1"/>
              <a:t>d</a:t>
            </a:r>
            <a:r>
              <a:rPr lang="en-US" dirty="0" err="1" smtClean="0"/>
              <a:t>ectection</a:t>
            </a:r>
            <a:r>
              <a:rPr lang="en-US" dirty="0" smtClean="0"/>
              <a:t> in MPI implementations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Implementation</a:t>
            </a:r>
          </a:p>
          <a:p>
            <a:pPr>
              <a:buFont typeface="Wingdings" charset="2"/>
              <a:buChar char="ü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Overhead Analysis and Solutions</a:t>
            </a:r>
          </a:p>
          <a:p>
            <a:pPr>
              <a:buFont typeface="Wingdings" charset="2"/>
              <a:buChar char="ü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Communication Performance Evaluation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Conclusion and Future Work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716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32100" cy="1995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219200"/>
            <a:ext cx="2362200" cy="1798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33600"/>
            <a:ext cx="2663461" cy="3321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895600"/>
            <a:ext cx="3771900" cy="3219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48200"/>
            <a:ext cx="5867400" cy="2103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795" y="533400"/>
            <a:ext cx="33528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Implementation</a:t>
            </a:r>
          </a:p>
          <a:p>
            <a:pPr>
              <a:buFont typeface="Wingdings" charset="2"/>
              <a:buChar char="ü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Overhead Analysis and Solutions</a:t>
            </a:r>
          </a:p>
          <a:p>
            <a:pPr>
              <a:buFont typeface="Wingdings" charset="2"/>
              <a:buChar char="ü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Communication Performance Evaluation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Conclusion and Future Work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681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Thanks to </a:t>
            </a:r>
            <a:r>
              <a:rPr lang="en-US" smtClean="0"/>
              <a:t>the </a:t>
            </a:r>
            <a:r>
              <a:rPr lang="en-US" altLang="zh-CN" smtClean="0"/>
              <a:t>r</a:t>
            </a:r>
            <a:r>
              <a:rPr lang="en-US" smtClean="0"/>
              <a:t>eviewers</a:t>
            </a:r>
            <a:r>
              <a:rPr lang="en-US" dirty="0" smtClean="0"/>
              <a:t>, and </a:t>
            </a:r>
            <a:r>
              <a:rPr lang="en-US" dirty="0" err="1" smtClean="0"/>
              <a:t>Bingqiang</a:t>
            </a:r>
            <a:r>
              <a:rPr lang="en-US" dirty="0" smtClean="0"/>
              <a:t> Wang, </a:t>
            </a:r>
            <a:r>
              <a:rPr lang="en-US" dirty="0" err="1" smtClean="0"/>
              <a:t>Mian</a:t>
            </a:r>
            <a:r>
              <a:rPr lang="en-US" dirty="0" smtClean="0"/>
              <a:t> Lu</a:t>
            </a:r>
          </a:p>
          <a:p>
            <a:r>
              <a:rPr lang="en-US" dirty="0" smtClean="0"/>
              <a:t>This </a:t>
            </a:r>
            <a:r>
              <a:rPr lang="en-US" dirty="0"/>
              <a:t>work is partially supported by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Promotive</a:t>
            </a:r>
            <a:r>
              <a:rPr lang="en-US" dirty="0"/>
              <a:t> research fund for excellent young and middle-aged scientists of </a:t>
            </a:r>
            <a:r>
              <a:rPr lang="en-US" dirty="0" smtClean="0"/>
              <a:t>Shandong </a:t>
            </a:r>
            <a:r>
              <a:rPr lang="en-US" dirty="0"/>
              <a:t>Province under Grant </a:t>
            </a:r>
            <a:r>
              <a:rPr lang="en-US" dirty="0" smtClean="0"/>
              <a:t>BS2013DX028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State Key Program of National Natural Science of China under Grant No.</a:t>
            </a:r>
            <a:r>
              <a:rPr lang="en-US" dirty="0" smtClean="0"/>
              <a:t>61432018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National Natural Science Foundation of China under Grant No. 61272136. 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Additionally, this material was based upon work supported in part by </a:t>
            </a:r>
            <a:endParaRPr lang="en-US" sz="3200" dirty="0" smtClean="0"/>
          </a:p>
          <a:p>
            <a:pPr marL="742950" lvl="2" indent="-342900"/>
            <a:r>
              <a:rPr lang="en-US" dirty="0" smtClean="0"/>
              <a:t>the </a:t>
            </a:r>
            <a:r>
              <a:rPr lang="en-US" dirty="0"/>
              <a:t>U.S. </a:t>
            </a:r>
            <a:r>
              <a:rPr lang="en-US" dirty="0" smtClean="0"/>
              <a:t>Department </a:t>
            </a:r>
            <a:r>
              <a:rPr lang="en-US" dirty="0"/>
              <a:t>of Energy, Office of Science, under contract DE-AC02- 06CH11357.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4956">
            <a:off x="5402390" y="3194485"/>
            <a:ext cx="2083668" cy="20605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182880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Thanks!</a:t>
            </a:r>
            <a:br>
              <a:rPr lang="en-US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en-US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191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NSCC-JN(1/3)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one of the 5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dirty="0" err="1" smtClean="0"/>
              <a:t>eta</a:t>
            </a:r>
            <a:r>
              <a:rPr lang="en-US" dirty="0" smtClean="0"/>
              <a:t>-Flops National </a:t>
            </a:r>
            <a:r>
              <a:rPr lang="en-US" dirty="0" err="1" smtClean="0"/>
              <a:t>SuperComputer</a:t>
            </a:r>
            <a:r>
              <a:rPr lang="en-US" dirty="0" smtClean="0"/>
              <a:t> Centers in China</a:t>
            </a:r>
          </a:p>
          <a:p>
            <a:r>
              <a:rPr lang="en-US" dirty="0" smtClean="0"/>
              <a:t>It has a 1P supercomputer named Sunway Blue </a:t>
            </a:r>
            <a:r>
              <a:rPr lang="en-US" altLang="zh-CN" dirty="0" smtClean="0"/>
              <a:t>Li</a:t>
            </a:r>
            <a:r>
              <a:rPr lang="en-US" dirty="0" smtClean="0"/>
              <a:t>ght with </a:t>
            </a:r>
            <a:r>
              <a:rPr lang="en-US" dirty="0">
                <a:latin typeface="Arial" charset="0"/>
                <a:cs typeface="Arial" charset="0"/>
                <a:sym typeface="Arial" charset="0"/>
              </a:rPr>
              <a:t>domestic 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CPUs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581400"/>
            <a:ext cx="6413500" cy="30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Introduction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MPI- Distributed Memory Abstraction</a:t>
            </a:r>
          </a:p>
          <a:p>
            <a:r>
              <a:rPr lang="en-US" dirty="0" smtClean="0"/>
              <a:t>Intra-node Communication</a:t>
            </a:r>
          </a:p>
          <a:p>
            <a:pPr lvl="1"/>
            <a:r>
              <a:rPr lang="en-US" dirty="0"/>
              <a:t>Process-level separation</a:t>
            </a:r>
          </a:p>
          <a:p>
            <a:pPr lvl="1"/>
            <a:r>
              <a:rPr lang="en-US" dirty="0"/>
              <a:t>Communication for intra-node processes, similar mechanism is adopted, which needs multi memory copies</a:t>
            </a:r>
          </a:p>
          <a:p>
            <a:pPr lvl="1"/>
            <a:r>
              <a:rPr lang="en-US" dirty="0"/>
              <a:t>This is suboptimal, as the memory </a:t>
            </a:r>
            <a:r>
              <a:rPr lang="en-US" dirty="0" smtClean="0"/>
              <a:t>is </a:t>
            </a:r>
            <a:r>
              <a:rPr lang="en-US" dirty="0"/>
              <a:t>shared </a:t>
            </a:r>
            <a:r>
              <a:rPr lang="en-US" dirty="0" smtClean="0"/>
              <a:t>within the same node</a:t>
            </a:r>
            <a:endParaRPr lang="en-US" dirty="0"/>
          </a:p>
          <a:p>
            <a:pPr lvl="1"/>
            <a:r>
              <a:rPr lang="en-US" dirty="0"/>
              <a:t>Multicore even many-core technique is adopted </a:t>
            </a:r>
            <a:r>
              <a:rPr lang="en-US" dirty="0" smtClean="0"/>
              <a:t>by </a:t>
            </a:r>
            <a:r>
              <a:rPr lang="en-US" dirty="0"/>
              <a:t>vendors, and the core number is increasing</a:t>
            </a:r>
            <a:r>
              <a:rPr lang="en-US" dirty="0" smtClean="0"/>
              <a:t>.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Intra-node communication plays an increasingly important role in many applications, </a:t>
            </a:r>
            <a:r>
              <a:rPr lang="en-US" sz="3200" dirty="0" smtClean="0"/>
              <a:t>and will </a:t>
            </a:r>
            <a:r>
              <a:rPr lang="en-US" sz="3200" dirty="0"/>
              <a:t>contribute more to the performance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44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dirty="0"/>
              <a:t>About NSCC-</a:t>
            </a:r>
            <a:r>
              <a:rPr lang="en-US" dirty="0" smtClean="0"/>
              <a:t>JN(2/3)</a:t>
            </a:r>
            <a:endParaRPr lang="en-US" dirty="0"/>
          </a:p>
        </p:txBody>
      </p:sp>
      <p:sp>
        <p:nvSpPr>
          <p:cNvPr id="13314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5770563" cy="26209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90000"/>
              </a:lnSpc>
              <a:spcBef>
                <a:spcPts val="600"/>
              </a:spcBef>
              <a:buFont typeface="Wingdings" charset="2"/>
              <a:buChar char="q"/>
            </a:pPr>
            <a:r>
              <a:rPr lang="en-US" sz="26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Several </a:t>
            </a:r>
            <a:r>
              <a:rPr lang="en-US" sz="26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Characteristics </a:t>
            </a:r>
            <a:r>
              <a:rPr lang="en-US" sz="26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Sunway </a:t>
            </a:r>
            <a:r>
              <a:rPr lang="en-US" sz="26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Blue Light</a:t>
            </a:r>
            <a:endParaRPr lang="en-US" sz="2600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lvl="2" defTabSz="914400">
              <a:lnSpc>
                <a:spcPct val="90000"/>
              </a:lnSpc>
              <a:spcBef>
                <a:spcPts val="600"/>
              </a:spcBef>
              <a:buFont typeface="Wingdings" charset="2"/>
              <a:buChar char="²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CPU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is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domestic</a:t>
            </a:r>
          </a:p>
          <a:p>
            <a:pPr lvl="2" defTabSz="914400">
              <a:lnSpc>
                <a:spcPct val="90000"/>
              </a:lnSpc>
              <a:spcBef>
                <a:spcPts val="600"/>
              </a:spcBef>
              <a:buFont typeface="Wingdings" charset="2"/>
              <a:buChar char="²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Water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-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cooling</a:t>
            </a:r>
          </a:p>
          <a:p>
            <a:pPr lvl="2" defTabSz="914400">
              <a:lnSpc>
                <a:spcPct val="90000"/>
              </a:lnSpc>
              <a:spcBef>
                <a:spcPts val="600"/>
              </a:spcBef>
              <a:buFont typeface="Wingdings" charset="2"/>
              <a:buChar char="²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High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Density</a:t>
            </a:r>
          </a:p>
          <a:p>
            <a:pPr marL="1585913" lvl="3" indent="-214313" defTabSz="914400">
              <a:lnSpc>
                <a:spcPct val="90000"/>
              </a:lnSpc>
              <a:spcBef>
                <a:spcPts val="400"/>
              </a:spcBef>
              <a:buFontTx/>
              <a:buChar char="–"/>
            </a:pPr>
            <a:r>
              <a:rPr lang="en-US" sz="19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8.5 computer cabinets, 2 network cabinets;</a:t>
            </a:r>
            <a:r>
              <a:rPr lang="en-US" sz="19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60m</a:t>
            </a:r>
            <a:r>
              <a:rPr lang="en-US" sz="1900" baseline="300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  <a:r>
              <a:rPr lang="zh-CN" altLang="en-US" sz="17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（</a:t>
            </a:r>
            <a:r>
              <a:rPr lang="en-US" altLang="zh-CN" sz="17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650ft</a:t>
            </a:r>
            <a:r>
              <a:rPr lang="en-US" altLang="zh-CN" sz="1700" baseline="30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  <a:r>
              <a:rPr lang="zh-CN" altLang="en-US" sz="17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）</a:t>
            </a:r>
            <a:r>
              <a:rPr lang="en-US" sz="19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area</a:t>
            </a:r>
            <a:endParaRPr lang="en-US" dirty="0"/>
          </a:p>
        </p:txBody>
      </p:sp>
      <p:pic>
        <p:nvPicPr>
          <p:cNvPr id="13315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84313"/>
            <a:ext cx="187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6" name="Picture 4" descr="F:\山东\水冷系统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191000"/>
            <a:ext cx="3989387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7" name="Picture 5" descr="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4321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152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NSCC-JN(3/3)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3" y="1219199"/>
            <a:ext cx="3000616" cy="5029201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150615"/>
              </p:ext>
            </p:extLst>
          </p:nvPr>
        </p:nvGraphicFramePr>
        <p:xfrm>
          <a:off x="3352800" y="1676400"/>
          <a:ext cx="5562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82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Use MPI-3.0 new shared memory functions instead of </a:t>
            </a:r>
            <a:r>
              <a:rPr lang="en-US" dirty="0" err="1" smtClean="0"/>
              <a:t>MPI_Send</a:t>
            </a:r>
            <a:r>
              <a:rPr lang="en-US" dirty="0" smtClean="0"/>
              <a:t>/</a:t>
            </a:r>
            <a:r>
              <a:rPr lang="en-US" dirty="0" err="1" smtClean="0"/>
              <a:t>Recv</a:t>
            </a:r>
            <a:r>
              <a:rPr lang="en-US" dirty="0" smtClean="0"/>
              <a:t> to implement intra-node communication</a:t>
            </a:r>
          </a:p>
          <a:p>
            <a:r>
              <a:rPr lang="en-US" dirty="0" smtClean="0"/>
              <a:t>2. Analyze the overheads of the computation on the shared memory, and give solutions to avoid them, including compiler optimization and page size</a:t>
            </a:r>
          </a:p>
          <a:p>
            <a:r>
              <a:rPr lang="en-US" dirty="0" smtClean="0"/>
              <a:t>3. Intra-node communication </a:t>
            </a:r>
            <a:r>
              <a:rPr lang="en-US" dirty="0"/>
              <a:t>p</a:t>
            </a:r>
            <a:r>
              <a:rPr lang="en-US" dirty="0" smtClean="0"/>
              <a:t>erformance is improved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1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Intra-node Communication</a:t>
            </a:r>
          </a:p>
          <a:p>
            <a:pPr lvl="1"/>
            <a:r>
              <a:rPr lang="en-US" dirty="0"/>
              <a:t>NIC </a:t>
            </a:r>
            <a:r>
              <a:rPr lang="en-US" dirty="0" smtClean="0"/>
              <a:t>loop-back</a:t>
            </a:r>
            <a:endParaRPr lang="en-US" dirty="0">
              <a:sym typeface="Wingdings"/>
            </a:endParaRPr>
          </a:p>
          <a:p>
            <a:pPr lvl="1"/>
            <a:r>
              <a:rPr lang="en-US" altLang="zh-CN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educing </a:t>
            </a:r>
            <a:r>
              <a:rPr lang="en-US" dirty="0">
                <a:sym typeface="Wingdings"/>
              </a:rPr>
              <a:t>copy times</a:t>
            </a:r>
          </a:p>
          <a:p>
            <a:pPr lvl="2"/>
            <a:r>
              <a:rPr lang="en-US" dirty="0" err="1">
                <a:sym typeface="Wingdings"/>
              </a:rPr>
              <a:t>TwoOneZero</a:t>
            </a:r>
            <a:endParaRPr lang="en-US" dirty="0">
              <a:sym typeface="Wingdings"/>
            </a:endParaRPr>
          </a:p>
          <a:p>
            <a:pPr lvl="3"/>
            <a:r>
              <a:rPr lang="en-US" dirty="0">
                <a:sym typeface="Wingdings"/>
              </a:rPr>
              <a:t>Zero: with overhead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>
                <a:sym typeface="Wingdings"/>
              </a:rPr>
              <a:t>Hybrid </a:t>
            </a:r>
            <a:r>
              <a:rPr lang="en-US" sz="3200" dirty="0" err="1">
                <a:sym typeface="Wingdings"/>
              </a:rPr>
              <a:t>MPI+thread</a:t>
            </a:r>
            <a:endParaRPr lang="en-US" sz="3200" dirty="0">
              <a:sym typeface="Wingdings"/>
            </a:endParaRPr>
          </a:p>
          <a:p>
            <a:pPr marL="742950" lvl="2" indent="-342900"/>
            <a:r>
              <a:rPr lang="en-US" dirty="0" smtClean="0"/>
              <a:t>It requires </a:t>
            </a:r>
            <a:r>
              <a:rPr lang="en-US" dirty="0"/>
              <a:t>multi-threading support from MPI, which complicates MPI implementations and often adds considerable overhead to communication. </a:t>
            </a:r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2667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1752600"/>
            <a:ext cx="2667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050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46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006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02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198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94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137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137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Node1</a:t>
            </a:r>
            <a:endParaRPr lang="en-US" dirty="0"/>
          </a:p>
        </p:txBody>
      </p:sp>
      <p:sp>
        <p:nvSpPr>
          <p:cNvPr id="16" name="Double Wave 15"/>
          <p:cNvSpPr/>
          <p:nvPr/>
        </p:nvSpPr>
        <p:spPr>
          <a:xfrm>
            <a:off x="3124200" y="4395453"/>
            <a:ext cx="2209800" cy="838200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0" y="3962400"/>
            <a:ext cx="457200" cy="175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667000" y="3938253"/>
            <a:ext cx="457200" cy="175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146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31242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006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02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198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6294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954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05000" y="2819400"/>
            <a:ext cx="533400" cy="152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107E-6 3.16057E-6 L 0.16256 0.244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8" y="12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5 0.24433 L 0.43765 0.244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65 0.24433 L 0.38764 3.1605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" y="-12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999E-6 3.16057E-6 L 0.0917 0.28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5" y="14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7 0.28875 L 0.20841 0.28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7 0.28875 L 0.06252 3.1605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" y="-14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2" grpId="0" animBg="1"/>
      <p:bldP spid="32" grpId="1" animBg="1"/>
      <p:bldP spid="3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2667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1752600"/>
            <a:ext cx="2667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050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46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006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02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198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9400" y="20574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137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137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Node1</a:t>
            </a:r>
            <a:endParaRPr lang="en-US" dirty="0"/>
          </a:p>
        </p:txBody>
      </p:sp>
      <p:sp>
        <p:nvSpPr>
          <p:cNvPr id="16" name="Double Wave 15"/>
          <p:cNvSpPr/>
          <p:nvPr/>
        </p:nvSpPr>
        <p:spPr>
          <a:xfrm>
            <a:off x="3124200" y="4395453"/>
            <a:ext cx="2209800" cy="838200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0" y="3962400"/>
            <a:ext cx="457200" cy="175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667000" y="3938253"/>
            <a:ext cx="457200" cy="175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146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31242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006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02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198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6294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954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05000" y="28194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</a:t>
            </a:r>
            <a:r>
              <a:rPr lang="en-US" dirty="0"/>
              <a:t> </a:t>
            </a:r>
            <a:r>
              <a:rPr lang="en-US" dirty="0" smtClean="0"/>
              <a:t>Loop-back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999E-6 3.16057E-6 L 0.0917 0.28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5" y="14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7 0.28875 L 0.07086 3.1605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14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600200" y="30480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System Buffer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600200"/>
            <a:ext cx="26670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1905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05000" y="1905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4600" y="1905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1905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Copy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121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Copy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95400" y="2667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2667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14600" y="2667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3124200" y="2667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95400" y="2667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05000" y="2667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343400" y="1600200"/>
            <a:ext cx="26670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495800" y="1905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05400" y="1905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715000" y="1905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324600" y="1905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495800" y="2667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05400" y="2667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15000" y="2667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6324600" y="2667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95800" y="2667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05400" y="2667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733800"/>
            <a:ext cx="3429000" cy="311727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96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8607E-6 3.16057E-6 L 0.02501 0.07774 " pathEditMode="relative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01 0.07774 L 0.06669 3.1605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" y="-3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391E-6 1.75382E-6 C 0.0132 0.04534 0.02658 0.09093 0.03752 0.09093 C 0.04846 0.09093 0.05714 0.04534 0.066 1.75382E-6 " pathEditMode="relative" ptsTypes="a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2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8210</TotalTime>
  <Words>2007</Words>
  <Application>Microsoft Macintosh PowerPoint</Application>
  <PresentationFormat>On-screen Show (4:3)</PresentationFormat>
  <Paragraphs>327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Calibri</vt:lpstr>
      <vt:lpstr>Comic Sans MS</vt:lpstr>
      <vt:lpstr>ＭＳ Ｐゴシック</vt:lpstr>
      <vt:lpstr>Wingdings</vt:lpstr>
      <vt:lpstr>宋体</vt:lpstr>
      <vt:lpstr>Arial</vt:lpstr>
      <vt:lpstr>Office Theme</vt:lpstr>
      <vt:lpstr>Analyzing MPI-3.0 Process-Level Shared Memory: A Case Study with Stencil Computations</vt:lpstr>
      <vt:lpstr>Outline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Introduction</vt:lpstr>
      <vt:lpstr>Outline</vt:lpstr>
      <vt:lpstr>Implementation</vt:lpstr>
      <vt:lpstr>Implementation</vt:lpstr>
      <vt:lpstr>PowerPoint Presentation</vt:lpstr>
      <vt:lpstr>Implementation</vt:lpstr>
      <vt:lpstr>Outline</vt:lpstr>
      <vt:lpstr>Overhead Analysis and Solutions</vt:lpstr>
      <vt:lpstr>Overhead Analysis and Solutions</vt:lpstr>
      <vt:lpstr>Overhead Analysis and Solutions</vt:lpstr>
      <vt:lpstr>Overhead Analysis and Solutions</vt:lpstr>
      <vt:lpstr>Overhead Analysis and Solutions</vt:lpstr>
      <vt:lpstr>Overhead Analysis and Solutions</vt:lpstr>
      <vt:lpstr>Overhead Analysis and Solutions</vt:lpstr>
      <vt:lpstr>Overhead Analysis and Solutions</vt:lpstr>
      <vt:lpstr>Overhead Analysis and Solutions</vt:lpstr>
      <vt:lpstr>Overhead Analysis and Solutions</vt:lpstr>
      <vt:lpstr>PowerPoint Presentation</vt:lpstr>
      <vt:lpstr>PowerPoint Presentation</vt:lpstr>
      <vt:lpstr>Overhead Analysis and Solutions</vt:lpstr>
      <vt:lpstr>Overhead Analysis and Solutions</vt:lpstr>
      <vt:lpstr>Overhead Analysis and Solutions</vt:lpstr>
      <vt:lpstr>Overhead Analysis and Solutions</vt:lpstr>
      <vt:lpstr>Overhead Analysis and Solutions</vt:lpstr>
      <vt:lpstr>Overhead Analysis and Solutions</vt:lpstr>
      <vt:lpstr>Overhead Analysis and Solutions</vt:lpstr>
      <vt:lpstr>PowerPoint Presentation</vt:lpstr>
      <vt:lpstr>Outline</vt:lpstr>
      <vt:lpstr>Communication Performance Evaluation</vt:lpstr>
      <vt:lpstr>PowerPoint Presentation</vt:lpstr>
      <vt:lpstr>Outline</vt:lpstr>
      <vt:lpstr>Conclusion and Future Work</vt:lpstr>
      <vt:lpstr>Outline</vt:lpstr>
      <vt:lpstr>Summary</vt:lpstr>
      <vt:lpstr>Outline</vt:lpstr>
      <vt:lpstr>Acknowledgement</vt:lpstr>
      <vt:lpstr>PowerPoint Presentation</vt:lpstr>
      <vt:lpstr>About NSCC-JN(1/3)</vt:lpstr>
      <vt:lpstr>About NSCC-JN(2/3)</vt:lpstr>
      <vt:lpstr>About NSCC-JN(3/3)</vt:lpstr>
      <vt:lpstr>Overview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Pavan Balaji</cp:lastModifiedBy>
  <cp:revision>788</cp:revision>
  <cp:lastPrinted>1601-01-01T00:00:00Z</cp:lastPrinted>
  <dcterms:created xsi:type="dcterms:W3CDTF">1601-01-01T00:00:00Z</dcterms:created>
  <dcterms:modified xsi:type="dcterms:W3CDTF">2015-06-29T23:37:06Z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