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5725" r:id="rId1"/>
  </p:sldMasterIdLst>
  <p:notesMasterIdLst>
    <p:notesMasterId r:id="rId30"/>
  </p:notesMasterIdLst>
  <p:handoutMasterIdLst>
    <p:handoutMasterId r:id="rId31"/>
  </p:handoutMasterIdLst>
  <p:sldIdLst>
    <p:sldId id="1288" r:id="rId2"/>
    <p:sldId id="1320" r:id="rId3"/>
    <p:sldId id="1307" r:id="rId4"/>
    <p:sldId id="1303" r:id="rId5"/>
    <p:sldId id="1293" r:id="rId6"/>
    <p:sldId id="1308" r:id="rId7"/>
    <p:sldId id="1304" r:id="rId8"/>
    <p:sldId id="1294" r:id="rId9"/>
    <p:sldId id="1310" r:id="rId10"/>
    <p:sldId id="1312" r:id="rId11"/>
    <p:sldId id="1313" r:id="rId12"/>
    <p:sldId id="1317" r:id="rId13"/>
    <p:sldId id="1314" r:id="rId14"/>
    <p:sldId id="1318" r:id="rId15"/>
    <p:sldId id="1311" r:id="rId16"/>
    <p:sldId id="1315" r:id="rId17"/>
    <p:sldId id="1316" r:id="rId18"/>
    <p:sldId id="1305" r:id="rId19"/>
    <p:sldId id="1295" r:id="rId20"/>
    <p:sldId id="1297" r:id="rId21"/>
    <p:sldId id="1300" r:id="rId22"/>
    <p:sldId id="1298" r:id="rId23"/>
    <p:sldId id="1301" r:id="rId24"/>
    <p:sldId id="1302" r:id="rId25"/>
    <p:sldId id="1290" r:id="rId26"/>
    <p:sldId id="1296" r:id="rId27"/>
    <p:sldId id="1291" r:id="rId28"/>
    <p:sldId id="1292" r:id="rId29"/>
  </p:sldIdLst>
  <p:sldSz cx="9144000" cy="6858000" type="screen4x3"/>
  <p:notesSz cx="6858000" cy="9144000"/>
  <p:defaultTextStyle>
    <a:defPPr>
      <a:defRPr lang="en-US"/>
    </a:defPPr>
    <a:lvl1pPr marL="0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82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65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50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32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15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00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580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665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E95B1D"/>
    <a:srgbClr val="F8E248"/>
    <a:srgbClr val="5DC5C0"/>
    <a:srgbClr val="1E7A7A"/>
    <a:srgbClr val="D60202"/>
    <a:srgbClr val="A9DCFF"/>
    <a:srgbClr val="66CCFF"/>
    <a:srgbClr val="A7CAFF"/>
    <a:srgbClr val="000000"/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24" autoAdjust="0"/>
    <p:restoredTop sz="93179" autoAdjust="0"/>
  </p:normalViewPr>
  <p:slideViewPr>
    <p:cSldViewPr snapToGrid="0" snapToObjects="1">
      <p:cViewPr varScale="1">
        <p:scale>
          <a:sx n="105" d="100"/>
          <a:sy n="105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mcsloaner:Box%20Sync:seo-work:Paper%20Work:nbc-io:nbc-io-result-grap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sseo:Google%20Drive:Paper_Work:2015_PPMM:slides:nbc-io-result-grap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Macintosh%20HD:Users:sseo:Google%20Drive:Paper_Work:2015_PPMM:slides:nbc-io-result-grap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Macintosh%20HD:Users:sseo:Google%20Drive:Paper_Work:2015_PPMM:slides:nbc-io-result-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CPU Performance</c:v>
                </c:pt>
              </c:strCache>
            </c:strRef>
          </c:tx>
          <c:cat>
            <c:numRef>
              <c:f>Sheet1!$B$2:$C$2</c:f>
              <c:numCache>
                <c:formatCode>General</c:formatCode>
                <c:ptCount val="2"/>
                <c:pt idx="0">
                  <c:v>1998.0</c:v>
                </c:pt>
                <c:pt idx="1">
                  <c:v>2008.0</c:v>
                </c:pt>
              </c:numCache>
            </c:numRef>
          </c:cat>
          <c:val>
            <c:numRef>
              <c:f>Sheet1!$B$3:$C$3</c:f>
              <c:numCache>
                <c:formatCode>_-* #,##0_-;\-* #,##0_-;_-* "-"??_-;_-@_-</c:formatCode>
                <c:ptCount val="2"/>
                <c:pt idx="0">
                  <c:v>1.0</c:v>
                </c:pt>
                <c:pt idx="1">
                  <c:v>30000.0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HDD Performance</c:v>
                </c:pt>
              </c:strCache>
            </c:strRef>
          </c:tx>
          <c:cat>
            <c:numRef>
              <c:f>Sheet1!$B$2:$C$2</c:f>
              <c:numCache>
                <c:formatCode>General</c:formatCode>
                <c:ptCount val="2"/>
                <c:pt idx="0">
                  <c:v>1998.0</c:v>
                </c:pt>
                <c:pt idx="1">
                  <c:v>2008.0</c:v>
                </c:pt>
              </c:numCache>
            </c:numRef>
          </c:cat>
          <c:val>
            <c:numRef>
              <c:f>Sheet1!$B$4:$C$4</c:f>
              <c:numCache>
                <c:formatCode>_-* #,##0_-;\-* #,##0_-;_-* "-"??_-;_-@_-</c:formatCode>
                <c:ptCount val="2"/>
                <c:pt idx="0">
                  <c:v>1.0</c:v>
                </c:pt>
                <c:pt idx="1">
                  <c:v>10.0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5080680"/>
        <c:axId val="-2105077640"/>
      </c:lineChart>
      <c:catAx>
        <c:axId val="-2105080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05077640"/>
        <c:crosses val="autoZero"/>
        <c:auto val="1"/>
        <c:lblAlgn val="ctr"/>
        <c:lblOffset val="100"/>
        <c:noMultiLvlLbl val="0"/>
      </c:catAx>
      <c:valAx>
        <c:axId val="-2105077640"/>
        <c:scaling>
          <c:logBase val="10.0"/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Relative Performance</a:t>
                </a:r>
              </a:p>
            </c:rich>
          </c:tx>
          <c:layout/>
          <c:overlay val="0"/>
        </c:title>
        <c:numFmt formatCode="_-* #,##0_-;\-* #,##0_-;_-* &quot;-&quot;??_-;_-@_-" sourceLinked="1"/>
        <c:majorTickMark val="out"/>
        <c:minorTickMark val="none"/>
        <c:tickLblPos val="nextTo"/>
        <c:crossAx val="-2105080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3774059492563"/>
          <c:y val="0.0322244094488189"/>
          <c:w val="0.853845265869544"/>
          <c:h val="0.706288108217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'BW(ppn8)-graph'!$H$3</c:f>
              <c:strCache>
                <c:ptCount val="1"/>
                <c:pt idx="0">
                  <c:v>BC I/O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'BW(ppn8)-graph'!$I$6:$L$6</c:f>
                <c:numCache>
                  <c:formatCode>General</c:formatCode>
                  <c:ptCount val="4"/>
                  <c:pt idx="0">
                    <c:v>162.391127</c:v>
                  </c:pt>
                  <c:pt idx="1">
                    <c:v>129.4055060000001</c:v>
                  </c:pt>
                  <c:pt idx="2">
                    <c:v>490.518292</c:v>
                  </c:pt>
                  <c:pt idx="3">
                    <c:v>306.2592560000003</c:v>
                  </c:pt>
                </c:numCache>
              </c:numRef>
            </c:plus>
            <c:minus>
              <c:numRef>
                <c:f>'BW(ppn8)-graph'!$I$7:$L$7</c:f>
                <c:numCache>
                  <c:formatCode>General</c:formatCode>
                  <c:ptCount val="4"/>
                  <c:pt idx="0">
                    <c:v>264.5718110000001</c:v>
                  </c:pt>
                  <c:pt idx="1">
                    <c:v>90.11794299999997</c:v>
                  </c:pt>
                  <c:pt idx="2">
                    <c:v>663.187673</c:v>
                  </c:pt>
                  <c:pt idx="3">
                    <c:v>305.5776039999996</c:v>
                  </c:pt>
                </c:numCache>
              </c:numRef>
            </c:minus>
            <c:spPr>
              <a:ln w="19050"/>
            </c:spPr>
          </c:errBars>
          <c:cat>
            <c:multiLvlStrRef>
              <c:f>'BW(ppn8)-graph'!$I$1:$L$2</c:f>
              <c:multiLvlStrCache>
                <c:ptCount val="4"/>
                <c:lvl>
                  <c:pt idx="0">
                    <c:v>write</c:v>
                  </c:pt>
                  <c:pt idx="1">
                    <c:v>read</c:v>
                  </c:pt>
                  <c:pt idx="2">
                    <c:v>write</c:v>
                  </c:pt>
                  <c:pt idx="3">
                    <c:v>read</c:v>
                  </c:pt>
                </c:lvl>
                <c:lvl>
                  <c:pt idx="0">
                    <c:v>512</c:v>
                  </c:pt>
                  <c:pt idx="2">
                    <c:v>1024</c:v>
                  </c:pt>
                </c:lvl>
              </c:multiLvlStrCache>
            </c:multiLvlStrRef>
          </c:cat>
          <c:val>
            <c:numRef>
              <c:f>'BW(ppn8)-graph'!$I$3:$L$3</c:f>
              <c:numCache>
                <c:formatCode>0</c:formatCode>
                <c:ptCount val="4"/>
                <c:pt idx="0">
                  <c:v>1070.843348</c:v>
                </c:pt>
                <c:pt idx="1">
                  <c:v>1565.675567</c:v>
                </c:pt>
                <c:pt idx="2">
                  <c:v>1614.754111</c:v>
                </c:pt>
                <c:pt idx="3">
                  <c:v>2717.354951</c:v>
                </c:pt>
              </c:numCache>
            </c:numRef>
          </c:val>
        </c:ser>
        <c:ser>
          <c:idx val="1"/>
          <c:order val="1"/>
          <c:tx>
            <c:strRef>
              <c:f>'BW(ppn8)-graph'!$H$4</c:f>
              <c:strCache>
                <c:ptCount val="1"/>
                <c:pt idx="0">
                  <c:v>NBC I/O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'BW(ppn8)-graph'!$I$8:$L$8</c:f>
                <c:numCache>
                  <c:formatCode>General</c:formatCode>
                  <c:ptCount val="4"/>
                  <c:pt idx="0">
                    <c:v>56.92307399999981</c:v>
                  </c:pt>
                  <c:pt idx="1">
                    <c:v>269.0634910000001</c:v>
                  </c:pt>
                  <c:pt idx="2">
                    <c:v>324.9934159999997</c:v>
                  </c:pt>
                  <c:pt idx="3">
                    <c:v>387.455755</c:v>
                  </c:pt>
                </c:numCache>
              </c:numRef>
            </c:plus>
            <c:minus>
              <c:numRef>
                <c:f>'BW(ppn8)-graph'!$I$9:$L$9</c:f>
                <c:numCache>
                  <c:formatCode>General</c:formatCode>
                  <c:ptCount val="4"/>
                  <c:pt idx="0">
                    <c:v>69.69868600000018</c:v>
                  </c:pt>
                  <c:pt idx="1">
                    <c:v>629.3746999999995</c:v>
                  </c:pt>
                  <c:pt idx="2">
                    <c:v>692.3565029999995</c:v>
                  </c:pt>
                  <c:pt idx="3">
                    <c:v>548.7522350000002</c:v>
                  </c:pt>
                </c:numCache>
              </c:numRef>
            </c:minus>
            <c:spPr>
              <a:ln w="19050">
                <a:solidFill>
                  <a:schemeClr val="tx1"/>
                </a:solidFill>
              </a:ln>
            </c:spPr>
          </c:errBars>
          <c:cat>
            <c:multiLvlStrRef>
              <c:f>'BW(ppn8)-graph'!$I$1:$L$2</c:f>
              <c:multiLvlStrCache>
                <c:ptCount val="4"/>
                <c:lvl>
                  <c:pt idx="0">
                    <c:v>write</c:v>
                  </c:pt>
                  <c:pt idx="1">
                    <c:v>read</c:v>
                  </c:pt>
                  <c:pt idx="2">
                    <c:v>write</c:v>
                  </c:pt>
                  <c:pt idx="3">
                    <c:v>read</c:v>
                  </c:pt>
                </c:lvl>
                <c:lvl>
                  <c:pt idx="0">
                    <c:v>512</c:v>
                  </c:pt>
                  <c:pt idx="2">
                    <c:v>1024</c:v>
                  </c:pt>
                </c:lvl>
              </c:multiLvlStrCache>
            </c:multiLvlStrRef>
          </c:cat>
          <c:val>
            <c:numRef>
              <c:f>'BW(ppn8)-graph'!$I$4:$L$4</c:f>
              <c:numCache>
                <c:formatCode>0</c:formatCode>
                <c:ptCount val="4"/>
                <c:pt idx="0">
                  <c:v>1094.842583</c:v>
                </c:pt>
                <c:pt idx="1">
                  <c:v>1416.652238</c:v>
                </c:pt>
                <c:pt idx="2">
                  <c:v>1553.897945</c:v>
                </c:pt>
                <c:pt idx="3">
                  <c:v>2564.31561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3867208"/>
        <c:axId val="-2103861560"/>
      </c:barChart>
      <c:catAx>
        <c:axId val="-21038672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Processes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</a:ln>
        </c:spPr>
        <c:crossAx val="-2103861560"/>
        <c:crosses val="autoZero"/>
        <c:auto val="1"/>
        <c:lblAlgn val="ctr"/>
        <c:lblOffset val="100"/>
        <c:noMultiLvlLbl val="0"/>
      </c:catAx>
      <c:valAx>
        <c:axId val="-2103861560"/>
        <c:scaling>
          <c:orientation val="minMax"/>
          <c:max val="3200.0"/>
          <c:min val="0.0"/>
        </c:scaling>
        <c:delete val="0"/>
        <c:axPos val="l"/>
        <c:majorGridlines>
          <c:spPr>
            <a:ln w="9525">
              <a:solidFill>
                <a:schemeClr val="bg1">
                  <a:lumMod val="5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Bandwidth (Mbytes/sec)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spPr>
          <a:ln w="9525">
            <a:solidFill>
              <a:schemeClr val="tx1"/>
            </a:solidFill>
          </a:ln>
        </c:spPr>
        <c:crossAx val="-2103867208"/>
        <c:crosses val="autoZero"/>
        <c:crossBetween val="between"/>
        <c:majorUnit val="400.0"/>
      </c:valAx>
      <c:spPr>
        <a:noFill/>
        <a:ln w="9525"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338985943083645"/>
          <c:y val="0.0415291237633757"/>
          <c:w val="0.446420728021242"/>
          <c:h val="0.0691921562689279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600">
          <a:latin typeface="Arial"/>
          <a:cs typeface="Arial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0747788470886"/>
          <c:y val="0.096326973551383"/>
          <c:w val="0.846871658403811"/>
          <c:h val="0.7123061780738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'IO-Comp-graph'!$A$10</c:f>
              <c:strCache>
                <c:ptCount val="1"/>
                <c:pt idx="0">
                  <c:v>Computation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'IO-Comp-graph'!$H$6:$K$6</c:f>
                <c:numCache>
                  <c:formatCode>General</c:formatCode>
                  <c:ptCount val="4"/>
                </c:numCache>
              </c:numRef>
            </c:plus>
            <c:minus>
              <c:numRef>
                <c:f>'IO-Comp-graph'!$H$7:$K$7</c:f>
                <c:numCache>
                  <c:formatCode>General</c:formatCode>
                  <c:ptCount val="4"/>
                </c:numCache>
              </c:numRef>
            </c:minus>
            <c:spPr>
              <a:ln w="19050"/>
            </c:spPr>
          </c:errBars>
          <c:cat>
            <c:multiLvlStrRef>
              <c:f>'IO-Comp-graph'!$B$8:$E$9</c:f>
              <c:multiLvlStrCache>
                <c:ptCount val="4"/>
                <c:lvl>
                  <c:pt idx="0">
                    <c:v>BC I/O</c:v>
                  </c:pt>
                  <c:pt idx="1">
                    <c:v>NBC I/O</c:v>
                  </c:pt>
                  <c:pt idx="2">
                    <c:v>BC I/O</c:v>
                  </c:pt>
                  <c:pt idx="3">
                    <c:v>NBC I/O</c:v>
                  </c:pt>
                </c:lvl>
                <c:lvl>
                  <c:pt idx="0">
                    <c:v>write</c:v>
                  </c:pt>
                  <c:pt idx="2">
                    <c:v>read</c:v>
                  </c:pt>
                </c:lvl>
              </c:multiLvlStrCache>
            </c:multiLvlStrRef>
          </c:cat>
          <c:val>
            <c:numRef>
              <c:f>'IO-Comp-graph'!$B$10:$E$10</c:f>
              <c:numCache>
                <c:formatCode>0%</c:formatCode>
                <c:ptCount val="4"/>
                <c:pt idx="0">
                  <c:v>0.537476974528783</c:v>
                </c:pt>
                <c:pt idx="1">
                  <c:v>0.570579565218394</c:v>
                </c:pt>
                <c:pt idx="2">
                  <c:v>0.553199176406125</c:v>
                </c:pt>
                <c:pt idx="3">
                  <c:v>0.582638629499925</c:v>
                </c:pt>
              </c:numCache>
            </c:numRef>
          </c:val>
        </c:ser>
        <c:ser>
          <c:idx val="1"/>
          <c:order val="1"/>
          <c:tx>
            <c:strRef>
              <c:f>'IO-Comp-graph'!$A$11</c:f>
              <c:strCache>
                <c:ptCount val="1"/>
                <c:pt idx="0">
                  <c:v>I/O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'IO-Comp-graph'!$H$8:$K$8</c:f>
                <c:numCache>
                  <c:formatCode>General</c:formatCode>
                  <c:ptCount val="4"/>
                </c:numCache>
              </c:numRef>
            </c:plus>
            <c:minus>
              <c:numRef>
                <c:f>'IO-Comp-graph'!$H$9:$K$9</c:f>
                <c:numCache>
                  <c:formatCode>General</c:formatCode>
                  <c:ptCount val="4"/>
                </c:numCache>
              </c:numRef>
            </c:minus>
            <c:spPr>
              <a:ln w="19050">
                <a:solidFill>
                  <a:schemeClr val="tx1"/>
                </a:solidFill>
              </a:ln>
            </c:spPr>
          </c:errBars>
          <c:cat>
            <c:multiLvlStrRef>
              <c:f>'IO-Comp-graph'!$B$8:$E$9</c:f>
              <c:multiLvlStrCache>
                <c:ptCount val="4"/>
                <c:lvl>
                  <c:pt idx="0">
                    <c:v>BC I/O</c:v>
                  </c:pt>
                  <c:pt idx="1">
                    <c:v>NBC I/O</c:v>
                  </c:pt>
                  <c:pt idx="2">
                    <c:v>BC I/O</c:v>
                  </c:pt>
                  <c:pt idx="3">
                    <c:v>NBC I/O</c:v>
                  </c:pt>
                </c:lvl>
                <c:lvl>
                  <c:pt idx="0">
                    <c:v>write</c:v>
                  </c:pt>
                  <c:pt idx="2">
                    <c:v>read</c:v>
                  </c:pt>
                </c:lvl>
              </c:multiLvlStrCache>
            </c:multiLvlStrRef>
          </c:cat>
          <c:val>
            <c:numRef>
              <c:f>'IO-Comp-graph'!$B$11:$E$11</c:f>
              <c:numCache>
                <c:formatCode>0%</c:formatCode>
                <c:ptCount val="4"/>
                <c:pt idx="0">
                  <c:v>0.462523025471217</c:v>
                </c:pt>
                <c:pt idx="1">
                  <c:v>0.073098445193408</c:v>
                </c:pt>
                <c:pt idx="2">
                  <c:v>0.446800823593875</c:v>
                </c:pt>
                <c:pt idx="3">
                  <c:v>0.0754415077218996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03739208"/>
        <c:axId val="-2103735912"/>
      </c:barChart>
      <c:catAx>
        <c:axId val="-2103739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</a:ln>
        </c:spPr>
        <c:crossAx val="-2103735912"/>
        <c:crosses val="autoZero"/>
        <c:auto val="1"/>
        <c:lblAlgn val="ctr"/>
        <c:lblOffset val="100"/>
        <c:noMultiLvlLbl val="0"/>
      </c:catAx>
      <c:valAx>
        <c:axId val="-2103735912"/>
        <c:scaling>
          <c:orientation val="minMax"/>
          <c:max val="1.0"/>
        </c:scaling>
        <c:delete val="0"/>
        <c:axPos val="l"/>
        <c:majorGridlines>
          <c:spPr>
            <a:ln w="9525">
              <a:solidFill>
                <a:schemeClr val="bg1">
                  <a:lumMod val="5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Arial"/>
                    <a:ea typeface="+mn-ea"/>
                    <a:cs typeface="Arial"/>
                  </a:defRPr>
                </a:pPr>
                <a:r>
                  <a:rPr lang="en-US"/>
                  <a:t>Execution Time Breakdown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spPr>
          <a:ln w="9525">
            <a:solidFill>
              <a:schemeClr val="tx1"/>
            </a:solidFill>
          </a:ln>
        </c:spPr>
        <c:crossAx val="-2103739208"/>
        <c:crosses val="autoZero"/>
        <c:crossBetween val="between"/>
      </c:valAx>
      <c:spPr>
        <a:noFill/>
        <a:ln w="9525"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296225981956337"/>
          <c:y val="0.00306758530183727"/>
          <c:w val="0.47242900759854"/>
          <c:h val="0.0823437815465374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600">
          <a:latin typeface="Arial"/>
          <a:cs typeface="Arial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9087563034213"/>
          <c:y val="0.0418397940642035"/>
          <c:w val="0.848531790669023"/>
          <c:h val="0.782818998586715"/>
        </c:manualLayout>
      </c:layout>
      <c:lineChart>
        <c:grouping val="standard"/>
        <c:varyColors val="0"/>
        <c:ser>
          <c:idx val="0"/>
          <c:order val="0"/>
          <c:tx>
            <c:strRef>
              <c:f>'IO-IO-graph'!$A$12</c:f>
              <c:strCache>
                <c:ptCount val="1"/>
                <c:pt idx="0">
                  <c:v>read</c:v>
                </c:pt>
              </c:strCache>
            </c:strRef>
          </c:tx>
          <c:spPr>
            <a:ln w="28575">
              <a:solidFill>
                <a:schemeClr val="accent2"/>
              </a:solidFill>
              <a:prstDash val="sysDash"/>
            </a:ln>
          </c:spPr>
          <c:marker>
            <c:symbol val="diamond"/>
            <c:size val="13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'IO-IO-graph'!$H$7:$K$7</c:f>
                <c:numCache>
                  <c:formatCode>General</c:formatCode>
                  <c:ptCount val="4"/>
                </c:numCache>
              </c:numRef>
            </c:plus>
            <c:minus>
              <c:numRef>
                <c:f>'IO-IO-graph'!$H$6:$K$6</c:f>
                <c:numCache>
                  <c:formatCode>General</c:formatCode>
                  <c:ptCount val="4"/>
                </c:numCache>
              </c:numRef>
            </c:minus>
            <c:spPr>
              <a:ln w="19050"/>
            </c:spPr>
          </c:errBars>
          <c:cat>
            <c:numRef>
              <c:f>'IO-IO-graph'!$B$11:$F$11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</c:numCache>
            </c:numRef>
          </c:cat>
          <c:val>
            <c:numRef>
              <c:f>'IO-IO-graph'!$B$12:$F$12</c:f>
              <c:numCache>
                <c:formatCode>0.00</c:formatCode>
                <c:ptCount val="5"/>
                <c:pt idx="0">
                  <c:v>1.0</c:v>
                </c:pt>
                <c:pt idx="1">
                  <c:v>0.941126265740378</c:v>
                </c:pt>
                <c:pt idx="2">
                  <c:v>0.895672900241962</c:v>
                </c:pt>
                <c:pt idx="3">
                  <c:v>0.870299074311672</c:v>
                </c:pt>
                <c:pt idx="4">
                  <c:v>0.867400526470934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'IO-IO-graph'!$A$13</c:f>
              <c:strCache>
                <c:ptCount val="1"/>
                <c:pt idx="0">
                  <c:v>write</c:v>
                </c:pt>
              </c:strCache>
            </c:strRef>
          </c:tx>
          <c:spPr>
            <a:ln w="28575">
              <a:solidFill>
                <a:schemeClr val="accent1"/>
              </a:solidFill>
            </a:ln>
          </c:spPr>
          <c:marker>
            <c:symbol val="square"/>
            <c:size val="9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'IO-IO-graph'!$H$8:$K$8</c:f>
                <c:numCache>
                  <c:formatCode>General</c:formatCode>
                  <c:ptCount val="4"/>
                </c:numCache>
              </c:numRef>
            </c:plus>
            <c:minus>
              <c:numRef>
                <c:f>'IO-IO-graph'!$H$9:$K$9</c:f>
                <c:numCache>
                  <c:formatCode>General</c:formatCode>
                  <c:ptCount val="4"/>
                </c:numCache>
              </c:numRef>
            </c:minus>
            <c:spPr>
              <a:ln w="19050">
                <a:solidFill>
                  <a:schemeClr val="tx1"/>
                </a:solidFill>
              </a:ln>
            </c:spPr>
          </c:errBars>
          <c:cat>
            <c:numRef>
              <c:f>'IO-IO-graph'!$B$11:$F$11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</c:numCache>
            </c:numRef>
          </c:cat>
          <c:val>
            <c:numRef>
              <c:f>'IO-IO-graph'!$B$13:$F$13</c:f>
              <c:numCache>
                <c:formatCode>0.00</c:formatCode>
                <c:ptCount val="5"/>
                <c:pt idx="0">
                  <c:v>1.0</c:v>
                </c:pt>
                <c:pt idx="1">
                  <c:v>0.517895255554</c:v>
                </c:pt>
                <c:pt idx="2">
                  <c:v>0.424356529646399</c:v>
                </c:pt>
                <c:pt idx="3">
                  <c:v>0.407654377524476</c:v>
                </c:pt>
                <c:pt idx="4">
                  <c:v>0.41061459912154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3630824"/>
        <c:axId val="-2103625128"/>
      </c:lineChart>
      <c:catAx>
        <c:axId val="-21036308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Outstanding Collective I/O Operations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</a:ln>
        </c:spPr>
        <c:crossAx val="-2103625128"/>
        <c:crosses val="autoZero"/>
        <c:auto val="1"/>
        <c:lblAlgn val="ctr"/>
        <c:lblOffset val="100"/>
        <c:noMultiLvlLbl val="0"/>
      </c:catAx>
      <c:valAx>
        <c:axId val="-2103625128"/>
        <c:scaling>
          <c:orientation val="minMax"/>
          <c:max val="1.0"/>
        </c:scaling>
        <c:delete val="0"/>
        <c:axPos val="l"/>
        <c:majorGridlines>
          <c:spPr>
            <a:ln w="9525">
              <a:solidFill>
                <a:schemeClr val="bg1">
                  <a:lumMod val="5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Arial"/>
                    <a:ea typeface="+mn-ea"/>
                    <a:cs typeface="Arial"/>
                  </a:defRPr>
                </a:pPr>
                <a:r>
                  <a:rPr lang="en-US"/>
                  <a:t>Normalized Execution Time</a:t>
                </a:r>
              </a:p>
            </c:rich>
          </c:tx>
          <c:layout>
            <c:manualLayout>
              <c:xMode val="edge"/>
              <c:yMode val="edge"/>
              <c:x val="0.00846812515782466"/>
              <c:y val="0.09246643448415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9525">
            <a:solidFill>
              <a:schemeClr val="tx1"/>
            </a:solidFill>
          </a:ln>
        </c:spPr>
        <c:crossAx val="-2103630824"/>
        <c:crosses val="autoZero"/>
        <c:crossBetween val="between"/>
      </c:valAx>
      <c:spPr>
        <a:noFill/>
        <a:ln w="9525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69132786973057"/>
          <c:y val="0.574707500504745"/>
          <c:w val="0.193938155689722"/>
          <c:h val="0.219174742580254"/>
        </c:manualLayout>
      </c:layout>
      <c:overlay val="1"/>
      <c:spPr>
        <a:solidFill>
          <a:schemeClr val="bg1"/>
        </a:solidFill>
      </c:sp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600">
          <a:latin typeface="Arial"/>
          <a:cs typeface="Arial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893F1-86E9-5C4D-8287-0327B338419C}" type="datetimeFigureOut">
              <a:rPr lang="en-US" smtClean="0"/>
              <a:t>5/3/15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D6081-0B7A-9F49-B5FD-9E26BEDCE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410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2E8D8-24B4-3647-BE77-7AC3841D8246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F6EE3-EB51-D543-BD02-3EDA7E034F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484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82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65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50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32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15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00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80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65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6EE3-EB51-D543-BD02-3EDA7E034FA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85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0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Theoretical peak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bandwidth on Blues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should be around 8 GB/s for transfer rates. </a:t>
            </a:r>
          </a:p>
          <a:p>
            <a:pPr marL="0" marR="0" indent="0" algn="l" defTabSz="4570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average, the bandwidth of NBC I/O is 4% lower than that of BC I/O.</a:t>
            </a:r>
          </a:p>
          <a:p>
            <a:pPr marL="0" marR="0" indent="0" algn="l" defTabSz="4570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case of NBC I/O shows 2% higher (write, 512), 10% lower (read, 512), 4% lower (write, 1024), and 6% lower (read, 1024).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6EE3-EB51-D543-BD02-3EDA7E034FA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11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global array size: 1536 x 1024 x 1024 integers (6 GB)</a:t>
            </a:r>
          </a:p>
          <a:p>
            <a:r>
              <a:rPr lang="en-US" dirty="0" smtClean="0"/>
              <a:t>64 processes with </a:t>
            </a:r>
            <a:r>
              <a:rPr lang="en-US" dirty="0" err="1" smtClean="0"/>
              <a:t>ppn</a:t>
            </a:r>
            <a:r>
              <a:rPr lang="en-US" dirty="0" smtClean="0"/>
              <a:t>=8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6EE3-EB51-D543-BD02-3EDA7E034FA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15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Total 16 collective I/O</a:t>
            </a:r>
            <a:r>
              <a:rPr lang="en-US" baseline="0" dirty="0" smtClean="0"/>
              <a:t> operations with different file offsets.</a:t>
            </a:r>
          </a:p>
          <a:p>
            <a:r>
              <a:rPr lang="en-US" baseline="0" dirty="0" smtClean="0"/>
              <a:t>Each collective I/O operation accesses 1 GB of a file, in total 16 GB.</a:t>
            </a:r>
          </a:p>
          <a:p>
            <a:r>
              <a:rPr lang="en-US" baseline="0" dirty="0" smtClean="0"/>
              <a:t>64 processes with </a:t>
            </a:r>
            <a:r>
              <a:rPr lang="en-US" baseline="0" dirty="0" err="1" smtClean="0"/>
              <a:t>ppn</a:t>
            </a:r>
            <a:r>
              <a:rPr lang="en-US" baseline="0" dirty="0" smtClean="0"/>
              <a:t>=8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6EE3-EB51-D543-BD02-3EDA7E034FA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7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eader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FooterBlu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00850"/>
            <a:ext cx="9144000" cy="6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doe_blac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495800"/>
            <a:ext cx="6400800" cy="1752600"/>
          </a:xfrm>
        </p:spPr>
        <p:txBody>
          <a:bodyPr anchor="ctr"/>
          <a:lstStyle>
            <a:lvl1pPr marL="0" indent="0" algn="l">
              <a:buNone/>
              <a:defRPr>
                <a:solidFill>
                  <a:srgbClr val="4D50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90600" y="1676400"/>
            <a:ext cx="7696200" cy="1752600"/>
          </a:xfrm>
        </p:spPr>
        <p:txBody>
          <a:bodyPr anchor="t"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69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7F7F7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7F7F7F"/>
                </a:solidFill>
              </a:rPr>
              <a:t>PPMM 2015</a:t>
            </a: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BC473-63BF-E147-A2FE-AF72D963E9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8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7F7F7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7F7F7F"/>
                </a:solidFill>
              </a:rPr>
              <a:t>PPMM 2015</a:t>
            </a: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ECC5A-8414-0F47-8337-7843F7A8AF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0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SlideFooter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4125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SlideHeaderBlu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706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7F7F7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706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chemeClr val="tx2"/>
                </a:solidFill>
              </a:rPr>
              <a:t>PPMM 2015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54235-45E4-5A45-B367-10800D256C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8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4D504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7F7F7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7F7F7F"/>
                </a:solidFill>
              </a:rPr>
              <a:t>PPMM 2015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450FC-CA9A-C94E-B478-035CF078C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6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6088"/>
            <a:ext cx="4038600" cy="500007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6088"/>
            <a:ext cx="4038600" cy="500007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7F7F7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7F7F7F"/>
                </a:solidFill>
              </a:rPr>
              <a:t>PPMM 2015</a:t>
            </a:r>
            <a:endParaRPr lang="en-US">
              <a:solidFill>
                <a:srgbClr val="7F7F7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2DB9C-D913-624A-A87A-C55975C7FA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2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03011"/>
            <a:ext cx="4040188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42773"/>
            <a:ext cx="4040188" cy="438339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03011"/>
            <a:ext cx="4041775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42773"/>
            <a:ext cx="4041775" cy="438339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7F7F7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7F7F7F"/>
                </a:solidFill>
              </a:rPr>
              <a:t>PPMM 2015</a:t>
            </a:r>
            <a:endParaRPr lang="en-US">
              <a:solidFill>
                <a:srgbClr val="7F7F7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A13B5-5292-744C-A4C9-B550C127D2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4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7F7F7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7F7F7F"/>
                </a:solidFill>
              </a:rPr>
              <a:t>PPMM 2015</a:t>
            </a: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BFFB8-5C3C-634D-843D-4E909C4459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7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7F7F7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7F7F7F"/>
                </a:solidFill>
              </a:rPr>
              <a:t>PPMM 2015</a:t>
            </a:r>
            <a:endParaRPr lang="en-US">
              <a:solidFill>
                <a:srgbClr val="7F7F7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E8FEC-9876-EC44-B5A2-B30BC8B23E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1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7F7F7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7F7F7F"/>
                </a:solidFill>
              </a:rPr>
              <a:t>PPMM 2015</a:t>
            </a:r>
            <a:endParaRPr lang="en-US">
              <a:solidFill>
                <a:srgbClr val="7F7F7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6500F-73FA-CC45-9899-7E09286763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76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7F7F7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7F7F7F"/>
                </a:solidFill>
              </a:rPr>
              <a:t>PPMM 2015</a:t>
            </a:r>
            <a:endParaRPr lang="en-US">
              <a:solidFill>
                <a:srgbClr val="7F7F7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C3EB4-EF4C-B84F-A455-84BCD02852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1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BFBFBF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B81420A7-229A-234F-B71A-F7038FCE5D40}" type="slidenum">
              <a:rPr lang="en-US">
                <a:ea typeface="ＭＳ Ｐゴシック" charset="0"/>
                <a:cs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26" r:id="rId1"/>
    <p:sldLayoutId id="2147485727" r:id="rId2"/>
    <p:sldLayoutId id="2147485728" r:id="rId3"/>
    <p:sldLayoutId id="2147485729" r:id="rId4"/>
    <p:sldLayoutId id="2147485730" r:id="rId5"/>
    <p:sldLayoutId id="2147485731" r:id="rId6"/>
    <p:sldLayoutId id="2147485732" r:id="rId7"/>
    <p:sldLayoutId id="2147485733" r:id="rId8"/>
    <p:sldLayoutId id="2147485734" r:id="rId9"/>
    <p:sldLayoutId id="2147485735" r:id="rId10"/>
    <p:sldLayoutId id="2147485736" r:id="rId11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1F497D"/>
          </a:solidFill>
          <a:latin typeface="Trebuchet MS"/>
          <a:ea typeface="ＭＳ Ｐゴシック" pitchFamily="-112" charset="-128"/>
          <a:cs typeface="Trebuchet M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1F497D"/>
          </a:solidFill>
          <a:latin typeface="Trebuchet MS" pitchFamily="-112" charset="0"/>
          <a:ea typeface="ＭＳ Ｐゴシック" pitchFamily="-112" charset="-128"/>
          <a:cs typeface="Trebuchet MS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1F497D"/>
          </a:solidFill>
          <a:latin typeface="Trebuchet MS" pitchFamily="-112" charset="0"/>
          <a:ea typeface="ＭＳ Ｐゴシック" pitchFamily="-112" charset="-128"/>
          <a:cs typeface="Trebuchet MS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1F497D"/>
          </a:solidFill>
          <a:latin typeface="Trebuchet MS" pitchFamily="-112" charset="0"/>
          <a:ea typeface="ＭＳ Ｐゴシック" pitchFamily="-112" charset="-128"/>
          <a:cs typeface="Trebuchet MS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1F497D"/>
          </a:solidFill>
          <a:latin typeface="Trebuchet MS" pitchFamily="-112" charset="0"/>
          <a:ea typeface="ＭＳ Ｐゴシック" pitchFamily="-112" charset="-128"/>
          <a:cs typeface="Trebuchet MS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•"/>
        <a:defRPr sz="2400" kern="1200">
          <a:solidFill>
            <a:schemeClr val="accent5">
              <a:lumMod val="75000"/>
            </a:schemeClr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–"/>
        <a:defRPr sz="2400" kern="1200">
          <a:solidFill>
            <a:schemeClr val="accent5">
              <a:lumMod val="75000"/>
            </a:schemeClr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•"/>
        <a:defRPr sz="2000" kern="1200">
          <a:solidFill>
            <a:schemeClr val="accent5">
              <a:lumMod val="75000"/>
            </a:schemeClr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–"/>
        <a:defRPr sz="2000" kern="1200">
          <a:solidFill>
            <a:schemeClr val="accent5">
              <a:lumMod val="75000"/>
            </a:schemeClr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2000" kern="1200">
          <a:solidFill>
            <a:schemeClr val="accent5">
              <a:lumMod val="75000"/>
            </a:schemeClr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57616" y="3959141"/>
            <a:ext cx="7366000" cy="2133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u="sng" dirty="0"/>
              <a:t>Sangmin </a:t>
            </a:r>
            <a:r>
              <a:rPr lang="en-US" u="sng" dirty="0" smtClean="0"/>
              <a:t>Seo</a:t>
            </a:r>
            <a:r>
              <a:rPr lang="en-US" dirty="0" smtClean="0"/>
              <a:t>, </a:t>
            </a:r>
            <a:r>
              <a:rPr lang="en-US" dirty="0"/>
              <a:t>Robert </a:t>
            </a:r>
            <a:r>
              <a:rPr lang="en-US" dirty="0" smtClean="0"/>
              <a:t>Latham, </a:t>
            </a:r>
            <a:r>
              <a:rPr lang="en-US" dirty="0" err="1"/>
              <a:t>Junchao</a:t>
            </a:r>
            <a:r>
              <a:rPr lang="en-US" dirty="0"/>
              <a:t> </a:t>
            </a:r>
            <a:r>
              <a:rPr lang="en-US" dirty="0" smtClean="0"/>
              <a:t>Zhang, </a:t>
            </a:r>
            <a:r>
              <a:rPr lang="en-US" dirty="0" err="1"/>
              <a:t>Pavan</a:t>
            </a:r>
            <a:r>
              <a:rPr lang="en-US" dirty="0"/>
              <a:t> </a:t>
            </a:r>
            <a:r>
              <a:rPr lang="en-US" dirty="0" err="1"/>
              <a:t>Balaji</a:t>
            </a:r>
            <a:r>
              <a:rPr lang="en-US" dirty="0"/>
              <a:t> </a:t>
            </a:r>
          </a:p>
          <a:p>
            <a:pPr algn="ctr"/>
            <a:r>
              <a:rPr lang="en-US" dirty="0" smtClean="0"/>
              <a:t>Argonne </a:t>
            </a:r>
            <a:r>
              <a:rPr lang="en-US" dirty="0"/>
              <a:t>National Laboratory</a:t>
            </a:r>
          </a:p>
          <a:p>
            <a:pPr algn="ctr"/>
            <a:r>
              <a:rPr lang="en-US" dirty="0"/>
              <a:t>{</a:t>
            </a:r>
            <a:r>
              <a:rPr lang="en-US" dirty="0" err="1"/>
              <a:t>sseo</a:t>
            </a:r>
            <a:r>
              <a:rPr lang="en-US" dirty="0"/>
              <a:t>, </a:t>
            </a:r>
            <a:r>
              <a:rPr lang="en-US" dirty="0" err="1"/>
              <a:t>robl</a:t>
            </a:r>
            <a:r>
              <a:rPr lang="en-US" dirty="0"/>
              <a:t>, </a:t>
            </a:r>
            <a:r>
              <a:rPr lang="en-US" dirty="0" err="1"/>
              <a:t>jczhang</a:t>
            </a:r>
            <a:r>
              <a:rPr lang="en-US" dirty="0"/>
              <a:t>, </a:t>
            </a:r>
            <a:r>
              <a:rPr lang="en-US" dirty="0" err="1"/>
              <a:t>balaji</a:t>
            </a:r>
            <a:r>
              <a:rPr lang="en-US" dirty="0"/>
              <a:t>}@</a:t>
            </a:r>
            <a:r>
              <a:rPr lang="en-US" dirty="0" err="1"/>
              <a:t>anl.gov</a:t>
            </a:r>
            <a:r>
              <a:rPr lang="en-US" dirty="0"/>
              <a:t>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May 4, 2015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6259" y="1676400"/>
            <a:ext cx="8541003" cy="1752600"/>
          </a:xfrm>
        </p:spPr>
        <p:txBody>
          <a:bodyPr anchor="ctr">
            <a:noAutofit/>
          </a:bodyPr>
          <a:lstStyle/>
          <a:p>
            <a:pPr algn="ctr"/>
            <a:r>
              <a:rPr lang="en-US" sz="3600" dirty="0"/>
              <a:t>Implementation and Evaluation of MPI Nonblocking Collective I/</a:t>
            </a:r>
            <a:r>
              <a:rPr lang="en-US" sz="3600" dirty="0" smtClean="0"/>
              <a:t>O</a:t>
            </a:r>
            <a:endParaRPr lang="en-US" sz="3600" dirty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3124200" y="644706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0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082" algn="l" defTabSz="4570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65" algn="l" defTabSz="4570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50" algn="l" defTabSz="4570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332" algn="l" defTabSz="4570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415" algn="l" defTabSz="4570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500" algn="l" defTabSz="4570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580" algn="l" defTabSz="4570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665" algn="l" defTabSz="4570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chemeClr val="tx2"/>
                </a:solidFill>
              </a:rPr>
              <a:t>PPMM 2015</a:t>
            </a:r>
            <a:endParaRPr lang="en-US" sz="16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458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Collective File Write in ROMIO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25400"/>
            <a:ext cx="8229600" cy="1500763"/>
          </a:xfrm>
        </p:spPr>
        <p:txBody>
          <a:bodyPr/>
          <a:lstStyle/>
          <a:p>
            <a:r>
              <a:rPr lang="en-US" dirty="0" smtClean="0"/>
              <a:t>If we handle requests of all processes independently</a:t>
            </a:r>
          </a:p>
          <a:p>
            <a:pPr lvl="1"/>
            <a:r>
              <a:rPr lang="en-US" dirty="0" smtClean="0"/>
              <a:t>Each process needs three individual write operations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chemeClr val="tx2"/>
                </a:solidFill>
              </a:rPr>
              <a:t>PPMM 2015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746042" y="1389449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P0</a:t>
            </a:r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1698" y="1970219"/>
            <a:ext cx="948898" cy="33855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Request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093972" y="1384195"/>
            <a:ext cx="4356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P1</a:t>
            </a: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469570" y="1384195"/>
            <a:ext cx="4356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P2</a:t>
            </a: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12382" y="1796775"/>
            <a:ext cx="1791463" cy="602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Write to a file: </a:t>
            </a:r>
          </a:p>
          <a:p>
            <a:pPr>
              <a:lnSpc>
                <a:spcPct val="12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A to 1, B to 4, C to 7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50734" y="1796775"/>
            <a:ext cx="1791288" cy="602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Write to a file:</a:t>
            </a:r>
          </a:p>
          <a:p>
            <a:pPr>
              <a:lnSpc>
                <a:spcPct val="12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D to 2, E to 5, F to 8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859853" y="1796775"/>
            <a:ext cx="1751401" cy="602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Write to a file:</a:t>
            </a:r>
          </a:p>
          <a:p>
            <a:pPr>
              <a:lnSpc>
                <a:spcPct val="12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G to 3, H to 6, I to 9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67108" y="2629106"/>
            <a:ext cx="618078" cy="33855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Data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4450734" y="2590232"/>
            <a:ext cx="1783080" cy="411626"/>
            <a:chOff x="3999386" y="1530431"/>
            <a:chExt cx="1783080" cy="411626"/>
          </a:xfrm>
        </p:grpSpPr>
        <p:sp>
          <p:nvSpPr>
            <p:cNvPr id="56" name="Rectangle 55"/>
            <p:cNvSpPr/>
            <p:nvPr/>
          </p:nvSpPr>
          <p:spPr>
            <a:xfrm>
              <a:off x="3999386" y="1530431"/>
              <a:ext cx="594360" cy="411626"/>
            </a:xfrm>
            <a:prstGeom prst="rect">
              <a:avLst/>
            </a:prstGeom>
            <a:solidFill>
              <a:srgbClr val="5DC5C0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D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593746" y="1530431"/>
              <a:ext cx="594360" cy="411626"/>
            </a:xfrm>
            <a:prstGeom prst="rect">
              <a:avLst/>
            </a:prstGeom>
            <a:solidFill>
              <a:srgbClr val="F8E248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188106" y="1530431"/>
              <a:ext cx="594360" cy="411626"/>
            </a:xfrm>
            <a:prstGeom prst="rect">
              <a:avLst/>
            </a:prstGeom>
            <a:solidFill>
              <a:srgbClr val="E95B1D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F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828174" y="2568661"/>
            <a:ext cx="1783080" cy="411626"/>
            <a:chOff x="6404561" y="1530431"/>
            <a:chExt cx="1783080" cy="411626"/>
          </a:xfrm>
        </p:grpSpPr>
        <p:sp>
          <p:nvSpPr>
            <p:cNvPr id="60" name="Rectangle 59"/>
            <p:cNvSpPr/>
            <p:nvPr/>
          </p:nvSpPr>
          <p:spPr>
            <a:xfrm>
              <a:off x="6404561" y="1530431"/>
              <a:ext cx="594360" cy="411626"/>
            </a:xfrm>
            <a:prstGeom prst="rect">
              <a:avLst/>
            </a:prstGeom>
            <a:solidFill>
              <a:srgbClr val="5DC5C0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G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998921" y="1530431"/>
              <a:ext cx="594360" cy="411626"/>
            </a:xfrm>
            <a:prstGeom prst="rect">
              <a:avLst/>
            </a:prstGeom>
            <a:solidFill>
              <a:srgbClr val="F8E248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H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593281" y="1530431"/>
              <a:ext cx="594360" cy="411626"/>
            </a:xfrm>
            <a:prstGeom prst="rect">
              <a:avLst/>
            </a:prstGeom>
            <a:solidFill>
              <a:srgbClr val="E95B1D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I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718505" y="3519846"/>
            <a:ext cx="515285" cy="33855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File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2665356" y="3505602"/>
            <a:ext cx="5352304" cy="411626"/>
            <a:chOff x="2678037" y="2728458"/>
            <a:chExt cx="5352304" cy="411626"/>
          </a:xfrm>
        </p:grpSpPr>
        <p:sp>
          <p:nvSpPr>
            <p:cNvPr id="65" name="Rectangle 64"/>
            <p:cNvSpPr/>
            <p:nvPr/>
          </p:nvSpPr>
          <p:spPr>
            <a:xfrm>
              <a:off x="2678037" y="2728458"/>
              <a:ext cx="594360" cy="411626"/>
            </a:xfrm>
            <a:prstGeom prst="rect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1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272780" y="2728458"/>
              <a:ext cx="594360" cy="411626"/>
            </a:xfrm>
            <a:prstGeom prst="rect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2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867523" y="2728458"/>
              <a:ext cx="594360" cy="411626"/>
            </a:xfrm>
            <a:prstGeom prst="rect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3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462266" y="2728458"/>
              <a:ext cx="594360" cy="411626"/>
            </a:xfrm>
            <a:prstGeom prst="rect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4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057009" y="2728458"/>
              <a:ext cx="594360" cy="411626"/>
            </a:xfrm>
            <a:prstGeom prst="rect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5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651752" y="2728458"/>
              <a:ext cx="594360" cy="411626"/>
            </a:xfrm>
            <a:prstGeom prst="rect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6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246495" y="2728458"/>
              <a:ext cx="594360" cy="411626"/>
            </a:xfrm>
            <a:prstGeom prst="rect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7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841238" y="2728458"/>
              <a:ext cx="594360" cy="411626"/>
            </a:xfrm>
            <a:prstGeom prst="rect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8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435981" y="2728458"/>
              <a:ext cx="594360" cy="411626"/>
            </a:xfrm>
            <a:prstGeom prst="rect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9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cxnSp>
        <p:nvCxnSpPr>
          <p:cNvPr id="74" name="Straight Arrow Connector 73"/>
          <p:cNvCxnSpPr>
            <a:stCxn id="85" idx="2"/>
            <a:endCxn id="65" idx="0"/>
          </p:cNvCxnSpPr>
          <p:nvPr/>
        </p:nvCxnSpPr>
        <p:spPr>
          <a:xfrm>
            <a:off x="2359254" y="3001858"/>
            <a:ext cx="603282" cy="503744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75" name="Straight Arrow Connector 74"/>
          <p:cNvCxnSpPr>
            <a:stCxn id="86" idx="2"/>
            <a:endCxn id="68" idx="0"/>
          </p:cNvCxnSpPr>
          <p:nvPr/>
        </p:nvCxnSpPr>
        <p:spPr>
          <a:xfrm>
            <a:off x="2953614" y="3001858"/>
            <a:ext cx="1793151" cy="503744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76" name="Straight Arrow Connector 75"/>
          <p:cNvCxnSpPr>
            <a:stCxn id="87" idx="2"/>
            <a:endCxn id="71" idx="0"/>
          </p:cNvCxnSpPr>
          <p:nvPr/>
        </p:nvCxnSpPr>
        <p:spPr>
          <a:xfrm>
            <a:off x="3547974" y="3001858"/>
            <a:ext cx="2983020" cy="503744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77" name="Straight Arrow Connector 76"/>
          <p:cNvCxnSpPr>
            <a:stCxn id="56" idx="2"/>
            <a:endCxn id="66" idx="0"/>
          </p:cNvCxnSpPr>
          <p:nvPr/>
        </p:nvCxnSpPr>
        <p:spPr>
          <a:xfrm flipH="1">
            <a:off x="3557279" y="3001858"/>
            <a:ext cx="1190635" cy="503744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78" name="Straight Arrow Connector 77"/>
          <p:cNvCxnSpPr>
            <a:stCxn id="57" idx="2"/>
            <a:endCxn id="69" idx="0"/>
          </p:cNvCxnSpPr>
          <p:nvPr/>
        </p:nvCxnSpPr>
        <p:spPr>
          <a:xfrm flipH="1">
            <a:off x="5341508" y="3001858"/>
            <a:ext cx="766" cy="503744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79" name="Straight Arrow Connector 78"/>
          <p:cNvCxnSpPr>
            <a:stCxn id="58" idx="2"/>
            <a:endCxn id="72" idx="0"/>
          </p:cNvCxnSpPr>
          <p:nvPr/>
        </p:nvCxnSpPr>
        <p:spPr>
          <a:xfrm>
            <a:off x="5936634" y="3001858"/>
            <a:ext cx="1189103" cy="503744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80" name="Straight Arrow Connector 79"/>
          <p:cNvCxnSpPr>
            <a:stCxn id="60" idx="2"/>
            <a:endCxn id="67" idx="0"/>
          </p:cNvCxnSpPr>
          <p:nvPr/>
        </p:nvCxnSpPr>
        <p:spPr>
          <a:xfrm flipH="1">
            <a:off x="4152022" y="2980287"/>
            <a:ext cx="2973332" cy="525315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81" name="Straight Arrow Connector 80"/>
          <p:cNvCxnSpPr>
            <a:stCxn id="61" idx="2"/>
            <a:endCxn id="70" idx="0"/>
          </p:cNvCxnSpPr>
          <p:nvPr/>
        </p:nvCxnSpPr>
        <p:spPr>
          <a:xfrm flipH="1">
            <a:off x="5936251" y="2980287"/>
            <a:ext cx="1783463" cy="525315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82" name="Straight Arrow Connector 81"/>
          <p:cNvCxnSpPr>
            <a:stCxn id="62" idx="2"/>
            <a:endCxn id="73" idx="0"/>
          </p:cNvCxnSpPr>
          <p:nvPr/>
        </p:nvCxnSpPr>
        <p:spPr>
          <a:xfrm flipH="1">
            <a:off x="7720480" y="2980287"/>
            <a:ext cx="593594" cy="525315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grpSp>
        <p:nvGrpSpPr>
          <p:cNvPr id="84" name="Group 83"/>
          <p:cNvGrpSpPr/>
          <p:nvPr/>
        </p:nvGrpSpPr>
        <p:grpSpPr>
          <a:xfrm>
            <a:off x="2062074" y="2590232"/>
            <a:ext cx="1783080" cy="411626"/>
            <a:chOff x="3999386" y="1530431"/>
            <a:chExt cx="1783080" cy="411626"/>
          </a:xfrm>
        </p:grpSpPr>
        <p:sp>
          <p:nvSpPr>
            <p:cNvPr id="85" name="Rectangle 84"/>
            <p:cNvSpPr/>
            <p:nvPr/>
          </p:nvSpPr>
          <p:spPr>
            <a:xfrm>
              <a:off x="3999386" y="1530431"/>
              <a:ext cx="594360" cy="411626"/>
            </a:xfrm>
            <a:prstGeom prst="rect">
              <a:avLst/>
            </a:prstGeom>
            <a:solidFill>
              <a:srgbClr val="5DC5C0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A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593746" y="1530431"/>
              <a:ext cx="594360" cy="411626"/>
            </a:xfrm>
            <a:prstGeom prst="rect">
              <a:avLst/>
            </a:prstGeom>
            <a:solidFill>
              <a:srgbClr val="F8E248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B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188106" y="1530431"/>
              <a:ext cx="594360" cy="411626"/>
            </a:xfrm>
            <a:prstGeom prst="rect">
              <a:avLst/>
            </a:prstGeom>
            <a:solidFill>
              <a:srgbClr val="E95B1D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C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0563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Collective File Write in ROMIO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chemeClr val="tx2"/>
                </a:solidFill>
              </a:rPr>
              <a:t>PPMM 2015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2855407" y="1108924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P0</a:t>
            </a:r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11063" y="1689694"/>
            <a:ext cx="948898" cy="33855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Request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03337" y="1103670"/>
            <a:ext cx="4356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P1</a:t>
            </a: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578935" y="1103670"/>
            <a:ext cx="4356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P2</a:t>
            </a: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121747" y="1516250"/>
            <a:ext cx="1791463" cy="602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Write to a file: </a:t>
            </a:r>
          </a:p>
          <a:p>
            <a:pPr>
              <a:lnSpc>
                <a:spcPct val="12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A to 1, B to 4, C to 7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560099" y="1516250"/>
            <a:ext cx="1791288" cy="602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Write to a file:</a:t>
            </a:r>
          </a:p>
          <a:p>
            <a:pPr>
              <a:lnSpc>
                <a:spcPct val="12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D to 2, E to 5, F to 8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969218" y="1516250"/>
            <a:ext cx="1751401" cy="602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Write to a file:</a:t>
            </a:r>
          </a:p>
          <a:p>
            <a:pPr>
              <a:lnSpc>
                <a:spcPct val="12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G to 3, H to 6, I to 9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76473" y="2348581"/>
            <a:ext cx="618078" cy="33855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Data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22102" y="3310581"/>
            <a:ext cx="1610136" cy="33855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Communication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62978" y="4304365"/>
            <a:ext cx="728384" cy="33855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Buffer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03529" y="5049887"/>
            <a:ext cx="1047282" cy="33855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File Write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2335687" y="2878011"/>
            <a:ext cx="1461671" cy="1190668"/>
            <a:chOff x="2383531" y="3303122"/>
            <a:chExt cx="1461671" cy="1190668"/>
          </a:xfrm>
        </p:grpSpPr>
        <p:sp>
          <p:nvSpPr>
            <p:cNvPr id="118" name="TextBox 117"/>
            <p:cNvSpPr txBox="1"/>
            <p:nvPr/>
          </p:nvSpPr>
          <p:spPr>
            <a:xfrm>
              <a:off x="2383531" y="3303122"/>
              <a:ext cx="12426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Send B to P1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2383531" y="3597419"/>
              <a:ext cx="12525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Send C to P2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2383531" y="3891716"/>
              <a:ext cx="14516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solidFill>
                    <a:srgbClr val="000000"/>
                  </a:solidFill>
                  <a:latin typeface="Arial"/>
                  <a:cs typeface="Arial"/>
                </a:rPr>
                <a:t>Recv</a:t>
              </a:r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 D from P1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383531" y="4186013"/>
              <a:ext cx="14616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solidFill>
                    <a:srgbClr val="000000"/>
                  </a:solidFill>
                  <a:latin typeface="Arial"/>
                  <a:cs typeface="Arial"/>
                </a:rPr>
                <a:t>Recv</a:t>
              </a:r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 G from P2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4715425" y="2891491"/>
            <a:ext cx="1461671" cy="1190668"/>
            <a:chOff x="4659863" y="3316602"/>
            <a:chExt cx="1461671" cy="1190668"/>
          </a:xfrm>
        </p:grpSpPr>
        <p:sp>
          <p:nvSpPr>
            <p:cNvPr id="142" name="TextBox 141"/>
            <p:cNvSpPr txBox="1"/>
            <p:nvPr/>
          </p:nvSpPr>
          <p:spPr>
            <a:xfrm>
              <a:off x="4659863" y="3316602"/>
              <a:ext cx="12426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Send D to P0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4659863" y="3610899"/>
              <a:ext cx="12525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Send F to P2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4659863" y="3905196"/>
              <a:ext cx="14417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solidFill>
                    <a:srgbClr val="000000"/>
                  </a:solidFill>
                  <a:latin typeface="Arial"/>
                  <a:cs typeface="Arial"/>
                </a:rPr>
                <a:t>Recv</a:t>
              </a:r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 B from P0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4659863" y="4199493"/>
              <a:ext cx="14616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solidFill>
                    <a:srgbClr val="000000"/>
                  </a:solidFill>
                  <a:latin typeface="Arial"/>
                  <a:cs typeface="Arial"/>
                </a:rPr>
                <a:t>Recv</a:t>
              </a:r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 H from P2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7105390" y="2904971"/>
            <a:ext cx="1451677" cy="1190668"/>
            <a:chOff x="7038069" y="3330082"/>
            <a:chExt cx="1451677" cy="1190668"/>
          </a:xfrm>
        </p:grpSpPr>
        <p:sp>
          <p:nvSpPr>
            <p:cNvPr id="147" name="TextBox 146"/>
            <p:cNvSpPr txBox="1"/>
            <p:nvPr/>
          </p:nvSpPr>
          <p:spPr>
            <a:xfrm>
              <a:off x="7038069" y="3330082"/>
              <a:ext cx="12625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Send G to P0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7038069" y="3624379"/>
              <a:ext cx="12525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Send H to P1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7038069" y="3918676"/>
              <a:ext cx="14516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solidFill>
                    <a:srgbClr val="000000"/>
                  </a:solidFill>
                  <a:latin typeface="Arial"/>
                  <a:cs typeface="Arial"/>
                </a:rPr>
                <a:t>Recv</a:t>
              </a:r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 C from P0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038069" y="4212973"/>
              <a:ext cx="14316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solidFill>
                    <a:srgbClr val="000000"/>
                  </a:solidFill>
                  <a:latin typeface="Arial"/>
                  <a:cs typeface="Arial"/>
                </a:rPr>
                <a:t>Recv</a:t>
              </a:r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 F from P1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4534464" y="4271779"/>
            <a:ext cx="1783080" cy="411626"/>
            <a:chOff x="3999386" y="1530431"/>
            <a:chExt cx="1783080" cy="411626"/>
          </a:xfrm>
          <a:solidFill>
            <a:srgbClr val="F8E248"/>
          </a:solidFill>
        </p:grpSpPr>
        <p:sp>
          <p:nvSpPr>
            <p:cNvPr id="153" name="Rectangle 152"/>
            <p:cNvSpPr/>
            <p:nvPr/>
          </p:nvSpPr>
          <p:spPr>
            <a:xfrm>
              <a:off x="3999386" y="1530431"/>
              <a:ext cx="594360" cy="411626"/>
            </a:xfrm>
            <a:prstGeom prst="rect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B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4593746" y="1530431"/>
              <a:ext cx="594360" cy="411626"/>
            </a:xfrm>
            <a:prstGeom prst="rect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5188106" y="1530431"/>
              <a:ext cx="594360" cy="411626"/>
            </a:xfrm>
            <a:prstGeom prst="rect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H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6911904" y="4250208"/>
            <a:ext cx="1783080" cy="411626"/>
            <a:chOff x="6404561" y="1530431"/>
            <a:chExt cx="1783080" cy="411626"/>
          </a:xfrm>
          <a:solidFill>
            <a:srgbClr val="E95B1D"/>
          </a:solidFill>
        </p:grpSpPr>
        <p:sp>
          <p:nvSpPr>
            <p:cNvPr id="157" name="Rectangle 156"/>
            <p:cNvSpPr/>
            <p:nvPr/>
          </p:nvSpPr>
          <p:spPr>
            <a:xfrm>
              <a:off x="6404561" y="1530431"/>
              <a:ext cx="594360" cy="411626"/>
            </a:xfrm>
            <a:prstGeom prst="rect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C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6998921" y="1530431"/>
              <a:ext cx="594360" cy="411626"/>
            </a:xfrm>
            <a:prstGeom prst="rect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F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7593281" y="1530431"/>
              <a:ext cx="594360" cy="411626"/>
            </a:xfrm>
            <a:prstGeom prst="rect">
              <a:avLst/>
            </a:prstGeom>
            <a:grp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I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2748320" y="4998596"/>
            <a:ext cx="5352304" cy="411626"/>
            <a:chOff x="2678037" y="2728458"/>
            <a:chExt cx="5352304" cy="411626"/>
          </a:xfrm>
        </p:grpSpPr>
        <p:sp>
          <p:nvSpPr>
            <p:cNvPr id="161" name="Rectangle 160"/>
            <p:cNvSpPr/>
            <p:nvPr/>
          </p:nvSpPr>
          <p:spPr>
            <a:xfrm>
              <a:off x="2678037" y="2728458"/>
              <a:ext cx="594360" cy="411626"/>
            </a:xfrm>
            <a:prstGeom prst="rect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1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3272780" y="2728458"/>
              <a:ext cx="594360" cy="411626"/>
            </a:xfrm>
            <a:prstGeom prst="rect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2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3867523" y="2728458"/>
              <a:ext cx="594360" cy="411626"/>
            </a:xfrm>
            <a:prstGeom prst="rect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3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4462266" y="2728458"/>
              <a:ext cx="594360" cy="411626"/>
            </a:xfrm>
            <a:prstGeom prst="rect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4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5057009" y="2728458"/>
              <a:ext cx="594360" cy="411626"/>
            </a:xfrm>
            <a:prstGeom prst="rect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5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5651752" y="2728458"/>
              <a:ext cx="594360" cy="411626"/>
            </a:xfrm>
            <a:prstGeom prst="rect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6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6246495" y="2728458"/>
              <a:ext cx="594360" cy="411626"/>
            </a:xfrm>
            <a:prstGeom prst="rect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7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6841238" y="2728458"/>
              <a:ext cx="594360" cy="411626"/>
            </a:xfrm>
            <a:prstGeom prst="rect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8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7435981" y="2728458"/>
              <a:ext cx="594360" cy="411626"/>
            </a:xfrm>
            <a:prstGeom prst="rect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9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cxnSp>
        <p:nvCxnSpPr>
          <p:cNvPr id="170" name="Straight Arrow Connector 169"/>
          <p:cNvCxnSpPr>
            <a:stCxn id="180" idx="2"/>
            <a:endCxn id="161" idx="0"/>
          </p:cNvCxnSpPr>
          <p:nvPr/>
        </p:nvCxnSpPr>
        <p:spPr>
          <a:xfrm>
            <a:off x="2451140" y="4677872"/>
            <a:ext cx="594360" cy="320724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171" name="Straight Arrow Connector 170"/>
          <p:cNvCxnSpPr>
            <a:stCxn id="181" idx="2"/>
            <a:endCxn id="162" idx="0"/>
          </p:cNvCxnSpPr>
          <p:nvPr/>
        </p:nvCxnSpPr>
        <p:spPr>
          <a:xfrm>
            <a:off x="3045500" y="4677872"/>
            <a:ext cx="594743" cy="320724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172" name="Straight Arrow Connector 171"/>
          <p:cNvCxnSpPr>
            <a:stCxn id="182" idx="2"/>
            <a:endCxn id="163" idx="0"/>
          </p:cNvCxnSpPr>
          <p:nvPr/>
        </p:nvCxnSpPr>
        <p:spPr>
          <a:xfrm>
            <a:off x="3639860" y="4677872"/>
            <a:ext cx="595126" cy="320724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173" name="Straight Arrow Connector 172"/>
          <p:cNvCxnSpPr>
            <a:stCxn id="153" idx="2"/>
            <a:endCxn id="164" idx="0"/>
          </p:cNvCxnSpPr>
          <p:nvPr/>
        </p:nvCxnSpPr>
        <p:spPr>
          <a:xfrm flipH="1">
            <a:off x="4829729" y="4683405"/>
            <a:ext cx="1915" cy="315191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174" name="Straight Arrow Connector 173"/>
          <p:cNvCxnSpPr>
            <a:stCxn id="154" idx="2"/>
            <a:endCxn id="165" idx="0"/>
          </p:cNvCxnSpPr>
          <p:nvPr/>
        </p:nvCxnSpPr>
        <p:spPr>
          <a:xfrm flipH="1">
            <a:off x="5424472" y="4683405"/>
            <a:ext cx="1532" cy="315191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175" name="Straight Arrow Connector 174"/>
          <p:cNvCxnSpPr>
            <a:stCxn id="155" idx="2"/>
            <a:endCxn id="166" idx="0"/>
          </p:cNvCxnSpPr>
          <p:nvPr/>
        </p:nvCxnSpPr>
        <p:spPr>
          <a:xfrm flipH="1">
            <a:off x="6019215" y="4683405"/>
            <a:ext cx="1149" cy="315191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176" name="Straight Arrow Connector 175"/>
          <p:cNvCxnSpPr>
            <a:stCxn id="157" idx="2"/>
            <a:endCxn id="167" idx="0"/>
          </p:cNvCxnSpPr>
          <p:nvPr/>
        </p:nvCxnSpPr>
        <p:spPr>
          <a:xfrm flipH="1">
            <a:off x="6613958" y="4661834"/>
            <a:ext cx="595126" cy="336762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177" name="Straight Arrow Connector 176"/>
          <p:cNvCxnSpPr>
            <a:stCxn id="158" idx="2"/>
            <a:endCxn id="168" idx="0"/>
          </p:cNvCxnSpPr>
          <p:nvPr/>
        </p:nvCxnSpPr>
        <p:spPr>
          <a:xfrm flipH="1">
            <a:off x="7208701" y="4661834"/>
            <a:ext cx="594743" cy="336762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178" name="Straight Arrow Connector 177"/>
          <p:cNvCxnSpPr>
            <a:stCxn id="159" idx="2"/>
            <a:endCxn id="169" idx="0"/>
          </p:cNvCxnSpPr>
          <p:nvPr/>
        </p:nvCxnSpPr>
        <p:spPr>
          <a:xfrm flipH="1">
            <a:off x="7803444" y="4661834"/>
            <a:ext cx="594360" cy="336762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grpSp>
        <p:nvGrpSpPr>
          <p:cNvPr id="179" name="Group 178"/>
          <p:cNvGrpSpPr/>
          <p:nvPr/>
        </p:nvGrpSpPr>
        <p:grpSpPr>
          <a:xfrm>
            <a:off x="2153960" y="4266246"/>
            <a:ext cx="1783080" cy="411626"/>
            <a:chOff x="3999386" y="1530431"/>
            <a:chExt cx="1783080" cy="411626"/>
          </a:xfrm>
        </p:grpSpPr>
        <p:sp>
          <p:nvSpPr>
            <p:cNvPr id="180" name="Rectangle 179"/>
            <p:cNvSpPr/>
            <p:nvPr/>
          </p:nvSpPr>
          <p:spPr>
            <a:xfrm>
              <a:off x="3999386" y="1530431"/>
              <a:ext cx="594360" cy="411626"/>
            </a:xfrm>
            <a:prstGeom prst="rect">
              <a:avLst/>
            </a:prstGeom>
            <a:solidFill>
              <a:srgbClr val="5DC5C0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A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4593746" y="1530431"/>
              <a:ext cx="594360" cy="411626"/>
            </a:xfrm>
            <a:prstGeom prst="rect">
              <a:avLst/>
            </a:prstGeom>
            <a:solidFill>
              <a:srgbClr val="5DC5C0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D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5188106" y="1530431"/>
              <a:ext cx="594360" cy="411626"/>
            </a:xfrm>
            <a:prstGeom prst="rect">
              <a:avLst/>
            </a:prstGeom>
            <a:solidFill>
              <a:srgbClr val="5DC5C0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G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4553332" y="2311789"/>
            <a:ext cx="1783080" cy="411626"/>
            <a:chOff x="3999386" y="1530431"/>
            <a:chExt cx="1783080" cy="411626"/>
          </a:xfrm>
        </p:grpSpPr>
        <p:sp>
          <p:nvSpPr>
            <p:cNvPr id="188" name="Rectangle 187"/>
            <p:cNvSpPr/>
            <p:nvPr/>
          </p:nvSpPr>
          <p:spPr>
            <a:xfrm>
              <a:off x="3999386" y="1530431"/>
              <a:ext cx="594360" cy="411626"/>
            </a:xfrm>
            <a:prstGeom prst="rect">
              <a:avLst/>
            </a:prstGeom>
            <a:solidFill>
              <a:srgbClr val="5DC5C0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D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4593746" y="1530431"/>
              <a:ext cx="594360" cy="411626"/>
            </a:xfrm>
            <a:prstGeom prst="rect">
              <a:avLst/>
            </a:prstGeom>
            <a:solidFill>
              <a:srgbClr val="F8E248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5188106" y="1530431"/>
              <a:ext cx="594360" cy="411626"/>
            </a:xfrm>
            <a:prstGeom prst="rect">
              <a:avLst/>
            </a:prstGeom>
            <a:solidFill>
              <a:srgbClr val="E95B1D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F</a:t>
              </a: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6930772" y="2290218"/>
            <a:ext cx="1783080" cy="411626"/>
            <a:chOff x="6404561" y="1530431"/>
            <a:chExt cx="1783080" cy="411626"/>
          </a:xfrm>
        </p:grpSpPr>
        <p:sp>
          <p:nvSpPr>
            <p:cNvPr id="192" name="Rectangle 191"/>
            <p:cNvSpPr/>
            <p:nvPr/>
          </p:nvSpPr>
          <p:spPr>
            <a:xfrm>
              <a:off x="6404561" y="1530431"/>
              <a:ext cx="594360" cy="411626"/>
            </a:xfrm>
            <a:prstGeom prst="rect">
              <a:avLst/>
            </a:prstGeom>
            <a:solidFill>
              <a:srgbClr val="5DC5C0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G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6998921" y="1530431"/>
              <a:ext cx="594360" cy="411626"/>
            </a:xfrm>
            <a:prstGeom prst="rect">
              <a:avLst/>
            </a:prstGeom>
            <a:solidFill>
              <a:srgbClr val="F8E248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H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7593281" y="1530431"/>
              <a:ext cx="594360" cy="411626"/>
            </a:xfrm>
            <a:prstGeom prst="rect">
              <a:avLst/>
            </a:prstGeom>
            <a:solidFill>
              <a:srgbClr val="E95B1D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I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2164672" y="2311789"/>
            <a:ext cx="1783080" cy="411626"/>
            <a:chOff x="3999386" y="1530431"/>
            <a:chExt cx="1783080" cy="411626"/>
          </a:xfrm>
        </p:grpSpPr>
        <p:sp>
          <p:nvSpPr>
            <p:cNvPr id="196" name="Rectangle 195"/>
            <p:cNvSpPr/>
            <p:nvPr/>
          </p:nvSpPr>
          <p:spPr>
            <a:xfrm>
              <a:off x="3999386" y="1530431"/>
              <a:ext cx="594360" cy="411626"/>
            </a:xfrm>
            <a:prstGeom prst="rect">
              <a:avLst/>
            </a:prstGeom>
            <a:solidFill>
              <a:srgbClr val="5DC5C0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A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4593746" y="1530431"/>
              <a:ext cx="594360" cy="411626"/>
            </a:xfrm>
            <a:prstGeom prst="rect">
              <a:avLst/>
            </a:prstGeom>
            <a:solidFill>
              <a:srgbClr val="F8E248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B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5188106" y="1530431"/>
              <a:ext cx="594360" cy="411626"/>
            </a:xfrm>
            <a:prstGeom prst="rect">
              <a:avLst/>
            </a:prstGeom>
            <a:solidFill>
              <a:srgbClr val="E95B1D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C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199" name="Content Placeholder 2"/>
          <p:cNvSpPr>
            <a:spLocks noGrp="1"/>
          </p:cNvSpPr>
          <p:nvPr>
            <p:ph idx="1"/>
          </p:nvPr>
        </p:nvSpPr>
        <p:spPr>
          <a:xfrm>
            <a:off x="457200" y="5755535"/>
            <a:ext cx="8229600" cy="60996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Each process can write its buffer of three blocks to the contiguous region in the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75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NBC I/O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/>
              <a:t>the same general algorithm for the blocking collective I/O operations in ROMIO</a:t>
            </a:r>
          </a:p>
          <a:p>
            <a:r>
              <a:rPr lang="en-US" dirty="0"/>
              <a:t>Replace all blocking communication or I/O operations with nonblocking counterparts</a:t>
            </a:r>
          </a:p>
          <a:p>
            <a:pPr lvl="1"/>
            <a:r>
              <a:rPr lang="en-US" dirty="0"/>
              <a:t>Use request handles to make progress or keep track of progress</a:t>
            </a:r>
          </a:p>
          <a:p>
            <a:r>
              <a:rPr lang="en-US" dirty="0"/>
              <a:t>Divide the original routine into </a:t>
            </a:r>
            <a:r>
              <a:rPr lang="en-US" dirty="0" smtClean="0"/>
              <a:t>separate </a:t>
            </a:r>
            <a:r>
              <a:rPr lang="en-US" dirty="0"/>
              <a:t>routines when the blocking operation is changed</a:t>
            </a:r>
          </a:p>
          <a:p>
            <a:r>
              <a:rPr lang="en-US" dirty="0"/>
              <a:t>Manage the progress of NBC I/O operations </a:t>
            </a:r>
            <a:r>
              <a:rPr lang="en-US" dirty="0" smtClean="0"/>
              <a:t>using 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he extended generalized request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state </a:t>
            </a:r>
            <a:r>
              <a:rPr lang="en-US" dirty="0" smtClean="0"/>
              <a:t>machine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chemeClr val="tx2"/>
                </a:solidFill>
              </a:rPr>
              <a:t>PPMM 2015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63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Extended Generalized Request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generalized requests</a:t>
            </a:r>
          </a:p>
          <a:p>
            <a:pPr lvl="1"/>
            <a:r>
              <a:rPr lang="en-US" dirty="0" smtClean="0"/>
              <a:t>Allow users to add new nonblocking operations to MPI while still using many pieces of MPI infrastructure such as request objects and the progress notification </a:t>
            </a:r>
            <a:r>
              <a:rPr lang="en-US" dirty="0" smtClean="0"/>
              <a:t>routines</a:t>
            </a:r>
          </a:p>
          <a:p>
            <a:pPr lvl="1"/>
            <a:r>
              <a:rPr lang="en-US" dirty="0" smtClean="0"/>
              <a:t>Unable </a:t>
            </a:r>
            <a:r>
              <a:rPr lang="en-US" dirty="0" smtClean="0"/>
              <a:t>to make progress with the test or wait routines</a:t>
            </a:r>
          </a:p>
          <a:p>
            <a:pPr lvl="2"/>
            <a:r>
              <a:rPr lang="en-US" dirty="0" smtClean="0"/>
              <a:t>Their progress must occur completely outside the underlying MPI implementation (typically via </a:t>
            </a:r>
            <a:r>
              <a:rPr lang="en-US" dirty="0" err="1" smtClean="0"/>
              <a:t>pthreads</a:t>
            </a:r>
            <a:r>
              <a:rPr lang="en-US" dirty="0" smtClean="0"/>
              <a:t> or signal handlers)</a:t>
            </a:r>
          </a:p>
          <a:p>
            <a:r>
              <a:rPr lang="en-US" dirty="0" smtClean="0"/>
              <a:t>Extended generalized requests</a:t>
            </a:r>
          </a:p>
          <a:p>
            <a:pPr lvl="1"/>
            <a:r>
              <a:rPr lang="en-US" dirty="0" smtClean="0"/>
              <a:t>Add poll and wait routines</a:t>
            </a:r>
          </a:p>
          <a:p>
            <a:pPr lvl="1"/>
            <a:r>
              <a:rPr lang="en-US" dirty="0" smtClean="0"/>
              <a:t>Enable users to utilize the test and wait routines of MPI in order to check progress on or make progress on user-defined nonblocking operations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47060"/>
            <a:ext cx="2895600" cy="365125"/>
          </a:xfr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chemeClr val="tx2"/>
                </a:solidFill>
              </a:rPr>
              <a:t>PPMM 2015</a:t>
            </a:r>
          </a:p>
        </p:txBody>
      </p:sp>
    </p:spTree>
    <p:extLst>
      <p:ext uri="{BB962C8B-B14F-4D97-AF65-F5344CB8AC3E}">
        <p14:creationId xmlns:p14="http://schemas.microsoft.com/office/powerpoint/2010/main" val="2384298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Extended </a:t>
            </a:r>
            <a:r>
              <a:rPr lang="en-US" dirty="0"/>
              <a:t>Generalized </a:t>
            </a:r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034224"/>
          </a:xfrm>
        </p:spPr>
        <p:txBody>
          <a:bodyPr>
            <a:normAutofit/>
          </a:bodyPr>
          <a:lstStyle/>
          <a:p>
            <a:r>
              <a:rPr lang="en-US" dirty="0" smtClean="0"/>
              <a:t>Exploit </a:t>
            </a:r>
            <a:r>
              <a:rPr lang="en-US" dirty="0"/>
              <a:t>the extended generalized request to mange the progress of NBC I/O </a:t>
            </a:r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chemeClr val="tx2"/>
                </a:solidFill>
              </a:rPr>
              <a:t>PPMM 2015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5851" y="2314186"/>
            <a:ext cx="3850640" cy="226568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 err="1" smtClean="0">
                <a:solidFill>
                  <a:srgbClr val="000000"/>
                </a:solidFill>
              </a:rPr>
              <a:t>MPI_File_write_all</a:t>
            </a:r>
            <a:r>
              <a:rPr lang="en-US" sz="1600" dirty="0">
                <a:solidFill>
                  <a:srgbClr val="000000"/>
                </a:solidFill>
              </a:rPr>
              <a:t>(..., </a:t>
            </a:r>
            <a:r>
              <a:rPr lang="en-US" sz="1600" dirty="0" err="1">
                <a:solidFill>
                  <a:srgbClr val="000000"/>
                </a:solidFill>
              </a:rPr>
              <a:t>MPI_Status</a:t>
            </a:r>
            <a:r>
              <a:rPr lang="en-US" sz="1600" dirty="0">
                <a:solidFill>
                  <a:srgbClr val="000000"/>
                </a:solidFill>
              </a:rPr>
              <a:t> *status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{</a:t>
            </a: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dirty="0">
                <a:solidFill>
                  <a:srgbClr val="000000"/>
                </a:solidFill>
              </a:rPr>
              <a:t>  </a:t>
            </a:r>
            <a:r>
              <a:rPr lang="en-US" sz="1600" dirty="0" smtClean="0">
                <a:solidFill>
                  <a:srgbClr val="000000"/>
                </a:solidFill>
              </a:rPr>
              <a:t>  .</a:t>
            </a:r>
            <a:r>
              <a:rPr lang="en-US" sz="1600" dirty="0">
                <a:solidFill>
                  <a:srgbClr val="000000"/>
                </a:solidFill>
              </a:rPr>
              <a:t>..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</a:t>
            </a:r>
            <a:r>
              <a:rPr lang="en-US" sz="1600" dirty="0" smtClean="0">
                <a:solidFill>
                  <a:srgbClr val="000000"/>
                </a:solidFill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</a:rPr>
              <a:t>MPI_Alltoall</a:t>
            </a:r>
            <a:r>
              <a:rPr lang="en-US" sz="1600" dirty="0">
                <a:solidFill>
                  <a:srgbClr val="000000"/>
                </a:solidFill>
              </a:rPr>
              <a:t>(...);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</a:t>
            </a:r>
            <a:r>
              <a:rPr lang="en-US" sz="1600" dirty="0" smtClean="0">
                <a:solidFill>
                  <a:srgbClr val="000000"/>
                </a:solidFill>
              </a:rPr>
              <a:t>  .</a:t>
            </a:r>
            <a:r>
              <a:rPr lang="en-US" sz="1600" dirty="0">
                <a:solidFill>
                  <a:srgbClr val="000000"/>
                </a:solidFill>
              </a:rPr>
              <a:t>..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</a:t>
            </a:r>
            <a:r>
              <a:rPr lang="en-US" sz="1600" dirty="0" smtClean="0">
                <a:solidFill>
                  <a:srgbClr val="000000"/>
                </a:solidFill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</a:rPr>
              <a:t>ADIO_WriteStrided</a:t>
            </a:r>
            <a:r>
              <a:rPr lang="en-US" sz="1600" dirty="0">
                <a:solidFill>
                  <a:srgbClr val="000000"/>
                </a:solidFill>
              </a:rPr>
              <a:t>(...);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</a:t>
            </a:r>
            <a:r>
              <a:rPr lang="en-US" sz="1600" dirty="0" smtClean="0">
                <a:solidFill>
                  <a:srgbClr val="000000"/>
                </a:solidFill>
              </a:rPr>
              <a:t>  .</a:t>
            </a:r>
            <a:r>
              <a:rPr lang="en-US" sz="1600" dirty="0">
                <a:solidFill>
                  <a:srgbClr val="000000"/>
                </a:solidFill>
              </a:rPr>
              <a:t>..</a:t>
            </a:r>
          </a:p>
          <a:p>
            <a:r>
              <a:rPr lang="en-US" sz="1600" dirty="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706804" y="2314186"/>
            <a:ext cx="4284796" cy="393524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 err="1" smtClean="0">
                <a:solidFill>
                  <a:srgbClr val="000000"/>
                </a:solidFill>
              </a:rPr>
              <a:t>MPI_File_</a:t>
            </a:r>
            <a:r>
              <a:rPr lang="en-US" sz="1600" dirty="0" err="1" smtClean="0">
                <a:solidFill>
                  <a:srgbClr val="3366FF"/>
                </a:solidFill>
              </a:rPr>
              <a:t>iwrite</a:t>
            </a:r>
            <a:r>
              <a:rPr lang="en-US" sz="1600" dirty="0" err="1" smtClean="0">
                <a:solidFill>
                  <a:srgbClr val="000000"/>
                </a:solidFill>
              </a:rPr>
              <a:t>_all</a:t>
            </a:r>
            <a:r>
              <a:rPr lang="en-US" sz="1600" dirty="0">
                <a:solidFill>
                  <a:srgbClr val="000000"/>
                </a:solidFill>
              </a:rPr>
              <a:t>(..., </a:t>
            </a:r>
            <a:r>
              <a:rPr lang="en-US" sz="1600" dirty="0" err="1">
                <a:solidFill>
                  <a:srgbClr val="3366FF"/>
                </a:solidFill>
              </a:rPr>
              <a:t>MPI_Request</a:t>
            </a:r>
            <a:r>
              <a:rPr lang="en-US" sz="1600" dirty="0">
                <a:solidFill>
                  <a:srgbClr val="3366FF"/>
                </a:solidFill>
              </a:rPr>
              <a:t> *</a:t>
            </a:r>
            <a:r>
              <a:rPr lang="en-US" sz="1600" dirty="0" err="1" smtClean="0">
                <a:solidFill>
                  <a:srgbClr val="3366FF"/>
                </a:solidFill>
              </a:rPr>
              <a:t>req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</a:rPr>
              <a:t>MPI_Request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nio_req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    </a:t>
            </a:r>
            <a:r>
              <a:rPr lang="en-US" sz="1600" dirty="0" err="1" smtClean="0">
                <a:solidFill>
                  <a:srgbClr val="3366FF"/>
                </a:solidFill>
              </a:rPr>
              <a:t>MPIX_Grequest_class_create</a:t>
            </a:r>
            <a:r>
              <a:rPr lang="en-US" sz="1600" dirty="0">
                <a:solidFill>
                  <a:srgbClr val="000000"/>
                </a:solidFill>
              </a:rPr>
              <a:t>(..., </a:t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          </a:t>
            </a:r>
            <a:r>
              <a:rPr lang="en-US" sz="1600" dirty="0" err="1" smtClean="0">
                <a:solidFill>
                  <a:srgbClr val="000000"/>
                </a:solidFill>
              </a:rPr>
              <a:t>iwrite_all_poll_fn</a:t>
            </a:r>
            <a:r>
              <a:rPr lang="en-US" sz="1600" dirty="0" smtClean="0">
                <a:solidFill>
                  <a:srgbClr val="000000"/>
                </a:solidFill>
              </a:rPr>
              <a:t>, .</a:t>
            </a:r>
            <a:r>
              <a:rPr lang="en-US" sz="1600" dirty="0">
                <a:solidFill>
                  <a:srgbClr val="000000"/>
                </a:solidFill>
              </a:rPr>
              <a:t>.., &amp;</a:t>
            </a:r>
            <a:r>
              <a:rPr lang="en-US" sz="1600" dirty="0" err="1">
                <a:solidFill>
                  <a:srgbClr val="000000"/>
                </a:solidFill>
              </a:rPr>
              <a:t>greq_class</a:t>
            </a:r>
            <a:r>
              <a:rPr lang="en-US" sz="1600" dirty="0">
                <a:solidFill>
                  <a:srgbClr val="000000"/>
                </a:solidFill>
              </a:rPr>
              <a:t>);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    </a:t>
            </a:r>
            <a:r>
              <a:rPr lang="en-US" sz="1600" dirty="0" err="1" smtClean="0">
                <a:solidFill>
                  <a:srgbClr val="3366FF"/>
                </a:solidFill>
              </a:rPr>
              <a:t>MPIX_Grequest_class_allocate</a:t>
            </a:r>
            <a:r>
              <a:rPr lang="en-US" sz="1600" dirty="0">
                <a:solidFill>
                  <a:srgbClr val="000000"/>
                </a:solidFill>
              </a:rPr>
              <a:t>(</a:t>
            </a:r>
            <a:r>
              <a:rPr lang="en-US" sz="1600" dirty="0" err="1">
                <a:solidFill>
                  <a:srgbClr val="000000"/>
                </a:solidFill>
              </a:rPr>
              <a:t>greq_class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rgbClr val="000000"/>
                </a:solidFill>
              </a:rPr>
              <a:t/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          </a:t>
            </a:r>
            <a:r>
              <a:rPr lang="en-US" sz="1600" dirty="0" err="1" smtClean="0">
                <a:solidFill>
                  <a:srgbClr val="000000"/>
                </a:solidFill>
              </a:rPr>
              <a:t>nio_status</a:t>
            </a:r>
            <a:r>
              <a:rPr lang="en-US" sz="1600" dirty="0" smtClean="0">
                <a:solidFill>
                  <a:srgbClr val="000000"/>
                </a:solidFill>
              </a:rPr>
              <a:t>, &amp;</a:t>
            </a:r>
            <a:r>
              <a:rPr lang="en-US" sz="1600" dirty="0" err="1" smtClean="0">
                <a:solidFill>
                  <a:srgbClr val="000000"/>
                </a:solidFill>
              </a:rPr>
              <a:t>nio_req</a:t>
            </a:r>
            <a:r>
              <a:rPr lang="en-US" sz="1600" dirty="0">
                <a:solidFill>
                  <a:srgbClr val="000000"/>
                </a:solidFill>
              </a:rPr>
              <a:t>);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</a:rPr>
              <a:t>memcpy</a:t>
            </a:r>
            <a:r>
              <a:rPr lang="en-US" sz="1600" dirty="0">
                <a:solidFill>
                  <a:srgbClr val="000000"/>
                </a:solidFill>
              </a:rPr>
              <a:t>(</a:t>
            </a:r>
            <a:r>
              <a:rPr lang="en-US" sz="1600" dirty="0" err="1">
                <a:solidFill>
                  <a:srgbClr val="000000"/>
                </a:solidFill>
              </a:rPr>
              <a:t>req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rgbClr val="000000"/>
                </a:solidFill>
              </a:rPr>
              <a:t>&amp;</a:t>
            </a:r>
            <a:r>
              <a:rPr lang="en-US" sz="1600" dirty="0" err="1" smtClean="0">
                <a:solidFill>
                  <a:srgbClr val="000000"/>
                </a:solidFill>
              </a:rPr>
              <a:t>nio_req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</a:rPr>
              <a:t>sizeof</a:t>
            </a:r>
            <a:r>
              <a:rPr lang="en-US" sz="1600" dirty="0">
                <a:solidFill>
                  <a:srgbClr val="000000"/>
                </a:solidFill>
              </a:rPr>
              <a:t>(</a:t>
            </a:r>
            <a:r>
              <a:rPr lang="en-US" sz="1600" dirty="0" err="1">
                <a:solidFill>
                  <a:srgbClr val="000000"/>
                </a:solidFill>
              </a:rPr>
              <a:t>MPI_Request</a:t>
            </a:r>
            <a:r>
              <a:rPr lang="en-US" sz="1600" dirty="0">
                <a:solidFill>
                  <a:srgbClr val="000000"/>
                </a:solidFill>
              </a:rPr>
              <a:t>));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     </a:t>
            </a:r>
            <a:r>
              <a:rPr lang="en-US" sz="1600" dirty="0">
                <a:solidFill>
                  <a:srgbClr val="000000"/>
                </a:solidFill>
              </a:rPr>
              <a:t>...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  </a:t>
            </a:r>
            <a:r>
              <a:rPr lang="en-US" sz="1600" dirty="0" err="1">
                <a:solidFill>
                  <a:srgbClr val="000000"/>
                </a:solidFill>
              </a:rPr>
              <a:t>MPI_Alltoall</a:t>
            </a:r>
            <a:r>
              <a:rPr lang="en-US" sz="1600" dirty="0">
                <a:solidFill>
                  <a:srgbClr val="000000"/>
                </a:solidFill>
              </a:rPr>
              <a:t>(...);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  ...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  </a:t>
            </a:r>
            <a:r>
              <a:rPr lang="en-US" sz="1600" dirty="0" err="1">
                <a:solidFill>
                  <a:srgbClr val="000000"/>
                </a:solidFill>
              </a:rPr>
              <a:t>ADIO_WriteStrided</a:t>
            </a:r>
            <a:r>
              <a:rPr lang="en-US" sz="1600" dirty="0">
                <a:solidFill>
                  <a:srgbClr val="000000"/>
                </a:solidFill>
              </a:rPr>
              <a:t>(...);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  ..</a:t>
            </a:r>
            <a:r>
              <a:rPr lang="en-US" sz="16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    </a:t>
            </a:r>
            <a:r>
              <a:rPr lang="en-US" sz="1600" dirty="0" err="1" smtClean="0">
                <a:solidFill>
                  <a:srgbClr val="3366FF"/>
                </a:solidFill>
              </a:rPr>
              <a:t>MPI_Grequest_complete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</a:rPr>
              <a:t>nio_req</a:t>
            </a:r>
            <a:r>
              <a:rPr lang="en-US" sz="1600" dirty="0">
                <a:solidFill>
                  <a:srgbClr val="000000"/>
                </a:solidFill>
              </a:rPr>
              <a:t>);</a:t>
            </a:r>
            <a:endParaRPr lang="en-US" sz="1600" dirty="0" smtClean="0">
              <a:solidFill>
                <a:srgbClr val="000000"/>
              </a:solidFill>
            </a:endParaRPr>
          </a:p>
          <a:p>
            <a:r>
              <a:rPr lang="en-US" sz="1600" dirty="0" smtClean="0">
                <a:solidFill>
                  <a:srgbClr val="000000"/>
                </a:solidFill>
              </a:rPr>
              <a:t>}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107040" y="3250191"/>
            <a:ext cx="549371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88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Machine-Based Implementation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5885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 the same general algorithm for the blocking collective I/O operations in ROMIO</a:t>
            </a:r>
          </a:p>
          <a:p>
            <a:r>
              <a:rPr lang="en-US" dirty="0" smtClean="0"/>
              <a:t>Replace all blocking communication or I/O operations with nonblocking counterparts</a:t>
            </a:r>
          </a:p>
          <a:p>
            <a:pPr lvl="1"/>
            <a:r>
              <a:rPr lang="en-US" dirty="0"/>
              <a:t>Use request handles to make progress or keep track of </a:t>
            </a:r>
            <a:r>
              <a:rPr lang="en-US" dirty="0" smtClean="0"/>
              <a:t>progress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chemeClr val="tx2"/>
                </a:solidFill>
              </a:rPr>
              <a:t>PPMM 2015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91760" y="2793208"/>
            <a:ext cx="3799840" cy="334662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 err="1" smtClean="0">
                <a:solidFill>
                  <a:srgbClr val="000000"/>
                </a:solidFill>
              </a:rPr>
              <a:t>MPI_File_iwrite_all</a:t>
            </a:r>
            <a:r>
              <a:rPr lang="en-US" sz="1600" dirty="0">
                <a:solidFill>
                  <a:srgbClr val="000000"/>
                </a:solidFill>
              </a:rPr>
              <a:t>(..., </a:t>
            </a:r>
            <a:r>
              <a:rPr lang="en-US" sz="1600" dirty="0" err="1">
                <a:solidFill>
                  <a:srgbClr val="000000"/>
                </a:solidFill>
              </a:rPr>
              <a:t>MPI_Request</a:t>
            </a:r>
            <a:r>
              <a:rPr lang="en-US" sz="1600" dirty="0">
                <a:solidFill>
                  <a:srgbClr val="000000"/>
                </a:solidFill>
              </a:rPr>
              <a:t> *</a:t>
            </a:r>
            <a:r>
              <a:rPr lang="en-US" sz="1600" dirty="0" err="1" smtClean="0">
                <a:solidFill>
                  <a:srgbClr val="000000"/>
                </a:solidFill>
              </a:rPr>
              <a:t>req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…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</a:rPr>
              <a:t>MPI_Request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cur_req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dirty="0">
                <a:solidFill>
                  <a:srgbClr val="000000"/>
                </a:solidFill>
              </a:rPr>
              <a:t>  </a:t>
            </a:r>
            <a:r>
              <a:rPr lang="en-US" sz="1600" dirty="0" smtClean="0">
                <a:solidFill>
                  <a:srgbClr val="000000"/>
                </a:solidFill>
              </a:rPr>
              <a:t>  .</a:t>
            </a:r>
            <a:r>
              <a:rPr lang="en-US" sz="1600" dirty="0">
                <a:solidFill>
                  <a:srgbClr val="000000"/>
                </a:solidFill>
              </a:rPr>
              <a:t>..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</a:t>
            </a:r>
            <a:r>
              <a:rPr lang="en-US" sz="1600" dirty="0" smtClean="0">
                <a:solidFill>
                  <a:srgbClr val="000000"/>
                </a:solidFill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</a:rPr>
              <a:t>MPI_</a:t>
            </a:r>
            <a:r>
              <a:rPr lang="en-US" sz="1600" dirty="0" err="1" smtClean="0">
                <a:solidFill>
                  <a:srgbClr val="3366FF"/>
                </a:solidFill>
              </a:rPr>
              <a:t>Ialltoall</a:t>
            </a:r>
            <a:r>
              <a:rPr lang="en-US" sz="1600" dirty="0">
                <a:solidFill>
                  <a:srgbClr val="000000"/>
                </a:solidFill>
              </a:rPr>
              <a:t>(..</a:t>
            </a:r>
            <a:r>
              <a:rPr lang="en-US" sz="1600" dirty="0" smtClean="0">
                <a:solidFill>
                  <a:srgbClr val="000000"/>
                </a:solidFill>
              </a:rPr>
              <a:t>., </a:t>
            </a:r>
            <a:r>
              <a:rPr lang="en-US" sz="1600" dirty="0" smtClean="0">
                <a:solidFill>
                  <a:srgbClr val="3366FF"/>
                </a:solidFill>
              </a:rPr>
              <a:t>&amp;</a:t>
            </a:r>
            <a:r>
              <a:rPr lang="en-US" sz="1600" dirty="0" err="1" smtClean="0">
                <a:solidFill>
                  <a:srgbClr val="3366FF"/>
                </a:solidFill>
              </a:rPr>
              <a:t>cur_req</a:t>
            </a:r>
            <a:r>
              <a:rPr lang="en-US" sz="1600" dirty="0" smtClean="0">
                <a:solidFill>
                  <a:srgbClr val="000000"/>
                </a:solidFill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</a:rPr>
              <a:t>MPI_Wait</a:t>
            </a:r>
            <a:r>
              <a:rPr lang="en-US" sz="1600" dirty="0">
                <a:solidFill>
                  <a:srgbClr val="000000"/>
                </a:solidFill>
              </a:rPr>
              <a:t>(&amp;</a:t>
            </a:r>
            <a:r>
              <a:rPr lang="en-US" sz="1600" dirty="0" err="1">
                <a:solidFill>
                  <a:srgbClr val="000000"/>
                </a:solidFill>
              </a:rPr>
              <a:t>cur_req</a:t>
            </a:r>
            <a:r>
              <a:rPr lang="en-US" sz="1600" dirty="0">
                <a:solidFill>
                  <a:srgbClr val="000000"/>
                </a:solidFill>
              </a:rPr>
              <a:t>, &amp;status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    .</a:t>
            </a:r>
            <a:r>
              <a:rPr lang="en-US" sz="1600" dirty="0">
                <a:solidFill>
                  <a:srgbClr val="000000"/>
                </a:solidFill>
              </a:rPr>
              <a:t>..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</a:t>
            </a:r>
            <a:r>
              <a:rPr lang="en-US" sz="1600" dirty="0" smtClean="0">
                <a:solidFill>
                  <a:srgbClr val="000000"/>
                </a:solidFill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</a:rPr>
              <a:t>ADIO_</a:t>
            </a:r>
            <a:r>
              <a:rPr lang="en-US" sz="1600" dirty="0" err="1" smtClean="0">
                <a:solidFill>
                  <a:srgbClr val="3366FF"/>
                </a:solidFill>
              </a:rPr>
              <a:t>IwriteStrided</a:t>
            </a:r>
            <a:r>
              <a:rPr lang="en-US" sz="1600" dirty="0">
                <a:solidFill>
                  <a:srgbClr val="000000"/>
                </a:solidFill>
              </a:rPr>
              <a:t>(..</a:t>
            </a:r>
            <a:r>
              <a:rPr lang="en-US" sz="1600" dirty="0" smtClean="0">
                <a:solidFill>
                  <a:srgbClr val="000000"/>
                </a:solidFill>
              </a:rPr>
              <a:t>., </a:t>
            </a:r>
            <a:r>
              <a:rPr lang="en-US" sz="1600" dirty="0" smtClean="0">
                <a:solidFill>
                  <a:srgbClr val="3366FF"/>
                </a:solidFill>
              </a:rPr>
              <a:t>&amp;</a:t>
            </a:r>
            <a:r>
              <a:rPr lang="en-US" sz="1600" dirty="0" err="1" smtClean="0">
                <a:solidFill>
                  <a:srgbClr val="3366FF"/>
                </a:solidFill>
              </a:rPr>
              <a:t>cur_req</a:t>
            </a:r>
            <a:r>
              <a:rPr lang="en-US" sz="1600" dirty="0" smtClean="0">
                <a:solidFill>
                  <a:srgbClr val="000000"/>
                </a:solidFill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</a:rPr>
              <a:t>MPI_Wait</a:t>
            </a:r>
            <a:r>
              <a:rPr lang="en-US" sz="1600" dirty="0" smtClean="0">
                <a:solidFill>
                  <a:srgbClr val="000000"/>
                </a:solidFill>
              </a:rPr>
              <a:t>(&amp;</a:t>
            </a:r>
            <a:r>
              <a:rPr lang="en-US" sz="1600" dirty="0" err="1" smtClean="0">
                <a:solidFill>
                  <a:srgbClr val="000000"/>
                </a:solidFill>
              </a:rPr>
              <a:t>cur_req</a:t>
            </a:r>
            <a:r>
              <a:rPr lang="en-US" sz="1600" dirty="0" smtClean="0">
                <a:solidFill>
                  <a:srgbClr val="000000"/>
                </a:solidFill>
              </a:rPr>
              <a:t>, &amp;status)</a:t>
            </a: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dirty="0">
                <a:solidFill>
                  <a:srgbClr val="000000"/>
                </a:solidFill>
              </a:rPr>
              <a:t>  </a:t>
            </a:r>
            <a:r>
              <a:rPr lang="en-US" sz="1600" dirty="0" smtClean="0">
                <a:solidFill>
                  <a:srgbClr val="000000"/>
                </a:solidFill>
              </a:rPr>
              <a:t>  .</a:t>
            </a:r>
            <a:r>
              <a:rPr lang="en-US" sz="1600" dirty="0">
                <a:solidFill>
                  <a:srgbClr val="000000"/>
                </a:solidFill>
              </a:rPr>
              <a:t>.</a:t>
            </a:r>
            <a:r>
              <a:rPr lang="en-US" sz="16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</a:rPr>
              <a:t>MPI_Grequest_complete</a:t>
            </a:r>
            <a:r>
              <a:rPr lang="en-US" sz="1600" dirty="0">
                <a:solidFill>
                  <a:srgbClr val="000000"/>
                </a:solidFill>
              </a:rPr>
              <a:t>(</a:t>
            </a:r>
            <a:r>
              <a:rPr lang="en-US" sz="1600" dirty="0" err="1">
                <a:solidFill>
                  <a:srgbClr val="000000"/>
                </a:solidFill>
              </a:rPr>
              <a:t>nio_req</a:t>
            </a:r>
            <a:r>
              <a:rPr lang="en-US" sz="1600" dirty="0">
                <a:solidFill>
                  <a:srgbClr val="000000"/>
                </a:solidFill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8" name="Right Arrow 7"/>
          <p:cNvSpPr/>
          <p:nvPr/>
        </p:nvSpPr>
        <p:spPr>
          <a:xfrm>
            <a:off x="4538455" y="4040712"/>
            <a:ext cx="541374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8119" y="2793209"/>
            <a:ext cx="4284796" cy="393524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 err="1" smtClean="0">
                <a:solidFill>
                  <a:srgbClr val="000000"/>
                </a:solidFill>
              </a:rPr>
              <a:t>MPI_File_iwrite_all</a:t>
            </a:r>
            <a:r>
              <a:rPr lang="en-US" sz="1600" dirty="0">
                <a:solidFill>
                  <a:srgbClr val="000000"/>
                </a:solidFill>
              </a:rPr>
              <a:t>(..., </a:t>
            </a:r>
            <a:r>
              <a:rPr lang="en-US" sz="1600" dirty="0" err="1">
                <a:solidFill>
                  <a:srgbClr val="000000"/>
                </a:solidFill>
              </a:rPr>
              <a:t>MPI_Request</a:t>
            </a:r>
            <a:r>
              <a:rPr lang="en-US" sz="1600" dirty="0">
                <a:solidFill>
                  <a:srgbClr val="000000"/>
                </a:solidFill>
              </a:rPr>
              <a:t> *</a:t>
            </a:r>
            <a:r>
              <a:rPr lang="en-US" sz="1600" dirty="0" err="1" smtClean="0">
                <a:solidFill>
                  <a:srgbClr val="000000"/>
                </a:solidFill>
              </a:rPr>
              <a:t>req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{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    .</a:t>
            </a:r>
            <a:r>
              <a:rPr lang="en-US" sz="1600" dirty="0">
                <a:solidFill>
                  <a:srgbClr val="000000"/>
                </a:solidFill>
              </a:rPr>
              <a:t>..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  </a:t>
            </a:r>
            <a:r>
              <a:rPr lang="en-US" sz="1600" dirty="0" err="1">
                <a:solidFill>
                  <a:srgbClr val="000000"/>
                </a:solidFill>
              </a:rPr>
              <a:t>MPI_Alltoall</a:t>
            </a:r>
            <a:r>
              <a:rPr lang="en-US" sz="1600" dirty="0">
                <a:solidFill>
                  <a:srgbClr val="000000"/>
                </a:solidFill>
              </a:rPr>
              <a:t>(...);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  ...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  </a:t>
            </a:r>
            <a:r>
              <a:rPr lang="en-US" sz="1600" dirty="0" err="1">
                <a:solidFill>
                  <a:srgbClr val="000000"/>
                </a:solidFill>
              </a:rPr>
              <a:t>ADIO_WriteStrided</a:t>
            </a:r>
            <a:r>
              <a:rPr lang="en-US" sz="1600" dirty="0">
                <a:solidFill>
                  <a:srgbClr val="000000"/>
                </a:solidFill>
              </a:rPr>
              <a:t>(...);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  ..</a:t>
            </a:r>
            <a:r>
              <a:rPr lang="en-US" sz="16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</a:rPr>
              <a:t>MPI_Grequest_complete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</a:rPr>
              <a:t>nio_req</a:t>
            </a:r>
            <a:r>
              <a:rPr lang="en-US" sz="1600" dirty="0">
                <a:solidFill>
                  <a:srgbClr val="000000"/>
                </a:solidFill>
              </a:rPr>
              <a:t>);</a:t>
            </a:r>
            <a:endParaRPr lang="en-US" sz="1600" dirty="0" smtClean="0">
              <a:solidFill>
                <a:srgbClr val="000000"/>
              </a:solidFill>
            </a:endParaRPr>
          </a:p>
          <a:p>
            <a:r>
              <a:rPr lang="en-US" sz="1600" dirty="0" smtClean="0">
                <a:solidFill>
                  <a:srgbClr val="000000"/>
                </a:solidFill>
              </a:rPr>
              <a:t>}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558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Machine-Based Implementation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980439"/>
          </a:xfrm>
        </p:spPr>
        <p:txBody>
          <a:bodyPr>
            <a:normAutofit/>
          </a:bodyPr>
          <a:lstStyle/>
          <a:p>
            <a:r>
              <a:rPr lang="en-US" dirty="0" smtClean="0"/>
              <a:t>Divide the original routine into separate routines when the blocking operation is changed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chemeClr val="tx2"/>
                </a:solidFill>
              </a:rPr>
              <a:t>PPMM 2015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267200" y="3696527"/>
            <a:ext cx="64008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90160" y="2125037"/>
            <a:ext cx="3901440" cy="120682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 err="1" smtClean="0">
                <a:solidFill>
                  <a:srgbClr val="3366FF"/>
                </a:solidFill>
              </a:rPr>
              <a:t>MPI_File_iwrite_all</a:t>
            </a:r>
            <a:r>
              <a:rPr lang="en-US" sz="1600" dirty="0">
                <a:solidFill>
                  <a:srgbClr val="000000"/>
                </a:solidFill>
              </a:rPr>
              <a:t>(..., </a:t>
            </a:r>
            <a:r>
              <a:rPr lang="en-US" sz="1600" dirty="0" err="1">
                <a:solidFill>
                  <a:srgbClr val="000000"/>
                </a:solidFill>
              </a:rPr>
              <a:t>MPI_Request</a:t>
            </a:r>
            <a:r>
              <a:rPr lang="en-US" sz="1600" dirty="0">
                <a:solidFill>
                  <a:srgbClr val="000000"/>
                </a:solidFill>
              </a:rPr>
              <a:t> *</a:t>
            </a:r>
            <a:r>
              <a:rPr lang="en-US" sz="1600" dirty="0" err="1" smtClean="0">
                <a:solidFill>
                  <a:srgbClr val="000000"/>
                </a:solidFill>
              </a:rPr>
              <a:t>req</a:t>
            </a:r>
            <a:r>
              <a:rPr lang="en-US" sz="1600" dirty="0" smtClean="0">
                <a:solidFill>
                  <a:srgbClr val="000000"/>
                </a:solidFill>
              </a:rPr>
              <a:t>) {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    .</a:t>
            </a:r>
            <a:r>
              <a:rPr lang="en-US" sz="1600" dirty="0">
                <a:solidFill>
                  <a:srgbClr val="000000"/>
                </a:solidFill>
              </a:rPr>
              <a:t>..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</a:t>
            </a:r>
            <a:r>
              <a:rPr lang="en-US" sz="1600" dirty="0" smtClean="0">
                <a:solidFill>
                  <a:srgbClr val="000000"/>
                </a:solidFill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</a:rPr>
              <a:t>MPI_Ialltoall</a:t>
            </a:r>
            <a:r>
              <a:rPr lang="en-US" sz="1600" dirty="0">
                <a:solidFill>
                  <a:srgbClr val="000000"/>
                </a:solidFill>
              </a:rPr>
              <a:t>(..</a:t>
            </a:r>
            <a:r>
              <a:rPr lang="en-US" sz="1600" dirty="0" smtClean="0">
                <a:solidFill>
                  <a:srgbClr val="000000"/>
                </a:solidFill>
              </a:rPr>
              <a:t>., &amp;</a:t>
            </a:r>
            <a:r>
              <a:rPr lang="en-US" sz="1600" dirty="0" err="1" smtClean="0">
                <a:solidFill>
                  <a:srgbClr val="000000"/>
                </a:solidFill>
              </a:rPr>
              <a:t>cur_req</a:t>
            </a:r>
            <a:r>
              <a:rPr lang="en-US" sz="1600" dirty="0" smtClean="0">
                <a:solidFill>
                  <a:srgbClr val="000000"/>
                </a:solidFill>
              </a:rPr>
              <a:t>);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}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90160" y="3331859"/>
            <a:ext cx="3799840" cy="12352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 err="1" smtClean="0">
                <a:solidFill>
                  <a:srgbClr val="3366FF"/>
                </a:solidFill>
              </a:rPr>
              <a:t>iwrite_all_fileop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>
                <a:solidFill>
                  <a:srgbClr val="000000"/>
                </a:solidFill>
              </a:rPr>
              <a:t>..</a:t>
            </a:r>
            <a:r>
              <a:rPr lang="en-US" sz="1600" dirty="0" smtClean="0">
                <a:solidFill>
                  <a:srgbClr val="000000"/>
                </a:solidFill>
              </a:rPr>
              <a:t>.) {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    .</a:t>
            </a:r>
            <a:r>
              <a:rPr lang="en-US" sz="1600" dirty="0">
                <a:solidFill>
                  <a:srgbClr val="000000"/>
                </a:solidFill>
              </a:rPr>
              <a:t>..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    </a:t>
            </a:r>
            <a:r>
              <a:rPr lang="en-US" sz="1600" dirty="0" err="1">
                <a:solidFill>
                  <a:srgbClr val="000000"/>
                </a:solidFill>
              </a:rPr>
              <a:t>ADIO_IwriteStrided</a:t>
            </a:r>
            <a:r>
              <a:rPr lang="en-US" sz="1600" dirty="0">
                <a:solidFill>
                  <a:srgbClr val="000000"/>
                </a:solidFill>
              </a:rPr>
              <a:t>(..., &amp;</a:t>
            </a:r>
            <a:r>
              <a:rPr lang="en-US" sz="1600" dirty="0" err="1">
                <a:solidFill>
                  <a:srgbClr val="000000"/>
                </a:solidFill>
              </a:rPr>
              <a:t>cur_req</a:t>
            </a:r>
            <a:r>
              <a:rPr lang="en-US" sz="1600" dirty="0">
                <a:solidFill>
                  <a:srgbClr val="000000"/>
                </a:solidFill>
              </a:rPr>
              <a:t>)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}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4836" y="2156552"/>
            <a:ext cx="3799840" cy="337128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 err="1" smtClean="0">
                <a:solidFill>
                  <a:srgbClr val="000000"/>
                </a:solidFill>
              </a:rPr>
              <a:t>MPI_File_iwrite_all</a:t>
            </a:r>
            <a:r>
              <a:rPr lang="en-US" sz="1600" dirty="0">
                <a:solidFill>
                  <a:srgbClr val="000000"/>
                </a:solidFill>
              </a:rPr>
              <a:t>(..., </a:t>
            </a:r>
            <a:r>
              <a:rPr lang="en-US" sz="1600" dirty="0" err="1">
                <a:solidFill>
                  <a:srgbClr val="000000"/>
                </a:solidFill>
              </a:rPr>
              <a:t>MPI_Request</a:t>
            </a:r>
            <a:r>
              <a:rPr lang="en-US" sz="1600" dirty="0">
                <a:solidFill>
                  <a:srgbClr val="000000"/>
                </a:solidFill>
              </a:rPr>
              <a:t> *</a:t>
            </a:r>
            <a:r>
              <a:rPr lang="en-US" sz="1600" dirty="0" err="1" smtClean="0">
                <a:solidFill>
                  <a:srgbClr val="000000"/>
                </a:solidFill>
              </a:rPr>
              <a:t>req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…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</a:rPr>
              <a:t>MPI_Request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cur_req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dirty="0">
                <a:solidFill>
                  <a:srgbClr val="000000"/>
                </a:solidFill>
              </a:rPr>
              <a:t>  </a:t>
            </a:r>
            <a:r>
              <a:rPr lang="en-US" sz="1600" dirty="0" smtClean="0">
                <a:solidFill>
                  <a:srgbClr val="000000"/>
                </a:solidFill>
              </a:rPr>
              <a:t>  .</a:t>
            </a:r>
            <a:r>
              <a:rPr lang="en-US" sz="1600" dirty="0">
                <a:solidFill>
                  <a:srgbClr val="000000"/>
                </a:solidFill>
              </a:rPr>
              <a:t>..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</a:t>
            </a:r>
            <a:r>
              <a:rPr lang="en-US" sz="1600" dirty="0" smtClean="0">
                <a:solidFill>
                  <a:srgbClr val="000000"/>
                </a:solidFill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</a:rPr>
              <a:t>MPI_Ialltoall</a:t>
            </a:r>
            <a:r>
              <a:rPr lang="en-US" sz="1600" dirty="0">
                <a:solidFill>
                  <a:srgbClr val="000000"/>
                </a:solidFill>
              </a:rPr>
              <a:t>(..</a:t>
            </a:r>
            <a:r>
              <a:rPr lang="en-US" sz="1600" dirty="0" smtClean="0">
                <a:solidFill>
                  <a:srgbClr val="000000"/>
                </a:solidFill>
              </a:rPr>
              <a:t>., &amp;</a:t>
            </a:r>
            <a:r>
              <a:rPr lang="en-US" sz="1600" dirty="0" err="1" smtClean="0">
                <a:solidFill>
                  <a:srgbClr val="000000"/>
                </a:solidFill>
              </a:rPr>
              <a:t>cur_req</a:t>
            </a:r>
            <a:r>
              <a:rPr lang="en-US" sz="1600" dirty="0" smtClean="0">
                <a:solidFill>
                  <a:srgbClr val="000000"/>
                </a:solidFill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</a:rPr>
              <a:t>MPI_Wait</a:t>
            </a:r>
            <a:r>
              <a:rPr lang="en-US" sz="1600" dirty="0">
                <a:solidFill>
                  <a:srgbClr val="000000"/>
                </a:solidFill>
              </a:rPr>
              <a:t>(&amp;</a:t>
            </a:r>
            <a:r>
              <a:rPr lang="en-US" sz="1600" dirty="0" err="1">
                <a:solidFill>
                  <a:srgbClr val="000000"/>
                </a:solidFill>
              </a:rPr>
              <a:t>cur_req</a:t>
            </a:r>
            <a:r>
              <a:rPr lang="en-US" sz="1600" dirty="0">
                <a:solidFill>
                  <a:srgbClr val="000000"/>
                </a:solidFill>
              </a:rPr>
              <a:t>, &amp;status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    .</a:t>
            </a:r>
            <a:r>
              <a:rPr lang="en-US" sz="1600" dirty="0">
                <a:solidFill>
                  <a:srgbClr val="000000"/>
                </a:solidFill>
              </a:rPr>
              <a:t>..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</a:t>
            </a:r>
            <a:r>
              <a:rPr lang="en-US" sz="1600" dirty="0" smtClean="0">
                <a:solidFill>
                  <a:srgbClr val="000000"/>
                </a:solidFill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</a:rPr>
              <a:t>ADIO_IwriteStrided</a:t>
            </a:r>
            <a:r>
              <a:rPr lang="en-US" sz="1600" dirty="0">
                <a:solidFill>
                  <a:srgbClr val="000000"/>
                </a:solidFill>
              </a:rPr>
              <a:t>(..</a:t>
            </a:r>
            <a:r>
              <a:rPr lang="en-US" sz="1600" dirty="0" smtClean="0">
                <a:solidFill>
                  <a:srgbClr val="000000"/>
                </a:solidFill>
              </a:rPr>
              <a:t>., &amp;</a:t>
            </a:r>
            <a:r>
              <a:rPr lang="en-US" sz="1600" dirty="0" err="1" smtClean="0">
                <a:solidFill>
                  <a:srgbClr val="000000"/>
                </a:solidFill>
              </a:rPr>
              <a:t>cur_req</a:t>
            </a:r>
            <a:r>
              <a:rPr lang="en-US" sz="1600" dirty="0" smtClean="0">
                <a:solidFill>
                  <a:srgbClr val="000000"/>
                </a:solidFill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</a:rPr>
              <a:t>MPI_Wait</a:t>
            </a:r>
            <a:r>
              <a:rPr lang="en-US" sz="1600" dirty="0" smtClean="0">
                <a:solidFill>
                  <a:srgbClr val="000000"/>
                </a:solidFill>
              </a:rPr>
              <a:t>(&amp;</a:t>
            </a:r>
            <a:r>
              <a:rPr lang="en-US" sz="1600" dirty="0" err="1" smtClean="0">
                <a:solidFill>
                  <a:srgbClr val="000000"/>
                </a:solidFill>
              </a:rPr>
              <a:t>cur_req</a:t>
            </a:r>
            <a:r>
              <a:rPr lang="en-US" sz="1600" dirty="0" smtClean="0">
                <a:solidFill>
                  <a:srgbClr val="000000"/>
                </a:solidFill>
              </a:rPr>
              <a:t>, &amp;status)</a:t>
            </a: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dirty="0">
                <a:solidFill>
                  <a:srgbClr val="000000"/>
                </a:solidFill>
              </a:rPr>
              <a:t>  </a:t>
            </a:r>
            <a:r>
              <a:rPr lang="en-US" sz="1600" dirty="0" smtClean="0">
                <a:solidFill>
                  <a:srgbClr val="000000"/>
                </a:solidFill>
              </a:rPr>
              <a:t>  .</a:t>
            </a:r>
            <a:r>
              <a:rPr lang="en-US" sz="1600" dirty="0">
                <a:solidFill>
                  <a:srgbClr val="000000"/>
                </a:solidFill>
              </a:rPr>
              <a:t>.</a:t>
            </a:r>
            <a:r>
              <a:rPr lang="en-US" sz="16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</a:rPr>
              <a:t>MPI_Grequest_complete</a:t>
            </a:r>
            <a:r>
              <a:rPr lang="en-US" sz="1600" dirty="0">
                <a:solidFill>
                  <a:srgbClr val="000000"/>
                </a:solidFill>
              </a:rPr>
              <a:t>(</a:t>
            </a:r>
            <a:r>
              <a:rPr lang="en-US" sz="1600" dirty="0" err="1">
                <a:solidFill>
                  <a:srgbClr val="000000"/>
                </a:solidFill>
              </a:rPr>
              <a:t>nio_req</a:t>
            </a:r>
            <a:r>
              <a:rPr lang="en-US" sz="1600" dirty="0">
                <a:solidFill>
                  <a:srgbClr val="000000"/>
                </a:solidFill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90160" y="4567156"/>
            <a:ext cx="3799840" cy="121514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 err="1" smtClean="0">
                <a:solidFill>
                  <a:srgbClr val="3366FF"/>
                </a:solidFill>
              </a:rPr>
              <a:t>iwrite_all_fini</a:t>
            </a:r>
            <a:r>
              <a:rPr lang="en-US" sz="1600" dirty="0" smtClean="0">
                <a:solidFill>
                  <a:srgbClr val="000000"/>
                </a:solidFill>
              </a:rPr>
              <a:t>(...) {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    .</a:t>
            </a:r>
            <a:r>
              <a:rPr lang="en-US" sz="1600" dirty="0">
                <a:solidFill>
                  <a:srgbClr val="000000"/>
                </a:solidFill>
              </a:rPr>
              <a:t>..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</a:rPr>
              <a:t>MPI_Grequest_complete</a:t>
            </a:r>
            <a:r>
              <a:rPr lang="en-US" sz="1600" dirty="0">
                <a:solidFill>
                  <a:srgbClr val="000000"/>
                </a:solidFill>
              </a:rPr>
              <a:t>(</a:t>
            </a:r>
            <a:r>
              <a:rPr lang="en-US" sz="1600" dirty="0" err="1">
                <a:solidFill>
                  <a:srgbClr val="000000"/>
                </a:solidFill>
              </a:rPr>
              <a:t>nio_req</a:t>
            </a:r>
            <a:r>
              <a:rPr lang="en-US" sz="1600" dirty="0">
                <a:solidFill>
                  <a:srgbClr val="000000"/>
                </a:solidFill>
              </a:rPr>
              <a:t>)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}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573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Machine-Based Implementation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977586"/>
          </a:xfrm>
        </p:spPr>
        <p:txBody>
          <a:bodyPr>
            <a:normAutofit/>
          </a:bodyPr>
          <a:lstStyle/>
          <a:p>
            <a:r>
              <a:rPr lang="en-US" dirty="0" smtClean="0"/>
              <a:t>Manage the progress of NBC I/O operations by using a state machine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chemeClr val="tx2"/>
                </a:solidFill>
              </a:rPr>
              <a:t>PPMM 2015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2120585"/>
            <a:ext cx="3901440" cy="133153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 err="1" smtClean="0">
                <a:solidFill>
                  <a:srgbClr val="000000"/>
                </a:solidFill>
              </a:rPr>
              <a:t>MPI_File_iwrite_all</a:t>
            </a:r>
            <a:r>
              <a:rPr lang="en-US" sz="1600" dirty="0">
                <a:solidFill>
                  <a:srgbClr val="000000"/>
                </a:solidFill>
              </a:rPr>
              <a:t>(..., </a:t>
            </a:r>
            <a:r>
              <a:rPr lang="en-US" sz="1600" dirty="0" err="1">
                <a:solidFill>
                  <a:srgbClr val="000000"/>
                </a:solidFill>
              </a:rPr>
              <a:t>MPI_Request</a:t>
            </a:r>
            <a:r>
              <a:rPr lang="en-US" sz="1600" dirty="0">
                <a:solidFill>
                  <a:srgbClr val="000000"/>
                </a:solidFill>
              </a:rPr>
              <a:t> *</a:t>
            </a:r>
            <a:r>
              <a:rPr lang="en-US" sz="1600" dirty="0" err="1" smtClean="0">
                <a:solidFill>
                  <a:srgbClr val="000000"/>
                </a:solidFill>
              </a:rPr>
              <a:t>req</a:t>
            </a:r>
            <a:r>
              <a:rPr lang="en-US" sz="1600" dirty="0" smtClean="0">
                <a:solidFill>
                  <a:srgbClr val="000000"/>
                </a:solidFill>
              </a:rPr>
              <a:t>) {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    .</a:t>
            </a:r>
            <a:r>
              <a:rPr lang="en-US" sz="1600" dirty="0">
                <a:solidFill>
                  <a:srgbClr val="000000"/>
                </a:solidFill>
              </a:rPr>
              <a:t>..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</a:t>
            </a:r>
            <a:r>
              <a:rPr lang="en-US" sz="1600" dirty="0" smtClean="0">
                <a:solidFill>
                  <a:srgbClr val="000000"/>
                </a:solidFill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</a:rPr>
              <a:t>MPI_Ialltoall</a:t>
            </a:r>
            <a:r>
              <a:rPr lang="en-US" sz="1600" dirty="0">
                <a:solidFill>
                  <a:srgbClr val="000000"/>
                </a:solidFill>
              </a:rPr>
              <a:t>(..</a:t>
            </a:r>
            <a:r>
              <a:rPr lang="en-US" sz="1600" dirty="0" smtClean="0">
                <a:solidFill>
                  <a:srgbClr val="000000"/>
                </a:solidFill>
              </a:rPr>
              <a:t>., &amp;</a:t>
            </a:r>
            <a:r>
              <a:rPr lang="en-US" sz="1600" dirty="0" err="1" smtClean="0">
                <a:solidFill>
                  <a:srgbClr val="000000"/>
                </a:solidFill>
              </a:rPr>
              <a:t>cur_req</a:t>
            </a:r>
            <a:r>
              <a:rPr lang="en-US" sz="1600" dirty="0" smtClean="0">
                <a:solidFill>
                  <a:srgbClr val="000000"/>
                </a:solidFill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state </a:t>
            </a:r>
            <a:r>
              <a:rPr lang="en-US" sz="1600" dirty="0">
                <a:solidFill>
                  <a:srgbClr val="000000"/>
                </a:solidFill>
              </a:rPr>
              <a:t>= </a:t>
            </a:r>
            <a:r>
              <a:rPr lang="en-US" sz="1600" dirty="0" smtClean="0">
                <a:solidFill>
                  <a:srgbClr val="3366FF"/>
                </a:solidFill>
              </a:rPr>
              <a:t>IWRITE_ALL_STATE_COMM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}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3452116"/>
            <a:ext cx="3799840" cy="140550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 err="1" smtClean="0">
                <a:solidFill>
                  <a:srgbClr val="000000"/>
                </a:solidFill>
              </a:rPr>
              <a:t>iwrite_all_fileop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>
                <a:solidFill>
                  <a:srgbClr val="000000"/>
                </a:solidFill>
              </a:rPr>
              <a:t>..</a:t>
            </a:r>
            <a:r>
              <a:rPr lang="en-US" sz="1600" dirty="0" smtClean="0">
                <a:solidFill>
                  <a:srgbClr val="000000"/>
                </a:solidFill>
              </a:rPr>
              <a:t>.) {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    .</a:t>
            </a:r>
            <a:r>
              <a:rPr lang="en-US" sz="1600" dirty="0">
                <a:solidFill>
                  <a:srgbClr val="000000"/>
                </a:solidFill>
              </a:rPr>
              <a:t>..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    </a:t>
            </a:r>
            <a:r>
              <a:rPr lang="en-US" sz="1600" dirty="0" err="1">
                <a:solidFill>
                  <a:srgbClr val="000000"/>
                </a:solidFill>
              </a:rPr>
              <a:t>ADIO_IwriteStrided</a:t>
            </a:r>
            <a:r>
              <a:rPr lang="en-US" sz="1600" dirty="0">
                <a:solidFill>
                  <a:srgbClr val="000000"/>
                </a:solidFill>
              </a:rPr>
              <a:t>(..., &amp;</a:t>
            </a:r>
            <a:r>
              <a:rPr lang="en-US" sz="1600" dirty="0" err="1">
                <a:solidFill>
                  <a:srgbClr val="000000"/>
                </a:solidFill>
              </a:rPr>
              <a:t>cur_req</a:t>
            </a:r>
            <a:r>
              <a:rPr lang="en-US" sz="1600" dirty="0">
                <a:solidFill>
                  <a:srgbClr val="000000"/>
                </a:solidFill>
              </a:rPr>
              <a:t>)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</a:t>
            </a:r>
            <a:r>
              <a:rPr lang="en-US" sz="1600" dirty="0">
                <a:solidFill>
                  <a:srgbClr val="000000"/>
                </a:solidFill>
              </a:rPr>
              <a:t> state = </a:t>
            </a:r>
            <a:r>
              <a:rPr lang="en-US" sz="1600" dirty="0" smtClean="0">
                <a:solidFill>
                  <a:srgbClr val="3366FF"/>
                </a:solidFill>
              </a:rPr>
              <a:t>IWRITE_ALL_STATE_FILEOP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}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4846270"/>
            <a:ext cx="3799840" cy="150215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 err="1" smtClean="0">
                <a:solidFill>
                  <a:srgbClr val="000000"/>
                </a:solidFill>
              </a:rPr>
              <a:t>iwrite_all_fini</a:t>
            </a:r>
            <a:r>
              <a:rPr lang="en-US" sz="1600" dirty="0" smtClean="0">
                <a:solidFill>
                  <a:srgbClr val="000000"/>
                </a:solidFill>
              </a:rPr>
              <a:t>(...) {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    .</a:t>
            </a:r>
            <a:r>
              <a:rPr lang="en-US" sz="1600" dirty="0">
                <a:solidFill>
                  <a:srgbClr val="000000"/>
                </a:solidFill>
              </a:rPr>
              <a:t>.</a:t>
            </a:r>
            <a:r>
              <a:rPr lang="en-US" sz="16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</a:t>
            </a:r>
            <a:r>
              <a:rPr lang="en-US" sz="1600" dirty="0">
                <a:solidFill>
                  <a:srgbClr val="000000"/>
                </a:solidFill>
              </a:rPr>
              <a:t> state = </a:t>
            </a:r>
            <a:r>
              <a:rPr lang="en-US" sz="1600" dirty="0" smtClean="0">
                <a:solidFill>
                  <a:srgbClr val="3366FF"/>
                </a:solidFill>
              </a:rPr>
              <a:t>IWRITE_ALL_STATE_COMPLETE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</a:rPr>
              <a:t>MPI_Grequest_complete</a:t>
            </a:r>
            <a:r>
              <a:rPr lang="en-US" sz="1600" dirty="0">
                <a:solidFill>
                  <a:srgbClr val="000000"/>
                </a:solidFill>
              </a:rPr>
              <a:t>(</a:t>
            </a:r>
            <a:r>
              <a:rPr lang="en-US" sz="1600" dirty="0" err="1">
                <a:solidFill>
                  <a:srgbClr val="000000"/>
                </a:solidFill>
              </a:rPr>
              <a:t>nio_req</a:t>
            </a:r>
            <a:r>
              <a:rPr lang="en-US" sz="1600" dirty="0">
                <a:solidFill>
                  <a:srgbClr val="000000"/>
                </a:solidFill>
              </a:rPr>
              <a:t>)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}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22241" y="2319072"/>
            <a:ext cx="3057760" cy="5424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IWRITE_ALL_STATE_COMM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922241" y="3564299"/>
            <a:ext cx="3057760" cy="5424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IWRITE_ALL_STATE_FILEOP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922242" y="4757765"/>
            <a:ext cx="3057760" cy="542474"/>
          </a:xfrm>
          <a:prstGeom prst="roundRect">
            <a:avLst/>
          </a:prstGeom>
          <a:ln w="38100" cmpd="dbl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IWRITE_ALL_STATE_COMPLETE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17" name="Straight Arrow Connector 16"/>
          <p:cNvCxnSpPr>
            <a:stCxn id="14" idx="2"/>
            <a:endCxn id="15" idx="0"/>
          </p:cNvCxnSpPr>
          <p:nvPr/>
        </p:nvCxnSpPr>
        <p:spPr>
          <a:xfrm>
            <a:off x="6451121" y="4106773"/>
            <a:ext cx="1" cy="650992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2"/>
            <a:endCxn id="14" idx="0"/>
          </p:cNvCxnSpPr>
          <p:nvPr/>
        </p:nvCxnSpPr>
        <p:spPr>
          <a:xfrm>
            <a:off x="6451121" y="2861546"/>
            <a:ext cx="0" cy="702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3" idx="2"/>
            <a:endCxn id="13" idx="3"/>
          </p:cNvCxnSpPr>
          <p:nvPr/>
        </p:nvCxnSpPr>
        <p:spPr>
          <a:xfrm rot="5400000" flipH="1" flipV="1">
            <a:off x="7079942" y="1961488"/>
            <a:ext cx="271237" cy="1528880"/>
          </a:xfrm>
          <a:prstGeom prst="bentConnector4">
            <a:avLst>
              <a:gd name="adj1" fmla="val -84281"/>
              <a:gd name="adj2" fmla="val 114952"/>
            </a:avLst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4" idx="2"/>
            <a:endCxn id="14" idx="3"/>
          </p:cNvCxnSpPr>
          <p:nvPr/>
        </p:nvCxnSpPr>
        <p:spPr>
          <a:xfrm rot="5400000" flipH="1" flipV="1">
            <a:off x="7079942" y="3206715"/>
            <a:ext cx="271237" cy="1528880"/>
          </a:xfrm>
          <a:prstGeom prst="bentConnector4">
            <a:avLst>
              <a:gd name="adj1" fmla="val -84281"/>
              <a:gd name="adj2" fmla="val 114952"/>
            </a:avLst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4922243" y="5466196"/>
            <a:ext cx="3764558" cy="54247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Implemented in the </a:t>
            </a:r>
            <a:r>
              <a:rPr lang="en-US" i="1" dirty="0" smtClean="0">
                <a:solidFill>
                  <a:srgbClr val="000000"/>
                </a:solidFill>
              </a:rPr>
              <a:t>poll</a:t>
            </a:r>
            <a:r>
              <a:rPr lang="en-US" dirty="0" smtClean="0">
                <a:solidFill>
                  <a:srgbClr val="000000"/>
                </a:solidFill>
              </a:rPr>
              <a:t> function of the extended generalized request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212968" y="2883762"/>
            <a:ext cx="1225824" cy="3476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rgbClr val="000000"/>
                </a:solidFill>
              </a:rPr>
              <a:t>MPI_Test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438792" y="3145116"/>
            <a:ext cx="1032995" cy="3476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complete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8160326" y="2663059"/>
            <a:ext cx="843606" cy="3476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not yet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281976" y="4106773"/>
            <a:ext cx="1225824" cy="3476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rgbClr val="000000"/>
                </a:solidFill>
              </a:rPr>
              <a:t>MPI_Test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463452" y="4373121"/>
            <a:ext cx="1032995" cy="3476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complete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8167028" y="3932944"/>
            <a:ext cx="843606" cy="3476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not yet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838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of NBC I/O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NBC I/O routine initiates the I/O operation and returns a request handle, which must be passed to a completion call</a:t>
            </a:r>
          </a:p>
          <a:p>
            <a:pPr lvl="1"/>
            <a:r>
              <a:rPr lang="en-US" dirty="0" smtClean="0"/>
              <a:t>[MPI standard] All </a:t>
            </a:r>
            <a:r>
              <a:rPr lang="en-US" dirty="0"/>
              <a:t>nonblocking calls are local and return immediately irrespective of the status of other </a:t>
            </a:r>
            <a:r>
              <a:rPr lang="en-US" dirty="0" smtClean="0"/>
              <a:t>processes</a:t>
            </a:r>
          </a:p>
          <a:p>
            <a:r>
              <a:rPr lang="en-US" dirty="0" smtClean="0"/>
              <a:t>Progress of NBC I/O operations?</a:t>
            </a:r>
          </a:p>
          <a:p>
            <a:pPr lvl="1"/>
            <a:r>
              <a:rPr lang="en-US" dirty="0" smtClean="0"/>
              <a:t>Implicit or explicit depending on the implementation</a:t>
            </a:r>
          </a:p>
          <a:p>
            <a:endParaRPr lang="en-US" dirty="0" smtClean="0"/>
          </a:p>
          <a:p>
            <a:r>
              <a:rPr lang="en-US" dirty="0" smtClean="0"/>
              <a:t>Our implementation currently requires explicit progress</a:t>
            </a:r>
          </a:p>
          <a:p>
            <a:pPr lvl="1"/>
            <a:r>
              <a:rPr lang="en-US" dirty="0" smtClean="0"/>
              <a:t>The user has to call </a:t>
            </a:r>
            <a:r>
              <a:rPr lang="en-US" sz="2200" dirty="0" err="1" smtClean="0">
                <a:latin typeface="Consolas"/>
                <a:cs typeface="Consolas"/>
              </a:rPr>
              <a:t>MPI_Test</a:t>
            </a:r>
            <a:r>
              <a:rPr lang="en-US" sz="2200" dirty="0" smtClean="0"/>
              <a:t> </a:t>
            </a:r>
            <a:r>
              <a:rPr lang="en-US" dirty="0" smtClean="0"/>
              <a:t>or </a:t>
            </a:r>
            <a:r>
              <a:rPr lang="en-US" sz="2200" dirty="0" err="1" smtClean="0">
                <a:latin typeface="Consolas"/>
                <a:cs typeface="Consolas"/>
              </a:rPr>
              <a:t>MPI_Wait</a:t>
            </a:r>
            <a:endParaRPr lang="en-US" dirty="0" smtClean="0">
              <a:latin typeface="Consolas"/>
              <a:cs typeface="Consolas"/>
            </a:endParaRPr>
          </a:p>
          <a:p>
            <a:pPr lvl="1"/>
            <a:r>
              <a:rPr lang="en-US" dirty="0" smtClean="0"/>
              <a:t>Currently a common practice in implementing nonblocking operations</a:t>
            </a:r>
          </a:p>
          <a:p>
            <a:r>
              <a:rPr lang="en-US" dirty="0" smtClean="0"/>
              <a:t>Alternative?</a:t>
            </a:r>
          </a:p>
          <a:p>
            <a:pPr lvl="1"/>
            <a:r>
              <a:rPr lang="en-US" dirty="0" smtClean="0"/>
              <a:t>Exploit progress threads to support asynchronous progress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chemeClr val="tx2"/>
                </a:solidFill>
              </a:rPr>
              <a:t>PPMM 2015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0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Target platform</a:t>
            </a:r>
          </a:p>
          <a:p>
            <a:pPr lvl="1"/>
            <a:r>
              <a:rPr lang="en-US" dirty="0" smtClean="0"/>
              <a:t>Blues cluster at Argonne National Laboratory</a:t>
            </a:r>
          </a:p>
          <a:p>
            <a:pPr lvl="2"/>
            <a:r>
              <a:rPr lang="en-US" dirty="0" smtClean="0"/>
              <a:t>310 compute nodes + GPFS file system</a:t>
            </a:r>
          </a:p>
          <a:p>
            <a:pPr lvl="1"/>
            <a:r>
              <a:rPr lang="en-US" dirty="0" smtClean="0"/>
              <a:t>Each compute node has two Intel Xeon E5-2670 (16 cores)</a:t>
            </a:r>
          </a:p>
          <a:p>
            <a:r>
              <a:rPr lang="en-US" dirty="0" smtClean="0"/>
              <a:t>MPI implementation</a:t>
            </a:r>
          </a:p>
          <a:p>
            <a:pPr lvl="1"/>
            <a:r>
              <a:rPr lang="en-US" dirty="0" smtClean="0"/>
              <a:t>Implemented the NBC I/O routines inside ROMIO</a:t>
            </a:r>
          </a:p>
          <a:p>
            <a:pPr lvl="1"/>
            <a:r>
              <a:rPr lang="en-US" dirty="0" smtClean="0"/>
              <a:t>Integrated into MPICH 3.2a2 or later as MPIX routines</a:t>
            </a:r>
          </a:p>
          <a:p>
            <a:r>
              <a:rPr lang="en-US" dirty="0" smtClean="0"/>
              <a:t>Benchmarks</a:t>
            </a:r>
          </a:p>
          <a:p>
            <a:pPr lvl="1"/>
            <a:r>
              <a:rPr lang="en-US" dirty="0" err="1" smtClean="0">
                <a:latin typeface="Consolas"/>
                <a:cs typeface="Consolas"/>
              </a:rPr>
              <a:t>coll_perf</a:t>
            </a:r>
            <a:r>
              <a:rPr lang="en-US" dirty="0" smtClean="0"/>
              <a:t> benchmark in the ROMIO test suite and its modifications</a:t>
            </a:r>
          </a:p>
          <a:p>
            <a:pPr lvl="2"/>
            <a:r>
              <a:rPr lang="en-US" dirty="0" smtClean="0"/>
              <a:t>To use NBC I/O operations or to overlap collective operations and computation</a:t>
            </a:r>
          </a:p>
          <a:p>
            <a:pPr lvl="1"/>
            <a:r>
              <a:rPr lang="en-US" dirty="0" smtClean="0"/>
              <a:t>A microbenchmark to overlap multiple I/O operations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chemeClr val="tx2"/>
                </a:solidFill>
              </a:rPr>
              <a:t>PPMM 2015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47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I/O in HPC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2"/>
            <a:ext cx="8229600" cy="2025856"/>
          </a:xfrm>
        </p:spPr>
        <p:txBody>
          <a:bodyPr>
            <a:normAutofit/>
          </a:bodyPr>
          <a:lstStyle/>
          <a:p>
            <a:r>
              <a:rPr lang="en-US" dirty="0" smtClean="0"/>
              <a:t>File I/O becomes more important as many HPC applications deal with larger datasets</a:t>
            </a:r>
          </a:p>
          <a:p>
            <a:r>
              <a:rPr lang="en-US" dirty="0" smtClean="0"/>
              <a:t>The well-known gap between relative CPU speeds and storage bandwidth results in the need for new strategies for managing I/O demands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chemeClr val="tx2"/>
                </a:solidFill>
              </a:rPr>
              <a:t>PPMM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38938" y="6226596"/>
            <a:ext cx="40318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data source</a:t>
            </a:r>
            <a:r>
              <a:rPr lang="en-US" sz="1100" dirty="0"/>
              <a:t>: http://</a:t>
            </a:r>
            <a:r>
              <a:rPr lang="en-US" sz="1100" dirty="0" err="1"/>
              <a:t>kk.org</a:t>
            </a:r>
            <a:r>
              <a:rPr lang="en-US" sz="1100" dirty="0"/>
              <a:t>/</a:t>
            </a:r>
            <a:r>
              <a:rPr lang="en-US" sz="1100" dirty="0" err="1"/>
              <a:t>thetechnium</a:t>
            </a:r>
            <a:r>
              <a:rPr lang="en-US" sz="1100" dirty="0"/>
              <a:t>/2009/07/was-</a:t>
            </a:r>
            <a:r>
              <a:rPr lang="en-US" sz="1100" dirty="0" err="1"/>
              <a:t>moores</a:t>
            </a:r>
            <a:r>
              <a:rPr lang="en-US" sz="1100" dirty="0"/>
              <a:t>-law/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6324845"/>
              </p:ext>
            </p:extLst>
          </p:nvPr>
        </p:nvGraphicFramePr>
        <p:xfrm>
          <a:off x="1623320" y="3304168"/>
          <a:ext cx="6366310" cy="2922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9105886">
            <a:off x="4475671" y="4414315"/>
            <a:ext cx="1658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CPU Performance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20928451">
            <a:off x="4916089" y="5103654"/>
            <a:ext cx="16921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HDD Performance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6140789" y="4279137"/>
            <a:ext cx="1599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CPU Storage Gap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059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Bandwidth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040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coll_perf</a:t>
            </a:r>
            <a:r>
              <a:rPr lang="en-US" dirty="0" smtClean="0"/>
              <a:t> benchmark</a:t>
            </a:r>
          </a:p>
          <a:p>
            <a:pPr lvl="1"/>
            <a:r>
              <a:rPr lang="en-US" dirty="0" smtClean="0"/>
              <a:t>Measures the I/O bandwidth for writing and reading a 3D block-distributed array to a file</a:t>
            </a:r>
          </a:p>
          <a:p>
            <a:pPr lvl="2"/>
            <a:r>
              <a:rPr lang="en-US" dirty="0" smtClean="0"/>
              <a:t>Array size used: 2176 x 1152 x 1408 integers (about 14 GB)</a:t>
            </a:r>
          </a:p>
          <a:p>
            <a:pPr lvl="1"/>
            <a:r>
              <a:rPr lang="en-US" dirty="0" smtClean="0"/>
              <a:t>Has the noncontiguous file access pattern</a:t>
            </a:r>
          </a:p>
          <a:p>
            <a:pPr lvl="1"/>
            <a:r>
              <a:rPr lang="en-US" dirty="0" smtClean="0"/>
              <a:t>For NBC I/O, blocking collective I/O routines are replaced with their corresponding NBC I/O routines followed by </a:t>
            </a:r>
            <a:r>
              <a:rPr lang="en-US" sz="2200" dirty="0" err="1" smtClean="0">
                <a:latin typeface="Consolas"/>
                <a:cs typeface="Consolas"/>
              </a:rPr>
              <a:t>MPI_Wait</a:t>
            </a:r>
            <a:endParaRPr lang="en-US" dirty="0" smtClean="0">
              <a:latin typeface="Consolas"/>
              <a:cs typeface="Consolas"/>
            </a:endParaRPr>
          </a:p>
          <a:p>
            <a:endParaRPr lang="en-US" dirty="0" smtClean="0"/>
          </a:p>
          <a:p>
            <a:endParaRPr lang="en-US" sz="220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Measure the I/O bandwidth of blocking collective I/O and NBC I/O</a:t>
            </a:r>
          </a:p>
          <a:p>
            <a:r>
              <a:rPr lang="en-US" dirty="0" smtClean="0"/>
              <a:t>What do we expect?</a:t>
            </a:r>
          </a:p>
          <a:p>
            <a:pPr lvl="1"/>
            <a:r>
              <a:rPr lang="en-US" dirty="0" smtClean="0"/>
              <a:t>The NBC I/O routines ideally should have more overhead only from additional function calls and memory management.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chemeClr val="tx2"/>
                </a:solidFill>
              </a:rPr>
              <a:t>PPMM 2015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18401" y="3902874"/>
            <a:ext cx="24829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MPI_File_write_all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(...)</a:t>
            </a:r>
            <a:endParaRPr lang="en-US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0998" y="3660914"/>
            <a:ext cx="32591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MPI_Request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req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;</a:t>
            </a:r>
          </a:p>
          <a:p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MPI_File_iwrite_all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(..., &amp;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req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);</a:t>
            </a:r>
          </a:p>
          <a:p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MPI_Wait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(&amp;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req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, ...)</a:t>
            </a:r>
            <a:endParaRPr lang="en-US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964902" y="4010060"/>
            <a:ext cx="814308" cy="2597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35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</a:t>
            </a:r>
            <a:r>
              <a:rPr lang="en-US" dirty="0" smtClean="0"/>
              <a:t>Bandwidth (cont’d)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chemeClr val="tx2"/>
                </a:solidFill>
              </a:rPr>
              <a:t>PPMM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410857"/>
              </p:ext>
            </p:extLst>
          </p:nvPr>
        </p:nvGraphicFramePr>
        <p:xfrm>
          <a:off x="457200" y="1143000"/>
          <a:ext cx="8229600" cy="4844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63314" y="5914662"/>
            <a:ext cx="6383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Our NBC I/O implementation does not cause significant overhead!</a:t>
            </a:r>
            <a:endParaRPr lang="en-US" i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49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Overlapping I/O and Computation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631185"/>
          </a:xfrm>
        </p:spPr>
        <p:txBody>
          <a:bodyPr>
            <a:normAutofit/>
          </a:bodyPr>
          <a:lstStyle/>
          <a:p>
            <a:r>
              <a:rPr lang="en-US" dirty="0" smtClean="0"/>
              <a:t>Insert some synthetic computation code into </a:t>
            </a:r>
            <a:r>
              <a:rPr lang="en-US" dirty="0" err="1" smtClean="0">
                <a:latin typeface="Consolas"/>
                <a:cs typeface="Consolas"/>
              </a:rPr>
              <a:t>coll_perf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6" name="직사각형 7"/>
          <p:cNvSpPr/>
          <p:nvPr/>
        </p:nvSpPr>
        <p:spPr>
          <a:xfrm>
            <a:off x="630121" y="1797842"/>
            <a:ext cx="3722550" cy="504056"/>
          </a:xfrm>
          <a:prstGeom prst="rect">
            <a:avLst/>
          </a:prstGeom>
          <a:solidFill>
            <a:srgbClr val="9BBB5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914400"/>
            <a:r>
              <a:rPr lang="en-US" altLang="ko-KR" sz="20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나눔고딕"/>
                <a:cs typeface="Arial" panose="020B0604020202020204" pitchFamily="34" charset="0"/>
              </a:rPr>
              <a:t>Blocking I/O with computation</a:t>
            </a:r>
          </a:p>
        </p:txBody>
      </p:sp>
      <p:sp>
        <p:nvSpPr>
          <p:cNvPr id="17" name="모서리가 둥근 직사각형 59"/>
          <p:cNvSpPr/>
          <p:nvPr/>
        </p:nvSpPr>
        <p:spPr>
          <a:xfrm>
            <a:off x="630121" y="2495754"/>
            <a:ext cx="3722550" cy="2038392"/>
          </a:xfrm>
          <a:prstGeom prst="roundRect">
            <a:avLst/>
          </a:prstGeom>
          <a:noFill/>
          <a:ln w="25400" cap="flat" cmpd="sng" algn="ctr">
            <a:solidFill>
              <a:srgbClr val="F79646"/>
            </a:solidFill>
            <a:prstDash val="sysDash"/>
          </a:ln>
          <a:effectLst/>
        </p:spPr>
        <p:txBody>
          <a:bodyPr rtlCol="0" anchor="t"/>
          <a:lstStyle/>
          <a:p>
            <a:pPr lvl="0" defTabSz="914400"/>
            <a:r>
              <a:rPr lang="en-US" altLang="ko-KR" sz="1400" kern="0" dirty="0" err="1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MPI_File_write_all</a:t>
            </a:r>
            <a:r>
              <a:rPr lang="en-US" altLang="ko-KR" sz="1400" kern="0" dirty="0" smtClean="0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(...)</a:t>
            </a:r>
            <a:r>
              <a:rPr lang="en-US" altLang="ko-KR" sz="1400" kern="0" dirty="0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;</a:t>
            </a:r>
          </a:p>
          <a:p>
            <a:pPr lvl="0" defTabSz="914400"/>
            <a:r>
              <a:rPr lang="en-US" altLang="ko-KR" sz="1400" kern="0" dirty="0">
                <a:solidFill>
                  <a:srgbClr val="3366FF"/>
                </a:solidFill>
                <a:latin typeface="Consolas"/>
                <a:ea typeface="나눔고딕"/>
                <a:cs typeface="Consolas"/>
              </a:rPr>
              <a:t>Computation(</a:t>
            </a:r>
            <a:r>
              <a:rPr lang="en-US" altLang="ko-KR" sz="1400" kern="0" dirty="0" smtClean="0">
                <a:solidFill>
                  <a:srgbClr val="3366FF"/>
                </a:solidFill>
                <a:latin typeface="Consolas"/>
                <a:ea typeface="나눔고딕"/>
                <a:cs typeface="Consolas"/>
              </a:rPr>
              <a:t>);</a:t>
            </a:r>
          </a:p>
        </p:txBody>
      </p:sp>
      <p:sp>
        <p:nvSpPr>
          <p:cNvPr id="18" name="직사각형 60"/>
          <p:cNvSpPr/>
          <p:nvPr/>
        </p:nvSpPr>
        <p:spPr>
          <a:xfrm>
            <a:off x="4730742" y="1797842"/>
            <a:ext cx="3722550" cy="504056"/>
          </a:xfrm>
          <a:prstGeom prst="rect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나눔고딕"/>
                <a:cs typeface="Arial" panose="020B0604020202020204" pitchFamily="34" charset="0"/>
              </a:rPr>
              <a:t>NBC I/O with computation</a:t>
            </a:r>
            <a:endParaRPr kumimoji="0" lang="ko-KR" altLang="en-US" sz="2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나눔고딕"/>
              <a:cs typeface="Arial" panose="020B0604020202020204" pitchFamily="34" charset="0"/>
            </a:endParaRPr>
          </a:p>
        </p:txBody>
      </p:sp>
      <p:sp>
        <p:nvSpPr>
          <p:cNvPr id="19" name="모서리가 둥근 직사각형 74"/>
          <p:cNvSpPr/>
          <p:nvPr/>
        </p:nvSpPr>
        <p:spPr>
          <a:xfrm>
            <a:off x="4730742" y="2517922"/>
            <a:ext cx="3722550" cy="2016224"/>
          </a:xfrm>
          <a:prstGeom prst="roundRect">
            <a:avLst/>
          </a:prstGeom>
          <a:noFill/>
          <a:ln w="25400" cap="flat" cmpd="sng" algn="ctr">
            <a:solidFill>
              <a:srgbClr val="F79646"/>
            </a:solidFill>
            <a:prstDash val="sysDash"/>
          </a:ln>
          <a:effectLst/>
        </p:spPr>
        <p:txBody>
          <a:bodyPr rtlCol="0" anchor="t"/>
          <a:lstStyle/>
          <a:p>
            <a:pPr lvl="0" defTabSz="914400"/>
            <a:r>
              <a:rPr lang="en-US" altLang="ko-KR" sz="1400" b="1" kern="0" dirty="0" err="1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MPI_File_iwrite_all</a:t>
            </a:r>
            <a:r>
              <a:rPr lang="en-US" altLang="ko-KR" sz="1400" kern="0" dirty="0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(..., &amp;</a:t>
            </a:r>
            <a:r>
              <a:rPr lang="en-US" altLang="ko-KR" sz="1400" kern="0" dirty="0" err="1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req</a:t>
            </a:r>
            <a:r>
              <a:rPr lang="en-US" altLang="ko-KR" sz="1400" kern="0" dirty="0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);</a:t>
            </a:r>
          </a:p>
          <a:p>
            <a:pPr lvl="0" defTabSz="914400"/>
            <a:r>
              <a:rPr lang="en-US" altLang="ko-KR" sz="1400" kern="0" dirty="0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for (...) {</a:t>
            </a:r>
          </a:p>
          <a:p>
            <a:pPr lvl="0" defTabSz="914400"/>
            <a:r>
              <a:rPr lang="en-US" altLang="ko-KR" sz="1400" kern="0" dirty="0">
                <a:solidFill>
                  <a:srgbClr val="3366FF"/>
                </a:solidFill>
                <a:latin typeface="Consolas"/>
                <a:ea typeface="나눔고딕"/>
                <a:cs typeface="Consolas"/>
              </a:rPr>
              <a:t>  </a:t>
            </a:r>
            <a:r>
              <a:rPr lang="en-US" altLang="ko-KR" sz="1400" kern="0" dirty="0" err="1" smtClean="0">
                <a:solidFill>
                  <a:srgbClr val="3366FF"/>
                </a:solidFill>
                <a:latin typeface="Consolas"/>
                <a:ea typeface="나눔고딕"/>
                <a:cs typeface="Consolas"/>
              </a:rPr>
              <a:t>Small_Computation</a:t>
            </a:r>
            <a:r>
              <a:rPr lang="en-US" altLang="ko-KR" sz="1400" kern="0" dirty="0">
                <a:solidFill>
                  <a:srgbClr val="3366FF"/>
                </a:solidFill>
                <a:latin typeface="Consolas"/>
                <a:ea typeface="나눔고딕"/>
                <a:cs typeface="Consolas"/>
              </a:rPr>
              <a:t>();</a:t>
            </a:r>
          </a:p>
          <a:p>
            <a:pPr lvl="0" defTabSz="914400"/>
            <a:r>
              <a:rPr lang="en-US" altLang="ko-KR" sz="1400" kern="0" dirty="0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  </a:t>
            </a:r>
            <a:r>
              <a:rPr lang="en-US" altLang="ko-KR" sz="1400" b="1" kern="0" dirty="0" err="1" smtClean="0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MPI_Test</a:t>
            </a:r>
            <a:r>
              <a:rPr lang="en-US" altLang="ko-KR" sz="1400" kern="0" dirty="0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(&amp;</a:t>
            </a:r>
            <a:r>
              <a:rPr lang="en-US" altLang="ko-KR" sz="1400" kern="0" dirty="0" err="1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req</a:t>
            </a:r>
            <a:r>
              <a:rPr lang="en-US" altLang="ko-KR" sz="1400" kern="0" dirty="0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, &amp;flag, ...);</a:t>
            </a:r>
          </a:p>
          <a:p>
            <a:pPr lvl="0" defTabSz="914400"/>
            <a:r>
              <a:rPr lang="en-US" altLang="ko-KR" sz="1400" kern="0" dirty="0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  </a:t>
            </a:r>
            <a:r>
              <a:rPr lang="en-US" altLang="ko-KR" sz="1400" kern="0" dirty="0" smtClean="0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if </a:t>
            </a:r>
            <a:r>
              <a:rPr lang="en-US" altLang="ko-KR" sz="1400" kern="0" dirty="0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(flag) break;</a:t>
            </a:r>
          </a:p>
          <a:p>
            <a:pPr lvl="0" defTabSz="914400"/>
            <a:r>
              <a:rPr lang="en-US" altLang="ko-KR" sz="1400" kern="0" dirty="0" smtClean="0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}</a:t>
            </a:r>
            <a:endParaRPr lang="en-US" altLang="ko-KR" sz="1400" kern="0" dirty="0">
              <a:solidFill>
                <a:sysClr val="windowText" lastClr="000000"/>
              </a:solidFill>
              <a:latin typeface="Consolas"/>
              <a:ea typeface="나눔고딕"/>
              <a:cs typeface="Consolas"/>
            </a:endParaRPr>
          </a:p>
          <a:p>
            <a:pPr lvl="0" defTabSz="914400"/>
            <a:r>
              <a:rPr lang="en-US" altLang="ko-KR" sz="1400" kern="0" dirty="0" err="1" smtClean="0">
                <a:solidFill>
                  <a:srgbClr val="3366FF"/>
                </a:solidFill>
                <a:latin typeface="Consolas"/>
                <a:ea typeface="나눔고딕"/>
                <a:cs typeface="Consolas"/>
              </a:rPr>
              <a:t>Remaining_Computation</a:t>
            </a:r>
            <a:r>
              <a:rPr lang="en-US" altLang="ko-KR" sz="1400" kern="0" dirty="0">
                <a:solidFill>
                  <a:srgbClr val="3366FF"/>
                </a:solidFill>
                <a:latin typeface="Consolas"/>
                <a:ea typeface="나눔고딕"/>
                <a:cs typeface="Consolas"/>
              </a:rPr>
              <a:t>();</a:t>
            </a:r>
          </a:p>
          <a:p>
            <a:pPr lvl="0" defTabSz="914400"/>
            <a:r>
              <a:rPr lang="en-US" altLang="ko-KR" sz="1400" b="1" kern="0" dirty="0" err="1" smtClean="0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MPI_Wait</a:t>
            </a:r>
            <a:r>
              <a:rPr lang="en-US" altLang="ko-KR" sz="1400" kern="0" dirty="0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(&amp;</a:t>
            </a:r>
            <a:r>
              <a:rPr lang="en-US" altLang="ko-KR" sz="1400" kern="0" dirty="0" err="1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req</a:t>
            </a:r>
            <a:r>
              <a:rPr lang="en-US" altLang="ko-KR" sz="1400" kern="0" dirty="0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, ...);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olas"/>
              <a:ea typeface="나눔고딕"/>
              <a:cs typeface="Consolas"/>
            </a:endParaRPr>
          </a:p>
        </p:txBody>
      </p:sp>
      <p:sp>
        <p:nvSpPr>
          <p:cNvPr id="20" name="모서리가 둥근 직사각형 74"/>
          <p:cNvSpPr/>
          <p:nvPr/>
        </p:nvSpPr>
        <p:spPr>
          <a:xfrm>
            <a:off x="4730742" y="4748626"/>
            <a:ext cx="3722550" cy="866715"/>
          </a:xfrm>
          <a:prstGeom prst="roundRect">
            <a:avLst/>
          </a:prstGeom>
          <a:noFill/>
          <a:ln w="25400" cap="flat" cmpd="sng" algn="ctr">
            <a:solidFill>
              <a:srgbClr val="F79646"/>
            </a:solidFill>
            <a:prstDash val="sysDash"/>
          </a:ln>
          <a:effectLst/>
        </p:spPr>
        <p:txBody>
          <a:bodyPr rtlCol="0" anchor="t"/>
          <a:lstStyle/>
          <a:p>
            <a:pPr lvl="0" defTabSz="914400"/>
            <a:r>
              <a:rPr lang="en-US" altLang="ko-KR" sz="1400" b="1" kern="0" dirty="0" err="1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MPI_File_iwrite_all</a:t>
            </a:r>
            <a:r>
              <a:rPr lang="en-US" altLang="ko-KR" sz="1400" kern="0" dirty="0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(..., &amp;</a:t>
            </a:r>
            <a:r>
              <a:rPr lang="en-US" altLang="ko-KR" sz="1400" kern="0" dirty="0" err="1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req</a:t>
            </a:r>
            <a:r>
              <a:rPr lang="en-US" altLang="ko-KR" sz="1400" kern="0" dirty="0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)</a:t>
            </a:r>
            <a:r>
              <a:rPr lang="en-US" altLang="ko-KR" sz="1400" kern="0" dirty="0" smtClean="0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;</a:t>
            </a:r>
          </a:p>
          <a:p>
            <a:pPr lvl="0" defTabSz="914400"/>
            <a:r>
              <a:rPr lang="en-US" altLang="ko-KR" sz="1400" kern="0" dirty="0" smtClean="0">
                <a:solidFill>
                  <a:srgbClr val="3366FF"/>
                </a:solidFill>
                <a:latin typeface="Consolas"/>
                <a:ea typeface="나눔고딕"/>
                <a:cs typeface="Consolas"/>
              </a:rPr>
              <a:t>Computation</a:t>
            </a:r>
            <a:r>
              <a:rPr lang="en-US" altLang="ko-KR" sz="1400" kern="0" dirty="0">
                <a:solidFill>
                  <a:srgbClr val="3366FF"/>
                </a:solidFill>
                <a:latin typeface="Consolas"/>
                <a:ea typeface="나눔고딕"/>
                <a:cs typeface="Consolas"/>
              </a:rPr>
              <a:t>();</a:t>
            </a:r>
          </a:p>
          <a:p>
            <a:pPr lvl="0" defTabSz="914400"/>
            <a:r>
              <a:rPr lang="en-US" altLang="ko-KR" sz="1400" b="1" kern="0" dirty="0" err="1" smtClean="0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MPI_Wait</a:t>
            </a:r>
            <a:r>
              <a:rPr lang="en-US" altLang="ko-KR" sz="1400" kern="0" dirty="0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(&amp;</a:t>
            </a:r>
            <a:r>
              <a:rPr lang="en-US" altLang="ko-KR" sz="1400" kern="0" dirty="0" err="1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req</a:t>
            </a:r>
            <a:r>
              <a:rPr lang="en-US" altLang="ko-KR" sz="1400" kern="0" dirty="0">
                <a:solidFill>
                  <a:sysClr val="windowText" lastClr="000000"/>
                </a:solidFill>
                <a:latin typeface="Consolas"/>
                <a:ea typeface="나눔고딕"/>
                <a:cs typeface="Consolas"/>
              </a:rPr>
              <a:t>, ...);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olas"/>
              <a:ea typeface="나눔고딕"/>
              <a:cs typeface="Consola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39476" y="5644426"/>
            <a:ext cx="1489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Why not this?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39917" y="5984673"/>
            <a:ext cx="437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Because we need to make progress explicitly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47060"/>
            <a:ext cx="2895600" cy="365125"/>
          </a:xfr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chemeClr val="tx2"/>
                </a:solidFill>
              </a:rPr>
              <a:t>PPMM 2015</a:t>
            </a:r>
          </a:p>
        </p:txBody>
      </p:sp>
    </p:spTree>
    <p:extLst>
      <p:ext uri="{BB962C8B-B14F-4D97-AF65-F5344CB8AC3E}">
        <p14:creationId xmlns:p14="http://schemas.microsoft.com/office/powerpoint/2010/main" val="3639103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Overlapping I/O and </a:t>
            </a:r>
            <a:r>
              <a:rPr lang="en-US" dirty="0" smtClean="0"/>
              <a:t>Computation (cont’d)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chemeClr val="tx2"/>
                </a:solidFill>
              </a:rPr>
              <a:t>PPMM 2015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195564"/>
              </p:ext>
            </p:extLst>
          </p:nvPr>
        </p:nvGraphicFramePr>
        <p:xfrm>
          <a:off x="457200" y="1143002"/>
          <a:ext cx="8229600" cy="4480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97997" y="5654158"/>
            <a:ext cx="6906320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84%</a:t>
            </a:r>
            <a:r>
              <a:rPr lang="en-US" i="1" dirty="0" smtClean="0">
                <a:solidFill>
                  <a:srgbClr val="000000"/>
                </a:solidFill>
              </a:rPr>
              <a:t> of write time and </a:t>
            </a:r>
            <a:r>
              <a:rPr lang="en-US" i="1" dirty="0" smtClean="0">
                <a:solidFill>
                  <a:srgbClr val="3366FF"/>
                </a:solidFill>
              </a:rPr>
              <a:t>83%</a:t>
            </a:r>
            <a:r>
              <a:rPr lang="en-US" i="1" dirty="0" smtClean="0">
                <a:solidFill>
                  <a:srgbClr val="000000"/>
                </a:solidFill>
              </a:rPr>
              <a:t> of read time is </a:t>
            </a:r>
            <a:r>
              <a:rPr lang="en-US" i="1" dirty="0" smtClean="0">
                <a:solidFill>
                  <a:srgbClr val="3366FF"/>
                </a:solidFill>
              </a:rPr>
              <a:t>overlapped</a:t>
            </a:r>
            <a:r>
              <a:rPr lang="en-US" i="1" dirty="0" smtClean="0">
                <a:solidFill>
                  <a:srgbClr val="000000"/>
                </a:solidFill>
              </a:rPr>
              <a:t>, respectively.</a:t>
            </a:r>
          </a:p>
          <a:p>
            <a:pPr>
              <a:lnSpc>
                <a:spcPct val="120000"/>
              </a:lnSpc>
            </a:pPr>
            <a:r>
              <a:rPr lang="en-US" i="1" dirty="0" smtClean="0">
                <a:solidFill>
                  <a:srgbClr val="000000"/>
                </a:solidFill>
              </a:rPr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entire execution tim</a:t>
            </a:r>
            <a:r>
              <a:rPr lang="en-US" i="1" dirty="0" smtClean="0">
                <a:solidFill>
                  <a:srgbClr val="000000"/>
                </a:solidFill>
              </a:rPr>
              <a:t>e is </a:t>
            </a:r>
            <a:r>
              <a:rPr lang="en-US" i="1" dirty="0" smtClean="0">
                <a:solidFill>
                  <a:srgbClr val="FF0000"/>
                </a:solidFill>
              </a:rPr>
              <a:t>reduced</a:t>
            </a:r>
            <a:r>
              <a:rPr lang="en-US" i="1" dirty="0" smtClean="0">
                <a:solidFill>
                  <a:srgbClr val="000000"/>
                </a:solidFill>
              </a:rPr>
              <a:t> by </a:t>
            </a:r>
            <a:r>
              <a:rPr lang="en-US" i="1" dirty="0" smtClean="0">
                <a:solidFill>
                  <a:srgbClr val="FF0000"/>
                </a:solidFill>
              </a:rPr>
              <a:t>36%</a:t>
            </a:r>
            <a:r>
              <a:rPr lang="en-US" i="1" dirty="0" smtClean="0">
                <a:solidFill>
                  <a:srgbClr val="000000"/>
                </a:solidFill>
              </a:rPr>
              <a:t> for write and </a:t>
            </a:r>
            <a:r>
              <a:rPr lang="en-US" i="1" dirty="0" smtClean="0">
                <a:solidFill>
                  <a:srgbClr val="FF0000"/>
                </a:solidFill>
              </a:rPr>
              <a:t>34%</a:t>
            </a:r>
            <a:r>
              <a:rPr lang="en-US" i="1" dirty="0" smtClean="0">
                <a:solidFill>
                  <a:srgbClr val="000000"/>
                </a:solidFill>
              </a:rPr>
              <a:t> for read.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032764" y="1638456"/>
            <a:ext cx="353836" cy="1017975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289660" y="1859224"/>
            <a:ext cx="64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84%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7510255" y="1638456"/>
            <a:ext cx="353836" cy="969499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796233" y="1839834"/>
            <a:ext cx="64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83%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577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0" grpId="1"/>
      <p:bldP spid="11" grpId="0" animBg="1"/>
      <p:bldP spid="12" grpId="0"/>
      <p:bldP spid="1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Overlapping Multiple I/O </a:t>
            </a:r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chemeClr val="tx2"/>
                </a:solidFill>
              </a:rPr>
              <a:t>PPMM 2015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389496"/>
              </p:ext>
            </p:extLst>
          </p:nvPr>
        </p:nvGraphicFramePr>
        <p:xfrm>
          <a:off x="688284" y="2016560"/>
          <a:ext cx="7959739" cy="3732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60945" y="5877567"/>
            <a:ext cx="7645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Multiple collective I/O operations can be overlapped by using NBC I/O routines!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143001"/>
            <a:ext cx="8229600" cy="718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•"/>
              <a:defRPr sz="2400" kern="120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–"/>
              <a:defRPr sz="2400" kern="120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•"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–"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Initiate multiple collective I/O operations at a time and wait for the completion of all posted operations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20398" y="3245609"/>
            <a:ext cx="1424276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59% reduction</a:t>
            </a:r>
            <a:endParaRPr lang="en-US" sz="1600" i="1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06940" y="2888319"/>
            <a:ext cx="1424276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008000"/>
                </a:solidFill>
              </a:rPr>
              <a:t>13% reduction</a:t>
            </a:r>
            <a:endParaRPr lang="en-US" sz="1600" i="1" dirty="0">
              <a:solidFill>
                <a:srgbClr val="008000"/>
              </a:solidFill>
            </a:endParaRPr>
          </a:p>
        </p:txBody>
      </p:sp>
      <p:cxnSp>
        <p:nvCxnSpPr>
          <p:cNvPr id="15" name="Straight Arrow Connector 14"/>
          <p:cNvCxnSpPr>
            <a:stCxn id="11" idx="0"/>
          </p:cNvCxnSpPr>
          <p:nvPr/>
        </p:nvCxnSpPr>
        <p:spPr>
          <a:xfrm flipV="1">
            <a:off x="7319078" y="2694093"/>
            <a:ext cx="504096" cy="19422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2"/>
          </p:cNvCxnSpPr>
          <p:nvPr/>
        </p:nvCxnSpPr>
        <p:spPr>
          <a:xfrm>
            <a:off x="6532536" y="3584163"/>
            <a:ext cx="0" cy="2356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693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944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MPI NBC I/O operations</a:t>
            </a:r>
          </a:p>
          <a:p>
            <a:pPr lvl="1"/>
            <a:r>
              <a:rPr lang="en-US" dirty="0" smtClean="0"/>
              <a:t>Can take advantage of both nonblocking operations and collective operations</a:t>
            </a:r>
          </a:p>
          <a:p>
            <a:pPr lvl="1"/>
            <a:r>
              <a:rPr lang="en-US" dirty="0" smtClean="0"/>
              <a:t>Will be part of the upcoming MPI 3.1 standard</a:t>
            </a:r>
          </a:p>
          <a:p>
            <a:r>
              <a:rPr lang="en-US" dirty="0" smtClean="0"/>
              <a:t>Initial work on the implementation of MPI NBC I/O operations</a:t>
            </a:r>
          </a:p>
          <a:p>
            <a:pPr lvl="1"/>
            <a:r>
              <a:rPr lang="en-US" dirty="0" smtClean="0"/>
              <a:t>Done in the MPICH MPI library</a:t>
            </a:r>
          </a:p>
          <a:p>
            <a:pPr lvl="1"/>
            <a:r>
              <a:rPr lang="en-US" dirty="0" smtClean="0"/>
              <a:t>Based on the extended two-phase algorithm</a:t>
            </a:r>
          </a:p>
          <a:p>
            <a:pPr lvl="1"/>
            <a:r>
              <a:rPr lang="en-US" dirty="0" smtClean="0"/>
              <a:t>Utilizes the state machine and the extended generalized request</a:t>
            </a:r>
          </a:p>
          <a:p>
            <a:pPr lvl="1"/>
            <a:r>
              <a:rPr lang="en-US" dirty="0" smtClean="0"/>
              <a:t>Performs as well as blocking collective I/O in terms of I/O bandwidth</a:t>
            </a:r>
          </a:p>
          <a:p>
            <a:pPr lvl="1"/>
            <a:r>
              <a:rPr lang="en-US" dirty="0" smtClean="0"/>
              <a:t>Capable of overlapping I/O and other operations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help users try nonblocking collective I/O operations in their </a:t>
            </a:r>
            <a:r>
              <a:rPr lang="en-US" dirty="0" smtClean="0"/>
              <a:t>applications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Asynchronous progress of NBC I/O operations</a:t>
            </a:r>
          </a:p>
          <a:p>
            <a:pPr lvl="2"/>
            <a:r>
              <a:rPr lang="en-US" dirty="0" smtClean="0"/>
              <a:t>To overcome the shortcomings of the explicit progress requirement</a:t>
            </a:r>
          </a:p>
          <a:p>
            <a:pPr lvl="1"/>
            <a:r>
              <a:rPr lang="en-US" dirty="0" smtClean="0"/>
              <a:t>Real applications study</a:t>
            </a:r>
          </a:p>
          <a:p>
            <a:pPr lvl="1"/>
            <a:r>
              <a:rPr lang="en-US" dirty="0" smtClean="0"/>
              <a:t>Comparison with other approaches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chemeClr val="tx2"/>
                </a:solidFill>
              </a:rPr>
              <a:t>PPMM 2015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94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material was based upon work supported by the U.S. Department of Energy, Office of Science, Office of Advanced Scientific Computing Research, under Contract DE- AC02-06CH11357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</a:t>
            </a:r>
            <a:r>
              <a:rPr lang="en-US" dirty="0"/>
              <a:t>gratefully acknowledge the computing resources provided on Blues, a high-performance computing cluster operated by the Laboratory Computing Resource Center at Argonne National Laboratory.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chemeClr val="tx2"/>
                </a:solidFill>
              </a:rPr>
              <a:t>PPMM 2015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05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chemeClr val="tx2"/>
                </a:solidFill>
              </a:rPr>
              <a:t>PPMM 2015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96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NBC I/O implementation</a:t>
            </a:r>
          </a:p>
          <a:p>
            <a:pPr lvl="1"/>
            <a:r>
              <a:rPr lang="en-US" dirty="0" smtClean="0"/>
              <a:t>Open MPI I/O library using the </a:t>
            </a:r>
            <a:r>
              <a:rPr lang="en-US" dirty="0" err="1" smtClean="0"/>
              <a:t>libNBC</a:t>
            </a:r>
            <a:r>
              <a:rPr lang="en-US" dirty="0" smtClean="0"/>
              <a:t> library</a:t>
            </a:r>
          </a:p>
          <a:p>
            <a:pPr lvl="2"/>
            <a:r>
              <a:rPr lang="en-US" dirty="0" smtClean="0"/>
              <a:t>[</a:t>
            </a:r>
            <a:r>
              <a:rPr lang="en-US" dirty="0" err="1"/>
              <a:t>Venkatesan</a:t>
            </a:r>
            <a:r>
              <a:rPr lang="en-US" dirty="0"/>
              <a:t> </a:t>
            </a:r>
            <a:r>
              <a:rPr lang="en-US" dirty="0" smtClean="0"/>
              <a:t>et al., </a:t>
            </a:r>
            <a:r>
              <a:rPr lang="en-US" dirty="0" err="1" smtClean="0"/>
              <a:t>EuroMPI</a:t>
            </a:r>
            <a:r>
              <a:rPr lang="en-US" dirty="0" smtClean="0"/>
              <a:t> ’11]</a:t>
            </a:r>
          </a:p>
          <a:p>
            <a:pPr lvl="2"/>
            <a:r>
              <a:rPr lang="en-US" dirty="0" smtClean="0"/>
              <a:t>Leverages the concept of collective operations schedule in </a:t>
            </a:r>
            <a:r>
              <a:rPr lang="en-US" dirty="0" err="1" smtClean="0"/>
              <a:t>libNBC</a:t>
            </a:r>
            <a:endParaRPr lang="en-US" dirty="0" smtClean="0"/>
          </a:p>
          <a:p>
            <a:pPr lvl="2"/>
            <a:r>
              <a:rPr lang="en-US" dirty="0" smtClean="0"/>
              <a:t>Requires modification of the progress engine of </a:t>
            </a:r>
            <a:r>
              <a:rPr lang="en-US" dirty="0" err="1" smtClean="0"/>
              <a:t>libNBC</a:t>
            </a:r>
            <a:endParaRPr lang="en-US" dirty="0" smtClean="0"/>
          </a:p>
          <a:p>
            <a:pPr lvl="1"/>
            <a:r>
              <a:rPr lang="en-US" dirty="0" smtClean="0"/>
              <a:t>Our implementation</a:t>
            </a:r>
          </a:p>
          <a:p>
            <a:pPr lvl="2"/>
            <a:r>
              <a:rPr lang="en-US" dirty="0" smtClean="0"/>
              <a:t>Exploits the state machine and the extended generalized request</a:t>
            </a:r>
          </a:p>
          <a:p>
            <a:pPr lvl="2"/>
            <a:r>
              <a:rPr lang="en-US" dirty="0" smtClean="0"/>
              <a:t>Does not need to modify the progress engine</a:t>
            </a:r>
          </a:p>
          <a:p>
            <a:pPr lvl="3"/>
            <a:r>
              <a:rPr lang="en-US" dirty="0" smtClean="0"/>
              <a:t>If the extended generalized request interface is provided</a:t>
            </a:r>
          </a:p>
          <a:p>
            <a:pPr lvl="1"/>
            <a:r>
              <a:rPr lang="en-US" dirty="0" smtClean="0"/>
              <a:t>Plan to compare the performance and efficiency of two implementations</a:t>
            </a:r>
          </a:p>
          <a:p>
            <a:endParaRPr lang="en-US" dirty="0"/>
          </a:p>
          <a:p>
            <a:r>
              <a:rPr lang="en-US" dirty="0" smtClean="0"/>
              <a:t>Collective I/O research</a:t>
            </a:r>
          </a:p>
          <a:p>
            <a:pPr lvl="1"/>
            <a:r>
              <a:rPr lang="en-US" dirty="0" smtClean="0"/>
              <a:t>The two-phase method and its extensions</a:t>
            </a:r>
          </a:p>
          <a:p>
            <a:pPr lvl="2"/>
            <a:r>
              <a:rPr lang="en-US" dirty="0" smtClean="0"/>
              <a:t>Have been studied by many researchers</a:t>
            </a:r>
          </a:p>
          <a:p>
            <a:pPr lvl="2"/>
            <a:r>
              <a:rPr lang="en-US" dirty="0" smtClean="0"/>
              <a:t>Widely used in collective I/O implementations</a:t>
            </a:r>
          </a:p>
          <a:p>
            <a:pPr lvl="2"/>
            <a:r>
              <a:rPr lang="en-US" dirty="0" smtClean="0"/>
              <a:t>Our work is based on [Thakur et al., Frontiers ’99]</a:t>
            </a:r>
          </a:p>
          <a:p>
            <a:pPr lvl="1"/>
            <a:r>
              <a:rPr lang="en-US" dirty="0" smtClean="0"/>
              <a:t>View-based collective I/O [Blas et al., </a:t>
            </a:r>
            <a:r>
              <a:rPr lang="en-US" dirty="0" err="1" smtClean="0"/>
              <a:t>CCGrid</a:t>
            </a:r>
            <a:r>
              <a:rPr lang="en-US" dirty="0" smtClean="0"/>
              <a:t> ’08]</a:t>
            </a:r>
          </a:p>
          <a:p>
            <a:pPr lvl="1"/>
            <a:r>
              <a:rPr lang="en-US" dirty="0" smtClean="0"/>
              <a:t>MPI collective I/O implementation for better research platform [Coloma et al., Cluster ’06]</a:t>
            </a:r>
          </a:p>
          <a:p>
            <a:pPr lvl="1"/>
            <a:r>
              <a:rPr lang="en-US" dirty="0" smtClean="0"/>
              <a:t>Collective I/O library with POSIX-like interfaces [Yu et al., IPDPS ’13]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47060"/>
            <a:ext cx="2895600" cy="365125"/>
          </a:xfr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chemeClr val="tx2"/>
                </a:solidFill>
              </a:rPr>
              <a:t>PPMM 2015</a:t>
            </a:r>
          </a:p>
        </p:txBody>
      </p:sp>
    </p:spTree>
    <p:extLst>
      <p:ext uri="{BB962C8B-B14F-4D97-AF65-F5344CB8AC3E}">
        <p14:creationId xmlns:p14="http://schemas.microsoft.com/office/powerpoint/2010/main" val="2651383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07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Supports parallel I/O operations</a:t>
            </a:r>
          </a:p>
          <a:p>
            <a:r>
              <a:rPr lang="en-US" dirty="0" smtClean="0"/>
              <a:t>Has been included in the MPI standard since MPI 2.0</a:t>
            </a:r>
          </a:p>
          <a:p>
            <a:r>
              <a:rPr lang="en-US" dirty="0" smtClean="0"/>
              <a:t>Proposed many I/O optimizations to improve the I/O performance and to help </a:t>
            </a:r>
            <a:r>
              <a:rPr lang="en-US" dirty="0" smtClean="0"/>
              <a:t>application </a:t>
            </a:r>
            <a:r>
              <a:rPr lang="en-US" dirty="0" smtClean="0"/>
              <a:t>developers optimize their I/O use cases</a:t>
            </a:r>
          </a:p>
          <a:p>
            <a:pPr lvl="1"/>
            <a:r>
              <a:rPr lang="en-US" dirty="0" smtClean="0"/>
              <a:t>Blocking individual I/O</a:t>
            </a:r>
          </a:p>
          <a:p>
            <a:pPr lvl="1"/>
            <a:r>
              <a:rPr lang="en-US" dirty="0" smtClean="0"/>
              <a:t>Nonblocking individual I/O</a:t>
            </a:r>
          </a:p>
          <a:p>
            <a:pPr lvl="1"/>
            <a:r>
              <a:rPr lang="en-US" dirty="0" smtClean="0"/>
              <a:t>Collective I/O</a:t>
            </a:r>
          </a:p>
          <a:p>
            <a:pPr lvl="1"/>
            <a:r>
              <a:rPr lang="en-US" dirty="0" smtClean="0"/>
              <a:t>Restrictive nonblocking collective I/O</a:t>
            </a:r>
          </a:p>
          <a:p>
            <a:r>
              <a:rPr lang="en-US" dirty="0" smtClean="0"/>
              <a:t>Missing part?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General nonblocking </a:t>
            </a:r>
            <a:r>
              <a:rPr lang="en-US" dirty="0" smtClean="0">
                <a:solidFill>
                  <a:srgbClr val="3366FF"/>
                </a:solidFill>
              </a:rPr>
              <a:t>collective (NBC) </a:t>
            </a:r>
            <a:r>
              <a:rPr lang="en-US" dirty="0" smtClean="0">
                <a:solidFill>
                  <a:srgbClr val="3366FF"/>
                </a:solidFill>
              </a:rPr>
              <a:t>I/</a:t>
            </a:r>
            <a:r>
              <a:rPr lang="en-US" dirty="0" smtClean="0">
                <a:solidFill>
                  <a:srgbClr val="3366FF"/>
                </a:solidFill>
              </a:rPr>
              <a:t>O</a:t>
            </a:r>
          </a:p>
          <a:p>
            <a:pPr lvl="2"/>
            <a:r>
              <a:rPr lang="en-US" dirty="0" smtClean="0"/>
              <a:t>Proposed for the upcoming MPI 3.1 standard</a:t>
            </a:r>
            <a:endParaRPr lang="en-US" dirty="0" smtClean="0">
              <a:solidFill>
                <a:srgbClr val="3366FF"/>
              </a:solidFill>
            </a:endParaRPr>
          </a:p>
          <a:p>
            <a:endParaRPr lang="en-US" i="1" dirty="0" smtClean="0"/>
          </a:p>
          <a:p>
            <a:r>
              <a:rPr lang="en-US" i="1" dirty="0" smtClean="0"/>
              <a:t>This paper presents </a:t>
            </a:r>
            <a:r>
              <a:rPr lang="en-US" i="1" dirty="0"/>
              <a:t>our initial work on the implementation of the MPI NBC I/O </a:t>
            </a:r>
            <a:r>
              <a:rPr lang="en-US" i="1" dirty="0" smtClean="0"/>
              <a:t>operations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chemeClr val="tx2"/>
                </a:solidFill>
              </a:rPr>
              <a:t>PPMM 2015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51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Background and motivation</a:t>
            </a:r>
          </a:p>
          <a:p>
            <a:r>
              <a:rPr lang="en-US" dirty="0" smtClean="0"/>
              <a:t>Nonblocking collective (NBC) I/O operations</a:t>
            </a:r>
          </a:p>
          <a:p>
            <a:r>
              <a:rPr lang="en-US" dirty="0" smtClean="0"/>
              <a:t>Implementation of NBC I/O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/>
              <a:t>Collective I/O in </a:t>
            </a:r>
            <a:r>
              <a:rPr lang="en-US" dirty="0" smtClean="0"/>
              <a:t>ROMIO</a:t>
            </a:r>
          </a:p>
          <a:p>
            <a:pPr lvl="1"/>
            <a:r>
              <a:rPr lang="en-US" dirty="0" smtClean="0"/>
              <a:t>State machine-based implementation</a:t>
            </a:r>
            <a:endParaRPr lang="en-US" dirty="0" smtClean="0"/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Conclusions </a:t>
            </a:r>
            <a:r>
              <a:rPr lang="en-US" dirty="0" smtClean="0"/>
              <a:t>and future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chemeClr val="tx2"/>
                </a:solidFill>
              </a:rPr>
              <a:t>PPMM 2015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41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Collective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99"/>
            <a:ext cx="8229600" cy="29133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current MPI standard provides </a:t>
            </a:r>
            <a:r>
              <a:rPr lang="en-US" i="1" dirty="0" smtClean="0"/>
              <a:t>split collective</a:t>
            </a:r>
            <a:r>
              <a:rPr lang="en-US" dirty="0" smtClean="0"/>
              <a:t> I/O routine to support NBC I/O</a:t>
            </a:r>
          </a:p>
          <a:p>
            <a:r>
              <a:rPr lang="en-US" dirty="0" smtClean="0"/>
              <a:t>A single collective operation is divided into two parts</a:t>
            </a:r>
          </a:p>
          <a:p>
            <a:pPr lvl="1"/>
            <a:r>
              <a:rPr lang="en-US" sz="2200" dirty="0" smtClean="0"/>
              <a:t>A begin routine and an end routine</a:t>
            </a:r>
          </a:p>
          <a:p>
            <a:pPr lvl="1"/>
            <a:r>
              <a:rPr lang="en-US" sz="2200" dirty="0" smtClean="0"/>
              <a:t>For example, </a:t>
            </a:r>
            <a:r>
              <a:rPr lang="en-US" sz="1900" b="1" dirty="0" err="1" smtClean="0">
                <a:latin typeface="Courier New"/>
                <a:cs typeface="Courier New"/>
              </a:rPr>
              <a:t>MPI_File_read_all</a:t>
            </a:r>
            <a:r>
              <a:rPr lang="en-US" sz="1900" dirty="0" smtClean="0"/>
              <a:t> </a:t>
            </a:r>
            <a:br>
              <a:rPr lang="en-US" sz="1900" dirty="0" smtClean="0"/>
            </a:br>
            <a:r>
              <a:rPr lang="en-US" sz="1900" dirty="0" smtClean="0"/>
              <a:t>= </a:t>
            </a:r>
            <a:r>
              <a:rPr lang="en-US" sz="1900" b="1" dirty="0" err="1" smtClean="0">
                <a:latin typeface="Courier New"/>
                <a:cs typeface="Courier New"/>
              </a:rPr>
              <a:t>MPI_File_read_all_begin</a:t>
            </a:r>
            <a:r>
              <a:rPr lang="en-US" sz="1900" dirty="0" smtClean="0"/>
              <a:t> + </a:t>
            </a:r>
            <a:r>
              <a:rPr lang="en-US" sz="1900" b="1" dirty="0" err="1" smtClean="0">
                <a:latin typeface="Courier New"/>
                <a:cs typeface="Courier New"/>
              </a:rPr>
              <a:t>MPI_File_read_all_end</a:t>
            </a:r>
            <a:endParaRPr lang="en-US" sz="1900" b="1" dirty="0" smtClean="0">
              <a:latin typeface="Courier New"/>
              <a:cs typeface="Courier New"/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At </a:t>
            </a:r>
            <a:r>
              <a:rPr lang="en-US" dirty="0">
                <a:solidFill>
                  <a:srgbClr val="FF0000"/>
                </a:solidFill>
              </a:rPr>
              <a:t>most one active split collective operation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is possible on each file handle at any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time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The user has to wait until the preceding operation is completed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chemeClr val="tx2"/>
                </a:solidFill>
              </a:rPr>
              <a:t>PPMM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3007872" y="4114521"/>
            <a:ext cx="3460084" cy="2052228"/>
            <a:chOff x="938954" y="3628995"/>
            <a:chExt cx="3460084" cy="2052228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938954" y="3628995"/>
              <a:ext cx="2841001" cy="2052228"/>
            </a:xfrm>
            <a:prstGeom prst="round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endParaRPr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1033906" y="3715455"/>
              <a:ext cx="2662670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1400" b="1" dirty="0" err="1" smtClean="0">
                  <a:solidFill>
                    <a:srgbClr val="000000"/>
                  </a:solidFill>
                  <a:latin typeface="Courier New"/>
                  <a:cs typeface="Courier New"/>
                </a:rPr>
                <a:t>MPI_File_read_all_begin</a:t>
              </a:r>
              <a:endParaRPr lang="en-US" sz="1400" b="1" dirty="0">
                <a:solidFill>
                  <a:srgbClr val="00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1141645" y="4283058"/>
              <a:ext cx="2447192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1400" b="1" dirty="0" err="1" smtClean="0">
                  <a:solidFill>
                    <a:srgbClr val="000000"/>
                  </a:solidFill>
                  <a:latin typeface="Courier New"/>
                  <a:cs typeface="Courier New"/>
                </a:rPr>
                <a:t>MPI_File_read_all_end</a:t>
              </a:r>
              <a:endParaRPr lang="en-US" sz="1400" b="1" dirty="0">
                <a:solidFill>
                  <a:srgbClr val="00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1033906" y="4620643"/>
              <a:ext cx="2662670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1400" b="1" dirty="0" err="1" smtClean="0">
                  <a:solidFill>
                    <a:srgbClr val="000000"/>
                  </a:solidFill>
                  <a:latin typeface="Courier New"/>
                  <a:cs typeface="Courier New"/>
                </a:rPr>
                <a:t>MPI_File_read_all_begin</a:t>
              </a:r>
              <a:endParaRPr lang="en-US" sz="1400" b="1" dirty="0">
                <a:solidFill>
                  <a:srgbClr val="00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1141645" y="5210312"/>
              <a:ext cx="2447192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1400" b="1" dirty="0" err="1" smtClean="0">
                  <a:solidFill>
                    <a:srgbClr val="000000"/>
                  </a:solidFill>
                  <a:latin typeface="Courier New"/>
                  <a:cs typeface="Courier New"/>
                </a:rPr>
                <a:t>MPI_File_read_all_end</a:t>
              </a:r>
              <a:endParaRPr lang="en-US" sz="1400" b="1" dirty="0">
                <a:solidFill>
                  <a:srgbClr val="00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3893771" y="4296006"/>
              <a:ext cx="505267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1400" dirty="0" smtClean="0">
                  <a:solidFill>
                    <a:srgbClr val="0000FF"/>
                  </a:solidFill>
                  <a:latin typeface="Arial"/>
                  <a:cs typeface="Arial"/>
                </a:rPr>
                <a:t>wait</a:t>
              </a:r>
              <a:endParaRPr lang="en-US" sz="1400" dirty="0">
                <a:solidFill>
                  <a:srgbClr val="0000FF"/>
                </a:solidFill>
                <a:latin typeface="Arial"/>
                <a:cs typeface="Arial"/>
              </a:endParaRPr>
            </a:p>
          </p:txBody>
        </p:sp>
        <p:sp>
          <p:nvSpPr>
            <p:cNvPr id="23" name="Line 7"/>
            <p:cNvSpPr>
              <a:spLocks noChangeShapeType="1"/>
            </p:cNvSpPr>
            <p:nvPr/>
          </p:nvSpPr>
          <p:spPr bwMode="auto">
            <a:xfrm flipH="1">
              <a:off x="2365241" y="4984349"/>
              <a:ext cx="0" cy="274320"/>
            </a:xfrm>
            <a:prstGeom prst="line">
              <a:avLst/>
            </a:prstGeom>
            <a:noFill/>
            <a:ln w="25400" cmpd="sng">
              <a:solidFill>
                <a:sysClr val="windowText" lastClr="000000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 flipH="1">
              <a:off x="3578000" y="4469554"/>
              <a:ext cx="315771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EEECE1">
                  <a:lumMod val="10000"/>
                </a:srgbClr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3893771" y="5197860"/>
              <a:ext cx="505267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1400" dirty="0" smtClean="0">
                  <a:solidFill>
                    <a:srgbClr val="0000FF"/>
                  </a:solidFill>
                  <a:latin typeface="Arial"/>
                  <a:cs typeface="Arial"/>
                </a:rPr>
                <a:t>wait</a:t>
              </a:r>
              <a:endParaRPr lang="en-US" sz="1400" dirty="0">
                <a:solidFill>
                  <a:srgbClr val="0000FF"/>
                </a:solidFill>
                <a:latin typeface="Arial"/>
                <a:cs typeface="Arial"/>
              </a:endParaRPr>
            </a:p>
          </p:txBody>
        </p:sp>
        <p:sp>
          <p:nvSpPr>
            <p:cNvPr id="26" name="Line 7"/>
            <p:cNvSpPr>
              <a:spLocks noChangeShapeType="1"/>
            </p:cNvSpPr>
            <p:nvPr/>
          </p:nvSpPr>
          <p:spPr bwMode="auto">
            <a:xfrm flipH="1">
              <a:off x="2365241" y="4056351"/>
              <a:ext cx="0" cy="274320"/>
            </a:xfrm>
            <a:prstGeom prst="line">
              <a:avLst/>
            </a:prstGeom>
            <a:noFill/>
            <a:ln w="25400" cmpd="sng">
              <a:solidFill>
                <a:sysClr val="windowText" lastClr="000000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 flipH="1">
              <a:off x="3588837" y="5381383"/>
              <a:ext cx="315771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EEECE1">
                  <a:lumMod val="10000"/>
                </a:srgbClr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09702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7"/>
          <p:cNvSpPr>
            <a:spLocks noChangeShapeType="1"/>
          </p:cNvSpPr>
          <p:nvPr/>
        </p:nvSpPr>
        <p:spPr bwMode="auto">
          <a:xfrm flipH="1">
            <a:off x="6732348" y="1610738"/>
            <a:ext cx="0" cy="656248"/>
          </a:xfrm>
          <a:prstGeom prst="line">
            <a:avLst/>
          </a:prstGeom>
          <a:noFill/>
          <a:ln w="25400" cmpd="sng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/>
              <a:cs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Limitation of Split Collective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685"/>
            <a:ext cx="8229600" cy="3538674"/>
          </a:xfrm>
        </p:spPr>
        <p:txBody>
          <a:bodyPr>
            <a:normAutofit fontScale="92500" lnSpcReduction="20000"/>
          </a:bodyPr>
          <a:lstStyle/>
          <a:p>
            <a:r>
              <a:rPr lang="en-US" sz="2200" b="1" dirty="0" err="1" smtClean="0">
                <a:latin typeface="Courier New"/>
                <a:cs typeface="Courier New"/>
              </a:rPr>
              <a:t>MPI_Request</a:t>
            </a:r>
            <a:r>
              <a:rPr lang="en-US" dirty="0" smtClean="0"/>
              <a:t> is not used in split collective I/O routines</a:t>
            </a:r>
          </a:p>
          <a:p>
            <a:pPr lvl="1"/>
            <a:r>
              <a:rPr lang="en-US" sz="2200" b="1" dirty="0" err="1" smtClean="0">
                <a:latin typeface="Courier New"/>
                <a:cs typeface="Courier New"/>
              </a:rPr>
              <a:t>MPI_Test</a:t>
            </a:r>
            <a:r>
              <a:rPr lang="en-US" sz="2200" dirty="0" smtClean="0"/>
              <a:t> </a:t>
            </a:r>
            <a:r>
              <a:rPr lang="en-US" dirty="0" smtClean="0"/>
              <a:t>cannot be used</a:t>
            </a:r>
          </a:p>
          <a:p>
            <a:pPr lvl="1"/>
            <a:r>
              <a:rPr lang="en-US" dirty="0" smtClean="0"/>
              <a:t>May be difficult to implement efficiently if collective I/O algorithms require more than two steps </a:t>
            </a:r>
          </a:p>
          <a:p>
            <a:r>
              <a:rPr lang="en-US" dirty="0" smtClean="0"/>
              <a:t>Example: ROMIO</a:t>
            </a:r>
          </a:p>
          <a:p>
            <a:pPr lvl="1"/>
            <a:r>
              <a:rPr lang="en-US" dirty="0" smtClean="0"/>
              <a:t>A widely used MPI I/O implementation</a:t>
            </a:r>
          </a:p>
          <a:p>
            <a:pPr lvl="1"/>
            <a:r>
              <a:rPr lang="en-US" dirty="0" smtClean="0"/>
              <a:t>Does not provide a true immediate return implementation of split collective I/O routines</a:t>
            </a:r>
          </a:p>
          <a:p>
            <a:pPr lvl="1"/>
            <a:r>
              <a:rPr lang="en-US" dirty="0" smtClean="0"/>
              <a:t>Performs all I/O in the “begin” step and only a small amount of bookkeeping in the “end” step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Cannot overlap computation and split collective I/O operations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166252" y="1241406"/>
            <a:ext cx="338349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MPI_File_read_all_begin</a:t>
            </a:r>
            <a:endParaRPr lang="en-US" b="1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254602" y="2160859"/>
            <a:ext cx="310854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MPI_File_read_all_end</a:t>
            </a:r>
            <a:endParaRPr lang="en-US" b="1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878144" y="1731414"/>
            <a:ext cx="1708408" cy="3693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b="1" dirty="0" smtClean="0">
                <a:solidFill>
                  <a:srgbClr val="3366FF"/>
                </a:solidFill>
                <a:latin typeface="Courier New"/>
                <a:cs typeface="Courier New"/>
              </a:rPr>
              <a:t>computation</a:t>
            </a:r>
            <a:endParaRPr lang="en-US" b="1" dirty="0">
              <a:solidFill>
                <a:srgbClr val="3366FF"/>
              </a:solidFill>
              <a:latin typeface="Courier New"/>
              <a:cs typeface="Courier New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13001" y="1241406"/>
            <a:ext cx="4095893" cy="46166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2400" b="1" dirty="0" smtClean="0">
                <a:solidFill>
                  <a:schemeClr val="accent3"/>
                </a:solidFill>
                <a:cs typeface="Courier New"/>
              </a:rPr>
              <a:t>Overlap I/O and computation?</a:t>
            </a:r>
            <a:endParaRPr lang="en-US" sz="2400" b="1" dirty="0">
              <a:solidFill>
                <a:schemeClr val="accent3"/>
              </a:solidFill>
              <a:cs typeface="Courier New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47060"/>
            <a:ext cx="2895600" cy="365125"/>
          </a:xfr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chemeClr val="tx2"/>
                </a:solidFill>
              </a:rPr>
              <a:t>PPMM 2015</a:t>
            </a:r>
          </a:p>
        </p:txBody>
      </p:sp>
    </p:spTree>
    <p:extLst>
      <p:ext uri="{BB962C8B-B14F-4D97-AF65-F5344CB8AC3E}">
        <p14:creationId xmlns:p14="http://schemas.microsoft.com/office/powerpoint/2010/main" val="2012575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NBC I/O Proposal for MPI 3.1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upcoming MPI 3.1 standard will include immediate nonblocking versions of collective I/O operations for individual file pointers and explicit offsets</a:t>
            </a:r>
          </a:p>
          <a:p>
            <a:pPr lvl="1"/>
            <a:r>
              <a:rPr lang="en-US" sz="2000" b="1" dirty="0" err="1">
                <a:latin typeface="Courier New"/>
                <a:cs typeface="Courier New"/>
              </a:rPr>
              <a:t>MPI_File_iread_all</a:t>
            </a:r>
            <a:r>
              <a:rPr lang="en-US" sz="2000" b="1" dirty="0">
                <a:latin typeface="Courier New"/>
                <a:cs typeface="Courier New"/>
              </a:rPr>
              <a:t>(..., </a:t>
            </a:r>
            <a:r>
              <a:rPr lang="en-US" sz="2000" b="1" dirty="0" err="1">
                <a:latin typeface="Courier New"/>
                <a:cs typeface="Courier New"/>
              </a:rPr>
              <a:t>MPI_Request</a:t>
            </a:r>
            <a:r>
              <a:rPr lang="en-US" sz="2000" b="1" dirty="0">
                <a:latin typeface="Courier New"/>
                <a:cs typeface="Courier New"/>
              </a:rPr>
              <a:t> *</a:t>
            </a:r>
            <a:r>
              <a:rPr lang="en-US" sz="2000" b="1" dirty="0" err="1">
                <a:latin typeface="Courier New"/>
                <a:cs typeface="Courier New"/>
              </a:rPr>
              <a:t>req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sz="2000" b="1" dirty="0" err="1">
                <a:latin typeface="Courier New"/>
                <a:cs typeface="Courier New"/>
              </a:rPr>
              <a:t>MPI_File_iwrite_all</a:t>
            </a:r>
            <a:r>
              <a:rPr lang="en-US" sz="2000" b="1" dirty="0">
                <a:latin typeface="Courier New"/>
                <a:cs typeface="Courier New"/>
              </a:rPr>
              <a:t>(..., </a:t>
            </a:r>
            <a:r>
              <a:rPr lang="en-US" sz="2000" b="1" dirty="0" err="1">
                <a:latin typeface="Courier New"/>
                <a:cs typeface="Courier New"/>
              </a:rPr>
              <a:t>MPI_Request</a:t>
            </a:r>
            <a:r>
              <a:rPr lang="en-US" sz="2000" b="1" dirty="0">
                <a:latin typeface="Courier New"/>
                <a:cs typeface="Courier New"/>
              </a:rPr>
              <a:t> *</a:t>
            </a:r>
            <a:r>
              <a:rPr lang="en-US" sz="2000" b="1" dirty="0" err="1">
                <a:latin typeface="Courier New"/>
                <a:cs typeface="Courier New"/>
              </a:rPr>
              <a:t>req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sz="2000" b="1" dirty="0" err="1">
                <a:latin typeface="Courier New"/>
                <a:cs typeface="Courier New"/>
              </a:rPr>
              <a:t>MPI_File_iread_at_all</a:t>
            </a:r>
            <a:r>
              <a:rPr lang="en-US" sz="2000" b="1" dirty="0">
                <a:latin typeface="Courier New"/>
                <a:cs typeface="Courier New"/>
              </a:rPr>
              <a:t>(..., </a:t>
            </a:r>
            <a:r>
              <a:rPr lang="en-US" sz="2000" b="1" dirty="0" err="1">
                <a:latin typeface="Courier New"/>
                <a:cs typeface="Courier New"/>
              </a:rPr>
              <a:t>MPI_Request</a:t>
            </a:r>
            <a:r>
              <a:rPr lang="en-US" sz="2000" b="1" dirty="0">
                <a:latin typeface="Courier New"/>
                <a:cs typeface="Courier New"/>
              </a:rPr>
              <a:t> *</a:t>
            </a:r>
            <a:r>
              <a:rPr lang="en-US" sz="2000" b="1" dirty="0" err="1">
                <a:latin typeface="Courier New"/>
                <a:cs typeface="Courier New"/>
              </a:rPr>
              <a:t>req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sz="2000" b="1" dirty="0" err="1">
                <a:latin typeface="Courier New"/>
                <a:cs typeface="Courier New"/>
              </a:rPr>
              <a:t>MPI_File_iwrite_at_all</a:t>
            </a:r>
            <a:r>
              <a:rPr lang="en-US" sz="2000" b="1" dirty="0">
                <a:latin typeface="Courier New"/>
                <a:cs typeface="Courier New"/>
              </a:rPr>
              <a:t>(..., </a:t>
            </a:r>
            <a:r>
              <a:rPr lang="en-US" sz="2000" b="1" dirty="0" err="1">
                <a:latin typeface="Courier New"/>
                <a:cs typeface="Courier New"/>
              </a:rPr>
              <a:t>MPI_Request</a:t>
            </a:r>
            <a:r>
              <a:rPr lang="en-US" sz="2000" b="1" dirty="0">
                <a:latin typeface="Courier New"/>
                <a:cs typeface="Courier New"/>
              </a:rPr>
              <a:t> *</a:t>
            </a:r>
            <a:r>
              <a:rPr lang="en-US" sz="2000" b="1" dirty="0" err="1">
                <a:latin typeface="Courier New"/>
                <a:cs typeface="Courier New"/>
              </a:rPr>
              <a:t>req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  <a:p>
            <a:endParaRPr lang="en-US" dirty="0" smtClean="0"/>
          </a:p>
          <a:p>
            <a:r>
              <a:rPr lang="en-US" dirty="0" smtClean="0"/>
              <a:t>These will replace the current split collective I/O routines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chemeClr val="tx2"/>
                </a:solidFill>
              </a:rPr>
              <a:t>PPMM 2015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19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102063"/>
          </a:xfrm>
        </p:spPr>
        <p:txBody>
          <a:bodyPr/>
          <a:lstStyle/>
          <a:p>
            <a:r>
              <a:rPr lang="en-US" dirty="0" smtClean="0"/>
              <a:t>Provide benefits of both collective I/O operations and nonblocking operations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Enable different collective I/O operations to be overlapped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chemeClr val="tx2"/>
                </a:solidFill>
              </a:rPr>
              <a:t>PPMM 2015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2651620" y="4245063"/>
            <a:ext cx="3916936" cy="1900089"/>
            <a:chOff x="2651620" y="4245063"/>
            <a:chExt cx="3916936" cy="1900089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2651620" y="4245063"/>
              <a:ext cx="2465907" cy="1900089"/>
            </a:xfrm>
            <a:prstGeom prst="round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endParaRPr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2808121" y="4321413"/>
              <a:ext cx="2123974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1400" b="1" dirty="0" err="1" smtClean="0">
                  <a:solidFill>
                    <a:srgbClr val="000000"/>
                  </a:solidFill>
                  <a:latin typeface="Courier New"/>
                  <a:cs typeface="Courier New"/>
                </a:rPr>
                <a:t>MPI_File_iread_all</a:t>
              </a:r>
              <a:endParaRPr lang="en-US" sz="1400" b="1" dirty="0">
                <a:solidFill>
                  <a:srgbClr val="00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2808121" y="4647279"/>
              <a:ext cx="2123974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1400" b="1" dirty="0" err="1" smtClean="0">
                  <a:solidFill>
                    <a:srgbClr val="000000"/>
                  </a:solidFill>
                  <a:latin typeface="Courier New"/>
                  <a:cs typeface="Courier New"/>
                </a:rPr>
                <a:t>MPI_File_iread_all</a:t>
              </a:r>
              <a:endParaRPr lang="en-US" sz="1400" b="1" dirty="0">
                <a:solidFill>
                  <a:srgbClr val="00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3185209" y="5761649"/>
              <a:ext cx="1369799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1400" b="1" dirty="0" err="1" smtClean="0">
                  <a:solidFill>
                    <a:srgbClr val="000000"/>
                  </a:solidFill>
                  <a:latin typeface="Courier New"/>
                  <a:cs typeface="Courier New"/>
                </a:rPr>
                <a:t>MPI_Waitall</a:t>
              </a:r>
              <a:endParaRPr lang="en-US" sz="1400" b="1" dirty="0">
                <a:solidFill>
                  <a:srgbClr val="00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9" name="Line 7"/>
            <p:cNvSpPr>
              <a:spLocks noChangeShapeType="1"/>
            </p:cNvSpPr>
            <p:nvPr/>
          </p:nvSpPr>
          <p:spPr bwMode="auto">
            <a:xfrm flipH="1">
              <a:off x="3882559" y="5049334"/>
              <a:ext cx="0" cy="731520"/>
            </a:xfrm>
            <a:prstGeom prst="line">
              <a:avLst/>
            </a:prstGeom>
            <a:noFill/>
            <a:ln w="25400" cmpd="sng">
              <a:solidFill>
                <a:sysClr val="windowText" lastClr="000000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cs typeface="Courier New"/>
              </a:endParaRP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5286246" y="4528687"/>
              <a:ext cx="1282310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1400" dirty="0" smtClean="0">
                  <a:solidFill>
                    <a:srgbClr val="0000FF"/>
                  </a:solidFill>
                  <a:latin typeface="Arial"/>
                  <a:cs typeface="Arial"/>
                </a:rPr>
                <a:t>multiple posts</a:t>
              </a:r>
              <a:endParaRPr lang="en-US" sz="1400" dirty="0">
                <a:solidFill>
                  <a:srgbClr val="0000FF"/>
                </a:solidFill>
                <a:latin typeface="Arial"/>
                <a:cs typeface="Arial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flipH="1">
              <a:off x="4873255" y="4707480"/>
              <a:ext cx="411480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EEECE1">
                  <a:lumMod val="10000"/>
                </a:srgbClr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5290057" y="5747486"/>
              <a:ext cx="733444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1400" dirty="0" smtClean="0">
                  <a:solidFill>
                    <a:srgbClr val="0000FF"/>
                  </a:solidFill>
                  <a:latin typeface="Arial"/>
                  <a:cs typeface="Arial"/>
                </a:rPr>
                <a:t>wait all</a:t>
              </a:r>
              <a:endParaRPr lang="en-US" sz="1400" dirty="0">
                <a:solidFill>
                  <a:srgbClr val="0000FF"/>
                </a:solidFill>
                <a:latin typeface="Arial"/>
                <a:cs typeface="Arial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 flipH="1">
              <a:off x="4873255" y="5930762"/>
              <a:ext cx="411480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EEECE1">
                  <a:lumMod val="10000"/>
                </a:srgbClr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24" name="Line 7"/>
          <p:cNvSpPr>
            <a:spLocks noChangeShapeType="1"/>
          </p:cNvSpPr>
          <p:nvPr/>
        </p:nvSpPr>
        <p:spPr bwMode="auto">
          <a:xfrm flipH="1">
            <a:off x="2682789" y="2439268"/>
            <a:ext cx="0" cy="656248"/>
          </a:xfrm>
          <a:prstGeom prst="line">
            <a:avLst/>
          </a:prstGeom>
          <a:noFill/>
          <a:ln w="25400" cmpd="sng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/>
              <a:cs typeface="Courier New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1475868" y="2069936"/>
            <a:ext cx="241384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16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MPI_File_iread_all</a:t>
            </a:r>
            <a:endParaRPr lang="en-US" sz="1600" b="1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1795094" y="3095516"/>
            <a:ext cx="179818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16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MPI_Test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  <a:cs typeface="Courier New"/>
              </a:rPr>
              <a:t>/Wait</a:t>
            </a:r>
            <a:endParaRPr lang="en-US" sz="1600" b="1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1913237" y="2559944"/>
            <a:ext cx="1539103" cy="33855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1600" b="1" dirty="0" smtClean="0">
                <a:solidFill>
                  <a:srgbClr val="3366FF"/>
                </a:solidFill>
                <a:latin typeface="Courier New"/>
                <a:cs typeface="Courier New"/>
              </a:rPr>
              <a:t>computation</a:t>
            </a:r>
            <a:endParaRPr lang="en-US" sz="1600" b="1" dirty="0">
              <a:solidFill>
                <a:srgbClr val="3366FF"/>
              </a:solidFill>
              <a:latin typeface="Courier New"/>
              <a:cs typeface="Courier New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4812780" y="2131727"/>
            <a:ext cx="306496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1600" b="1" dirty="0" smtClean="0">
                <a:solidFill>
                  <a:srgbClr val="3366FF"/>
                </a:solidFill>
                <a:cs typeface="Courier New"/>
              </a:rPr>
              <a:t>Overlapping I/O and computation</a:t>
            </a:r>
            <a:endParaRPr lang="en-US" sz="1600" b="1" dirty="0">
              <a:solidFill>
                <a:srgbClr val="3366FF"/>
              </a:solidFill>
              <a:cs typeface="Courier New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527665" y="3066918"/>
            <a:ext cx="3621504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1600" b="1" dirty="0" smtClean="0">
                <a:solidFill>
                  <a:srgbClr val="FF0000"/>
                </a:solidFill>
                <a:cs typeface="Courier New"/>
              </a:rPr>
              <a:t>Optimized performance of collective I/O</a:t>
            </a:r>
            <a:endParaRPr lang="en-US" sz="1600" b="1" dirty="0">
              <a:solidFill>
                <a:srgbClr val="FF0000"/>
              </a:solidFill>
              <a:cs typeface="Courier New"/>
            </a:endParaRPr>
          </a:p>
        </p:txBody>
      </p:sp>
      <p:sp>
        <p:nvSpPr>
          <p:cNvPr id="31" name="Plus 30"/>
          <p:cNvSpPr/>
          <p:nvPr/>
        </p:nvSpPr>
        <p:spPr>
          <a:xfrm>
            <a:off x="6092848" y="2595372"/>
            <a:ext cx="480407" cy="429079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5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I/O in ROMIO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Implemented using a generalized version of the extended two-phase method</a:t>
            </a:r>
          </a:p>
          <a:p>
            <a:pPr lvl="1"/>
            <a:r>
              <a:rPr lang="en-US" dirty="0" smtClean="0"/>
              <a:t>Any noncontiguous I/O requests can be handled</a:t>
            </a:r>
          </a:p>
          <a:p>
            <a:r>
              <a:rPr lang="en-US" dirty="0" smtClean="0"/>
              <a:t>Two-phase I/O method</a:t>
            </a:r>
          </a:p>
          <a:p>
            <a:pPr lvl="1"/>
            <a:r>
              <a:rPr lang="en-US" dirty="0" smtClean="0"/>
              <a:t>Basically splits a collective I/O operation into two phases</a:t>
            </a:r>
          </a:p>
          <a:p>
            <a:pPr lvl="2"/>
            <a:r>
              <a:rPr lang="en-US" dirty="0" smtClean="0"/>
              <a:t>Example of the write operation</a:t>
            </a:r>
          </a:p>
          <a:p>
            <a:pPr lvl="2"/>
            <a:r>
              <a:rPr lang="en-US" dirty="0" smtClean="0"/>
              <a:t>In the first phase, each process sends </a:t>
            </a:r>
            <a:r>
              <a:rPr lang="en-US" dirty="0"/>
              <a:t>its noncontiguous </a:t>
            </a:r>
            <a:r>
              <a:rPr lang="en-US" dirty="0" smtClean="0"/>
              <a:t>data to </a:t>
            </a:r>
            <a:r>
              <a:rPr lang="en-US" dirty="0"/>
              <a:t>other processes in order for each process to rearrange the data for a large contiguous region in a file</a:t>
            </a:r>
          </a:p>
          <a:p>
            <a:pPr lvl="2"/>
            <a:r>
              <a:rPr lang="en-US" dirty="0" smtClean="0"/>
              <a:t>In the second phase, each process writes </a:t>
            </a:r>
            <a:r>
              <a:rPr lang="en-US" dirty="0"/>
              <a:t>a big contiguous regions of a file with collected data</a:t>
            </a:r>
            <a:endParaRPr lang="en-US" dirty="0" smtClean="0"/>
          </a:p>
          <a:p>
            <a:pPr lvl="1"/>
            <a:r>
              <a:rPr lang="en-US" i="1" dirty="0" smtClean="0"/>
              <a:t>Combine a large number of noncontiguous requests into a small number of contiguous I/O operations</a:t>
            </a:r>
          </a:p>
          <a:p>
            <a:pPr lvl="2"/>
            <a:r>
              <a:rPr lang="en-US" dirty="0" smtClean="0"/>
              <a:t>Can improve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chemeClr val="tx2"/>
                </a:solidFill>
              </a:rPr>
              <a:t>PPMM 2015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4235-45E4-5A45-B367-10800D256CD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28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rgonne">
  <a:themeElements>
    <a:clrScheme name="ANL_2009">
      <a:dk1>
        <a:srgbClr val="7F7F7F"/>
      </a:dk1>
      <a:lt1>
        <a:sysClr val="window" lastClr="FFFFFF"/>
      </a:lt1>
      <a:dk2>
        <a:srgbClr val="1F497D"/>
      </a:dk2>
      <a:lt2>
        <a:srgbClr val="EEECE1"/>
      </a:lt2>
      <a:accent1>
        <a:srgbClr val="5C0426"/>
      </a:accent1>
      <a:accent2>
        <a:srgbClr val="9D7D9E"/>
      </a:accent2>
      <a:accent3>
        <a:srgbClr val="BF5C28"/>
      </a:accent3>
      <a:accent4>
        <a:srgbClr val="3D203B"/>
      </a:accent4>
      <a:accent5>
        <a:srgbClr val="666B66"/>
      </a:accent5>
      <a:accent6>
        <a:srgbClr val="D6AC29"/>
      </a:accent6>
      <a:hlink>
        <a:srgbClr val="253D51"/>
      </a:hlink>
      <a:folHlink>
        <a:srgbClr val="1B154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>
              <a:lumMod val="60000"/>
              <a:lumOff val="40000"/>
            </a:schemeClr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74018</TotalTime>
  <Words>2826</Words>
  <Application>Microsoft Macintosh PowerPoint</Application>
  <PresentationFormat>On-screen Show (4:3)</PresentationFormat>
  <Paragraphs>493</Paragraphs>
  <Slides>28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Argonne</vt:lpstr>
      <vt:lpstr>Implementation and Evaluation of MPI Nonblocking Collective I/O</vt:lpstr>
      <vt:lpstr>File I/O in HPC</vt:lpstr>
      <vt:lpstr>MPI I/O</vt:lpstr>
      <vt:lpstr>Outline</vt:lpstr>
      <vt:lpstr>Split Collective I/O</vt:lpstr>
      <vt:lpstr>Another Limitation of Split Collective I/O</vt:lpstr>
      <vt:lpstr>NBC I/O Proposal for MPI 3.1 Standard</vt:lpstr>
      <vt:lpstr>Implications for Applications</vt:lpstr>
      <vt:lpstr>Collective I/O in ROMIO</vt:lpstr>
      <vt:lpstr>Example: Collective File Write in ROMIO</vt:lpstr>
      <vt:lpstr>Example: Collective File Write in ROMIO</vt:lpstr>
      <vt:lpstr>Implementation of NBC I/O Operations</vt:lpstr>
      <vt:lpstr>Extended Generalized Request</vt:lpstr>
      <vt:lpstr>Using the Extended Generalized Request</vt:lpstr>
      <vt:lpstr>State Machine-Based Implementation (1/3)</vt:lpstr>
      <vt:lpstr>State Machine-Based Implementation (2/3)</vt:lpstr>
      <vt:lpstr>State Machine-Based Implementation (3/3)</vt:lpstr>
      <vt:lpstr>Progress of NBC I/O Operations</vt:lpstr>
      <vt:lpstr>Evaluation Methodology</vt:lpstr>
      <vt:lpstr>I/O Bandwidth</vt:lpstr>
      <vt:lpstr>I/O Bandwidth (cont’d)</vt:lpstr>
      <vt:lpstr>Overlapping I/O and Computation</vt:lpstr>
      <vt:lpstr>Overlapping I/O and Computation (cont’d)</vt:lpstr>
      <vt:lpstr>Overlapping Multiple I/O Operations</vt:lpstr>
      <vt:lpstr>Conclusions and Future Work</vt:lpstr>
      <vt:lpstr>Acknowledgment</vt:lpstr>
      <vt:lpstr>Q&amp;A</vt:lpstr>
      <vt:lpstr>Related Work</vt:lpstr>
    </vt:vector>
  </TitlesOfParts>
  <Manager/>
  <Company>Argonne National Laboratory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and Evaluation of MPI Nonblocking Collective I/O</dc:title>
  <dc:subject/>
  <dc:creator>Sangmin Seo</dc:creator>
  <cp:keywords/>
  <dc:description/>
  <cp:lastModifiedBy>Sangmin Seo</cp:lastModifiedBy>
  <cp:revision>1782</cp:revision>
  <cp:lastPrinted>2014-07-28T13:03:47Z</cp:lastPrinted>
  <dcterms:created xsi:type="dcterms:W3CDTF">2011-10-25T22:55:32Z</dcterms:created>
  <dcterms:modified xsi:type="dcterms:W3CDTF">2015-05-04T03:50:54Z</dcterms:modified>
  <cp:category/>
</cp:coreProperties>
</file>