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13" r:id="rId3"/>
    <p:sldId id="290" r:id="rId4"/>
    <p:sldId id="292" r:id="rId5"/>
    <p:sldId id="291" r:id="rId6"/>
    <p:sldId id="294" r:id="rId7"/>
    <p:sldId id="293" r:id="rId8"/>
    <p:sldId id="296" r:id="rId9"/>
    <p:sldId id="297" r:id="rId10"/>
    <p:sldId id="312" r:id="rId11"/>
    <p:sldId id="306" r:id="rId12"/>
    <p:sldId id="299" r:id="rId13"/>
    <p:sldId id="300" r:id="rId14"/>
    <p:sldId id="304" r:id="rId15"/>
    <p:sldId id="308" r:id="rId16"/>
    <p:sldId id="309" r:id="rId17"/>
    <p:sldId id="310" r:id="rId18"/>
    <p:sldId id="307" r:id="rId19"/>
    <p:sldId id="302" r:id="rId20"/>
    <p:sldId id="303" r:id="rId21"/>
    <p:sldId id="301" r:id="rId22"/>
    <p:sldId id="305" r:id="rId23"/>
    <p:sldId id="285" r:id="rId24"/>
    <p:sldId id="272" r:id="rId25"/>
    <p:sldId id="286" r:id="rId26"/>
    <p:sldId id="287" r:id="rId27"/>
    <p:sldId id="271" r:id="rId28"/>
    <p:sldId id="295" r:id="rId29"/>
    <p:sldId id="282" r:id="rId30"/>
    <p:sldId id="269" r:id="rId31"/>
    <p:sldId id="284" r:id="rId32"/>
    <p:sldId id="278" r:id="rId33"/>
    <p:sldId id="31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snapToObjects="1">
      <p:cViewPr varScale="1">
        <p:scale>
          <a:sx n="89" d="100"/>
          <a:sy n="89" d="100"/>
        </p:scale>
        <p:origin x="1648"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a:t>Modified ratio per version</a:t>
            </a:r>
          </a:p>
        </c:rich>
      </c:tx>
      <c:layout/>
      <c:overlay val="0"/>
    </c:title>
    <c:autoTitleDeleted val="0"/>
    <c:plotArea>
      <c:layout/>
      <c:barChart>
        <c:barDir val="bar"/>
        <c:grouping val="percentStacked"/>
        <c:varyColors val="0"/>
        <c:ser>
          <c:idx val="0"/>
          <c:order val="0"/>
          <c:tx>
            <c:strRef>
              <c:f>Sheet1!$B$1</c:f>
              <c:strCache>
                <c:ptCount val="1"/>
                <c:pt idx="0">
                  <c:v>Modified</c:v>
                </c:pt>
              </c:strCache>
            </c:strRef>
          </c:tx>
          <c:invertIfNegative val="0"/>
          <c:cat>
            <c:strRef>
              <c:f>Sheet1!$A$2:$A$3</c:f>
              <c:strCache>
                <c:ptCount val="2"/>
                <c:pt idx="0">
                  <c:v>OpenMC</c:v>
                </c:pt>
                <c:pt idx="1">
                  <c:v>canneal</c:v>
                </c:pt>
              </c:strCache>
            </c:strRef>
          </c:cat>
          <c:val>
            <c:numRef>
              <c:f>Sheet1!$B$2:$B$3</c:f>
              <c:numCache>
                <c:formatCode>General</c:formatCode>
                <c:ptCount val="2"/>
                <c:pt idx="0">
                  <c:v>24.4</c:v>
                </c:pt>
                <c:pt idx="1">
                  <c:v>2.34</c:v>
                </c:pt>
              </c:numCache>
            </c:numRef>
          </c:val>
        </c:ser>
        <c:ser>
          <c:idx val="1"/>
          <c:order val="1"/>
          <c:tx>
            <c:strRef>
              <c:f>Sheet1!$C$1</c:f>
              <c:strCache>
                <c:ptCount val="1"/>
                <c:pt idx="0">
                  <c:v>Unmodified</c:v>
                </c:pt>
              </c:strCache>
            </c:strRef>
          </c:tx>
          <c:invertIfNegative val="0"/>
          <c:cat>
            <c:strRef>
              <c:f>Sheet1!$A$2:$A$3</c:f>
              <c:strCache>
                <c:ptCount val="2"/>
                <c:pt idx="0">
                  <c:v>OpenMC</c:v>
                </c:pt>
                <c:pt idx="1">
                  <c:v>canneal</c:v>
                </c:pt>
              </c:strCache>
            </c:strRef>
          </c:cat>
          <c:val>
            <c:numRef>
              <c:f>Sheet1!$C$2:$C$3</c:f>
              <c:numCache>
                <c:formatCode>General</c:formatCode>
                <c:ptCount val="2"/>
                <c:pt idx="0">
                  <c:v>75.6</c:v>
                </c:pt>
                <c:pt idx="1">
                  <c:v>97.66</c:v>
                </c:pt>
              </c:numCache>
            </c:numRef>
          </c:val>
        </c:ser>
        <c:dLbls>
          <c:showLegendKey val="0"/>
          <c:showVal val="0"/>
          <c:showCatName val="0"/>
          <c:showSerName val="0"/>
          <c:showPercent val="0"/>
          <c:showBubbleSize val="0"/>
        </c:dLbls>
        <c:gapWidth val="150"/>
        <c:overlap val="100"/>
        <c:axId val="2112197904"/>
        <c:axId val="2112200832"/>
      </c:barChart>
      <c:catAx>
        <c:axId val="2112197904"/>
        <c:scaling>
          <c:orientation val="minMax"/>
        </c:scaling>
        <c:delete val="0"/>
        <c:axPos val="l"/>
        <c:numFmt formatCode="General" sourceLinked="0"/>
        <c:majorTickMark val="out"/>
        <c:minorTickMark val="none"/>
        <c:tickLblPos val="nextTo"/>
        <c:crossAx val="2112200832"/>
        <c:crosses val="autoZero"/>
        <c:auto val="1"/>
        <c:lblAlgn val="ctr"/>
        <c:lblOffset val="100"/>
        <c:noMultiLvlLbl val="0"/>
      </c:catAx>
      <c:valAx>
        <c:axId val="2112200832"/>
        <c:scaling>
          <c:orientation val="minMax"/>
        </c:scaling>
        <c:delete val="0"/>
        <c:axPos val="b"/>
        <c:majorGridlines/>
        <c:numFmt formatCode="0%" sourceLinked="1"/>
        <c:majorTickMark val="out"/>
        <c:minorTickMark val="none"/>
        <c:tickLblPos val="nextTo"/>
        <c:crossAx val="2112197904"/>
        <c:crosses val="autoZero"/>
        <c:crossBetween val="between"/>
      </c:valAx>
    </c:plotArea>
    <c:legend>
      <c:legendPos val="r"/>
      <c:layout>
        <c:manualLayout>
          <c:xMode val="edge"/>
          <c:yMode val="edge"/>
          <c:x val="0.778632189312744"/>
          <c:y val="0.368545231846019"/>
          <c:w val="0.206695449141782"/>
          <c:h val="0.2847755030621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D941D2-63A3-D640-A294-2543058B0DD3}" type="datetimeFigureOut">
              <a:rPr lang="en-US" smtClean="0"/>
              <a:t>12/15/15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6BA572-6FD9-6548-9479-D97C2739A4BD}" type="slidenum">
              <a:rPr lang="en-US" smtClean="0"/>
              <a:t>‹#›</a:t>
            </a:fld>
            <a:endParaRPr lang="en-US"/>
          </a:p>
        </p:txBody>
      </p:sp>
    </p:spTree>
    <p:extLst>
      <p:ext uri="{BB962C8B-B14F-4D97-AF65-F5344CB8AC3E}">
        <p14:creationId xmlns:p14="http://schemas.microsoft.com/office/powerpoint/2010/main" val="1077657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4098D-A274-064D-8A4F-F78EBB499DB0}" type="datetimeFigureOut">
              <a:rPr lang="en-US" smtClean="0"/>
              <a:t>12/15/15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E9FD1D-F60D-D44B-ADB3-C4E12E30C2CF}" type="slidenum">
              <a:rPr lang="en-US" smtClean="0"/>
              <a:t>‹#›</a:t>
            </a:fld>
            <a:endParaRPr lang="en-US"/>
          </a:p>
        </p:txBody>
      </p:sp>
    </p:spTree>
    <p:extLst>
      <p:ext uri="{BB962C8B-B14F-4D97-AF65-F5344CB8AC3E}">
        <p14:creationId xmlns:p14="http://schemas.microsoft.com/office/powerpoint/2010/main" val="8069185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E9FD1D-F60D-D44B-ADB3-C4E12E30C2CF}" type="slidenum">
              <a:rPr lang="en-US" smtClean="0"/>
              <a:t>1</a:t>
            </a:fld>
            <a:endParaRPr lang="en-US"/>
          </a:p>
        </p:txBody>
      </p:sp>
    </p:spTree>
    <p:extLst>
      <p:ext uri="{BB962C8B-B14F-4D97-AF65-F5344CB8AC3E}">
        <p14:creationId xmlns:p14="http://schemas.microsoft.com/office/powerpoint/2010/main" val="72056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FD1D-F60D-D44B-ADB3-C4E12E30C2CF}" type="slidenum">
              <a:rPr lang="en-US" smtClean="0"/>
              <a:t>4</a:t>
            </a:fld>
            <a:endParaRPr lang="en-US"/>
          </a:p>
        </p:txBody>
      </p:sp>
    </p:spTree>
    <p:extLst>
      <p:ext uri="{BB962C8B-B14F-4D97-AF65-F5344CB8AC3E}">
        <p14:creationId xmlns:p14="http://schemas.microsoft.com/office/powerpoint/2010/main" val="751623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Library-based (explicit </a:t>
            </a:r>
            <a:r>
              <a:rPr lang="en-US" dirty="0" err="1" smtClean="0"/>
              <a:t>funcalls</a:t>
            </a:r>
            <a:r>
              <a:rPr lang="en-US" dirty="0" smtClean="0"/>
              <a:t>)</a:t>
            </a:r>
          </a:p>
          <a:p>
            <a:r>
              <a:rPr lang="en-US" dirty="0" smtClean="0"/>
              <a:t>User-controlled version creation</a:t>
            </a:r>
          </a:p>
        </p:txBody>
      </p:sp>
      <p:sp>
        <p:nvSpPr>
          <p:cNvPr id="4" name="Slide Number Placeholder 3"/>
          <p:cNvSpPr>
            <a:spLocks noGrp="1"/>
          </p:cNvSpPr>
          <p:nvPr>
            <p:ph type="sldNum" sz="quarter" idx="10"/>
          </p:nvPr>
        </p:nvSpPr>
        <p:spPr/>
        <p:txBody>
          <a:bodyPr/>
          <a:lstStyle/>
          <a:p>
            <a:fld id="{A9E9FD1D-F60D-D44B-ADB3-C4E12E30C2CF}" type="slidenum">
              <a:rPr lang="en-US" smtClean="0"/>
              <a:t>5</a:t>
            </a:fld>
            <a:endParaRPr lang="en-US"/>
          </a:p>
        </p:txBody>
      </p:sp>
    </p:spTree>
    <p:extLst>
      <p:ext uri="{BB962C8B-B14F-4D97-AF65-F5344CB8AC3E}">
        <p14:creationId xmlns:p14="http://schemas.microsoft.com/office/powerpoint/2010/main" val="108403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E9FD1D-F60D-D44B-ADB3-C4E12E30C2CF}" type="slidenum">
              <a:rPr lang="en-US" smtClean="0"/>
              <a:t>6</a:t>
            </a:fld>
            <a:endParaRPr lang="en-US"/>
          </a:p>
        </p:txBody>
      </p:sp>
    </p:spTree>
    <p:extLst>
      <p:ext uri="{BB962C8B-B14F-4D97-AF65-F5344CB8AC3E}">
        <p14:creationId xmlns:p14="http://schemas.microsoft.com/office/powerpoint/2010/main" val="256322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Mimic what?</a:t>
            </a:r>
            <a:endParaRPr lang="en-US" dirty="0"/>
          </a:p>
        </p:txBody>
      </p:sp>
      <p:sp>
        <p:nvSpPr>
          <p:cNvPr id="4" name="Slide Number Placeholder 3"/>
          <p:cNvSpPr>
            <a:spLocks noGrp="1"/>
          </p:cNvSpPr>
          <p:nvPr>
            <p:ph type="sldNum" sz="quarter" idx="10"/>
          </p:nvPr>
        </p:nvSpPr>
        <p:spPr/>
        <p:txBody>
          <a:bodyPr/>
          <a:lstStyle/>
          <a:p>
            <a:fld id="{A9E9FD1D-F60D-D44B-ADB3-C4E12E30C2CF}" type="slidenum">
              <a:rPr lang="en-US" smtClean="0"/>
              <a:t>19</a:t>
            </a:fld>
            <a:endParaRPr lang="en-US"/>
          </a:p>
        </p:txBody>
      </p:sp>
    </p:spTree>
    <p:extLst>
      <p:ext uri="{BB962C8B-B14F-4D97-AF65-F5344CB8AC3E}">
        <p14:creationId xmlns:p14="http://schemas.microsoft.com/office/powerpoint/2010/main" val="92236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t>Dec 15, 2015</a:t>
            </a:r>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Hajime Fujita, ICPADS 2015</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t>Dec 15, 2015</a:t>
            </a:r>
            <a:endParaRPr lang="en-US"/>
          </a:p>
        </p:txBody>
      </p:sp>
      <p:sp>
        <p:nvSpPr>
          <p:cNvPr id="6" name="Footer Placeholder 5"/>
          <p:cNvSpPr>
            <a:spLocks noGrp="1"/>
          </p:cNvSpPr>
          <p:nvPr>
            <p:ph type="ftr" sz="quarter" idx="11"/>
          </p:nvPr>
        </p:nvSpPr>
        <p:spPr/>
        <p:txBody>
          <a:bodyPr/>
          <a:lstStyle/>
          <a:p>
            <a:r>
              <a:rPr lang="en-US" smtClean="0"/>
              <a:t>Hajime Fujita, ICPADS 2015</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Dec 15, 2015</a:t>
            </a:r>
            <a:endParaRPr lang="en-US"/>
          </a:p>
        </p:txBody>
      </p:sp>
      <p:sp>
        <p:nvSpPr>
          <p:cNvPr id="8" name="Footer Placeholder 7"/>
          <p:cNvSpPr>
            <a:spLocks noGrp="1"/>
          </p:cNvSpPr>
          <p:nvPr>
            <p:ph type="ftr" sz="quarter" idx="11"/>
          </p:nvPr>
        </p:nvSpPr>
        <p:spPr/>
        <p:txBody>
          <a:bodyPr/>
          <a:lstStyle/>
          <a:p>
            <a:r>
              <a:rPr lang="en-US" smtClean="0"/>
              <a:t>Hajime Fujita, ICPADS 2015</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Dec 15, 2015</a:t>
            </a:r>
            <a:endParaRPr lang="en-US"/>
          </a:p>
        </p:txBody>
      </p:sp>
      <p:sp>
        <p:nvSpPr>
          <p:cNvPr id="4" name="Footer Placeholder 3"/>
          <p:cNvSpPr>
            <a:spLocks noGrp="1"/>
          </p:cNvSpPr>
          <p:nvPr>
            <p:ph type="ftr" sz="quarter" idx="11"/>
          </p:nvPr>
        </p:nvSpPr>
        <p:spPr/>
        <p:txBody>
          <a:bodyPr/>
          <a:lstStyle/>
          <a:p>
            <a:r>
              <a:rPr lang="en-US" smtClean="0"/>
              <a:t>Hajime Fujita, ICPADS 2015</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 15, 2015</a:t>
            </a:r>
            <a:endParaRPr lang="en-US"/>
          </a:p>
        </p:txBody>
      </p:sp>
      <p:sp>
        <p:nvSpPr>
          <p:cNvPr id="3" name="Footer Placeholder 2"/>
          <p:cNvSpPr>
            <a:spLocks noGrp="1"/>
          </p:cNvSpPr>
          <p:nvPr>
            <p:ph type="ftr" sz="quarter" idx="11"/>
          </p:nvPr>
        </p:nvSpPr>
        <p:spPr/>
        <p:txBody>
          <a:bodyPr/>
          <a:lstStyle/>
          <a:p>
            <a:r>
              <a:rPr lang="en-US" smtClean="0"/>
              <a:t>Hajime Fujita, ICPADS 2015</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 15, 2015</a:t>
            </a:r>
            <a:endParaRPr lang="en-US"/>
          </a:p>
        </p:txBody>
      </p:sp>
      <p:sp>
        <p:nvSpPr>
          <p:cNvPr id="6" name="Footer Placeholder 5"/>
          <p:cNvSpPr>
            <a:spLocks noGrp="1"/>
          </p:cNvSpPr>
          <p:nvPr>
            <p:ph type="ftr" sz="quarter" idx="11"/>
          </p:nvPr>
        </p:nvSpPr>
        <p:spPr/>
        <p:txBody>
          <a:bodyPr/>
          <a:lstStyle/>
          <a:p>
            <a:r>
              <a:rPr lang="en-US" smtClean="0"/>
              <a:t>Hajime Fujita, ICPADS 2015</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 15, 2015</a:t>
            </a:r>
            <a:endParaRPr lang="en-US"/>
          </a:p>
        </p:txBody>
      </p:sp>
      <p:sp>
        <p:nvSpPr>
          <p:cNvPr id="6" name="Footer Placeholder 5"/>
          <p:cNvSpPr>
            <a:spLocks noGrp="1"/>
          </p:cNvSpPr>
          <p:nvPr>
            <p:ph type="ftr" sz="quarter" idx="11"/>
          </p:nvPr>
        </p:nvSpPr>
        <p:spPr/>
        <p:txBody>
          <a:bodyPr/>
          <a:lstStyle/>
          <a:p>
            <a:r>
              <a:rPr lang="en-US" smtClean="0"/>
              <a:t>Hajime Fujita, ICPADS 2015</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t>Dec 15, 2015</a:t>
            </a:r>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Hajime Fujita, ICPADS 2015</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775" y="1595439"/>
            <a:ext cx="7772400" cy="1647824"/>
          </a:xfrm>
        </p:spPr>
        <p:txBody>
          <a:bodyPr/>
          <a:lstStyle/>
          <a:p>
            <a:r>
              <a:rPr lang="en-US" sz="4400" dirty="0" smtClean="0"/>
              <a:t>Versioning Architectures for Local and Global Memory</a:t>
            </a:r>
            <a:endParaRPr lang="en-US" sz="4400" dirty="0"/>
          </a:p>
        </p:txBody>
      </p:sp>
      <p:sp>
        <p:nvSpPr>
          <p:cNvPr id="3" name="Subtitle 2"/>
          <p:cNvSpPr>
            <a:spLocks noGrp="1"/>
          </p:cNvSpPr>
          <p:nvPr>
            <p:ph type="subTitle" idx="1"/>
          </p:nvPr>
        </p:nvSpPr>
        <p:spPr>
          <a:xfrm>
            <a:off x="1035958" y="3734451"/>
            <a:ext cx="7118034" cy="1809100"/>
          </a:xfrm>
        </p:spPr>
        <p:txBody>
          <a:bodyPr>
            <a:normAutofit/>
          </a:bodyPr>
          <a:lstStyle/>
          <a:p>
            <a:r>
              <a:rPr lang="en-US" dirty="0" smtClean="0">
                <a:solidFill>
                  <a:srgbClr val="404040"/>
                </a:solidFill>
              </a:rPr>
              <a:t>Hajime Fujita</a:t>
            </a:r>
            <a:r>
              <a:rPr lang="en-US" baseline="30000" dirty="0" smtClean="0">
                <a:solidFill>
                  <a:srgbClr val="404040"/>
                </a:solidFill>
              </a:rPr>
              <a:t>123</a:t>
            </a:r>
            <a:r>
              <a:rPr lang="en-US" altLang="ja-JP" dirty="0" smtClean="0">
                <a:solidFill>
                  <a:srgbClr val="404040"/>
                </a:solidFill>
              </a:rPr>
              <a:t>,</a:t>
            </a:r>
            <a:r>
              <a:rPr lang="ja-JP" altLang="en-US" dirty="0" smtClean="0">
                <a:solidFill>
                  <a:srgbClr val="404040"/>
                </a:solidFill>
              </a:rPr>
              <a:t> </a:t>
            </a:r>
            <a:r>
              <a:rPr lang="en-US" dirty="0" err="1" smtClean="0">
                <a:solidFill>
                  <a:srgbClr val="404040"/>
                </a:solidFill>
              </a:rPr>
              <a:t>Kamil</a:t>
            </a:r>
            <a:r>
              <a:rPr lang="en-US" dirty="0" smtClean="0">
                <a:solidFill>
                  <a:srgbClr val="404040"/>
                </a:solidFill>
              </a:rPr>
              <a:t> Iskra</a:t>
            </a:r>
            <a:r>
              <a:rPr lang="en-US" baseline="30000" dirty="0" smtClean="0">
                <a:solidFill>
                  <a:srgbClr val="404040"/>
                </a:solidFill>
              </a:rPr>
              <a:t>2</a:t>
            </a:r>
            <a:r>
              <a:rPr lang="en-US" altLang="ja-JP" dirty="0" smtClean="0">
                <a:solidFill>
                  <a:srgbClr val="404040"/>
                </a:solidFill>
              </a:rPr>
              <a:t>,</a:t>
            </a:r>
            <a:r>
              <a:rPr lang="ja-JP" altLang="en-US" dirty="0" smtClean="0">
                <a:solidFill>
                  <a:srgbClr val="404040"/>
                </a:solidFill>
              </a:rPr>
              <a:t> </a:t>
            </a:r>
            <a:r>
              <a:rPr lang="en-US" altLang="ja-JP" dirty="0" err="1" smtClean="0">
                <a:solidFill>
                  <a:srgbClr val="404040"/>
                </a:solidFill>
              </a:rPr>
              <a:t>Pavan</a:t>
            </a:r>
            <a:r>
              <a:rPr lang="ja-JP" altLang="en-US" dirty="0" smtClean="0">
                <a:solidFill>
                  <a:srgbClr val="404040"/>
                </a:solidFill>
              </a:rPr>
              <a:t> </a:t>
            </a:r>
            <a:r>
              <a:rPr lang="en-US" altLang="ja-JP" dirty="0" smtClean="0">
                <a:solidFill>
                  <a:srgbClr val="404040"/>
                </a:solidFill>
              </a:rPr>
              <a:t>Balaji</a:t>
            </a:r>
            <a:r>
              <a:rPr lang="en-US" altLang="ja-JP" baseline="30000" dirty="0" smtClean="0">
                <a:solidFill>
                  <a:srgbClr val="404040"/>
                </a:solidFill>
              </a:rPr>
              <a:t>2</a:t>
            </a:r>
            <a:r>
              <a:rPr lang="en-US" altLang="ja-JP" dirty="0" smtClean="0">
                <a:solidFill>
                  <a:srgbClr val="404040"/>
                </a:solidFill>
              </a:rPr>
              <a:t>,</a:t>
            </a:r>
            <a:r>
              <a:rPr lang="ja-JP" altLang="en-US" dirty="0" smtClean="0">
                <a:solidFill>
                  <a:srgbClr val="404040"/>
                </a:solidFill>
              </a:rPr>
              <a:t> </a:t>
            </a:r>
            <a:r>
              <a:rPr lang="en-US" altLang="ja-JP" dirty="0" smtClean="0">
                <a:solidFill>
                  <a:srgbClr val="404040"/>
                </a:solidFill>
              </a:rPr>
              <a:t>Andrew</a:t>
            </a:r>
            <a:r>
              <a:rPr lang="ja-JP" altLang="en-US" dirty="0" smtClean="0">
                <a:solidFill>
                  <a:srgbClr val="404040"/>
                </a:solidFill>
              </a:rPr>
              <a:t> </a:t>
            </a:r>
            <a:r>
              <a:rPr lang="en-US" altLang="ja-JP" dirty="0" smtClean="0">
                <a:solidFill>
                  <a:srgbClr val="404040"/>
                </a:solidFill>
              </a:rPr>
              <a:t>A.</a:t>
            </a:r>
            <a:r>
              <a:rPr lang="ja-JP" altLang="en-US" dirty="0" smtClean="0">
                <a:solidFill>
                  <a:srgbClr val="404040"/>
                </a:solidFill>
              </a:rPr>
              <a:t> </a:t>
            </a:r>
            <a:r>
              <a:rPr lang="en-US" altLang="ja-JP" dirty="0" smtClean="0">
                <a:solidFill>
                  <a:srgbClr val="404040"/>
                </a:solidFill>
              </a:rPr>
              <a:t>Chien</a:t>
            </a:r>
            <a:r>
              <a:rPr lang="en-US" altLang="ja-JP" baseline="30000" dirty="0" smtClean="0">
                <a:solidFill>
                  <a:srgbClr val="404040"/>
                </a:solidFill>
              </a:rPr>
              <a:t>12</a:t>
            </a:r>
          </a:p>
          <a:p>
            <a:r>
              <a:rPr lang="en-US" altLang="ja-JP" sz="1800" i="1" baseline="30000" dirty="0" smtClean="0">
                <a:solidFill>
                  <a:srgbClr val="404040"/>
                </a:solidFill>
              </a:rPr>
              <a:t>1</a:t>
            </a:r>
            <a:r>
              <a:rPr lang="en-US" altLang="ja-JP" sz="1800" i="1" dirty="0" smtClean="0">
                <a:solidFill>
                  <a:srgbClr val="404040"/>
                </a:solidFill>
              </a:rPr>
              <a:t>University of Chicago, </a:t>
            </a:r>
            <a:r>
              <a:rPr lang="en-US" altLang="ja-JP" sz="1800" i="1" baseline="30000" dirty="0" smtClean="0">
                <a:solidFill>
                  <a:srgbClr val="404040"/>
                </a:solidFill>
              </a:rPr>
              <a:t>2</a:t>
            </a:r>
            <a:r>
              <a:rPr lang="en-US" altLang="ja-JP" sz="1800" i="1" dirty="0" smtClean="0">
                <a:solidFill>
                  <a:srgbClr val="404040"/>
                </a:solidFill>
              </a:rPr>
              <a:t>Argonne National Laboratory</a:t>
            </a:r>
          </a:p>
          <a:p>
            <a:r>
              <a:rPr lang="en-US" altLang="ja-JP" sz="1800" i="1" baseline="30000" dirty="0" smtClean="0">
                <a:solidFill>
                  <a:srgbClr val="404040"/>
                </a:solidFill>
              </a:rPr>
              <a:t>3</a:t>
            </a:r>
            <a:r>
              <a:rPr lang="en-US" altLang="ja-JP" sz="1800" i="1" dirty="0" smtClean="0">
                <a:solidFill>
                  <a:srgbClr val="404040"/>
                </a:solidFill>
              </a:rPr>
              <a:t>Intel</a:t>
            </a:r>
          </a:p>
        </p:txBody>
      </p:sp>
      <p:sp>
        <p:nvSpPr>
          <p:cNvPr id="4" name="Date Placeholder 3"/>
          <p:cNvSpPr>
            <a:spLocks noGrp="1"/>
          </p:cNvSpPr>
          <p:nvPr>
            <p:ph type="dt" sz="half" idx="10"/>
          </p:nvPr>
        </p:nvSpPr>
        <p:spPr/>
        <p:txBody>
          <a:bodyPr/>
          <a:lstStyle/>
          <a:p>
            <a:r>
              <a:rPr lang="en-US" smtClean="0"/>
              <a:t>Dec 15, 2015</a:t>
            </a:r>
            <a:endParaRPr lang="en-US" dirty="0"/>
          </a:p>
        </p:txBody>
      </p:sp>
      <p:sp>
        <p:nvSpPr>
          <p:cNvPr id="5" name="Footer Placeholder 4"/>
          <p:cNvSpPr>
            <a:spLocks noGrp="1"/>
          </p:cNvSpPr>
          <p:nvPr>
            <p:ph type="ftr" sz="quarter" idx="12"/>
          </p:nvPr>
        </p:nvSpPr>
        <p:spPr/>
        <p:txBody>
          <a:bodyPr/>
          <a:lstStyle/>
          <a:p>
            <a:r>
              <a:rPr lang="en-US" smtClean="0"/>
              <a:t>Hajime Fujita, ICPADS 2015</a:t>
            </a:r>
            <a:endParaRPr lang="en-US" dirty="0"/>
          </a:p>
        </p:txBody>
      </p:sp>
      <p:sp>
        <p:nvSpPr>
          <p:cNvPr id="6" name="Slide Number Placeholder 5"/>
          <p:cNvSpPr>
            <a:spLocks noGrp="1"/>
          </p:cNvSpPr>
          <p:nvPr>
            <p:ph type="sldNum" sz="quarter" idx="11"/>
          </p:nvPr>
        </p:nvSpPr>
        <p:spPr/>
        <p:txBody>
          <a:bodyPr/>
          <a:lstStyle/>
          <a:p>
            <a:fld id="{BA9B540C-44DA-4F69-89C9-7C84606640D3}" type="slidenum">
              <a:rPr lang="en-US" smtClean="0"/>
              <a:pPr/>
              <a:t>1</a:t>
            </a:fld>
            <a:endParaRPr lang="en-US" dirty="0"/>
          </a:p>
        </p:txBody>
      </p:sp>
    </p:spTree>
    <p:extLst>
      <p:ext uri="{BB962C8B-B14F-4D97-AF65-F5344CB8AC3E}">
        <p14:creationId xmlns:p14="http://schemas.microsoft.com/office/powerpoint/2010/main" val="2991700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Approach 2:</a:t>
            </a:r>
            <a:br>
              <a:rPr lang="en-US" sz="4000" dirty="0"/>
            </a:br>
            <a:r>
              <a:rPr lang="en-US" sz="4000" dirty="0"/>
              <a:t>Flat with Change Tracking (Cont.)</a:t>
            </a:r>
          </a:p>
        </p:txBody>
      </p:sp>
      <p:sp>
        <p:nvSpPr>
          <p:cNvPr id="3" name="Content Placeholder 2"/>
          <p:cNvSpPr>
            <a:spLocks noGrp="1"/>
          </p:cNvSpPr>
          <p:nvPr>
            <p:ph idx="1"/>
          </p:nvPr>
        </p:nvSpPr>
        <p:spPr/>
        <p:txBody>
          <a:bodyPr/>
          <a:lstStyle/>
          <a:p>
            <a:pPr marL="0" indent="0">
              <a:buNone/>
            </a:pPr>
            <a:r>
              <a:rPr lang="en-US" dirty="0" smtClean="0">
                <a:solidFill>
                  <a:srgbClr val="404040"/>
                </a:solidFill>
              </a:rPr>
              <a:t>Detecting updated region</a:t>
            </a:r>
            <a:endParaRPr lang="en-US" dirty="0">
              <a:solidFill>
                <a:srgbClr val="404040"/>
              </a:solidFill>
            </a:endParaRPr>
          </a:p>
          <a:p>
            <a:r>
              <a:rPr lang="en-US" sz="2200" b="1" dirty="0">
                <a:solidFill>
                  <a:srgbClr val="404040"/>
                </a:solidFill>
              </a:rPr>
              <a:t>User</a:t>
            </a:r>
            <a:r>
              <a:rPr lang="en-US" sz="2200" dirty="0">
                <a:solidFill>
                  <a:srgbClr val="404040"/>
                </a:solidFill>
              </a:rPr>
              <a:t>: GVR library records updates on write operations (e.g. put() or </a:t>
            </a:r>
            <a:r>
              <a:rPr lang="en-US" sz="2200" dirty="0" err="1">
                <a:solidFill>
                  <a:srgbClr val="404040"/>
                </a:solidFill>
              </a:rPr>
              <a:t>acc</a:t>
            </a:r>
            <a:r>
              <a:rPr lang="en-US" sz="2200" dirty="0">
                <a:solidFill>
                  <a:srgbClr val="404040"/>
                </a:solidFill>
              </a:rPr>
              <a:t>())</a:t>
            </a:r>
          </a:p>
          <a:p>
            <a:r>
              <a:rPr lang="en-US" sz="2200" b="1" dirty="0">
                <a:solidFill>
                  <a:srgbClr val="404040"/>
                </a:solidFill>
              </a:rPr>
              <a:t>Kernel</a:t>
            </a:r>
            <a:r>
              <a:rPr lang="en-US" sz="2200" dirty="0">
                <a:solidFill>
                  <a:srgbClr val="404040"/>
                </a:solidFill>
              </a:rPr>
              <a:t>: Page write protection + page fault handling</a:t>
            </a:r>
          </a:p>
          <a:p>
            <a:r>
              <a:rPr lang="en-US" sz="2200" b="1" dirty="0">
                <a:solidFill>
                  <a:srgbClr val="404040"/>
                </a:solidFill>
              </a:rPr>
              <a:t>HW</a:t>
            </a:r>
            <a:r>
              <a:rPr lang="en-US" sz="2200" dirty="0">
                <a:solidFill>
                  <a:srgbClr val="404040"/>
                </a:solidFill>
              </a:rPr>
              <a:t>: Use CPU-based dirty-page </a:t>
            </a:r>
            <a:r>
              <a:rPr lang="en-US" sz="2200" dirty="0" smtClean="0">
                <a:solidFill>
                  <a:srgbClr val="404040"/>
                </a:solidFill>
              </a:rPr>
              <a:t>tracking</a:t>
            </a:r>
          </a:p>
          <a:p>
            <a:pPr lvl="1"/>
            <a:r>
              <a:rPr lang="en-US" sz="1800" dirty="0" smtClean="0">
                <a:solidFill>
                  <a:srgbClr val="404040"/>
                </a:solidFill>
              </a:rPr>
              <a:t>Requires special modification to the kernel</a:t>
            </a:r>
            <a:endParaRPr lang="en-US" sz="1800" dirty="0">
              <a:solidFill>
                <a:srgbClr val="404040"/>
              </a:solidFill>
            </a:endParaRPr>
          </a:p>
          <a:p>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10</a:t>
            </a:fld>
            <a:endParaRPr lang="en-US"/>
          </a:p>
        </p:txBody>
      </p:sp>
    </p:spTree>
    <p:extLst>
      <p:ext uri="{BB962C8B-B14F-4D97-AF65-F5344CB8AC3E}">
        <p14:creationId xmlns:p14="http://schemas.microsoft.com/office/powerpoint/2010/main" val="117143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Approach 2:</a:t>
            </a:r>
            <a:br>
              <a:rPr lang="en-US" sz="4000" dirty="0"/>
            </a:br>
            <a:r>
              <a:rPr lang="en-US" sz="4000" dirty="0"/>
              <a:t>Flat with Change </a:t>
            </a:r>
            <a:r>
              <a:rPr lang="en-US" sz="4000" dirty="0" smtClean="0"/>
              <a:t>Tracking (Cont.)</a:t>
            </a:r>
            <a:endParaRPr lang="en-US" sz="4000" dirty="0"/>
          </a:p>
        </p:txBody>
      </p:sp>
      <p:sp>
        <p:nvSpPr>
          <p:cNvPr id="3" name="Content Placeholder 2"/>
          <p:cNvSpPr>
            <a:spLocks noGrp="1"/>
          </p:cNvSpPr>
          <p:nvPr>
            <p:ph idx="1"/>
          </p:nvPr>
        </p:nvSpPr>
        <p:spPr>
          <a:xfrm>
            <a:off x="457200" y="1600201"/>
            <a:ext cx="8229600" cy="630381"/>
          </a:xfrm>
        </p:spPr>
        <p:txBody>
          <a:bodyPr/>
          <a:lstStyle/>
          <a:p>
            <a:pPr marL="0" indent="0">
              <a:buNone/>
            </a:pPr>
            <a:r>
              <a:rPr lang="en-US" dirty="0" smtClean="0"/>
              <a:t>Versioning directions (keep new or old values?)</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11</a:t>
            </a:fld>
            <a:endParaRPr lang="en-US"/>
          </a:p>
        </p:txBody>
      </p:sp>
      <p:sp>
        <p:nvSpPr>
          <p:cNvPr id="11" name="TextBox 10"/>
          <p:cNvSpPr txBox="1"/>
          <p:nvPr/>
        </p:nvSpPr>
        <p:spPr>
          <a:xfrm>
            <a:off x="871104" y="2086408"/>
            <a:ext cx="3588327" cy="978729"/>
          </a:xfrm>
          <a:prstGeom prst="rect">
            <a:avLst/>
          </a:prstGeom>
          <a:noFill/>
        </p:spPr>
        <p:txBody>
          <a:bodyPr wrap="square" rtlCol="0">
            <a:spAutoFit/>
          </a:bodyPr>
          <a:lstStyle/>
          <a:p>
            <a:pPr>
              <a:lnSpc>
                <a:spcPct val="120000"/>
              </a:lnSpc>
            </a:pPr>
            <a:r>
              <a:rPr lang="en-US" sz="2400" b="1" dirty="0" smtClean="0">
                <a:latin typeface="+mj-lt"/>
              </a:rPr>
              <a:t>Redo versioning</a:t>
            </a:r>
          </a:p>
          <a:p>
            <a:pPr marL="285750" indent="-285750">
              <a:lnSpc>
                <a:spcPct val="120000"/>
              </a:lnSpc>
              <a:buFont typeface="Arial" charset="0"/>
              <a:buChar char="•"/>
            </a:pPr>
            <a:r>
              <a:rPr lang="en-US" sz="2400" dirty="0" smtClean="0">
                <a:latin typeface="+mj-lt"/>
              </a:rPr>
              <a:t>Keep new values</a:t>
            </a:r>
            <a:endParaRPr lang="en-US" sz="2400" dirty="0">
              <a:latin typeface="+mj-lt"/>
            </a:endParaRPr>
          </a:p>
        </p:txBody>
      </p:sp>
      <p:sp>
        <p:nvSpPr>
          <p:cNvPr id="12" name="TextBox 11"/>
          <p:cNvSpPr txBox="1"/>
          <p:nvPr/>
        </p:nvSpPr>
        <p:spPr>
          <a:xfrm>
            <a:off x="4778515" y="2086408"/>
            <a:ext cx="3588327" cy="978729"/>
          </a:xfrm>
          <a:prstGeom prst="rect">
            <a:avLst/>
          </a:prstGeom>
          <a:noFill/>
        </p:spPr>
        <p:txBody>
          <a:bodyPr wrap="square" rtlCol="0">
            <a:spAutoFit/>
          </a:bodyPr>
          <a:lstStyle/>
          <a:p>
            <a:pPr>
              <a:lnSpc>
                <a:spcPct val="120000"/>
              </a:lnSpc>
            </a:pPr>
            <a:r>
              <a:rPr lang="en-US" sz="2400" b="1" dirty="0" smtClean="0">
                <a:latin typeface="+mj-lt"/>
              </a:rPr>
              <a:t>Undo versioning</a:t>
            </a:r>
          </a:p>
          <a:p>
            <a:pPr marL="285750" indent="-285750">
              <a:lnSpc>
                <a:spcPct val="120000"/>
              </a:lnSpc>
              <a:buFont typeface="Arial" charset="0"/>
              <a:buChar char="•"/>
            </a:pPr>
            <a:r>
              <a:rPr lang="en-US" sz="2400" dirty="0" smtClean="0">
                <a:latin typeface="+mj-lt"/>
              </a:rPr>
              <a:t>Keep original values</a:t>
            </a:r>
            <a:endParaRPr lang="en-US" sz="2400" dirty="0">
              <a:latin typeface="+mj-lt"/>
            </a:endParaRPr>
          </a:p>
        </p:txBody>
      </p:sp>
      <p:sp>
        <p:nvSpPr>
          <p:cNvPr id="15" name="Rectangular Callout 14"/>
          <p:cNvSpPr/>
          <p:nvPr/>
        </p:nvSpPr>
        <p:spPr>
          <a:xfrm>
            <a:off x="6715664" y="5064070"/>
            <a:ext cx="1725370" cy="872552"/>
          </a:xfrm>
          <a:prstGeom prst="wedgeRectCallout">
            <a:avLst>
              <a:gd name="adj1" fmla="val -24270"/>
              <a:gd name="adj2" fmla="val -6742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One additional copy</a:t>
            </a:r>
            <a:endParaRPr lang="en-US" dirty="0"/>
          </a:p>
        </p:txBody>
      </p:sp>
      <p:pic>
        <p:nvPicPr>
          <p:cNvPr id="9" name="Picture 8"/>
          <p:cNvPicPr>
            <a:picLocks noChangeAspect="1"/>
          </p:cNvPicPr>
          <p:nvPr/>
        </p:nvPicPr>
        <p:blipFill>
          <a:blip r:embed="rId2"/>
          <a:stretch>
            <a:fillRect/>
          </a:stretch>
        </p:blipFill>
        <p:spPr>
          <a:xfrm>
            <a:off x="4773907" y="3230557"/>
            <a:ext cx="3667127" cy="2755901"/>
          </a:xfrm>
          <a:prstGeom prst="rect">
            <a:avLst/>
          </a:prstGeom>
        </p:spPr>
      </p:pic>
      <p:pic>
        <p:nvPicPr>
          <p:cNvPr id="10" name="Picture 9"/>
          <p:cNvPicPr>
            <a:picLocks noChangeAspect="1"/>
          </p:cNvPicPr>
          <p:nvPr/>
        </p:nvPicPr>
        <p:blipFill>
          <a:blip r:embed="rId3"/>
          <a:stretch>
            <a:fillRect/>
          </a:stretch>
        </p:blipFill>
        <p:spPr>
          <a:xfrm>
            <a:off x="1683105" y="3230557"/>
            <a:ext cx="1817337" cy="2463501"/>
          </a:xfrm>
          <a:prstGeom prst="rect">
            <a:avLst/>
          </a:prstGeom>
        </p:spPr>
      </p:pic>
    </p:spTree>
    <p:extLst>
      <p:ext uri="{BB962C8B-B14F-4D97-AF65-F5344CB8AC3E}">
        <p14:creationId xmlns:p14="http://schemas.microsoft.com/office/powerpoint/2010/main" val="1993905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Approach 3:</a:t>
            </a:r>
            <a:br>
              <a:rPr lang="en-US" sz="4800" dirty="0"/>
            </a:br>
            <a:r>
              <a:rPr lang="en-US" sz="4800" dirty="0"/>
              <a:t>Log-structured Array</a:t>
            </a:r>
          </a:p>
        </p:txBody>
      </p:sp>
      <p:sp>
        <p:nvSpPr>
          <p:cNvPr id="3" name="Content Placeholder 2"/>
          <p:cNvSpPr>
            <a:spLocks noGrp="1"/>
          </p:cNvSpPr>
          <p:nvPr>
            <p:ph idx="1"/>
          </p:nvPr>
        </p:nvSpPr>
        <p:spPr>
          <a:xfrm>
            <a:off x="457200" y="1600200"/>
            <a:ext cx="8229600" cy="1282699"/>
          </a:xfrm>
        </p:spPr>
        <p:txBody>
          <a:bodyPr/>
          <a:lstStyle/>
          <a:p>
            <a:r>
              <a:rPr kumimoji="1" lang="en-US" altLang="ja-JP" dirty="0" smtClean="0"/>
              <a:t>Allocate memory</a:t>
            </a:r>
            <a:r>
              <a:rPr kumimoji="1" lang="ja-JP" altLang="en-US" dirty="0" smtClean="0"/>
              <a:t> </a:t>
            </a:r>
            <a:r>
              <a:rPr kumimoji="1" lang="en-US" altLang="ja-JP" dirty="0" smtClean="0"/>
              <a:t>block</a:t>
            </a:r>
            <a:r>
              <a:rPr kumimoji="1" lang="ja-JP" altLang="en-US" dirty="0" smtClean="0"/>
              <a:t> </a:t>
            </a:r>
            <a:r>
              <a:rPr kumimoji="1" lang="en-US" altLang="ja-JP" dirty="0" smtClean="0"/>
              <a:t>on-demand</a:t>
            </a:r>
            <a:endParaRPr kumimoji="1" lang="en-US" altLang="ja-JP" dirty="0"/>
          </a:p>
          <a:p>
            <a:pPr lvl="1"/>
            <a:r>
              <a:rPr kumimoji="1" lang="en-US" altLang="ja-JP" dirty="0" smtClean="0"/>
              <a:t>Allocated regions form a log</a:t>
            </a:r>
          </a:p>
          <a:p>
            <a:pPr lvl="1"/>
            <a:r>
              <a:rPr kumimoji="1" lang="en-US" altLang="ja-JP" dirty="0" smtClean="0"/>
              <a:t>Log</a:t>
            </a:r>
            <a:r>
              <a:rPr kumimoji="1" lang="ja-JP" altLang="en-US" dirty="0" smtClean="0"/>
              <a:t> </a:t>
            </a:r>
            <a:r>
              <a:rPr kumimoji="1" lang="en-US" altLang="ja-JP" dirty="0" smtClean="0"/>
              <a:t>=</a:t>
            </a:r>
            <a:r>
              <a:rPr kumimoji="1" lang="ja-JP" altLang="en-US" dirty="0" smtClean="0"/>
              <a:t> </a:t>
            </a:r>
            <a:r>
              <a:rPr kumimoji="1" lang="en-US" altLang="ja-JP" dirty="0" smtClean="0"/>
              <a:t>data</a:t>
            </a:r>
            <a:r>
              <a:rPr kumimoji="1" lang="ja-JP" altLang="en-US" dirty="0" smtClean="0"/>
              <a:t> </a:t>
            </a:r>
            <a:r>
              <a:rPr kumimoji="1" lang="en-US" altLang="ja-JP" dirty="0" smtClean="0"/>
              <a:t>+</a:t>
            </a:r>
            <a:r>
              <a:rPr kumimoji="1" lang="ja-JP" altLang="en-US" dirty="0" smtClean="0"/>
              <a:t> </a:t>
            </a:r>
            <a:r>
              <a:rPr kumimoji="1" lang="en-US" altLang="ja-JP" dirty="0" smtClean="0"/>
              <a:t>metadata</a:t>
            </a:r>
            <a:r>
              <a:rPr kumimoji="1" lang="ja-JP" altLang="en-US" dirty="0" smtClean="0"/>
              <a:t> </a:t>
            </a:r>
            <a:r>
              <a:rPr kumimoji="1" lang="en-US" altLang="ja-JP" dirty="0" smtClean="0"/>
              <a:t>(index)</a:t>
            </a:r>
          </a:p>
        </p:txBody>
      </p:sp>
      <p:sp>
        <p:nvSpPr>
          <p:cNvPr id="4" name="Date Placeholder 3"/>
          <p:cNvSpPr>
            <a:spLocks noGrp="1"/>
          </p:cNvSpPr>
          <p:nvPr>
            <p:ph type="dt" sz="half" idx="10"/>
          </p:nvPr>
        </p:nvSpPr>
        <p:spPr/>
        <p:txBody>
          <a:bodyPr/>
          <a:lstStyle/>
          <a:p>
            <a:r>
              <a:rPr lang="en-US" smtClean="0"/>
              <a:t>Dec 15, 2015</a:t>
            </a:r>
            <a:endParaRPr lang="en-US" dirty="0"/>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12</a:t>
            </a:fld>
            <a:endParaRPr lang="en-US"/>
          </a:p>
        </p:txBody>
      </p:sp>
      <p:sp>
        <p:nvSpPr>
          <p:cNvPr id="44" name="Rectangle 43"/>
          <p:cNvSpPr/>
          <p:nvPr/>
        </p:nvSpPr>
        <p:spPr>
          <a:xfrm>
            <a:off x="3604254" y="3241152"/>
            <a:ext cx="2011680" cy="3657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45" name="TextBox 44"/>
          <p:cNvSpPr txBox="1"/>
          <p:nvPr/>
        </p:nvSpPr>
        <p:spPr>
          <a:xfrm>
            <a:off x="6097934" y="2902301"/>
            <a:ext cx="1980199" cy="369332"/>
          </a:xfrm>
          <a:prstGeom prst="rect">
            <a:avLst/>
          </a:prstGeom>
          <a:noFill/>
        </p:spPr>
        <p:txBody>
          <a:bodyPr wrap="square" rtlCol="0">
            <a:spAutoFit/>
          </a:bodyPr>
          <a:lstStyle/>
          <a:p>
            <a:r>
              <a:rPr lang="en-US" dirty="0" smtClean="0"/>
              <a:t>Current Version</a:t>
            </a:r>
            <a:endParaRPr lang="en-US" dirty="0"/>
          </a:p>
        </p:txBody>
      </p:sp>
      <p:sp>
        <p:nvSpPr>
          <p:cNvPr id="46" name="Rectangle 45"/>
          <p:cNvSpPr/>
          <p:nvPr/>
        </p:nvSpPr>
        <p:spPr>
          <a:xfrm>
            <a:off x="1142054" y="3241152"/>
            <a:ext cx="2011680" cy="3657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47" name="TextBox 46"/>
          <p:cNvSpPr txBox="1"/>
          <p:nvPr/>
        </p:nvSpPr>
        <p:spPr>
          <a:xfrm>
            <a:off x="3604254" y="2860736"/>
            <a:ext cx="1980199" cy="369332"/>
          </a:xfrm>
          <a:prstGeom prst="rect">
            <a:avLst/>
          </a:prstGeom>
          <a:noFill/>
        </p:spPr>
        <p:txBody>
          <a:bodyPr wrap="square" rtlCol="0">
            <a:spAutoFit/>
          </a:bodyPr>
          <a:lstStyle/>
          <a:p>
            <a:r>
              <a:rPr lang="en-US" dirty="0" smtClean="0"/>
              <a:t>Version 1</a:t>
            </a:r>
            <a:endParaRPr lang="en-US" dirty="0"/>
          </a:p>
        </p:txBody>
      </p:sp>
      <p:sp>
        <p:nvSpPr>
          <p:cNvPr id="48" name="TextBox 47"/>
          <p:cNvSpPr txBox="1"/>
          <p:nvPr/>
        </p:nvSpPr>
        <p:spPr>
          <a:xfrm>
            <a:off x="1173535" y="2828470"/>
            <a:ext cx="1980199" cy="369332"/>
          </a:xfrm>
          <a:prstGeom prst="rect">
            <a:avLst/>
          </a:prstGeom>
          <a:noFill/>
        </p:spPr>
        <p:txBody>
          <a:bodyPr wrap="square" rtlCol="0">
            <a:spAutoFit/>
          </a:bodyPr>
          <a:lstStyle/>
          <a:p>
            <a:r>
              <a:rPr lang="en-US" dirty="0" smtClean="0"/>
              <a:t>Version 0</a:t>
            </a:r>
            <a:endParaRPr lang="en-US" dirty="0"/>
          </a:p>
        </p:txBody>
      </p:sp>
      <p:sp>
        <p:nvSpPr>
          <p:cNvPr id="49" name="Rectangle 48"/>
          <p:cNvSpPr/>
          <p:nvPr/>
        </p:nvSpPr>
        <p:spPr>
          <a:xfrm>
            <a:off x="1616437" y="3255137"/>
            <a:ext cx="494827" cy="3241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50" name="Rectangle 49"/>
          <p:cNvSpPr/>
          <p:nvPr/>
        </p:nvSpPr>
        <p:spPr>
          <a:xfrm>
            <a:off x="2556609" y="3255137"/>
            <a:ext cx="144498" cy="335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51" name="Rectangle 50"/>
          <p:cNvSpPr/>
          <p:nvPr/>
        </p:nvSpPr>
        <p:spPr>
          <a:xfrm>
            <a:off x="5080229" y="3246563"/>
            <a:ext cx="267859" cy="3560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53" name="Rectangle 52"/>
          <p:cNvSpPr/>
          <p:nvPr/>
        </p:nvSpPr>
        <p:spPr>
          <a:xfrm>
            <a:off x="6000478" y="3244417"/>
            <a:ext cx="2011680" cy="3657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43" name="Rectangle 42"/>
          <p:cNvSpPr/>
          <p:nvPr/>
        </p:nvSpPr>
        <p:spPr>
          <a:xfrm>
            <a:off x="6482240" y="3255137"/>
            <a:ext cx="494828" cy="3492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332462" y="3255137"/>
            <a:ext cx="271387" cy="3492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947632" y="4427204"/>
            <a:ext cx="144498" cy="3352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bg2"/>
              </a:solidFill>
            </a:endParaRPr>
          </a:p>
        </p:txBody>
      </p:sp>
      <p:sp>
        <p:nvSpPr>
          <p:cNvPr id="61" name="Rectangle 60"/>
          <p:cNvSpPr/>
          <p:nvPr/>
        </p:nvSpPr>
        <p:spPr>
          <a:xfrm>
            <a:off x="3103344" y="4427204"/>
            <a:ext cx="144498" cy="335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63" name="Rectangle 62"/>
          <p:cNvSpPr/>
          <p:nvPr/>
        </p:nvSpPr>
        <p:spPr>
          <a:xfrm>
            <a:off x="3259056" y="4427204"/>
            <a:ext cx="494827" cy="335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64" name="Rectangle 63"/>
          <p:cNvSpPr/>
          <p:nvPr/>
        </p:nvSpPr>
        <p:spPr>
          <a:xfrm>
            <a:off x="3765097" y="4427204"/>
            <a:ext cx="144498" cy="33527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bg2"/>
              </a:solidFill>
            </a:endParaRPr>
          </a:p>
        </p:txBody>
      </p:sp>
      <p:sp>
        <p:nvSpPr>
          <p:cNvPr id="65" name="Rectangle 64"/>
          <p:cNvSpPr/>
          <p:nvPr/>
        </p:nvSpPr>
        <p:spPr>
          <a:xfrm>
            <a:off x="3920809" y="4427204"/>
            <a:ext cx="267859" cy="335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66" name="Rectangle 65"/>
          <p:cNvSpPr/>
          <p:nvPr/>
        </p:nvSpPr>
        <p:spPr>
          <a:xfrm>
            <a:off x="4199882" y="4427204"/>
            <a:ext cx="494828" cy="3492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4705926" y="4427204"/>
            <a:ext cx="271387" cy="3492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a:stCxn id="50" idx="2"/>
            <a:endCxn id="61" idx="0"/>
          </p:cNvCxnSpPr>
          <p:nvPr/>
        </p:nvCxnSpPr>
        <p:spPr>
          <a:xfrm>
            <a:off x="2628858" y="3590416"/>
            <a:ext cx="546735" cy="836788"/>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9" idx="2"/>
            <a:endCxn id="63" idx="0"/>
          </p:cNvCxnSpPr>
          <p:nvPr/>
        </p:nvCxnSpPr>
        <p:spPr>
          <a:xfrm>
            <a:off x="1863851" y="3579333"/>
            <a:ext cx="1642619" cy="847871"/>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1" idx="2"/>
            <a:endCxn id="65" idx="0"/>
          </p:cNvCxnSpPr>
          <p:nvPr/>
        </p:nvCxnSpPr>
        <p:spPr>
          <a:xfrm flipH="1">
            <a:off x="4054739" y="3602625"/>
            <a:ext cx="1159420" cy="824579"/>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43" idx="2"/>
            <a:endCxn id="66" idx="0"/>
          </p:cNvCxnSpPr>
          <p:nvPr/>
        </p:nvCxnSpPr>
        <p:spPr>
          <a:xfrm flipH="1">
            <a:off x="4447296" y="3604402"/>
            <a:ext cx="2282358" cy="822802"/>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55" idx="2"/>
            <a:endCxn id="68" idx="0"/>
          </p:cNvCxnSpPr>
          <p:nvPr/>
        </p:nvCxnSpPr>
        <p:spPr>
          <a:xfrm flipH="1">
            <a:off x="4841620" y="3604402"/>
            <a:ext cx="2626536" cy="822802"/>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2045287" y="4427204"/>
            <a:ext cx="836369" cy="369332"/>
          </a:xfrm>
          <a:prstGeom prst="rect">
            <a:avLst/>
          </a:prstGeom>
          <a:noFill/>
        </p:spPr>
        <p:txBody>
          <a:bodyPr wrap="square" rtlCol="0">
            <a:spAutoFit/>
          </a:bodyPr>
          <a:lstStyle/>
          <a:p>
            <a:pPr algn="r"/>
            <a:r>
              <a:rPr lang="en-US" dirty="0" smtClean="0"/>
              <a:t>Log</a:t>
            </a:r>
            <a:endParaRPr lang="en-US" dirty="0"/>
          </a:p>
        </p:txBody>
      </p:sp>
      <p:sp>
        <p:nvSpPr>
          <p:cNvPr id="28" name="Rectangle 27"/>
          <p:cNvSpPr/>
          <p:nvPr/>
        </p:nvSpPr>
        <p:spPr>
          <a:xfrm>
            <a:off x="5584453" y="4946315"/>
            <a:ext cx="3102347" cy="10415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t>H.Fujita</a:t>
            </a:r>
            <a:r>
              <a:rPr lang="en-US" sz="1400" dirty="0"/>
              <a:t>, </a:t>
            </a:r>
            <a:r>
              <a:rPr lang="en-US" sz="1400" dirty="0" smtClean="0"/>
              <a:t>et al.</a:t>
            </a:r>
            <a:r>
              <a:rPr lang="en-US" sz="1400" dirty="0"/>
              <a:t>,</a:t>
            </a:r>
            <a:r>
              <a:rPr lang="en-US" sz="1400" dirty="0" smtClean="0"/>
              <a:t> </a:t>
            </a:r>
            <a:r>
              <a:rPr lang="en-US" sz="1400" dirty="0"/>
              <a:t> Log-Structured Global Array for Efficient Multi-Version Snapshots, </a:t>
            </a:r>
            <a:r>
              <a:rPr lang="en-US" sz="1400" dirty="0" err="1" smtClean="0"/>
              <a:t>CCGrid</a:t>
            </a:r>
            <a:r>
              <a:rPr lang="en-US" sz="1400" dirty="0" smtClean="0"/>
              <a:t> 2015</a:t>
            </a:r>
            <a:endParaRPr lang="en-US" sz="1400" dirty="0"/>
          </a:p>
        </p:txBody>
      </p:sp>
      <p:sp>
        <p:nvSpPr>
          <p:cNvPr id="32" name="Rectangle 31"/>
          <p:cNvSpPr/>
          <p:nvPr/>
        </p:nvSpPr>
        <p:spPr>
          <a:xfrm>
            <a:off x="715828" y="5253389"/>
            <a:ext cx="3731468" cy="10194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000" dirty="0" smtClean="0">
                <a:solidFill>
                  <a:srgbClr val="008000"/>
                </a:solidFill>
                <a:latin typeface="Zapf Dingbats"/>
                <a:ea typeface="Zapf Dingbats"/>
                <a:cs typeface="Zapf Dingbats"/>
                <a:sym typeface="Zapf Dingbats"/>
              </a:rPr>
              <a:t>✔ </a:t>
            </a:r>
            <a:r>
              <a:rPr lang="en-US" sz="2000" dirty="0" smtClean="0">
                <a:sym typeface="Zapf Dingbats"/>
              </a:rPr>
              <a:t>Small footprint</a:t>
            </a:r>
            <a:endParaRPr lang="en-US" sz="2000" dirty="0" smtClean="0"/>
          </a:p>
          <a:p>
            <a:r>
              <a:rPr lang="en-US" sz="2000" dirty="0" smtClean="0">
                <a:solidFill>
                  <a:srgbClr val="FF6600"/>
                </a:solidFill>
                <a:latin typeface="Zapf Dingbats"/>
                <a:ea typeface="Zapf Dingbats"/>
                <a:cs typeface="Zapf Dingbats"/>
                <a:sym typeface="Zapf Dingbats"/>
              </a:rPr>
              <a:t>✖ </a:t>
            </a:r>
            <a:r>
              <a:rPr lang="en-US" sz="2000" dirty="0" smtClean="0">
                <a:sym typeface="Zapf Dingbats"/>
              </a:rPr>
              <a:t>High access overhead</a:t>
            </a:r>
            <a:endParaRPr lang="en-US" sz="2000" dirty="0"/>
          </a:p>
        </p:txBody>
      </p:sp>
    </p:spTree>
    <p:extLst>
      <p:ext uri="{BB962C8B-B14F-4D97-AF65-F5344CB8AC3E}">
        <p14:creationId xmlns:p14="http://schemas.microsoft.com/office/powerpoint/2010/main" val="1500739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Problem</a:t>
            </a:r>
            <a:r>
              <a:rPr lang="ja-JP" altLang="en-US" dirty="0" smtClean="0"/>
              <a:t> </a:t>
            </a:r>
            <a:r>
              <a:rPr lang="en-US" altLang="ja-JP" dirty="0" smtClean="0"/>
              <a:t>Statement</a:t>
            </a:r>
            <a:endParaRPr lang="en-US" dirty="0"/>
          </a:p>
        </p:txBody>
      </p:sp>
      <p:sp>
        <p:nvSpPr>
          <p:cNvPr id="3" name="Content Placeholder 2"/>
          <p:cNvSpPr>
            <a:spLocks noGrp="1"/>
          </p:cNvSpPr>
          <p:nvPr>
            <p:ph idx="1"/>
          </p:nvPr>
        </p:nvSpPr>
        <p:spPr>
          <a:xfrm>
            <a:off x="457200" y="1883819"/>
            <a:ext cx="8229600" cy="1344290"/>
          </a:xfrm>
        </p:spPr>
        <p:txBody>
          <a:bodyPr>
            <a:noAutofit/>
          </a:bodyPr>
          <a:lstStyle/>
          <a:p>
            <a:pPr marL="0" indent="0">
              <a:buNone/>
            </a:pPr>
            <a:r>
              <a:rPr lang="en-US" sz="3000" i="1" dirty="0" smtClean="0">
                <a:latin typeface="Times"/>
                <a:cs typeface="Times"/>
              </a:rPr>
              <a:t>Which array architecture brings the best performance and the lowest memory consumption, under varied workloads?</a:t>
            </a:r>
            <a:endParaRPr lang="en-US" sz="3000" i="1" dirty="0">
              <a:latin typeface="Times"/>
              <a:cs typeface="Times"/>
            </a:endParaRPr>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13</a:t>
            </a:fld>
            <a:endParaRPr lang="en-US"/>
          </a:p>
        </p:txBody>
      </p:sp>
      <p:sp>
        <p:nvSpPr>
          <p:cNvPr id="7" name="TextBox 6"/>
          <p:cNvSpPr txBox="1"/>
          <p:nvPr/>
        </p:nvSpPr>
        <p:spPr>
          <a:xfrm>
            <a:off x="1877284" y="4024346"/>
            <a:ext cx="5715001" cy="1938992"/>
          </a:xfrm>
          <a:prstGeom prst="rect">
            <a:avLst/>
          </a:prstGeom>
          <a:noFill/>
        </p:spPr>
        <p:txBody>
          <a:bodyPr wrap="square" rtlCol="0">
            <a:spAutoFit/>
          </a:bodyPr>
          <a:lstStyle/>
          <a:p>
            <a:pPr marL="285750" indent="-285750">
              <a:buFont typeface="Arial" charset="0"/>
              <a:buChar char="•"/>
            </a:pPr>
            <a:r>
              <a:rPr lang="en-US" sz="2400" dirty="0" smtClean="0"/>
              <a:t>Flat</a:t>
            </a:r>
          </a:p>
          <a:p>
            <a:pPr marL="285750" indent="-285750">
              <a:buFont typeface="Arial" charset="0"/>
              <a:buChar char="•"/>
            </a:pPr>
            <a:r>
              <a:rPr lang="en-US" sz="2400" dirty="0" smtClean="0"/>
              <a:t>Flat + change tracking</a:t>
            </a:r>
          </a:p>
          <a:p>
            <a:pPr marL="742950" lvl="1" indent="-285750">
              <a:buFont typeface="Arial" charset="0"/>
              <a:buChar char="•"/>
            </a:pPr>
            <a:r>
              <a:rPr lang="en-US" sz="2400" dirty="0" smtClean="0">
                <a:solidFill>
                  <a:schemeClr val="tx2"/>
                </a:solidFill>
              </a:rPr>
              <a:t>Change tracking: user/kernel/HW</a:t>
            </a:r>
          </a:p>
          <a:p>
            <a:pPr marL="742950" lvl="1" indent="-285750">
              <a:buFont typeface="Arial" charset="0"/>
              <a:buChar char="•"/>
            </a:pPr>
            <a:r>
              <a:rPr lang="en-US" sz="2400" dirty="0" smtClean="0">
                <a:solidFill>
                  <a:schemeClr val="tx2"/>
                </a:solidFill>
              </a:rPr>
              <a:t>Versioning direction: undo/redo</a:t>
            </a:r>
          </a:p>
          <a:p>
            <a:pPr marL="285750" indent="-285750">
              <a:buFont typeface="Arial" charset="0"/>
              <a:buChar char="•"/>
            </a:pPr>
            <a:r>
              <a:rPr lang="en-US" sz="2400" dirty="0" smtClean="0"/>
              <a:t>Log-structured array</a:t>
            </a:r>
            <a:endParaRPr lang="en-US" sz="2400" dirty="0"/>
          </a:p>
        </p:txBody>
      </p:sp>
      <p:sp>
        <p:nvSpPr>
          <p:cNvPr id="8" name="Left Brace 7"/>
          <p:cNvSpPr/>
          <p:nvPr/>
        </p:nvSpPr>
        <p:spPr>
          <a:xfrm>
            <a:off x="1773377" y="4024346"/>
            <a:ext cx="163482" cy="18361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86536" y="4330564"/>
            <a:ext cx="1468582" cy="923330"/>
          </a:xfrm>
          <a:prstGeom prst="rect">
            <a:avLst/>
          </a:prstGeom>
          <a:noFill/>
        </p:spPr>
        <p:txBody>
          <a:bodyPr wrap="square" rtlCol="0">
            <a:spAutoFit/>
          </a:bodyPr>
          <a:lstStyle/>
          <a:p>
            <a:r>
              <a:rPr lang="en-US" dirty="0" smtClean="0"/>
              <a:t>Global</a:t>
            </a:r>
          </a:p>
          <a:p>
            <a:r>
              <a:rPr lang="en-US" dirty="0" smtClean="0"/>
              <a:t>Memory Versioning</a:t>
            </a:r>
            <a:endParaRPr lang="en-US" dirty="0"/>
          </a:p>
        </p:txBody>
      </p:sp>
      <p:sp>
        <p:nvSpPr>
          <p:cNvPr id="10" name="TextBox 9"/>
          <p:cNvSpPr txBox="1"/>
          <p:nvPr/>
        </p:nvSpPr>
        <p:spPr>
          <a:xfrm>
            <a:off x="7398325" y="4532177"/>
            <a:ext cx="1468582" cy="923330"/>
          </a:xfrm>
          <a:prstGeom prst="rect">
            <a:avLst/>
          </a:prstGeom>
          <a:noFill/>
        </p:spPr>
        <p:txBody>
          <a:bodyPr wrap="square" rtlCol="0">
            <a:spAutoFit/>
          </a:bodyPr>
          <a:lstStyle/>
          <a:p>
            <a:r>
              <a:rPr lang="en-US" dirty="0" smtClean="0">
                <a:solidFill>
                  <a:schemeClr val="tx2"/>
                </a:solidFill>
              </a:rPr>
              <a:t>Local</a:t>
            </a:r>
          </a:p>
          <a:p>
            <a:r>
              <a:rPr lang="en-US" dirty="0" smtClean="0">
                <a:solidFill>
                  <a:schemeClr val="tx2"/>
                </a:solidFill>
              </a:rPr>
              <a:t>Memory</a:t>
            </a:r>
          </a:p>
          <a:p>
            <a:r>
              <a:rPr lang="en-US" dirty="0" smtClean="0">
                <a:solidFill>
                  <a:schemeClr val="tx2"/>
                </a:solidFill>
              </a:rPr>
              <a:t>Versioning</a:t>
            </a:r>
            <a:endParaRPr lang="en-US" dirty="0">
              <a:solidFill>
                <a:schemeClr val="tx2"/>
              </a:solidFill>
            </a:endParaRPr>
          </a:p>
        </p:txBody>
      </p:sp>
      <p:sp>
        <p:nvSpPr>
          <p:cNvPr id="11" name="Right Brace 10"/>
          <p:cNvSpPr/>
          <p:nvPr/>
        </p:nvSpPr>
        <p:spPr>
          <a:xfrm>
            <a:off x="7226223" y="4728441"/>
            <a:ext cx="185957" cy="7718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9711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Evaluation 1: Runtime Performance of Local Memory Versioning</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14</a:t>
            </a:fld>
            <a:endParaRPr lang="en-US"/>
          </a:p>
        </p:txBody>
      </p:sp>
      <p:sp>
        <p:nvSpPr>
          <p:cNvPr id="9" name="TextBox 8"/>
          <p:cNvSpPr txBox="1"/>
          <p:nvPr/>
        </p:nvSpPr>
        <p:spPr>
          <a:xfrm>
            <a:off x="1877284" y="4224378"/>
            <a:ext cx="5715001" cy="1938992"/>
          </a:xfrm>
          <a:prstGeom prst="rect">
            <a:avLst/>
          </a:prstGeom>
          <a:noFill/>
        </p:spPr>
        <p:txBody>
          <a:bodyPr wrap="square" rtlCol="0">
            <a:spAutoFit/>
          </a:bodyPr>
          <a:lstStyle/>
          <a:p>
            <a:pPr marL="285750" indent="-285750">
              <a:buFont typeface="Arial" charset="0"/>
              <a:buChar char="•"/>
            </a:pPr>
            <a:r>
              <a:rPr lang="en-US" sz="2400" dirty="0" smtClean="0"/>
              <a:t>Flat</a:t>
            </a:r>
          </a:p>
          <a:p>
            <a:pPr marL="285750" indent="-285750">
              <a:buFont typeface="Arial" charset="0"/>
              <a:buChar char="•"/>
            </a:pPr>
            <a:r>
              <a:rPr lang="en-US" sz="2400" dirty="0" smtClean="0"/>
              <a:t>Flat + change tracking</a:t>
            </a:r>
          </a:p>
          <a:p>
            <a:pPr marL="742950" lvl="1" indent="-285750">
              <a:buFont typeface="Arial" charset="0"/>
              <a:buChar char="•"/>
            </a:pPr>
            <a:r>
              <a:rPr lang="en-US" sz="2400" dirty="0" smtClean="0">
                <a:solidFill>
                  <a:schemeClr val="tx2"/>
                </a:solidFill>
              </a:rPr>
              <a:t>Change tracking: user/kernel/HW</a:t>
            </a:r>
          </a:p>
          <a:p>
            <a:pPr marL="742950" lvl="1" indent="-285750">
              <a:buFont typeface="Arial" charset="0"/>
              <a:buChar char="•"/>
            </a:pPr>
            <a:r>
              <a:rPr lang="en-US" sz="2400" dirty="0" smtClean="0">
                <a:solidFill>
                  <a:schemeClr val="tx2"/>
                </a:solidFill>
              </a:rPr>
              <a:t>Versioning direction: undo/redo</a:t>
            </a:r>
          </a:p>
          <a:p>
            <a:pPr marL="285750" indent="-285750">
              <a:buFont typeface="Arial" charset="0"/>
              <a:buChar char="•"/>
            </a:pPr>
            <a:r>
              <a:rPr lang="en-US" sz="2400" dirty="0" smtClean="0"/>
              <a:t>Log-structured array</a:t>
            </a:r>
            <a:endParaRPr lang="en-US" sz="2400" dirty="0"/>
          </a:p>
        </p:txBody>
      </p:sp>
      <p:sp>
        <p:nvSpPr>
          <p:cNvPr id="10" name="Left Brace 9"/>
          <p:cNvSpPr/>
          <p:nvPr/>
        </p:nvSpPr>
        <p:spPr>
          <a:xfrm>
            <a:off x="1773377" y="4224378"/>
            <a:ext cx="163482" cy="18361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86536" y="4530596"/>
            <a:ext cx="1468582" cy="923330"/>
          </a:xfrm>
          <a:prstGeom prst="rect">
            <a:avLst/>
          </a:prstGeom>
          <a:noFill/>
        </p:spPr>
        <p:txBody>
          <a:bodyPr wrap="square" rtlCol="0">
            <a:spAutoFit/>
          </a:bodyPr>
          <a:lstStyle/>
          <a:p>
            <a:r>
              <a:rPr lang="en-US" dirty="0" smtClean="0"/>
              <a:t>Global</a:t>
            </a:r>
          </a:p>
          <a:p>
            <a:r>
              <a:rPr lang="en-US" dirty="0" smtClean="0"/>
              <a:t>Memory Versioning</a:t>
            </a:r>
            <a:endParaRPr lang="en-US" dirty="0"/>
          </a:p>
        </p:txBody>
      </p:sp>
      <p:sp>
        <p:nvSpPr>
          <p:cNvPr id="12" name="TextBox 11"/>
          <p:cNvSpPr txBox="1"/>
          <p:nvPr/>
        </p:nvSpPr>
        <p:spPr>
          <a:xfrm>
            <a:off x="7398325" y="4732209"/>
            <a:ext cx="1468582" cy="923330"/>
          </a:xfrm>
          <a:prstGeom prst="rect">
            <a:avLst/>
          </a:prstGeom>
          <a:noFill/>
        </p:spPr>
        <p:txBody>
          <a:bodyPr wrap="square" rtlCol="0">
            <a:spAutoFit/>
          </a:bodyPr>
          <a:lstStyle/>
          <a:p>
            <a:r>
              <a:rPr lang="en-US" dirty="0" smtClean="0">
                <a:solidFill>
                  <a:schemeClr val="tx2"/>
                </a:solidFill>
              </a:rPr>
              <a:t>Local</a:t>
            </a:r>
          </a:p>
          <a:p>
            <a:r>
              <a:rPr lang="en-US" dirty="0" smtClean="0">
                <a:solidFill>
                  <a:schemeClr val="tx2"/>
                </a:solidFill>
              </a:rPr>
              <a:t>Memory</a:t>
            </a:r>
          </a:p>
          <a:p>
            <a:r>
              <a:rPr lang="en-US" dirty="0" smtClean="0">
                <a:solidFill>
                  <a:schemeClr val="tx2"/>
                </a:solidFill>
              </a:rPr>
              <a:t>Versioning</a:t>
            </a:r>
            <a:endParaRPr lang="en-US" dirty="0">
              <a:solidFill>
                <a:schemeClr val="tx2"/>
              </a:solidFill>
            </a:endParaRPr>
          </a:p>
        </p:txBody>
      </p:sp>
      <p:sp>
        <p:nvSpPr>
          <p:cNvPr id="13" name="Right Brace 12"/>
          <p:cNvSpPr/>
          <p:nvPr/>
        </p:nvSpPr>
        <p:spPr>
          <a:xfrm>
            <a:off x="7226223" y="4928473"/>
            <a:ext cx="185957" cy="7718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2628899" y="4928473"/>
            <a:ext cx="4687685" cy="886540"/>
          </a:xfrm>
          <a:prstGeom prst="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681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Local Memory Versioning: Setup</a:t>
            </a:r>
            <a:endParaRPr lang="en-US" dirty="0"/>
          </a:p>
        </p:txBody>
      </p:sp>
      <p:sp>
        <p:nvSpPr>
          <p:cNvPr id="8" name="Content Placeholder 7"/>
          <p:cNvSpPr>
            <a:spLocks noGrp="1"/>
          </p:cNvSpPr>
          <p:nvPr>
            <p:ph idx="1"/>
          </p:nvPr>
        </p:nvSpPr>
        <p:spPr/>
        <p:txBody>
          <a:bodyPr/>
          <a:lstStyle/>
          <a:p>
            <a:r>
              <a:rPr lang="en-US" dirty="0" err="1" smtClean="0"/>
              <a:t>RandomAccess</a:t>
            </a:r>
            <a:r>
              <a:rPr lang="en-US" dirty="0" smtClean="0"/>
              <a:t> benchmark from HPC Challenge</a:t>
            </a:r>
          </a:p>
          <a:p>
            <a:pPr lvl="1"/>
            <a:r>
              <a:rPr lang="en-US" dirty="0" smtClean="0"/>
              <a:t>Repeat 8-byte load/store to uniformly random locations</a:t>
            </a:r>
          </a:p>
          <a:p>
            <a:pPr lvl="1"/>
            <a:r>
              <a:rPr lang="en-US" dirty="0" smtClean="0"/>
              <a:t>Create a version at a certain interval</a:t>
            </a:r>
          </a:p>
          <a:p>
            <a:pPr marL="342900" lvl="1" indent="-342900">
              <a:buFont typeface="Arial" pitchFamily="34" charset="0"/>
              <a:buChar char="•"/>
            </a:pPr>
            <a:r>
              <a:rPr lang="en-US" altLang="ja-JP" sz="2400" dirty="0"/>
              <a:t>Intel® Xeon® processor </a:t>
            </a:r>
            <a:r>
              <a:rPr lang="en-US" altLang="ja-JP" sz="2400" dirty="0" smtClean="0"/>
              <a:t>E5620 (2.4GHz, 4 core)</a:t>
            </a:r>
          </a:p>
          <a:p>
            <a:pPr marL="342900" lvl="1" indent="-342900">
              <a:buFont typeface="Arial" pitchFamily="34" charset="0"/>
              <a:buChar char="•"/>
            </a:pPr>
            <a:r>
              <a:rPr lang="en-US" altLang="ja-JP" sz="2400" dirty="0" smtClean="0"/>
              <a:t>Linux kernel 3.18.4</a:t>
            </a:r>
          </a:p>
          <a:p>
            <a:pPr marL="742950" lvl="2" indent="-342900"/>
            <a:r>
              <a:rPr lang="en-US" altLang="ja-JP" dirty="0" smtClean="0"/>
              <a:t>Applied a patch to enable access to dirty bit information, based on [</a:t>
            </a:r>
            <a:r>
              <a:rPr lang="en-US" altLang="ja-JP" dirty="0" err="1" smtClean="0"/>
              <a:t>Vasavada</a:t>
            </a:r>
            <a:r>
              <a:rPr lang="en-US" altLang="ja-JP" dirty="0" smtClean="0"/>
              <a:t> 2011]</a:t>
            </a:r>
            <a:endParaRPr lang="en-US" altLang="ja-JP" dirty="0"/>
          </a:p>
          <a:p>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15</a:t>
            </a:fld>
            <a:endParaRPr lang="en-US"/>
          </a:p>
        </p:txBody>
      </p:sp>
    </p:spTree>
    <p:extLst>
      <p:ext uri="{BB962C8B-B14F-4D97-AF65-F5344CB8AC3E}">
        <p14:creationId xmlns:p14="http://schemas.microsoft.com/office/powerpoint/2010/main" val="698352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Runtime Performance with Various Tracking Schemes</a:t>
            </a:r>
            <a:endParaRPr lang="en-US" sz="4400" dirty="0"/>
          </a:p>
        </p:txBody>
      </p:sp>
      <p:sp>
        <p:nvSpPr>
          <p:cNvPr id="3" name="Content Placeholder 2"/>
          <p:cNvSpPr>
            <a:spLocks noGrp="1"/>
          </p:cNvSpPr>
          <p:nvPr>
            <p:ph idx="1"/>
          </p:nvPr>
        </p:nvSpPr>
        <p:spPr>
          <a:xfrm>
            <a:off x="457199" y="1600200"/>
            <a:ext cx="7372351" cy="4525963"/>
          </a:xfrm>
        </p:spPr>
        <p:txBody>
          <a:bodyPr>
            <a:normAutofit/>
          </a:bodyPr>
          <a:lstStyle/>
          <a:p>
            <a:r>
              <a:rPr lang="en-US" sz="2000" dirty="0" smtClean="0"/>
              <a:t>Redo performance to relative to flat (no versioning)</a:t>
            </a:r>
            <a:endParaRPr lang="en-US" sz="2000"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16</a:t>
            </a:fld>
            <a:endParaRPr lang="en-US"/>
          </a:p>
        </p:txBody>
      </p:sp>
      <p:pic>
        <p:nvPicPr>
          <p:cNvPr id="7" name="Picture 6"/>
          <p:cNvPicPr>
            <a:picLocks noChangeAspect="1"/>
          </p:cNvPicPr>
          <p:nvPr/>
        </p:nvPicPr>
        <p:blipFill>
          <a:blip r:embed="rId2"/>
          <a:stretch>
            <a:fillRect/>
          </a:stretch>
        </p:blipFill>
        <p:spPr>
          <a:xfrm>
            <a:off x="581905" y="2226991"/>
            <a:ext cx="4519287" cy="3661194"/>
          </a:xfrm>
          <a:prstGeom prst="rect">
            <a:avLst/>
          </a:prstGeom>
        </p:spPr>
      </p:pic>
      <p:grpSp>
        <p:nvGrpSpPr>
          <p:cNvPr id="12" name="Group 11"/>
          <p:cNvGrpSpPr/>
          <p:nvPr/>
        </p:nvGrpSpPr>
        <p:grpSpPr>
          <a:xfrm>
            <a:off x="5294961" y="2418194"/>
            <a:ext cx="2015271" cy="1377951"/>
            <a:chOff x="7034569" y="2445904"/>
            <a:chExt cx="897357" cy="624861"/>
          </a:xfrm>
        </p:grpSpPr>
        <p:pic>
          <p:nvPicPr>
            <p:cNvPr id="8" name="Picture 7"/>
            <p:cNvPicPr>
              <a:picLocks noChangeAspect="1"/>
            </p:cNvPicPr>
            <p:nvPr/>
          </p:nvPicPr>
          <p:blipFill>
            <a:blip r:embed="rId3"/>
            <a:stretch>
              <a:fillRect/>
            </a:stretch>
          </p:blipFill>
          <p:spPr>
            <a:xfrm>
              <a:off x="7034569" y="2445904"/>
              <a:ext cx="660400" cy="165100"/>
            </a:xfrm>
            <a:prstGeom prst="rect">
              <a:avLst/>
            </a:prstGeom>
          </p:spPr>
        </p:pic>
        <p:pic>
          <p:nvPicPr>
            <p:cNvPr id="9" name="Picture 8"/>
            <p:cNvPicPr>
              <a:picLocks noChangeAspect="1"/>
            </p:cNvPicPr>
            <p:nvPr/>
          </p:nvPicPr>
          <p:blipFill>
            <a:blip r:embed="rId4"/>
            <a:stretch>
              <a:fillRect/>
            </a:stretch>
          </p:blipFill>
          <p:spPr>
            <a:xfrm>
              <a:off x="7076134" y="2611858"/>
              <a:ext cx="838200" cy="165100"/>
            </a:xfrm>
            <a:prstGeom prst="rect">
              <a:avLst/>
            </a:prstGeom>
          </p:spPr>
        </p:pic>
        <p:pic>
          <p:nvPicPr>
            <p:cNvPr id="10" name="Picture 9"/>
            <p:cNvPicPr>
              <a:picLocks noChangeAspect="1"/>
            </p:cNvPicPr>
            <p:nvPr/>
          </p:nvPicPr>
          <p:blipFill>
            <a:blip r:embed="rId5"/>
            <a:stretch>
              <a:fillRect/>
            </a:stretch>
          </p:blipFill>
          <p:spPr>
            <a:xfrm>
              <a:off x="7093726" y="2777812"/>
              <a:ext cx="673100" cy="165100"/>
            </a:xfrm>
            <a:prstGeom prst="rect">
              <a:avLst/>
            </a:prstGeom>
          </p:spPr>
        </p:pic>
        <p:pic>
          <p:nvPicPr>
            <p:cNvPr id="11" name="Picture 10"/>
            <p:cNvPicPr>
              <a:picLocks noChangeAspect="1"/>
            </p:cNvPicPr>
            <p:nvPr/>
          </p:nvPicPr>
          <p:blipFill>
            <a:blip r:embed="rId6"/>
            <a:stretch>
              <a:fillRect/>
            </a:stretch>
          </p:blipFill>
          <p:spPr>
            <a:xfrm>
              <a:off x="7093726" y="2943765"/>
              <a:ext cx="838200" cy="127000"/>
            </a:xfrm>
            <a:prstGeom prst="rect">
              <a:avLst/>
            </a:prstGeom>
          </p:spPr>
        </p:pic>
      </p:grpSp>
      <p:sp>
        <p:nvSpPr>
          <p:cNvPr id="13" name="Rectangle 12"/>
          <p:cNvSpPr/>
          <p:nvPr/>
        </p:nvSpPr>
        <p:spPr>
          <a:xfrm>
            <a:off x="5294961" y="4136529"/>
            <a:ext cx="3355967" cy="154222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b="1" dirty="0" smtClean="0"/>
              <a:t>Best tracking scheme</a:t>
            </a:r>
          </a:p>
          <a:p>
            <a:r>
              <a:rPr lang="en-US" sz="2000" dirty="0" smtClean="0"/>
              <a:t>Low frequency: kernel/HW</a:t>
            </a:r>
          </a:p>
          <a:p>
            <a:r>
              <a:rPr lang="en-US" sz="2000" dirty="0" smtClean="0"/>
              <a:t>High frequency: user</a:t>
            </a:r>
          </a:p>
          <a:p>
            <a:endParaRPr lang="en-US" sz="2000" dirty="0" smtClean="0"/>
          </a:p>
        </p:txBody>
      </p:sp>
      <p:sp>
        <p:nvSpPr>
          <p:cNvPr id="15" name="Rectangle 14"/>
          <p:cNvSpPr/>
          <p:nvPr/>
        </p:nvSpPr>
        <p:spPr>
          <a:xfrm>
            <a:off x="1239251" y="5866223"/>
            <a:ext cx="4188564" cy="4474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lvl="1" algn="ctr"/>
            <a:r>
              <a:rPr lang="en-US" altLang="ja-JP" dirty="0">
                <a:cs typeface="Palatino Linotype"/>
              </a:rPr>
              <a:t>=how</a:t>
            </a:r>
            <a:r>
              <a:rPr lang="ja-JP" altLang="en-US" dirty="0">
                <a:cs typeface="Palatino Linotype"/>
              </a:rPr>
              <a:t> </a:t>
            </a:r>
            <a:r>
              <a:rPr lang="en-US" altLang="ja-JP" dirty="0">
                <a:cs typeface="Palatino Linotype"/>
              </a:rPr>
              <a:t>many</a:t>
            </a:r>
            <a:r>
              <a:rPr lang="ja-JP" altLang="en-US" dirty="0">
                <a:cs typeface="Palatino Linotype"/>
              </a:rPr>
              <a:t> </a:t>
            </a:r>
            <a:r>
              <a:rPr lang="en-US" altLang="ja-JP" dirty="0" smtClean="0">
                <a:cs typeface="Palatino Linotype"/>
              </a:rPr>
              <a:t>read/write</a:t>
            </a:r>
            <a:r>
              <a:rPr lang="ja-JP" altLang="en-US" dirty="0" smtClean="0">
                <a:cs typeface="Palatino Linotype"/>
              </a:rPr>
              <a:t> </a:t>
            </a:r>
            <a:r>
              <a:rPr lang="en-US" altLang="ja-JP" dirty="0">
                <a:cs typeface="Palatino Linotype"/>
              </a:rPr>
              <a:t>ops</a:t>
            </a:r>
            <a:r>
              <a:rPr lang="ja-JP" altLang="en-US" dirty="0">
                <a:cs typeface="Palatino Linotype"/>
              </a:rPr>
              <a:t> </a:t>
            </a:r>
            <a:r>
              <a:rPr lang="en-US" altLang="ja-JP" dirty="0">
                <a:cs typeface="Palatino Linotype"/>
              </a:rPr>
              <a:t>per</a:t>
            </a:r>
            <a:r>
              <a:rPr lang="ja-JP" altLang="en-US" dirty="0">
                <a:cs typeface="Palatino Linotype"/>
              </a:rPr>
              <a:t> </a:t>
            </a:r>
            <a:r>
              <a:rPr lang="en-US" altLang="ja-JP" dirty="0" smtClean="0">
                <a:cs typeface="Palatino Linotype"/>
              </a:rPr>
              <a:t>version</a:t>
            </a:r>
            <a:endParaRPr lang="en-US" altLang="ja-JP" dirty="0">
              <a:cs typeface="Palatino Linotype"/>
            </a:endParaRPr>
          </a:p>
        </p:txBody>
      </p:sp>
    </p:spTree>
    <p:extLst>
      <p:ext uri="{BB962C8B-B14F-4D97-AF65-F5344CB8AC3E}">
        <p14:creationId xmlns:p14="http://schemas.microsoft.com/office/powerpoint/2010/main" val="1922498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Runtime Performance with Different Versioning Directions</a:t>
            </a:r>
            <a:endParaRPr lang="en-US" sz="4400" dirty="0"/>
          </a:p>
        </p:txBody>
      </p:sp>
      <p:sp>
        <p:nvSpPr>
          <p:cNvPr id="3" name="Content Placeholder 2"/>
          <p:cNvSpPr>
            <a:spLocks noGrp="1"/>
          </p:cNvSpPr>
          <p:nvPr>
            <p:ph idx="1"/>
          </p:nvPr>
        </p:nvSpPr>
        <p:spPr/>
        <p:txBody>
          <a:bodyPr/>
          <a:lstStyle/>
          <a:p>
            <a:r>
              <a:rPr lang="en-US" dirty="0" smtClean="0"/>
              <a:t>Compare Undo vs Redo</a:t>
            </a:r>
          </a:p>
          <a:p>
            <a:r>
              <a:rPr lang="en-US" dirty="0" smtClean="0"/>
              <a:t>Redo performance relative to Undo</a:t>
            </a:r>
          </a:p>
          <a:p>
            <a:pPr marL="0" indent="0">
              <a:buNone/>
            </a:pP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17</a:t>
            </a:fld>
            <a:endParaRPr lang="en-US"/>
          </a:p>
        </p:txBody>
      </p:sp>
      <p:pic>
        <p:nvPicPr>
          <p:cNvPr id="7" name="Picture 6"/>
          <p:cNvPicPr>
            <a:picLocks noChangeAspect="1"/>
          </p:cNvPicPr>
          <p:nvPr/>
        </p:nvPicPr>
        <p:blipFill>
          <a:blip r:embed="rId2"/>
          <a:stretch>
            <a:fillRect/>
          </a:stretch>
        </p:blipFill>
        <p:spPr>
          <a:xfrm>
            <a:off x="1211903" y="2482853"/>
            <a:ext cx="4590473" cy="3586307"/>
          </a:xfrm>
          <a:prstGeom prst="rect">
            <a:avLst/>
          </a:prstGeom>
        </p:spPr>
      </p:pic>
      <p:grpSp>
        <p:nvGrpSpPr>
          <p:cNvPr id="8" name="Group 7"/>
          <p:cNvGrpSpPr/>
          <p:nvPr/>
        </p:nvGrpSpPr>
        <p:grpSpPr>
          <a:xfrm>
            <a:off x="5918407" y="2482851"/>
            <a:ext cx="2015271" cy="1377951"/>
            <a:chOff x="7034569" y="2445904"/>
            <a:chExt cx="897357" cy="624861"/>
          </a:xfrm>
        </p:grpSpPr>
        <p:pic>
          <p:nvPicPr>
            <p:cNvPr id="9" name="Picture 8"/>
            <p:cNvPicPr>
              <a:picLocks noChangeAspect="1"/>
            </p:cNvPicPr>
            <p:nvPr/>
          </p:nvPicPr>
          <p:blipFill>
            <a:blip r:embed="rId3"/>
            <a:stretch>
              <a:fillRect/>
            </a:stretch>
          </p:blipFill>
          <p:spPr>
            <a:xfrm>
              <a:off x="7034569" y="2445904"/>
              <a:ext cx="660400" cy="165100"/>
            </a:xfrm>
            <a:prstGeom prst="rect">
              <a:avLst/>
            </a:prstGeom>
          </p:spPr>
        </p:pic>
        <p:pic>
          <p:nvPicPr>
            <p:cNvPr id="10" name="Picture 9"/>
            <p:cNvPicPr>
              <a:picLocks noChangeAspect="1"/>
            </p:cNvPicPr>
            <p:nvPr/>
          </p:nvPicPr>
          <p:blipFill>
            <a:blip r:embed="rId4"/>
            <a:stretch>
              <a:fillRect/>
            </a:stretch>
          </p:blipFill>
          <p:spPr>
            <a:xfrm>
              <a:off x="7076134" y="2611858"/>
              <a:ext cx="838200" cy="165100"/>
            </a:xfrm>
            <a:prstGeom prst="rect">
              <a:avLst/>
            </a:prstGeom>
          </p:spPr>
        </p:pic>
        <p:pic>
          <p:nvPicPr>
            <p:cNvPr id="11" name="Picture 10"/>
            <p:cNvPicPr>
              <a:picLocks noChangeAspect="1"/>
            </p:cNvPicPr>
            <p:nvPr/>
          </p:nvPicPr>
          <p:blipFill>
            <a:blip r:embed="rId5"/>
            <a:stretch>
              <a:fillRect/>
            </a:stretch>
          </p:blipFill>
          <p:spPr>
            <a:xfrm>
              <a:off x="7093726" y="2777812"/>
              <a:ext cx="673100" cy="165100"/>
            </a:xfrm>
            <a:prstGeom prst="rect">
              <a:avLst/>
            </a:prstGeom>
          </p:spPr>
        </p:pic>
        <p:pic>
          <p:nvPicPr>
            <p:cNvPr id="12" name="Picture 11"/>
            <p:cNvPicPr>
              <a:picLocks noChangeAspect="1"/>
            </p:cNvPicPr>
            <p:nvPr/>
          </p:nvPicPr>
          <p:blipFill>
            <a:blip r:embed="rId6"/>
            <a:stretch>
              <a:fillRect/>
            </a:stretch>
          </p:blipFill>
          <p:spPr>
            <a:xfrm>
              <a:off x="7093726" y="2943765"/>
              <a:ext cx="838200" cy="127000"/>
            </a:xfrm>
            <a:prstGeom prst="rect">
              <a:avLst/>
            </a:prstGeom>
          </p:spPr>
        </p:pic>
      </p:grpSp>
      <p:sp>
        <p:nvSpPr>
          <p:cNvPr id="13" name="Rectangle 12"/>
          <p:cNvSpPr/>
          <p:nvPr/>
        </p:nvSpPr>
        <p:spPr>
          <a:xfrm>
            <a:off x="5918407" y="4228646"/>
            <a:ext cx="3004165" cy="12323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000" dirty="0" smtClean="0"/>
              <a:t>Redo is up to 22% slower due to extra copy</a:t>
            </a:r>
          </a:p>
        </p:txBody>
      </p:sp>
    </p:spTree>
    <p:extLst>
      <p:ext uri="{BB962C8B-B14F-4D97-AF65-F5344CB8AC3E}">
        <p14:creationId xmlns:p14="http://schemas.microsoft.com/office/powerpoint/2010/main" val="161127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Evaluation 2: Runtime Performance and Memory Consumption of Global Memory Versioning</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18</a:t>
            </a:fld>
            <a:endParaRPr lang="en-US"/>
          </a:p>
        </p:txBody>
      </p:sp>
      <p:sp>
        <p:nvSpPr>
          <p:cNvPr id="15" name="TextBox 14"/>
          <p:cNvSpPr txBox="1"/>
          <p:nvPr/>
        </p:nvSpPr>
        <p:spPr>
          <a:xfrm>
            <a:off x="1877284" y="4224378"/>
            <a:ext cx="5715001" cy="1938992"/>
          </a:xfrm>
          <a:prstGeom prst="rect">
            <a:avLst/>
          </a:prstGeom>
          <a:noFill/>
        </p:spPr>
        <p:txBody>
          <a:bodyPr wrap="square" rtlCol="0">
            <a:spAutoFit/>
          </a:bodyPr>
          <a:lstStyle/>
          <a:p>
            <a:pPr marL="285750" indent="-285750">
              <a:buFont typeface="Arial" charset="0"/>
              <a:buChar char="•"/>
            </a:pPr>
            <a:r>
              <a:rPr lang="en-US" sz="2400" dirty="0" smtClean="0"/>
              <a:t>Flat</a:t>
            </a:r>
          </a:p>
          <a:p>
            <a:pPr marL="285750" indent="-285750">
              <a:buFont typeface="Arial" charset="0"/>
              <a:buChar char="•"/>
            </a:pPr>
            <a:r>
              <a:rPr lang="en-US" sz="2400" dirty="0" smtClean="0"/>
              <a:t>Flat + change tracking</a:t>
            </a:r>
          </a:p>
          <a:p>
            <a:pPr marL="742950" lvl="1" indent="-285750">
              <a:buFont typeface="Arial" charset="0"/>
              <a:buChar char="•"/>
            </a:pPr>
            <a:r>
              <a:rPr lang="en-US" sz="2400" dirty="0" smtClean="0">
                <a:solidFill>
                  <a:schemeClr val="tx2"/>
                </a:solidFill>
              </a:rPr>
              <a:t>Change tracking: user/kernel/HW</a:t>
            </a:r>
          </a:p>
          <a:p>
            <a:pPr marL="742950" lvl="1" indent="-285750">
              <a:buFont typeface="Arial" charset="0"/>
              <a:buChar char="•"/>
            </a:pPr>
            <a:r>
              <a:rPr lang="en-US" sz="2400" dirty="0" smtClean="0">
                <a:solidFill>
                  <a:schemeClr val="tx2"/>
                </a:solidFill>
              </a:rPr>
              <a:t>Versioning direction: undo/redo</a:t>
            </a:r>
          </a:p>
          <a:p>
            <a:pPr marL="285750" indent="-285750">
              <a:buFont typeface="Arial" charset="0"/>
              <a:buChar char="•"/>
            </a:pPr>
            <a:r>
              <a:rPr lang="en-US" sz="2400" dirty="0" smtClean="0"/>
              <a:t>Log-structured array</a:t>
            </a:r>
            <a:endParaRPr lang="en-US" sz="2400" dirty="0"/>
          </a:p>
        </p:txBody>
      </p:sp>
      <p:sp>
        <p:nvSpPr>
          <p:cNvPr id="16" name="Left Brace 15"/>
          <p:cNvSpPr/>
          <p:nvPr/>
        </p:nvSpPr>
        <p:spPr>
          <a:xfrm>
            <a:off x="1773377" y="4224378"/>
            <a:ext cx="163482" cy="18361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6536" y="4530596"/>
            <a:ext cx="1468582" cy="923330"/>
          </a:xfrm>
          <a:prstGeom prst="rect">
            <a:avLst/>
          </a:prstGeom>
          <a:noFill/>
        </p:spPr>
        <p:txBody>
          <a:bodyPr wrap="square" rtlCol="0">
            <a:spAutoFit/>
          </a:bodyPr>
          <a:lstStyle/>
          <a:p>
            <a:r>
              <a:rPr lang="en-US" dirty="0" smtClean="0"/>
              <a:t>Global</a:t>
            </a:r>
          </a:p>
          <a:p>
            <a:r>
              <a:rPr lang="en-US" dirty="0" smtClean="0"/>
              <a:t>Memory Versioning</a:t>
            </a:r>
            <a:endParaRPr lang="en-US" dirty="0"/>
          </a:p>
        </p:txBody>
      </p:sp>
      <p:sp>
        <p:nvSpPr>
          <p:cNvPr id="18" name="TextBox 17"/>
          <p:cNvSpPr txBox="1"/>
          <p:nvPr/>
        </p:nvSpPr>
        <p:spPr>
          <a:xfrm>
            <a:off x="7398325" y="4732209"/>
            <a:ext cx="1468582" cy="923330"/>
          </a:xfrm>
          <a:prstGeom prst="rect">
            <a:avLst/>
          </a:prstGeom>
          <a:noFill/>
        </p:spPr>
        <p:txBody>
          <a:bodyPr wrap="square" rtlCol="0">
            <a:spAutoFit/>
          </a:bodyPr>
          <a:lstStyle/>
          <a:p>
            <a:r>
              <a:rPr lang="en-US" dirty="0" smtClean="0">
                <a:solidFill>
                  <a:schemeClr val="tx2"/>
                </a:solidFill>
              </a:rPr>
              <a:t>Local</a:t>
            </a:r>
          </a:p>
          <a:p>
            <a:r>
              <a:rPr lang="en-US" dirty="0" smtClean="0">
                <a:solidFill>
                  <a:schemeClr val="tx2"/>
                </a:solidFill>
              </a:rPr>
              <a:t>Memory</a:t>
            </a:r>
          </a:p>
          <a:p>
            <a:r>
              <a:rPr lang="en-US" dirty="0" smtClean="0">
                <a:solidFill>
                  <a:schemeClr val="tx2"/>
                </a:solidFill>
              </a:rPr>
              <a:t>Versioning</a:t>
            </a:r>
            <a:endParaRPr lang="en-US" dirty="0">
              <a:solidFill>
                <a:schemeClr val="tx2"/>
              </a:solidFill>
            </a:endParaRPr>
          </a:p>
        </p:txBody>
      </p:sp>
      <p:sp>
        <p:nvSpPr>
          <p:cNvPr id="19" name="Right Brace 18"/>
          <p:cNvSpPr/>
          <p:nvPr/>
        </p:nvSpPr>
        <p:spPr>
          <a:xfrm>
            <a:off x="7226223" y="4928473"/>
            <a:ext cx="185957" cy="7718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398893" y="4530596"/>
            <a:ext cx="1194379" cy="923330"/>
          </a:xfrm>
          <a:prstGeom prst="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0112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Benchmark</a:t>
            </a:r>
            <a:endParaRPr lang="en-US" dirty="0"/>
          </a:p>
        </p:txBody>
      </p:sp>
      <p:sp>
        <p:nvSpPr>
          <p:cNvPr id="7" name="Content Placeholder 6"/>
          <p:cNvSpPr>
            <a:spLocks noGrp="1"/>
          </p:cNvSpPr>
          <p:nvPr>
            <p:ph idx="1"/>
          </p:nvPr>
        </p:nvSpPr>
        <p:spPr>
          <a:xfrm>
            <a:off x="457200" y="1850881"/>
            <a:ext cx="3838218" cy="2063894"/>
          </a:xfrm>
        </p:spPr>
        <p:txBody>
          <a:bodyPr>
            <a:normAutofit/>
          </a:bodyPr>
          <a:lstStyle/>
          <a:p>
            <a:r>
              <a:rPr lang="en-US" dirty="0" smtClean="0"/>
              <a:t>Get() and Put() to random locations + version creation</a:t>
            </a:r>
          </a:p>
          <a:p>
            <a:r>
              <a:rPr lang="en-US" altLang="ja-JP" dirty="0" smtClean="0">
                <a:cs typeface="Palatino Linotype"/>
              </a:rPr>
              <a:t>Parameter: Versioning</a:t>
            </a:r>
            <a:r>
              <a:rPr lang="ja-JP" altLang="en-US" dirty="0" smtClean="0">
                <a:cs typeface="Palatino Linotype"/>
              </a:rPr>
              <a:t> </a:t>
            </a:r>
            <a:r>
              <a:rPr lang="en-US" altLang="ja-JP" dirty="0" smtClean="0">
                <a:cs typeface="Palatino Linotype"/>
              </a:rPr>
              <a:t>frequency</a:t>
            </a:r>
            <a:endParaRPr lang="en-US" altLang="ja-JP" dirty="0">
              <a:cs typeface="Palatino Linotype"/>
            </a:endParaRPr>
          </a:p>
        </p:txBody>
      </p:sp>
      <p:sp>
        <p:nvSpPr>
          <p:cNvPr id="3" name="Date Placeholder 2"/>
          <p:cNvSpPr>
            <a:spLocks noGrp="1"/>
          </p:cNvSpPr>
          <p:nvPr>
            <p:ph type="dt" sz="half" idx="10"/>
          </p:nvPr>
        </p:nvSpPr>
        <p:spPr/>
        <p:txBody>
          <a:bodyPr/>
          <a:lstStyle/>
          <a:p>
            <a:r>
              <a:rPr lang="en-US" smtClean="0"/>
              <a:t>Dec 15, 2015</a:t>
            </a:r>
            <a:endParaRPr lang="en-US"/>
          </a:p>
        </p:txBody>
      </p:sp>
      <p:sp>
        <p:nvSpPr>
          <p:cNvPr id="4" name="Footer Placeholder 3"/>
          <p:cNvSpPr>
            <a:spLocks noGrp="1"/>
          </p:cNvSpPr>
          <p:nvPr>
            <p:ph type="ftr" sz="quarter" idx="11"/>
          </p:nvPr>
        </p:nvSpPr>
        <p:spPr/>
        <p:txBody>
          <a:bodyPr/>
          <a:lstStyle/>
          <a:p>
            <a:r>
              <a:rPr lang="en-US" smtClean="0"/>
              <a:t>Hajime Fujita, ICPADS 2015</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19</a:t>
            </a:fld>
            <a:endParaRPr lang="en-US"/>
          </a:p>
        </p:txBody>
      </p:sp>
      <p:sp>
        <p:nvSpPr>
          <p:cNvPr id="28" name="Content Placeholder 6"/>
          <p:cNvSpPr txBox="1">
            <a:spLocks/>
          </p:cNvSpPr>
          <p:nvPr/>
        </p:nvSpPr>
        <p:spPr>
          <a:xfrm>
            <a:off x="457200" y="5121565"/>
            <a:ext cx="4156364" cy="12347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altLang="ja-JP" sz="1600" dirty="0" smtClean="0">
                <a:solidFill>
                  <a:schemeClr val="tx1">
                    <a:lumMod val="75000"/>
                    <a:lumOff val="25000"/>
                  </a:schemeClr>
                </a:solidFill>
              </a:rPr>
              <a:t>Environment: </a:t>
            </a:r>
            <a:r>
              <a:rPr lang="en-US" altLang="ja-JP" sz="1600" dirty="0" err="1" smtClean="0">
                <a:solidFill>
                  <a:schemeClr val="tx1">
                    <a:lumMod val="75000"/>
                    <a:lumOff val="25000"/>
                  </a:schemeClr>
                </a:solidFill>
              </a:rPr>
              <a:t>UChicago</a:t>
            </a:r>
            <a:r>
              <a:rPr lang="en-US" altLang="ja-JP" sz="1600" dirty="0" smtClean="0">
                <a:solidFill>
                  <a:schemeClr val="tx1">
                    <a:lumMod val="75000"/>
                    <a:lumOff val="25000"/>
                  </a:schemeClr>
                </a:solidFill>
              </a:rPr>
              <a:t> </a:t>
            </a:r>
            <a:r>
              <a:rPr lang="en-US" altLang="ja-JP" sz="1600" dirty="0">
                <a:solidFill>
                  <a:schemeClr val="tx1">
                    <a:lumMod val="75000"/>
                    <a:lumOff val="25000"/>
                  </a:schemeClr>
                </a:solidFill>
              </a:rPr>
              <a:t>RCC Midway</a:t>
            </a:r>
          </a:p>
          <a:p>
            <a:pPr marL="241300" lvl="1" indent="-228600">
              <a:buFont typeface="Arial" panose="020B0604020202020204" pitchFamily="34" charset="0"/>
              <a:buChar char="•"/>
            </a:pPr>
            <a:r>
              <a:rPr lang="en-US" altLang="ja-JP" sz="1400" dirty="0" smtClean="0">
                <a:solidFill>
                  <a:schemeClr val="tx1">
                    <a:lumMod val="75000"/>
                    <a:lumOff val="25000"/>
                  </a:schemeClr>
                </a:solidFill>
              </a:rPr>
              <a:t>Intel® Xeon® processor E5-2670 </a:t>
            </a:r>
            <a:r>
              <a:rPr lang="en-US" altLang="ja-JP" sz="1400" dirty="0">
                <a:solidFill>
                  <a:schemeClr val="tx1">
                    <a:lumMod val="75000"/>
                    <a:lumOff val="25000"/>
                  </a:schemeClr>
                </a:solidFill>
              </a:rPr>
              <a:t>(8 cores</a:t>
            </a:r>
            <a:r>
              <a:rPr lang="ja-JP" altLang="en-US" sz="1400" dirty="0">
                <a:solidFill>
                  <a:schemeClr val="tx1">
                    <a:lumMod val="75000"/>
                    <a:lumOff val="25000"/>
                  </a:schemeClr>
                </a:solidFill>
              </a:rPr>
              <a:t> </a:t>
            </a:r>
            <a:r>
              <a:rPr lang="en-US" altLang="ja-JP" sz="1400" dirty="0">
                <a:solidFill>
                  <a:schemeClr val="tx1">
                    <a:lumMod val="75000"/>
                    <a:lumOff val="25000"/>
                  </a:schemeClr>
                </a:solidFill>
              </a:rPr>
              <a:t>x</a:t>
            </a:r>
            <a:r>
              <a:rPr lang="ja-JP" altLang="en-US" sz="1400" dirty="0">
                <a:solidFill>
                  <a:schemeClr val="tx1">
                    <a:lumMod val="75000"/>
                    <a:lumOff val="25000"/>
                  </a:schemeClr>
                </a:solidFill>
              </a:rPr>
              <a:t>2</a:t>
            </a:r>
            <a:r>
              <a:rPr lang="en-US" altLang="ja-JP" sz="1400" dirty="0">
                <a:solidFill>
                  <a:schemeClr val="tx1">
                    <a:lumMod val="75000"/>
                    <a:lumOff val="25000"/>
                  </a:schemeClr>
                </a:solidFill>
              </a:rPr>
              <a:t>)</a:t>
            </a:r>
          </a:p>
          <a:p>
            <a:pPr marL="241300" lvl="1" indent="-228600">
              <a:buFont typeface="Arial" panose="020B0604020202020204" pitchFamily="34" charset="0"/>
              <a:buChar char="•"/>
            </a:pPr>
            <a:r>
              <a:rPr lang="en-US" altLang="ja-JP" sz="1400" dirty="0" err="1" smtClean="0">
                <a:solidFill>
                  <a:schemeClr val="tx1">
                    <a:lumMod val="75000"/>
                    <a:lumOff val="25000"/>
                  </a:schemeClr>
                </a:solidFill>
              </a:rPr>
              <a:t>InfiniBand</a:t>
            </a:r>
            <a:r>
              <a:rPr lang="en-US" altLang="ja-JP" sz="1400" dirty="0" smtClean="0">
                <a:solidFill>
                  <a:schemeClr val="tx1">
                    <a:lumMod val="75000"/>
                    <a:lumOff val="25000"/>
                  </a:schemeClr>
                </a:solidFill>
              </a:rPr>
              <a:t> </a:t>
            </a:r>
            <a:r>
              <a:rPr lang="en-US" altLang="ja-JP" sz="1400" dirty="0">
                <a:solidFill>
                  <a:schemeClr val="tx1">
                    <a:lumMod val="75000"/>
                    <a:lumOff val="25000"/>
                  </a:schemeClr>
                </a:solidFill>
              </a:rPr>
              <a:t>FDR-10</a:t>
            </a:r>
          </a:p>
          <a:p>
            <a:pPr marL="241300" lvl="1" indent="-228600">
              <a:buFont typeface="Arial" panose="020B0604020202020204" pitchFamily="34" charset="0"/>
              <a:buChar char="•"/>
            </a:pPr>
            <a:r>
              <a:rPr lang="en-US" altLang="ja-JP" sz="1400" dirty="0">
                <a:solidFill>
                  <a:schemeClr val="tx1">
                    <a:lumMod val="75000"/>
                    <a:lumOff val="25000"/>
                  </a:schemeClr>
                </a:solidFill>
              </a:rPr>
              <a:t>MVAPICH2 (</a:t>
            </a:r>
            <a:r>
              <a:rPr lang="en-US" altLang="ja-JP" sz="1400" dirty="0" err="1">
                <a:solidFill>
                  <a:schemeClr val="tx1">
                    <a:lumMod val="75000"/>
                    <a:lumOff val="25000"/>
                  </a:schemeClr>
                </a:solidFill>
              </a:rPr>
              <a:t>gcc</a:t>
            </a:r>
            <a:r>
              <a:rPr lang="en-US" altLang="ja-JP" sz="1400" dirty="0">
                <a:solidFill>
                  <a:schemeClr val="tx1">
                    <a:lumMod val="75000"/>
                    <a:lumOff val="25000"/>
                  </a:schemeClr>
                </a:solidFill>
              </a:rPr>
              <a:t>)</a:t>
            </a:r>
          </a:p>
        </p:txBody>
      </p:sp>
      <p:sp>
        <p:nvSpPr>
          <p:cNvPr id="8" name="Rectangle 7"/>
          <p:cNvSpPr/>
          <p:nvPr/>
        </p:nvSpPr>
        <p:spPr>
          <a:xfrm>
            <a:off x="4435765" y="1562964"/>
            <a:ext cx="4572000" cy="338554"/>
          </a:xfrm>
          <a:prstGeom prst="rect">
            <a:avLst/>
          </a:prstGeom>
        </p:spPr>
        <p:txBody>
          <a:bodyPr>
            <a:spAutoFit/>
          </a:bodyPr>
          <a:lstStyle/>
          <a:p>
            <a:pPr algn="r"/>
            <a:r>
              <a:rPr lang="ja-JP" altLang="ja-JP" sz="1600" dirty="0"/>
              <a:t>B</a:t>
            </a:r>
            <a:r>
              <a:rPr lang="en-US" altLang="ja-JP" sz="1600" dirty="0" err="1"/>
              <a:t>ased</a:t>
            </a:r>
            <a:r>
              <a:rPr lang="en-US" altLang="ja-JP" sz="1600" dirty="0"/>
              <a:t> on APEX-Map</a:t>
            </a:r>
            <a:r>
              <a:rPr lang="ja-JP" altLang="en-US" sz="1600" dirty="0"/>
              <a:t> </a:t>
            </a:r>
            <a:r>
              <a:rPr lang="en-US" sz="1200" dirty="0"/>
              <a:t>[E. </a:t>
            </a:r>
            <a:r>
              <a:rPr lang="en-US" sz="1200" dirty="0" err="1"/>
              <a:t>Strohmaier</a:t>
            </a:r>
            <a:r>
              <a:rPr lang="en-US" sz="1200" dirty="0"/>
              <a:t> et al. 2004]</a:t>
            </a:r>
            <a:endParaRPr lang="en-US" altLang="ja-JP" sz="1600" dirty="0"/>
          </a:p>
        </p:txBody>
      </p:sp>
      <p:graphicFrame>
        <p:nvGraphicFramePr>
          <p:cNvPr id="51" name="Table 50"/>
          <p:cNvGraphicFramePr>
            <a:graphicFrameLocks noGrp="1"/>
          </p:cNvGraphicFramePr>
          <p:nvPr>
            <p:extLst>
              <p:ext uri="{D42A27DB-BD31-4B8C-83A1-F6EECF244321}">
                <p14:modId xmlns:p14="http://schemas.microsoft.com/office/powerpoint/2010/main" val="658392088"/>
              </p:ext>
            </p:extLst>
          </p:nvPr>
        </p:nvGraphicFramePr>
        <p:xfrm>
          <a:off x="4991167" y="4169065"/>
          <a:ext cx="3487505" cy="1478280"/>
        </p:xfrm>
        <a:graphic>
          <a:graphicData uri="http://schemas.openxmlformats.org/drawingml/2006/table">
            <a:tbl>
              <a:tblPr firstRow="1" bandRow="1">
                <a:tableStyleId>{69012ECD-51FC-41F1-AA8D-1B2483CD663E}</a:tableStyleId>
              </a:tblPr>
              <a:tblGrid>
                <a:gridCol w="990601"/>
                <a:gridCol w="1155284"/>
                <a:gridCol w="1341620"/>
              </a:tblGrid>
              <a:tr h="273382">
                <a:tc>
                  <a:txBody>
                    <a:bodyPr/>
                    <a:lstStyle/>
                    <a:p>
                      <a:r>
                        <a:rPr lang="en-US" dirty="0" smtClean="0"/>
                        <a:t>Line</a:t>
                      </a:r>
                      <a:endParaRPr lang="en-US" dirty="0"/>
                    </a:p>
                  </a:txBody>
                  <a:tcPr/>
                </a:tc>
                <a:tc>
                  <a:txBody>
                    <a:bodyPr/>
                    <a:lstStyle/>
                    <a:p>
                      <a:r>
                        <a:rPr lang="en-US" dirty="0" smtClean="0"/>
                        <a:t>Locality</a:t>
                      </a:r>
                      <a:endParaRPr lang="en-US" dirty="0"/>
                    </a:p>
                  </a:txBody>
                  <a:tcPr/>
                </a:tc>
                <a:tc>
                  <a:txBody>
                    <a:bodyPr/>
                    <a:lstStyle/>
                    <a:p>
                      <a:r>
                        <a:rPr lang="en-US" dirty="0" smtClean="0"/>
                        <a:t>Example</a:t>
                      </a:r>
                      <a:endParaRPr lang="en-US" dirty="0"/>
                    </a:p>
                  </a:txBody>
                  <a:tcPr/>
                </a:tc>
              </a:tr>
              <a:tr h="370840">
                <a:tc>
                  <a:txBody>
                    <a:bodyPr/>
                    <a:lstStyle/>
                    <a:p>
                      <a:endParaRPr lang="en-US" dirty="0"/>
                    </a:p>
                  </a:txBody>
                  <a:tcPr/>
                </a:tc>
                <a:tc>
                  <a:txBody>
                    <a:bodyPr/>
                    <a:lstStyle/>
                    <a:p>
                      <a:r>
                        <a:rPr lang="en-US" altLang="ja-JP" dirty="0" smtClean="0"/>
                        <a:t>High</a:t>
                      </a:r>
                      <a:endParaRPr lang="en-US" dirty="0"/>
                    </a:p>
                  </a:txBody>
                  <a:tcPr/>
                </a:tc>
                <a:tc>
                  <a:txBody>
                    <a:bodyPr/>
                    <a:lstStyle/>
                    <a:p>
                      <a:r>
                        <a:rPr lang="en-US" dirty="0" smtClean="0"/>
                        <a:t>Radix sort</a:t>
                      </a:r>
                      <a:endParaRPr lang="en-US" dirty="0"/>
                    </a:p>
                  </a:txBody>
                  <a:tcPr/>
                </a:tc>
              </a:tr>
              <a:tr h="370840">
                <a:tc>
                  <a:txBody>
                    <a:bodyPr/>
                    <a:lstStyle/>
                    <a:p>
                      <a:endParaRPr lang="en-US"/>
                    </a:p>
                  </a:txBody>
                  <a:tcPr/>
                </a:tc>
                <a:tc>
                  <a:txBody>
                    <a:bodyPr/>
                    <a:lstStyle/>
                    <a:p>
                      <a:r>
                        <a:rPr lang="en-US" altLang="ja-JP" dirty="0" smtClean="0"/>
                        <a:t>Medium</a:t>
                      </a:r>
                      <a:endParaRPr lang="en-US" dirty="0"/>
                    </a:p>
                  </a:txBody>
                  <a:tcPr/>
                </a:tc>
                <a:tc>
                  <a:txBody>
                    <a:bodyPr/>
                    <a:lstStyle/>
                    <a:p>
                      <a:r>
                        <a:rPr lang="en-US" dirty="0" smtClean="0"/>
                        <a:t>N-body</a:t>
                      </a:r>
                      <a:endParaRPr lang="en-US" dirty="0"/>
                    </a:p>
                  </a:txBody>
                  <a:tcPr/>
                </a:tc>
              </a:tr>
              <a:tr h="370840">
                <a:tc>
                  <a:txBody>
                    <a:bodyPr/>
                    <a:lstStyle/>
                    <a:p>
                      <a:endParaRPr lang="en-US" dirty="0"/>
                    </a:p>
                  </a:txBody>
                  <a:tcPr/>
                </a:tc>
                <a:tc>
                  <a:txBody>
                    <a:bodyPr/>
                    <a:lstStyle/>
                    <a:p>
                      <a:r>
                        <a:rPr lang="en-US" altLang="ja-JP" dirty="0" smtClean="0"/>
                        <a:t>Low</a:t>
                      </a:r>
                      <a:endParaRPr lang="en-US" dirty="0"/>
                    </a:p>
                  </a:txBody>
                  <a:tcPr/>
                </a:tc>
                <a:tc>
                  <a:txBody>
                    <a:bodyPr/>
                    <a:lstStyle/>
                    <a:p>
                      <a:r>
                        <a:rPr lang="en-US" dirty="0" err="1" smtClean="0"/>
                        <a:t>Matmul</a:t>
                      </a:r>
                      <a:endParaRPr lang="en-US" dirty="0"/>
                    </a:p>
                  </a:txBody>
                  <a:tcPr/>
                </a:tc>
              </a:tr>
            </a:tbl>
          </a:graphicData>
        </a:graphic>
      </p:graphicFrame>
      <p:grpSp>
        <p:nvGrpSpPr>
          <p:cNvPr id="52" name="Group 51"/>
          <p:cNvGrpSpPr/>
          <p:nvPr/>
        </p:nvGrpSpPr>
        <p:grpSpPr>
          <a:xfrm>
            <a:off x="4137638" y="1959265"/>
            <a:ext cx="4432946" cy="1651000"/>
            <a:chOff x="4038600" y="4367213"/>
            <a:chExt cx="4432946" cy="1651000"/>
          </a:xfrm>
        </p:grpSpPr>
        <p:sp>
          <p:nvSpPr>
            <p:cNvPr id="53" name="Freeform 52"/>
            <p:cNvSpPr/>
            <p:nvPr/>
          </p:nvSpPr>
          <p:spPr>
            <a:xfrm>
              <a:off x="5041900" y="5180305"/>
              <a:ext cx="939800" cy="495008"/>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4" name="Freeform 53"/>
            <p:cNvSpPr/>
            <p:nvPr/>
          </p:nvSpPr>
          <p:spPr>
            <a:xfrm>
              <a:off x="6134100" y="5180305"/>
              <a:ext cx="939800" cy="495008"/>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5" name="Freeform 54"/>
            <p:cNvSpPr/>
            <p:nvPr/>
          </p:nvSpPr>
          <p:spPr>
            <a:xfrm>
              <a:off x="7226947" y="5180305"/>
              <a:ext cx="939800" cy="495008"/>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56" name="Rectangle 55"/>
            <p:cNvSpPr/>
            <p:nvPr/>
          </p:nvSpPr>
          <p:spPr>
            <a:xfrm>
              <a:off x="5004447" y="5675313"/>
              <a:ext cx="3175000" cy="342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Array Index</a:t>
              </a:r>
              <a:endParaRPr lang="en-US" dirty="0"/>
            </a:p>
          </p:txBody>
        </p:sp>
        <p:sp>
          <p:nvSpPr>
            <p:cNvPr id="57" name="Freeform 56"/>
            <p:cNvSpPr/>
            <p:nvPr/>
          </p:nvSpPr>
          <p:spPr>
            <a:xfrm>
              <a:off x="5308599" y="4826292"/>
              <a:ext cx="393701" cy="849021"/>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58" name="Oval 57"/>
            <p:cNvSpPr/>
            <p:nvPr/>
          </p:nvSpPr>
          <p:spPr>
            <a:xfrm>
              <a:off x="5067300" y="4367213"/>
              <a:ext cx="939800" cy="3175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P0</a:t>
              </a:r>
              <a:endParaRPr lang="en-US" dirty="0"/>
            </a:p>
          </p:txBody>
        </p:sp>
        <p:sp>
          <p:nvSpPr>
            <p:cNvPr id="59" name="Oval 58"/>
            <p:cNvSpPr/>
            <p:nvPr/>
          </p:nvSpPr>
          <p:spPr>
            <a:xfrm>
              <a:off x="6159500" y="4367213"/>
              <a:ext cx="939800" cy="3175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P1</a:t>
              </a:r>
              <a:endParaRPr lang="en-US" dirty="0"/>
            </a:p>
          </p:txBody>
        </p:sp>
        <p:sp>
          <p:nvSpPr>
            <p:cNvPr id="60" name="Oval 59"/>
            <p:cNvSpPr/>
            <p:nvPr/>
          </p:nvSpPr>
          <p:spPr>
            <a:xfrm>
              <a:off x="7239647" y="4367213"/>
              <a:ext cx="939800" cy="3175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P2</a:t>
              </a:r>
              <a:endParaRPr lang="en-US" dirty="0"/>
            </a:p>
          </p:txBody>
        </p:sp>
        <p:sp>
          <p:nvSpPr>
            <p:cNvPr id="61" name="Freeform 60"/>
            <p:cNvSpPr/>
            <p:nvPr/>
          </p:nvSpPr>
          <p:spPr>
            <a:xfrm>
              <a:off x="6395096" y="4826292"/>
              <a:ext cx="393701" cy="849021"/>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2" name="Freeform 61"/>
            <p:cNvSpPr/>
            <p:nvPr/>
          </p:nvSpPr>
          <p:spPr>
            <a:xfrm>
              <a:off x="7505699" y="4826292"/>
              <a:ext cx="393701" cy="849021"/>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3" name="Freeform 62"/>
            <p:cNvSpPr/>
            <p:nvPr/>
          </p:nvSpPr>
          <p:spPr>
            <a:xfrm>
              <a:off x="4787899" y="5383505"/>
              <a:ext cx="1524647" cy="291808"/>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5842323" y="5383505"/>
              <a:ext cx="1524647" cy="291808"/>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6946899" y="5383505"/>
              <a:ext cx="1524647" cy="291808"/>
            </a:xfrm>
            <a:custGeom>
              <a:avLst/>
              <a:gdLst>
                <a:gd name="connsiteX0" fmla="*/ 0 w 939800"/>
                <a:gd name="connsiteY0" fmla="*/ 902064 h 914472"/>
                <a:gd name="connsiteX1" fmla="*/ 190500 w 939800"/>
                <a:gd name="connsiteY1" fmla="*/ 711564 h 914472"/>
                <a:gd name="connsiteX2" fmla="*/ 482600 w 939800"/>
                <a:gd name="connsiteY2" fmla="*/ 364 h 914472"/>
                <a:gd name="connsiteX3" fmla="*/ 812800 w 939800"/>
                <a:gd name="connsiteY3" fmla="*/ 813164 h 914472"/>
                <a:gd name="connsiteX4" fmla="*/ 939800 w 939800"/>
                <a:gd name="connsiteY4" fmla="*/ 902064 h 91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800" h="914472">
                  <a:moveTo>
                    <a:pt x="0" y="902064"/>
                  </a:moveTo>
                  <a:cubicBezTo>
                    <a:pt x="55033" y="881955"/>
                    <a:pt x="110067" y="861847"/>
                    <a:pt x="190500" y="711564"/>
                  </a:cubicBezTo>
                  <a:cubicBezTo>
                    <a:pt x="270933" y="561281"/>
                    <a:pt x="378883" y="-16569"/>
                    <a:pt x="482600" y="364"/>
                  </a:cubicBezTo>
                  <a:cubicBezTo>
                    <a:pt x="586317" y="17297"/>
                    <a:pt x="736600" y="662881"/>
                    <a:pt x="812800" y="813164"/>
                  </a:cubicBezTo>
                  <a:cubicBezTo>
                    <a:pt x="889000" y="963447"/>
                    <a:pt x="939800" y="902064"/>
                    <a:pt x="939800" y="90206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Arrow Connector 65"/>
            <p:cNvCxnSpPr/>
            <p:nvPr/>
          </p:nvCxnSpPr>
          <p:spPr>
            <a:xfrm flipV="1">
              <a:off x="4673600" y="4826292"/>
              <a:ext cx="0" cy="8490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4038600" y="4487738"/>
              <a:ext cx="1231901" cy="338554"/>
            </a:xfrm>
            <a:prstGeom prst="rect">
              <a:avLst/>
            </a:prstGeom>
            <a:noFill/>
          </p:spPr>
          <p:txBody>
            <a:bodyPr wrap="square" rtlCol="0">
              <a:spAutoFit/>
            </a:bodyPr>
            <a:lstStyle/>
            <a:p>
              <a:r>
                <a:rPr lang="en-US" sz="1600" dirty="0" smtClean="0"/>
                <a:t>Probability</a:t>
              </a:r>
              <a:endParaRPr lang="en-US" sz="1600" dirty="0"/>
            </a:p>
          </p:txBody>
        </p:sp>
      </p:grpSp>
      <p:cxnSp>
        <p:nvCxnSpPr>
          <p:cNvPr id="68" name="Straight Connector 67"/>
          <p:cNvCxnSpPr/>
          <p:nvPr/>
        </p:nvCxnSpPr>
        <p:spPr>
          <a:xfrm>
            <a:off x="5073879" y="4740565"/>
            <a:ext cx="800424"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69" name="Straight Connector 68"/>
          <p:cNvCxnSpPr/>
          <p:nvPr/>
        </p:nvCxnSpPr>
        <p:spPr>
          <a:xfrm>
            <a:off x="5073879" y="5121565"/>
            <a:ext cx="800424"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0" name="Straight Connector 69"/>
          <p:cNvCxnSpPr/>
          <p:nvPr/>
        </p:nvCxnSpPr>
        <p:spPr>
          <a:xfrm>
            <a:off x="5073879" y="5451765"/>
            <a:ext cx="800424"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11441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Funding Acknowledgment and Legal Disclaimers</a:t>
            </a:r>
            <a:endParaRPr lang="en-US" sz="4400"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a:t>
            </a:fld>
            <a:endParaRPr lang="en-US"/>
          </a:p>
        </p:txBody>
      </p:sp>
      <p:sp>
        <p:nvSpPr>
          <p:cNvPr id="7" name="TextBox 6"/>
          <p:cNvSpPr txBox="1"/>
          <p:nvPr/>
        </p:nvSpPr>
        <p:spPr>
          <a:xfrm>
            <a:off x="659164" y="3309362"/>
            <a:ext cx="8132269" cy="2800767"/>
          </a:xfrm>
          <a:prstGeom prst="rect">
            <a:avLst/>
          </a:prstGeom>
          <a:noFill/>
        </p:spPr>
        <p:txBody>
          <a:bodyPr wrap="square" rtlCol="0">
            <a:spAutoFit/>
          </a:bodyPr>
          <a:lstStyle/>
          <a:p>
            <a:r>
              <a:rPr lang="en-US" sz="1600" dirty="0" smtClean="0"/>
              <a:t>Intel and Xeon are trademarks of Intel Corporation in the U.S. and/or other countries. Software and workloads used in performance tests may have been optimized for performance only on Intel microprocessors. Performance tests, such as </a:t>
            </a:r>
            <a:r>
              <a:rPr lang="en-US" sz="1600" dirty="0" err="1" smtClean="0"/>
              <a:t>SYSmark</a:t>
            </a:r>
            <a:r>
              <a:rPr lang="en-US" sz="1600" dirty="0" smtClean="0"/>
              <a:t> and </a:t>
            </a:r>
            <a:r>
              <a:rPr lang="en-US" sz="1600" dirty="0" err="1" smtClean="0"/>
              <a:t>MobileMark</a:t>
            </a:r>
            <a:r>
              <a:rPr lang="en-US" sz="1600" dirty="0" smtClean="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http://</a:t>
            </a:r>
            <a:r>
              <a:rPr lang="en-US" sz="1600" dirty="0" err="1" smtClean="0"/>
              <a:t>www.intel.com</a:t>
            </a:r>
            <a:r>
              <a:rPr lang="en-US" sz="1600" dirty="0" smtClean="0"/>
              <a:t>/performance. </a:t>
            </a:r>
          </a:p>
          <a:p>
            <a:endParaRPr lang="en-US" sz="1600" dirty="0"/>
          </a:p>
          <a:p>
            <a:r>
              <a:rPr lang="en-US" sz="1600" dirty="0"/>
              <a:t>*Other names and brands may be claimed as the property of others. </a:t>
            </a:r>
          </a:p>
        </p:txBody>
      </p:sp>
      <p:sp>
        <p:nvSpPr>
          <p:cNvPr id="8" name="TextBox 7"/>
          <p:cNvSpPr txBox="1"/>
          <p:nvPr/>
        </p:nvSpPr>
        <p:spPr>
          <a:xfrm>
            <a:off x="659165" y="1884442"/>
            <a:ext cx="8132269" cy="1261884"/>
          </a:xfrm>
          <a:prstGeom prst="rect">
            <a:avLst/>
          </a:prstGeom>
          <a:noFill/>
        </p:spPr>
        <p:txBody>
          <a:bodyPr wrap="square" rtlCol="0">
            <a:spAutoFit/>
          </a:bodyPr>
          <a:lstStyle/>
          <a:p>
            <a:r>
              <a:rPr lang="en-US" sz="1600" dirty="0"/>
              <a:t>This work was supported by the Office of Advanced Scientific Computing Research, Office of Science, U.S. Department of Energy, under Award DE-SC0008603 and Contract DE-AC02-06CH11357 and completed in part with resources provided by the University of Chicago Research Computing Center. </a:t>
            </a:r>
          </a:p>
          <a:p>
            <a:endParaRPr lang="en-US" sz="1200" dirty="0">
              <a:solidFill>
                <a:schemeClr val="tx1">
                  <a:lumMod val="50000"/>
                  <a:lumOff val="50000"/>
                </a:schemeClr>
              </a:solidFill>
            </a:endParaRPr>
          </a:p>
        </p:txBody>
      </p:sp>
    </p:spTree>
    <p:extLst>
      <p:ext uri="{BB962C8B-B14F-4D97-AF65-F5344CB8AC3E}">
        <p14:creationId xmlns:p14="http://schemas.microsoft.com/office/powerpoint/2010/main" val="568861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Runtime Performance with Various Global Versioning</a:t>
            </a:r>
            <a:endParaRPr lang="en-US" sz="4800"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20</a:t>
            </a:fld>
            <a:endParaRPr lang="en-US"/>
          </a:p>
        </p:txBody>
      </p:sp>
      <p:pic>
        <p:nvPicPr>
          <p:cNvPr id="13" name="Picture 12" descr="fig-pe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603" y="1885950"/>
            <a:ext cx="7129020" cy="4068922"/>
          </a:xfrm>
          <a:prstGeom prst="rect">
            <a:avLst/>
          </a:prstGeom>
        </p:spPr>
      </p:pic>
      <p:sp>
        <p:nvSpPr>
          <p:cNvPr id="14" name="Rectangle 13"/>
          <p:cNvSpPr/>
          <p:nvPr/>
        </p:nvSpPr>
        <p:spPr>
          <a:xfrm>
            <a:off x="5805975" y="3927191"/>
            <a:ext cx="3166757" cy="12752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t>Flat with change tracking </a:t>
            </a:r>
            <a:r>
              <a:rPr lang="en-US" sz="2000" dirty="0" smtClean="0"/>
              <a:t> best for performance</a:t>
            </a:r>
          </a:p>
        </p:txBody>
      </p:sp>
      <p:sp>
        <p:nvSpPr>
          <p:cNvPr id="3" name="TextBox 2"/>
          <p:cNvSpPr txBox="1"/>
          <p:nvPr/>
        </p:nvSpPr>
        <p:spPr>
          <a:xfrm rot="16200000">
            <a:off x="-703212" y="3428333"/>
            <a:ext cx="2852465" cy="369332"/>
          </a:xfrm>
          <a:prstGeom prst="rect">
            <a:avLst/>
          </a:prstGeom>
          <a:noFill/>
        </p:spPr>
        <p:txBody>
          <a:bodyPr wrap="square" rtlCol="0">
            <a:spAutoFit/>
          </a:bodyPr>
          <a:lstStyle/>
          <a:p>
            <a:pPr algn="ctr"/>
            <a:r>
              <a:rPr lang="en-US" dirty="0" smtClean="0"/>
              <a:t>Throughput (Kops/s)</a:t>
            </a:r>
            <a:endParaRPr lang="en-US" dirty="0"/>
          </a:p>
        </p:txBody>
      </p:sp>
      <p:sp>
        <p:nvSpPr>
          <p:cNvPr id="7" name="Rectangle 6"/>
          <p:cNvSpPr/>
          <p:nvPr/>
        </p:nvSpPr>
        <p:spPr>
          <a:xfrm>
            <a:off x="457200" y="6033184"/>
            <a:ext cx="6743700" cy="307777"/>
          </a:xfrm>
          <a:prstGeom prst="rect">
            <a:avLst/>
          </a:prstGeom>
        </p:spPr>
        <p:txBody>
          <a:bodyPr wrap="square">
            <a:spAutoFit/>
          </a:bodyPr>
          <a:lstStyle/>
          <a:p>
            <a:r>
              <a:rPr lang="en-US" sz="1400" smtClean="0">
                <a:solidFill>
                  <a:schemeClr val="tx1">
                    <a:lumMod val="50000"/>
                    <a:lumOff val="50000"/>
                  </a:schemeClr>
                </a:solidFill>
              </a:rPr>
              <a:t>#</a:t>
            </a:r>
            <a:r>
              <a:rPr lang="en-US" sz="1400" dirty="0" err="1" smtClean="0">
                <a:solidFill>
                  <a:schemeClr val="tx1">
                    <a:lumMod val="50000"/>
                    <a:lumOff val="50000"/>
                  </a:schemeClr>
                </a:solidFill>
              </a:rPr>
              <a:t>procs</a:t>
            </a:r>
            <a:r>
              <a:rPr lang="en-US" sz="1400" dirty="0" smtClean="0">
                <a:solidFill>
                  <a:schemeClr val="tx1">
                    <a:lumMod val="50000"/>
                    <a:lumOff val="50000"/>
                  </a:schemeClr>
                </a:solidFill>
              </a:rPr>
              <a:t>=32</a:t>
            </a:r>
            <a:r>
              <a:rPr lang="en-US" sz="1400" dirty="0">
                <a:solidFill>
                  <a:schemeClr val="tx1">
                    <a:lumMod val="50000"/>
                    <a:lumOff val="50000"/>
                  </a:schemeClr>
                </a:solidFill>
              </a:rPr>
              <a:t>, block size=4096 B, array size=256 </a:t>
            </a:r>
            <a:r>
              <a:rPr lang="en-US" sz="1400" dirty="0" err="1">
                <a:solidFill>
                  <a:schemeClr val="tx1">
                    <a:lumMod val="50000"/>
                    <a:lumOff val="50000"/>
                  </a:schemeClr>
                </a:solidFill>
              </a:rPr>
              <a:t>MiB</a:t>
            </a:r>
            <a:r>
              <a:rPr lang="en-US" sz="1400" dirty="0">
                <a:solidFill>
                  <a:schemeClr val="tx1">
                    <a:lumMod val="50000"/>
                    <a:lumOff val="50000"/>
                  </a:schemeClr>
                </a:solidFill>
              </a:rPr>
              <a:t>/</a:t>
            </a:r>
            <a:r>
              <a:rPr lang="en-US" sz="1400" dirty="0" err="1">
                <a:solidFill>
                  <a:schemeClr val="tx1">
                    <a:lumMod val="50000"/>
                    <a:lumOff val="50000"/>
                  </a:schemeClr>
                </a:solidFill>
              </a:rPr>
              <a:t>proc</a:t>
            </a:r>
            <a:r>
              <a:rPr lang="en-US" sz="1400" dirty="0">
                <a:solidFill>
                  <a:schemeClr val="tx1">
                    <a:lumMod val="50000"/>
                    <a:lumOff val="50000"/>
                  </a:schemeClr>
                </a:solidFill>
              </a:rPr>
              <a:t>, read ratio=50%</a:t>
            </a:r>
          </a:p>
        </p:txBody>
      </p:sp>
      <p:sp>
        <p:nvSpPr>
          <p:cNvPr id="8" name="Right Brace 7"/>
          <p:cNvSpPr/>
          <p:nvPr/>
        </p:nvSpPr>
        <p:spPr>
          <a:xfrm>
            <a:off x="7819812" y="2924520"/>
            <a:ext cx="225811" cy="4512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8045623" y="2924520"/>
            <a:ext cx="1059630" cy="523220"/>
          </a:xfrm>
          <a:prstGeom prst="rect">
            <a:avLst/>
          </a:prstGeom>
          <a:noFill/>
        </p:spPr>
        <p:txBody>
          <a:bodyPr wrap="square" rtlCol="0">
            <a:spAutoFit/>
          </a:bodyPr>
          <a:lstStyle/>
          <a:p>
            <a:r>
              <a:rPr lang="en-US" sz="1400" dirty="0" smtClean="0"/>
              <a:t>change tracking</a:t>
            </a:r>
            <a:endParaRPr lang="en-US" sz="1400" dirty="0"/>
          </a:p>
        </p:txBody>
      </p:sp>
      <p:sp>
        <p:nvSpPr>
          <p:cNvPr id="10" name="TextBox 9"/>
          <p:cNvSpPr txBox="1"/>
          <p:nvPr/>
        </p:nvSpPr>
        <p:spPr>
          <a:xfrm>
            <a:off x="2083152" y="1622972"/>
            <a:ext cx="3457575" cy="369332"/>
          </a:xfrm>
          <a:prstGeom prst="rect">
            <a:avLst/>
          </a:prstGeom>
          <a:noFill/>
        </p:spPr>
        <p:txBody>
          <a:bodyPr wrap="square" rtlCol="0">
            <a:spAutoFit/>
          </a:bodyPr>
          <a:lstStyle/>
          <a:p>
            <a:r>
              <a:rPr lang="en-US" smtClean="0"/>
              <a:t>Medium locality (k=0.025)</a:t>
            </a:r>
            <a:endParaRPr lang="en-US"/>
          </a:p>
        </p:txBody>
      </p:sp>
    </p:spTree>
    <p:extLst>
      <p:ext uri="{BB962C8B-B14F-4D97-AF65-F5344CB8AC3E}">
        <p14:creationId xmlns:p14="http://schemas.microsoft.com/office/powerpoint/2010/main" val="3982573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800" dirty="0" smtClean="0"/>
              <a:t>Memory</a:t>
            </a:r>
            <a:r>
              <a:rPr lang="ja-JP" altLang="en-US" sz="4800" dirty="0" smtClean="0"/>
              <a:t> </a:t>
            </a:r>
            <a:r>
              <a:rPr lang="en-US" altLang="ja-JP" sz="4800" dirty="0" smtClean="0"/>
              <a:t>Usage </a:t>
            </a:r>
            <a:r>
              <a:rPr lang="en-US" sz="4800" dirty="0"/>
              <a:t>with Various Global Versioning</a:t>
            </a:r>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21</a:t>
            </a:fld>
            <a:endParaRPr lang="en-US"/>
          </a:p>
        </p:txBody>
      </p:sp>
      <p:sp>
        <p:nvSpPr>
          <p:cNvPr id="10" name="Rectangle 9"/>
          <p:cNvSpPr/>
          <p:nvPr/>
        </p:nvSpPr>
        <p:spPr>
          <a:xfrm>
            <a:off x="5805975" y="4041395"/>
            <a:ext cx="3066503" cy="13031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smtClean="0"/>
              <a:t>Log-structured array </a:t>
            </a:r>
            <a:r>
              <a:rPr lang="en-US" sz="2000" dirty="0" smtClean="0"/>
              <a:t>best for memory usage</a:t>
            </a:r>
            <a:endParaRPr lang="en-US" sz="2000" dirty="0"/>
          </a:p>
        </p:txBody>
      </p:sp>
      <p:sp>
        <p:nvSpPr>
          <p:cNvPr id="8" name="TextBox 7"/>
          <p:cNvSpPr txBox="1"/>
          <p:nvPr/>
        </p:nvSpPr>
        <p:spPr>
          <a:xfrm rot="16200000">
            <a:off x="-703212" y="3428333"/>
            <a:ext cx="2852465" cy="369332"/>
          </a:xfrm>
          <a:prstGeom prst="rect">
            <a:avLst/>
          </a:prstGeom>
          <a:noFill/>
        </p:spPr>
        <p:txBody>
          <a:bodyPr wrap="square" rtlCol="0">
            <a:spAutoFit/>
          </a:bodyPr>
          <a:lstStyle/>
          <a:p>
            <a:pPr algn="ctr"/>
            <a:r>
              <a:rPr lang="en-US" dirty="0" smtClean="0"/>
              <a:t>Memory usage (</a:t>
            </a:r>
            <a:r>
              <a:rPr lang="en-US" dirty="0" err="1" smtClean="0"/>
              <a:t>MiB</a:t>
            </a:r>
            <a:r>
              <a:rPr lang="en-US" dirty="0" smtClean="0"/>
              <a:t>)</a:t>
            </a:r>
            <a:endParaRPr lang="en-US" dirty="0"/>
          </a:p>
        </p:txBody>
      </p:sp>
      <p:sp>
        <p:nvSpPr>
          <p:cNvPr id="11" name="Rectangle 10"/>
          <p:cNvSpPr/>
          <p:nvPr/>
        </p:nvSpPr>
        <p:spPr>
          <a:xfrm>
            <a:off x="457200" y="6033184"/>
            <a:ext cx="8229600" cy="276999"/>
          </a:xfrm>
          <a:prstGeom prst="rect">
            <a:avLst/>
          </a:prstGeom>
        </p:spPr>
        <p:txBody>
          <a:bodyPr wrap="square">
            <a:spAutoFit/>
          </a:bodyPr>
          <a:lstStyle/>
          <a:p>
            <a:r>
              <a:rPr lang="en-US" baseline="30000" dirty="0" smtClean="0">
                <a:solidFill>
                  <a:schemeClr val="tx1">
                    <a:lumMod val="50000"/>
                    <a:lumOff val="50000"/>
                  </a:schemeClr>
                </a:solidFill>
              </a:rPr>
              <a:t>#</a:t>
            </a:r>
            <a:r>
              <a:rPr lang="en-US" baseline="30000" dirty="0" err="1" smtClean="0">
                <a:solidFill>
                  <a:schemeClr val="tx1">
                    <a:lumMod val="50000"/>
                    <a:lumOff val="50000"/>
                  </a:schemeClr>
                </a:solidFill>
              </a:rPr>
              <a:t>procs</a:t>
            </a:r>
            <a:r>
              <a:rPr lang="en-US" baseline="30000" dirty="0" smtClean="0">
                <a:solidFill>
                  <a:schemeClr val="tx1">
                    <a:lumMod val="50000"/>
                    <a:lumOff val="50000"/>
                  </a:schemeClr>
                </a:solidFill>
              </a:rPr>
              <a:t>=32, block size=4096 B, array size=256 </a:t>
            </a:r>
            <a:r>
              <a:rPr lang="en-US" baseline="30000" dirty="0" err="1" smtClean="0">
                <a:solidFill>
                  <a:schemeClr val="tx1">
                    <a:lumMod val="50000"/>
                    <a:lumOff val="50000"/>
                  </a:schemeClr>
                </a:solidFill>
              </a:rPr>
              <a:t>MiB</a:t>
            </a:r>
            <a:r>
              <a:rPr lang="en-US" baseline="30000" dirty="0" smtClean="0">
                <a:solidFill>
                  <a:schemeClr val="tx1">
                    <a:lumMod val="50000"/>
                    <a:lumOff val="50000"/>
                  </a:schemeClr>
                </a:solidFill>
              </a:rPr>
              <a:t>/</a:t>
            </a:r>
            <a:r>
              <a:rPr lang="en-US" baseline="30000" dirty="0" err="1" smtClean="0">
                <a:solidFill>
                  <a:schemeClr val="tx1">
                    <a:lumMod val="50000"/>
                    <a:lumOff val="50000"/>
                  </a:schemeClr>
                </a:solidFill>
              </a:rPr>
              <a:t>proc</a:t>
            </a:r>
            <a:r>
              <a:rPr lang="en-US" baseline="30000" dirty="0" smtClean="0">
                <a:solidFill>
                  <a:schemeClr val="tx1">
                    <a:lumMod val="50000"/>
                    <a:lumOff val="50000"/>
                  </a:schemeClr>
                </a:solidFill>
              </a:rPr>
              <a:t>, read ratio=50%, versioning frequency=1e-5</a:t>
            </a:r>
          </a:p>
        </p:txBody>
      </p:sp>
      <p:pic>
        <p:nvPicPr>
          <p:cNvPr id="3" name="Picture 2"/>
          <p:cNvPicPr>
            <a:picLocks noChangeAspect="1"/>
          </p:cNvPicPr>
          <p:nvPr/>
        </p:nvPicPr>
        <p:blipFill>
          <a:blip r:embed="rId2"/>
          <a:stretch>
            <a:fillRect/>
          </a:stretch>
        </p:blipFill>
        <p:spPr>
          <a:xfrm>
            <a:off x="1342543" y="1826547"/>
            <a:ext cx="4463432" cy="3860266"/>
          </a:xfrm>
          <a:prstGeom prst="rect">
            <a:avLst/>
          </a:prstGeom>
        </p:spPr>
      </p:pic>
      <p:pic>
        <p:nvPicPr>
          <p:cNvPr id="7" name="Picture 6"/>
          <p:cNvPicPr>
            <a:picLocks noChangeAspect="1"/>
          </p:cNvPicPr>
          <p:nvPr/>
        </p:nvPicPr>
        <p:blipFill>
          <a:blip r:embed="rId3"/>
          <a:stretch>
            <a:fillRect/>
          </a:stretch>
        </p:blipFill>
        <p:spPr>
          <a:xfrm>
            <a:off x="1918278" y="5610612"/>
            <a:ext cx="4210446" cy="302547"/>
          </a:xfrm>
          <a:prstGeom prst="rect">
            <a:avLst/>
          </a:prstGeom>
        </p:spPr>
      </p:pic>
    </p:spTree>
    <p:extLst>
      <p:ext uri="{BB962C8B-B14F-4D97-AF65-F5344CB8AC3E}">
        <p14:creationId xmlns:p14="http://schemas.microsoft.com/office/powerpoint/2010/main" val="2699307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Evaluation 3: Version Retrieval Cost</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22</a:t>
            </a:fld>
            <a:endParaRPr lang="en-US"/>
          </a:p>
        </p:txBody>
      </p:sp>
      <p:sp>
        <p:nvSpPr>
          <p:cNvPr id="9" name="TextBox 8"/>
          <p:cNvSpPr txBox="1"/>
          <p:nvPr/>
        </p:nvSpPr>
        <p:spPr>
          <a:xfrm>
            <a:off x="5888182" y="1579418"/>
            <a:ext cx="184731" cy="369332"/>
          </a:xfrm>
          <a:prstGeom prst="rect">
            <a:avLst/>
          </a:prstGeom>
          <a:noFill/>
        </p:spPr>
        <p:txBody>
          <a:bodyPr wrap="none" rtlCol="0">
            <a:spAutoFit/>
          </a:bodyPr>
          <a:lstStyle/>
          <a:p>
            <a:endParaRPr lang="en-US" dirty="0"/>
          </a:p>
        </p:txBody>
      </p:sp>
      <p:sp>
        <p:nvSpPr>
          <p:cNvPr id="10" name="TextBox 9"/>
          <p:cNvSpPr txBox="1"/>
          <p:nvPr/>
        </p:nvSpPr>
        <p:spPr>
          <a:xfrm>
            <a:off x="1877284" y="4224378"/>
            <a:ext cx="5715001" cy="1938992"/>
          </a:xfrm>
          <a:prstGeom prst="rect">
            <a:avLst/>
          </a:prstGeom>
          <a:noFill/>
        </p:spPr>
        <p:txBody>
          <a:bodyPr wrap="square" rtlCol="0">
            <a:spAutoFit/>
          </a:bodyPr>
          <a:lstStyle/>
          <a:p>
            <a:pPr marL="285750" indent="-285750">
              <a:buFont typeface="Arial" charset="0"/>
              <a:buChar char="•"/>
            </a:pPr>
            <a:r>
              <a:rPr lang="en-US" sz="2400" dirty="0" smtClean="0"/>
              <a:t>Flat</a:t>
            </a:r>
          </a:p>
          <a:p>
            <a:pPr marL="285750" indent="-285750">
              <a:buFont typeface="Arial" charset="0"/>
              <a:buChar char="•"/>
            </a:pPr>
            <a:r>
              <a:rPr lang="en-US" sz="2400" dirty="0" smtClean="0"/>
              <a:t>Flat + change tracking</a:t>
            </a:r>
          </a:p>
          <a:p>
            <a:pPr marL="742950" lvl="1" indent="-285750">
              <a:buFont typeface="Arial" charset="0"/>
              <a:buChar char="•"/>
            </a:pPr>
            <a:r>
              <a:rPr lang="en-US" sz="2400" dirty="0" smtClean="0">
                <a:solidFill>
                  <a:schemeClr val="tx2"/>
                </a:solidFill>
              </a:rPr>
              <a:t>Change tracking: user/kernel/HW</a:t>
            </a:r>
          </a:p>
          <a:p>
            <a:pPr marL="742950" lvl="1" indent="-285750">
              <a:buFont typeface="Arial" charset="0"/>
              <a:buChar char="•"/>
            </a:pPr>
            <a:r>
              <a:rPr lang="en-US" sz="2400" dirty="0" smtClean="0">
                <a:solidFill>
                  <a:schemeClr val="tx2"/>
                </a:solidFill>
              </a:rPr>
              <a:t>Versioning direction: undo/redo</a:t>
            </a:r>
          </a:p>
          <a:p>
            <a:pPr marL="285750" indent="-285750">
              <a:buFont typeface="Arial" charset="0"/>
              <a:buChar char="•"/>
            </a:pPr>
            <a:r>
              <a:rPr lang="en-US" sz="2400" dirty="0" smtClean="0"/>
              <a:t>Log-structured array</a:t>
            </a:r>
            <a:endParaRPr lang="en-US" sz="2400" dirty="0"/>
          </a:p>
        </p:txBody>
      </p:sp>
      <p:sp>
        <p:nvSpPr>
          <p:cNvPr id="11" name="Left Brace 10"/>
          <p:cNvSpPr/>
          <p:nvPr/>
        </p:nvSpPr>
        <p:spPr>
          <a:xfrm>
            <a:off x="1773377" y="4224378"/>
            <a:ext cx="163482" cy="18361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86536" y="4530596"/>
            <a:ext cx="1468582" cy="923330"/>
          </a:xfrm>
          <a:prstGeom prst="rect">
            <a:avLst/>
          </a:prstGeom>
          <a:noFill/>
        </p:spPr>
        <p:txBody>
          <a:bodyPr wrap="square" rtlCol="0">
            <a:spAutoFit/>
          </a:bodyPr>
          <a:lstStyle/>
          <a:p>
            <a:r>
              <a:rPr lang="en-US" dirty="0" smtClean="0"/>
              <a:t>Global</a:t>
            </a:r>
          </a:p>
          <a:p>
            <a:r>
              <a:rPr lang="en-US" dirty="0" smtClean="0"/>
              <a:t>Memory Versioning</a:t>
            </a:r>
            <a:endParaRPr lang="en-US" dirty="0"/>
          </a:p>
        </p:txBody>
      </p:sp>
      <p:sp>
        <p:nvSpPr>
          <p:cNvPr id="13" name="TextBox 12"/>
          <p:cNvSpPr txBox="1"/>
          <p:nvPr/>
        </p:nvSpPr>
        <p:spPr>
          <a:xfrm>
            <a:off x="7398325" y="4732209"/>
            <a:ext cx="1468582" cy="923330"/>
          </a:xfrm>
          <a:prstGeom prst="rect">
            <a:avLst/>
          </a:prstGeom>
          <a:noFill/>
        </p:spPr>
        <p:txBody>
          <a:bodyPr wrap="square" rtlCol="0">
            <a:spAutoFit/>
          </a:bodyPr>
          <a:lstStyle/>
          <a:p>
            <a:r>
              <a:rPr lang="en-US" dirty="0" smtClean="0">
                <a:solidFill>
                  <a:schemeClr val="tx2"/>
                </a:solidFill>
              </a:rPr>
              <a:t>Local</a:t>
            </a:r>
          </a:p>
          <a:p>
            <a:r>
              <a:rPr lang="en-US" dirty="0" smtClean="0">
                <a:solidFill>
                  <a:schemeClr val="tx2"/>
                </a:solidFill>
              </a:rPr>
              <a:t>Memory</a:t>
            </a:r>
          </a:p>
          <a:p>
            <a:r>
              <a:rPr lang="en-US" dirty="0" smtClean="0">
                <a:solidFill>
                  <a:schemeClr val="tx2"/>
                </a:solidFill>
              </a:rPr>
              <a:t>Versioning</a:t>
            </a:r>
            <a:endParaRPr lang="en-US" dirty="0">
              <a:solidFill>
                <a:schemeClr val="tx2"/>
              </a:solidFill>
            </a:endParaRPr>
          </a:p>
        </p:txBody>
      </p:sp>
      <p:sp>
        <p:nvSpPr>
          <p:cNvPr id="14" name="Right Brace 13"/>
          <p:cNvSpPr/>
          <p:nvPr/>
        </p:nvSpPr>
        <p:spPr>
          <a:xfrm>
            <a:off x="7226223" y="4928473"/>
            <a:ext cx="185957" cy="7718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398893" y="4530596"/>
            <a:ext cx="1194379" cy="923330"/>
          </a:xfrm>
          <a:prstGeom prst="rect">
            <a:avLst/>
          </a:prstGeom>
          <a:no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2604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Version</a:t>
            </a:r>
            <a:r>
              <a:rPr lang="ja-JP" altLang="en-US" dirty="0" smtClean="0"/>
              <a:t> </a:t>
            </a:r>
            <a:r>
              <a:rPr lang="en-US" altLang="ja-JP" dirty="0" smtClean="0"/>
              <a:t>Retrieval</a:t>
            </a:r>
            <a:r>
              <a:rPr lang="ja-JP" altLang="en-US" dirty="0" smtClean="0"/>
              <a:t> </a:t>
            </a:r>
            <a:r>
              <a:rPr lang="en-US" altLang="ja-JP" dirty="0" smtClean="0"/>
              <a:t>Cost</a:t>
            </a:r>
            <a:endParaRPr lang="en-US" dirty="0"/>
          </a:p>
        </p:txBody>
      </p:sp>
      <p:sp>
        <p:nvSpPr>
          <p:cNvPr id="10" name="Content Placeholder 9"/>
          <p:cNvSpPr>
            <a:spLocks noGrp="1"/>
          </p:cNvSpPr>
          <p:nvPr>
            <p:ph sz="half" idx="2"/>
          </p:nvPr>
        </p:nvSpPr>
        <p:spPr/>
        <p:txBody>
          <a:bodyPr/>
          <a:lstStyle/>
          <a:p>
            <a:pPr marL="0" indent="0">
              <a:buNone/>
            </a:pPr>
            <a:r>
              <a:rPr lang="en-US" altLang="ja-JP" b="1" dirty="0" smtClean="0"/>
              <a:t>Partial</a:t>
            </a:r>
            <a:r>
              <a:rPr lang="ja-JP" altLang="en-US" b="1" dirty="0" smtClean="0"/>
              <a:t> </a:t>
            </a:r>
            <a:r>
              <a:rPr lang="en-US" altLang="ja-JP" b="1" dirty="0" smtClean="0"/>
              <a:t>retrieval</a:t>
            </a:r>
          </a:p>
          <a:p>
            <a:pPr lvl="1"/>
            <a:r>
              <a:rPr lang="en-US" altLang="ja-JP" dirty="0" smtClean="0"/>
              <a:t>e.g. Localized recovery</a:t>
            </a:r>
          </a:p>
          <a:p>
            <a:pPr marL="457200" indent="-457200">
              <a:buFont typeface="+mj-lt"/>
              <a:buAutoNum type="arabicPeriod"/>
            </a:pPr>
            <a:r>
              <a:rPr lang="en-US" altLang="ja-JP" sz="2000" dirty="0" smtClean="0"/>
              <a:t>Create 256 versions</a:t>
            </a:r>
            <a:r>
              <a:rPr lang="ja-JP" altLang="en-US" sz="2000" dirty="0" smtClean="0"/>
              <a:t> </a:t>
            </a:r>
            <a:r>
              <a:rPr lang="en-US" altLang="ja-JP" sz="2000" dirty="0" smtClean="0"/>
              <a:t>with</a:t>
            </a:r>
            <a:r>
              <a:rPr lang="ja-JP" altLang="en-US" sz="2000" dirty="0" smtClean="0"/>
              <a:t> </a:t>
            </a:r>
            <a:r>
              <a:rPr lang="en-US" altLang="ja-JP" sz="2000" dirty="0" smtClean="0"/>
              <a:t>certain</a:t>
            </a:r>
            <a:r>
              <a:rPr lang="ja-JP" altLang="en-US" sz="2000" dirty="0" smtClean="0"/>
              <a:t> </a:t>
            </a:r>
            <a:r>
              <a:rPr lang="en-US" altLang="ja-JP" sz="2000" dirty="0" smtClean="0"/>
              <a:t>fill</a:t>
            </a:r>
            <a:r>
              <a:rPr lang="ja-JP" altLang="en-US" sz="2000" dirty="0" smtClean="0"/>
              <a:t> </a:t>
            </a:r>
            <a:r>
              <a:rPr lang="en-US" altLang="ja-JP" sz="2000" dirty="0" smtClean="0"/>
              <a:t>ratio</a:t>
            </a:r>
          </a:p>
          <a:p>
            <a:pPr marL="457200" indent="-457200">
              <a:buFont typeface="+mj-lt"/>
              <a:buAutoNum type="arabicPeriod"/>
            </a:pPr>
            <a:r>
              <a:rPr lang="en-US" altLang="ja-JP" sz="2000" dirty="0" smtClean="0"/>
              <a:t>Pick one version</a:t>
            </a:r>
          </a:p>
          <a:p>
            <a:pPr marL="457200" indent="-457200">
              <a:buFont typeface="+mj-lt"/>
              <a:buAutoNum type="arabicPeriod"/>
            </a:pPr>
            <a:r>
              <a:rPr lang="en-US" altLang="ja-JP" sz="2000" dirty="0" smtClean="0"/>
              <a:t>Read from 10,000 random locations in that version</a:t>
            </a:r>
            <a:endParaRPr lang="en-US" sz="2000" dirty="0"/>
          </a:p>
        </p:txBody>
      </p:sp>
      <p:sp>
        <p:nvSpPr>
          <p:cNvPr id="3" name="Date Placeholder 2"/>
          <p:cNvSpPr>
            <a:spLocks noGrp="1"/>
          </p:cNvSpPr>
          <p:nvPr>
            <p:ph type="dt" sz="half" idx="10"/>
          </p:nvPr>
        </p:nvSpPr>
        <p:spPr/>
        <p:txBody>
          <a:bodyPr/>
          <a:lstStyle/>
          <a:p>
            <a:r>
              <a:rPr lang="en-US" smtClean="0"/>
              <a:t>Dec 15, 2015</a:t>
            </a:r>
            <a:endParaRPr lang="en-US"/>
          </a:p>
        </p:txBody>
      </p:sp>
      <p:sp>
        <p:nvSpPr>
          <p:cNvPr id="4" name="Footer Placeholder 3"/>
          <p:cNvSpPr>
            <a:spLocks noGrp="1"/>
          </p:cNvSpPr>
          <p:nvPr>
            <p:ph type="ftr" sz="quarter" idx="11"/>
          </p:nvPr>
        </p:nvSpPr>
        <p:spPr/>
        <p:txBody>
          <a:bodyPr/>
          <a:lstStyle/>
          <a:p>
            <a:r>
              <a:rPr lang="en-US" smtClean="0"/>
              <a:t>Hajime Fujita, ICPADS 2015</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23</a:t>
            </a:fld>
            <a:endParaRPr lang="en-US"/>
          </a:p>
        </p:txBody>
      </p:sp>
      <p:sp>
        <p:nvSpPr>
          <p:cNvPr id="11" name="Content Placeholder 10"/>
          <p:cNvSpPr>
            <a:spLocks noGrp="1"/>
          </p:cNvSpPr>
          <p:nvPr>
            <p:ph sz="quarter" idx="13"/>
          </p:nvPr>
        </p:nvSpPr>
        <p:spPr/>
        <p:txBody>
          <a:bodyPr/>
          <a:lstStyle/>
          <a:p>
            <a:pPr marL="0" indent="0">
              <a:buNone/>
            </a:pPr>
            <a:r>
              <a:rPr lang="en-US" altLang="ja-JP" b="1" dirty="0" smtClean="0"/>
              <a:t>Full</a:t>
            </a:r>
            <a:r>
              <a:rPr lang="ja-JP" altLang="en-US" b="1" dirty="0" smtClean="0"/>
              <a:t> </a:t>
            </a:r>
            <a:r>
              <a:rPr lang="en-US" altLang="ja-JP" b="1" dirty="0" smtClean="0"/>
              <a:t>retrieval</a:t>
            </a:r>
          </a:p>
          <a:p>
            <a:pPr lvl="1"/>
            <a:r>
              <a:rPr lang="en-US" altLang="ja-JP" dirty="0" smtClean="0"/>
              <a:t>e.g. </a:t>
            </a:r>
            <a:r>
              <a:rPr lang="en-US" altLang="ja-JP" dirty="0"/>
              <a:t>F</a:t>
            </a:r>
            <a:r>
              <a:rPr lang="en-US" altLang="ja-JP" dirty="0" smtClean="0"/>
              <a:t>ull rollback</a:t>
            </a:r>
          </a:p>
          <a:p>
            <a:pPr marL="457200" indent="-457200">
              <a:buFont typeface="+mj-lt"/>
              <a:buAutoNum type="arabicPeriod"/>
            </a:pPr>
            <a:r>
              <a:rPr lang="en-US" altLang="ja-JP" sz="2000" dirty="0" smtClean="0"/>
              <a:t>Create 256 versions</a:t>
            </a:r>
            <a:r>
              <a:rPr lang="ja-JP" altLang="en-US" sz="2000" dirty="0" smtClean="0"/>
              <a:t> </a:t>
            </a:r>
            <a:r>
              <a:rPr lang="en-US" altLang="ja-JP" sz="2000" dirty="0" smtClean="0"/>
              <a:t>with</a:t>
            </a:r>
            <a:r>
              <a:rPr lang="ja-JP" altLang="en-US" sz="2000" dirty="0" smtClean="0"/>
              <a:t> </a:t>
            </a:r>
            <a:r>
              <a:rPr lang="en-US" altLang="ja-JP" sz="2000" dirty="0" smtClean="0"/>
              <a:t>certain</a:t>
            </a:r>
            <a:r>
              <a:rPr lang="ja-JP" altLang="en-US" sz="2000" dirty="0" smtClean="0"/>
              <a:t> </a:t>
            </a:r>
            <a:r>
              <a:rPr lang="en-US" altLang="ja-JP" sz="2000" dirty="0" smtClean="0"/>
              <a:t>fill</a:t>
            </a:r>
            <a:r>
              <a:rPr lang="ja-JP" altLang="en-US" sz="2000" dirty="0" smtClean="0"/>
              <a:t> </a:t>
            </a:r>
            <a:r>
              <a:rPr lang="en-US" altLang="ja-JP" sz="2000" dirty="0" smtClean="0"/>
              <a:t>ratio</a:t>
            </a:r>
          </a:p>
          <a:p>
            <a:pPr marL="457200" indent="-457200">
              <a:buFont typeface="+mj-lt"/>
              <a:buAutoNum type="arabicPeriod"/>
            </a:pPr>
            <a:r>
              <a:rPr lang="en-US" altLang="ja-JP" sz="2000" dirty="0"/>
              <a:t>P</a:t>
            </a:r>
            <a:r>
              <a:rPr lang="en-US" altLang="ja-JP" sz="2000" dirty="0" smtClean="0"/>
              <a:t>ick one version</a:t>
            </a:r>
          </a:p>
          <a:p>
            <a:pPr marL="457200" indent="-457200">
              <a:buFont typeface="+mj-lt"/>
              <a:buAutoNum type="arabicPeriod"/>
            </a:pPr>
            <a:r>
              <a:rPr lang="en-US" altLang="ja-JP" sz="2000" dirty="0" smtClean="0"/>
              <a:t>Read the entire contents of that version</a:t>
            </a:r>
            <a:endParaRPr lang="en-US" sz="2000" dirty="0"/>
          </a:p>
        </p:txBody>
      </p:sp>
      <p:sp>
        <p:nvSpPr>
          <p:cNvPr id="6" name="Rectangle 5"/>
          <p:cNvSpPr/>
          <p:nvPr/>
        </p:nvSpPr>
        <p:spPr>
          <a:xfrm>
            <a:off x="5588528" y="4891777"/>
            <a:ext cx="381000" cy="11430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sp>
        <p:nvSpPr>
          <p:cNvPr id="7" name="Rectangle 6"/>
          <p:cNvSpPr/>
          <p:nvPr/>
        </p:nvSpPr>
        <p:spPr>
          <a:xfrm>
            <a:off x="6354293" y="4891777"/>
            <a:ext cx="381000" cy="11430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cxnSp>
        <p:nvCxnSpPr>
          <p:cNvPr id="8" name="Straight Arrow Connector 7"/>
          <p:cNvCxnSpPr>
            <a:stCxn id="6" idx="3"/>
            <a:endCxn id="7" idx="1"/>
          </p:cNvCxnSpPr>
          <p:nvPr/>
        </p:nvCxnSpPr>
        <p:spPr>
          <a:xfrm>
            <a:off x="5969528" y="5463277"/>
            <a:ext cx="384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正方形/長方形 1"/>
          <p:cNvSpPr/>
          <p:nvPr/>
        </p:nvSpPr>
        <p:spPr>
          <a:xfrm>
            <a:off x="6346562" y="4981335"/>
            <a:ext cx="381000" cy="1271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cxnSp>
        <p:nvCxnSpPr>
          <p:cNvPr id="13" name="Straight Arrow Connector 12"/>
          <p:cNvCxnSpPr>
            <a:stCxn id="7" idx="3"/>
            <a:endCxn id="17" idx="1"/>
          </p:cNvCxnSpPr>
          <p:nvPr/>
        </p:nvCxnSpPr>
        <p:spPr>
          <a:xfrm>
            <a:off x="6735293" y="5463277"/>
            <a:ext cx="4181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153427" y="4891777"/>
            <a:ext cx="381000" cy="11430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cxnSp>
        <p:nvCxnSpPr>
          <p:cNvPr id="19" name="Curved Connector 18"/>
          <p:cNvCxnSpPr>
            <a:stCxn id="9" idx="3"/>
            <a:endCxn id="22" idx="1"/>
          </p:cNvCxnSpPr>
          <p:nvPr/>
        </p:nvCxnSpPr>
        <p:spPr>
          <a:xfrm>
            <a:off x="6727562" y="5044886"/>
            <a:ext cx="902875" cy="1126798"/>
          </a:xfrm>
          <a:prstGeom prst="curvedConnector3">
            <a:avLst>
              <a:gd name="adj1" fmla="val 50000"/>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630437" y="5987018"/>
            <a:ext cx="1056363" cy="369332"/>
          </a:xfrm>
          <a:prstGeom prst="rect">
            <a:avLst/>
          </a:prstGeom>
          <a:noFill/>
        </p:spPr>
        <p:txBody>
          <a:bodyPr wrap="square" rtlCol="0">
            <a:spAutoFit/>
          </a:bodyPr>
          <a:lstStyle/>
          <a:p>
            <a:r>
              <a:rPr lang="en-US" altLang="ja-JP" dirty="0" smtClean="0"/>
              <a:t>Get</a:t>
            </a:r>
            <a:endParaRPr lang="en-US" dirty="0"/>
          </a:p>
        </p:txBody>
      </p:sp>
      <p:cxnSp>
        <p:nvCxnSpPr>
          <p:cNvPr id="25" name="Straight Arrow Connector 24"/>
          <p:cNvCxnSpPr/>
          <p:nvPr/>
        </p:nvCxnSpPr>
        <p:spPr>
          <a:xfrm>
            <a:off x="5203763" y="5496247"/>
            <a:ext cx="384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534427" y="5459434"/>
            <a:ext cx="384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1169173" y="4891777"/>
            <a:ext cx="381000" cy="11430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sp>
        <p:nvSpPr>
          <p:cNvPr id="28" name="Rectangle 27"/>
          <p:cNvSpPr/>
          <p:nvPr/>
        </p:nvSpPr>
        <p:spPr>
          <a:xfrm>
            <a:off x="1934938" y="4891777"/>
            <a:ext cx="381000" cy="11430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cxnSp>
        <p:nvCxnSpPr>
          <p:cNvPr id="29" name="Straight Arrow Connector 28"/>
          <p:cNvCxnSpPr>
            <a:stCxn id="27" idx="3"/>
            <a:endCxn id="28" idx="1"/>
          </p:cNvCxnSpPr>
          <p:nvPr/>
        </p:nvCxnSpPr>
        <p:spPr>
          <a:xfrm>
            <a:off x="1550173" y="5463277"/>
            <a:ext cx="384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正方形/長方形 1"/>
          <p:cNvSpPr/>
          <p:nvPr/>
        </p:nvSpPr>
        <p:spPr>
          <a:xfrm>
            <a:off x="1927207" y="4891777"/>
            <a:ext cx="381000" cy="1143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dirty="0"/>
          </a:p>
        </p:txBody>
      </p:sp>
      <p:cxnSp>
        <p:nvCxnSpPr>
          <p:cNvPr id="31" name="Straight Arrow Connector 30"/>
          <p:cNvCxnSpPr>
            <a:stCxn id="28" idx="3"/>
            <a:endCxn id="32" idx="1"/>
          </p:cNvCxnSpPr>
          <p:nvPr/>
        </p:nvCxnSpPr>
        <p:spPr>
          <a:xfrm>
            <a:off x="2315938" y="5463277"/>
            <a:ext cx="4181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734072" y="4891777"/>
            <a:ext cx="381000" cy="11430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cxnSp>
        <p:nvCxnSpPr>
          <p:cNvPr id="33" name="Curved Connector 32"/>
          <p:cNvCxnSpPr>
            <a:stCxn id="30" idx="3"/>
            <a:endCxn id="34" idx="1"/>
          </p:cNvCxnSpPr>
          <p:nvPr/>
        </p:nvCxnSpPr>
        <p:spPr>
          <a:xfrm>
            <a:off x="2308207" y="5463277"/>
            <a:ext cx="904550" cy="662886"/>
          </a:xfrm>
          <a:prstGeom prst="curvedConnector3">
            <a:avLst>
              <a:gd name="adj1" fmla="val 50000"/>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212757" y="5941497"/>
            <a:ext cx="1056363" cy="369332"/>
          </a:xfrm>
          <a:prstGeom prst="rect">
            <a:avLst/>
          </a:prstGeom>
          <a:noFill/>
        </p:spPr>
        <p:txBody>
          <a:bodyPr wrap="square" rtlCol="0">
            <a:spAutoFit/>
          </a:bodyPr>
          <a:lstStyle/>
          <a:p>
            <a:r>
              <a:rPr lang="en-US" altLang="ja-JP" dirty="0" smtClean="0"/>
              <a:t>Get</a:t>
            </a:r>
            <a:endParaRPr lang="en-US" dirty="0"/>
          </a:p>
        </p:txBody>
      </p:sp>
      <p:cxnSp>
        <p:nvCxnSpPr>
          <p:cNvPr id="35" name="Straight Arrow Connector 34"/>
          <p:cNvCxnSpPr/>
          <p:nvPr/>
        </p:nvCxnSpPr>
        <p:spPr>
          <a:xfrm>
            <a:off x="784408" y="5496247"/>
            <a:ext cx="384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115072" y="5459434"/>
            <a:ext cx="3847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866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800" dirty="0" smtClean="0"/>
              <a:t>Full Version</a:t>
            </a:r>
            <a:r>
              <a:rPr lang="ja-JP" altLang="en-US" sz="4800" dirty="0" smtClean="0"/>
              <a:t> </a:t>
            </a:r>
            <a:r>
              <a:rPr lang="en-US" altLang="ja-JP" sz="4800" dirty="0" smtClean="0"/>
              <a:t>Retrieval Cost</a:t>
            </a:r>
            <a:endParaRPr lang="en-US" sz="4800" dirty="0"/>
          </a:p>
        </p:txBody>
      </p:sp>
      <p:sp>
        <p:nvSpPr>
          <p:cNvPr id="6" name="Date Placeholder 5"/>
          <p:cNvSpPr>
            <a:spLocks noGrp="1"/>
          </p:cNvSpPr>
          <p:nvPr>
            <p:ph type="dt" sz="half" idx="10"/>
          </p:nvPr>
        </p:nvSpPr>
        <p:spPr/>
        <p:txBody>
          <a:bodyPr/>
          <a:lstStyle/>
          <a:p>
            <a:r>
              <a:rPr lang="en-US" smtClean="0"/>
              <a:t>Dec 15, 2015</a:t>
            </a:r>
            <a:endParaRPr lang="en-US"/>
          </a:p>
        </p:txBody>
      </p:sp>
      <p:sp>
        <p:nvSpPr>
          <p:cNvPr id="7" name="Footer Placeholder 6"/>
          <p:cNvSpPr>
            <a:spLocks noGrp="1"/>
          </p:cNvSpPr>
          <p:nvPr>
            <p:ph type="ftr" sz="quarter" idx="11"/>
          </p:nvPr>
        </p:nvSpPr>
        <p:spPr/>
        <p:txBody>
          <a:bodyPr/>
          <a:lstStyle/>
          <a:p>
            <a:r>
              <a:rPr lang="en-US" smtClean="0"/>
              <a:t>Hajime Fujita, ICPADS 2015</a:t>
            </a:r>
            <a:endParaRPr lang="en-US"/>
          </a:p>
        </p:txBody>
      </p:sp>
      <p:sp>
        <p:nvSpPr>
          <p:cNvPr id="8" name="Slide Number Placeholder 7"/>
          <p:cNvSpPr>
            <a:spLocks noGrp="1"/>
          </p:cNvSpPr>
          <p:nvPr>
            <p:ph type="sldNum" sz="quarter" idx="12"/>
          </p:nvPr>
        </p:nvSpPr>
        <p:spPr/>
        <p:txBody>
          <a:bodyPr/>
          <a:lstStyle/>
          <a:p>
            <a:fld id="{BA9B540C-44DA-4F69-89C9-7C84606640D3}" type="slidenum">
              <a:rPr lang="en-US" smtClean="0"/>
              <a:pPr/>
              <a:t>24</a:t>
            </a:fld>
            <a:endParaRPr lang="en-US"/>
          </a:p>
        </p:txBody>
      </p:sp>
      <p:sp>
        <p:nvSpPr>
          <p:cNvPr id="9" name="TextBox 8"/>
          <p:cNvSpPr txBox="1"/>
          <p:nvPr/>
        </p:nvSpPr>
        <p:spPr>
          <a:xfrm>
            <a:off x="659165" y="4941513"/>
            <a:ext cx="802763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dirty="0" smtClean="0"/>
              <a:t>Flat/log array have constant cost of version rollback</a:t>
            </a:r>
          </a:p>
          <a:p>
            <a:pPr marL="285750" indent="-285750">
              <a:buFont typeface="Arial"/>
              <a:buChar char="•"/>
            </a:pPr>
            <a:r>
              <a:rPr lang="en-US" dirty="0" smtClean="0"/>
              <a:t>Redo versioning is good at restoring older versions, whereas undo is good at newer versions</a:t>
            </a:r>
          </a:p>
        </p:txBody>
      </p:sp>
      <p:pic>
        <p:nvPicPr>
          <p:cNvPr id="4" name="Picture 3"/>
          <p:cNvPicPr>
            <a:picLocks noChangeAspect="1"/>
          </p:cNvPicPr>
          <p:nvPr/>
        </p:nvPicPr>
        <p:blipFill>
          <a:blip r:embed="rId2"/>
          <a:stretch>
            <a:fillRect/>
          </a:stretch>
        </p:blipFill>
        <p:spPr>
          <a:xfrm>
            <a:off x="400048" y="1757359"/>
            <a:ext cx="8472488" cy="2892051"/>
          </a:xfrm>
          <a:prstGeom prst="rect">
            <a:avLst/>
          </a:prstGeom>
        </p:spPr>
      </p:pic>
    </p:spTree>
    <p:extLst>
      <p:ext uri="{BB962C8B-B14F-4D97-AF65-F5344CB8AC3E}">
        <p14:creationId xmlns:p14="http://schemas.microsoft.com/office/powerpoint/2010/main" val="3037244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800" dirty="0" smtClean="0"/>
              <a:t>Partial</a:t>
            </a:r>
            <a:r>
              <a:rPr lang="ja-JP" altLang="en-US" sz="4800" dirty="0"/>
              <a:t> </a:t>
            </a:r>
            <a:r>
              <a:rPr lang="en-US" altLang="ja-JP" sz="4800" dirty="0" smtClean="0"/>
              <a:t>Version</a:t>
            </a:r>
            <a:r>
              <a:rPr lang="ja-JP" altLang="en-US" sz="4800" dirty="0" smtClean="0"/>
              <a:t> </a:t>
            </a:r>
            <a:r>
              <a:rPr lang="en-US" altLang="ja-JP" sz="4800" dirty="0" smtClean="0"/>
              <a:t>Retrieval</a:t>
            </a:r>
            <a:r>
              <a:rPr lang="ja-JP" altLang="en-US" sz="4800" dirty="0" smtClean="0"/>
              <a:t> </a:t>
            </a:r>
            <a:r>
              <a:rPr lang="en-US" altLang="ja-JP" sz="4800" dirty="0" smtClean="0"/>
              <a:t>Cost</a:t>
            </a:r>
            <a:endParaRPr lang="en-US" sz="4800" dirty="0"/>
          </a:p>
        </p:txBody>
      </p:sp>
      <p:sp>
        <p:nvSpPr>
          <p:cNvPr id="3" name="Date Placeholder 2"/>
          <p:cNvSpPr>
            <a:spLocks noGrp="1"/>
          </p:cNvSpPr>
          <p:nvPr>
            <p:ph type="dt" sz="half" idx="10"/>
          </p:nvPr>
        </p:nvSpPr>
        <p:spPr/>
        <p:txBody>
          <a:bodyPr/>
          <a:lstStyle/>
          <a:p>
            <a:r>
              <a:rPr lang="en-US" smtClean="0"/>
              <a:t>Dec 15, 2015</a:t>
            </a:r>
            <a:endParaRPr lang="en-US"/>
          </a:p>
        </p:txBody>
      </p:sp>
      <p:sp>
        <p:nvSpPr>
          <p:cNvPr id="4" name="Footer Placeholder 3"/>
          <p:cNvSpPr>
            <a:spLocks noGrp="1"/>
          </p:cNvSpPr>
          <p:nvPr>
            <p:ph type="ftr" sz="quarter" idx="11"/>
          </p:nvPr>
        </p:nvSpPr>
        <p:spPr/>
        <p:txBody>
          <a:bodyPr/>
          <a:lstStyle/>
          <a:p>
            <a:r>
              <a:rPr lang="en-US" smtClean="0"/>
              <a:t>Hajime Fujita, ICPADS 2015</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25</a:t>
            </a:fld>
            <a:endParaRPr lang="en-US"/>
          </a:p>
        </p:txBody>
      </p:sp>
      <p:pic>
        <p:nvPicPr>
          <p:cNvPr id="6" name="Picture 5"/>
          <p:cNvPicPr>
            <a:picLocks noChangeAspect="1"/>
          </p:cNvPicPr>
          <p:nvPr/>
        </p:nvPicPr>
        <p:blipFill>
          <a:blip r:embed="rId2"/>
          <a:stretch>
            <a:fillRect/>
          </a:stretch>
        </p:blipFill>
        <p:spPr>
          <a:xfrm>
            <a:off x="373470" y="1854729"/>
            <a:ext cx="8365088" cy="2737043"/>
          </a:xfrm>
          <a:prstGeom prst="rect">
            <a:avLst/>
          </a:prstGeom>
        </p:spPr>
      </p:pic>
      <p:sp>
        <p:nvSpPr>
          <p:cNvPr id="7" name="TextBox 6"/>
          <p:cNvSpPr txBox="1"/>
          <p:nvPr/>
        </p:nvSpPr>
        <p:spPr>
          <a:xfrm>
            <a:off x="659165" y="5214138"/>
            <a:ext cx="8027635"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dirty="0" smtClean="0"/>
              <a:t>Flat/log array have more uniform, shorter latency</a:t>
            </a:r>
          </a:p>
          <a:p>
            <a:pPr marL="285750" indent="-285750">
              <a:buFont typeface="Arial"/>
              <a:buChar char="•"/>
            </a:pPr>
            <a:r>
              <a:rPr lang="en-US" dirty="0" smtClean="0"/>
              <a:t>Flat with tracking encounters higher variation and average latency</a:t>
            </a:r>
          </a:p>
        </p:txBody>
      </p:sp>
      <p:sp>
        <p:nvSpPr>
          <p:cNvPr id="8" name="TextBox 7"/>
          <p:cNvSpPr txBox="1"/>
          <p:nvPr/>
        </p:nvSpPr>
        <p:spPr>
          <a:xfrm>
            <a:off x="809389" y="4591772"/>
            <a:ext cx="4312088" cy="369332"/>
          </a:xfrm>
          <a:prstGeom prst="rect">
            <a:avLst/>
          </a:prstGeom>
          <a:noFill/>
        </p:spPr>
        <p:txBody>
          <a:bodyPr wrap="square" rtlCol="0">
            <a:spAutoFit/>
          </a:bodyPr>
          <a:lstStyle/>
          <a:p>
            <a:r>
              <a:rPr lang="en-US" altLang="ja-JP" dirty="0" smtClean="0"/>
              <a:t>Fill</a:t>
            </a:r>
            <a:r>
              <a:rPr lang="ja-JP" altLang="en-US" dirty="0" smtClean="0"/>
              <a:t> </a:t>
            </a:r>
            <a:r>
              <a:rPr lang="en-US" altLang="ja-JP" dirty="0" smtClean="0"/>
              <a:t>ratio</a:t>
            </a:r>
            <a:r>
              <a:rPr lang="ja-JP" altLang="en-US" dirty="0" smtClean="0"/>
              <a:t> </a:t>
            </a:r>
            <a:r>
              <a:rPr lang="en-US" altLang="ja-JP" dirty="0" smtClean="0"/>
              <a:t>=</a:t>
            </a:r>
            <a:r>
              <a:rPr lang="ja-JP" altLang="en-US" dirty="0" smtClean="0"/>
              <a:t> </a:t>
            </a:r>
            <a:r>
              <a:rPr lang="ja-JP" altLang="ja-JP" dirty="0" smtClean="0"/>
              <a:t>1</a:t>
            </a:r>
            <a:r>
              <a:rPr lang="en-US" altLang="ja-JP" dirty="0" smtClean="0"/>
              <a:t>%</a:t>
            </a:r>
            <a:endParaRPr lang="en-US" dirty="0"/>
          </a:p>
        </p:txBody>
      </p:sp>
    </p:spTree>
    <p:extLst>
      <p:ext uri="{BB962C8B-B14F-4D97-AF65-F5344CB8AC3E}">
        <p14:creationId xmlns:p14="http://schemas.microsoft.com/office/powerpoint/2010/main" val="188503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Related</a:t>
            </a:r>
            <a:r>
              <a:rPr lang="ja-JP" altLang="en-US" dirty="0" smtClean="0"/>
              <a:t> </a:t>
            </a:r>
            <a:r>
              <a:rPr lang="en-US" altLang="ja-JP" dirty="0" smtClean="0"/>
              <a:t>Work</a:t>
            </a:r>
            <a:endParaRPr lang="en-US" dirty="0"/>
          </a:p>
        </p:txBody>
      </p:sp>
      <p:sp>
        <p:nvSpPr>
          <p:cNvPr id="6" name="Content Placeholder 5"/>
          <p:cNvSpPr>
            <a:spLocks noGrp="1"/>
          </p:cNvSpPr>
          <p:nvPr>
            <p:ph idx="1"/>
          </p:nvPr>
        </p:nvSpPr>
        <p:spPr/>
        <p:txBody>
          <a:bodyPr>
            <a:normAutofit lnSpcReduction="10000"/>
          </a:bodyPr>
          <a:lstStyle/>
          <a:p>
            <a:r>
              <a:rPr lang="en-US" dirty="0" smtClean="0"/>
              <a:t>Log-structured file systems</a:t>
            </a:r>
          </a:p>
          <a:p>
            <a:pPr lvl="1"/>
            <a:r>
              <a:rPr lang="en-US" dirty="0" smtClean="0"/>
              <a:t>LFS </a:t>
            </a:r>
            <a:r>
              <a:rPr lang="en-US" altLang="ja-JP" dirty="0"/>
              <a:t>[</a:t>
            </a:r>
            <a:r>
              <a:rPr lang="en-US" altLang="ja-JP" dirty="0" err="1"/>
              <a:t>Rosenblum</a:t>
            </a:r>
            <a:r>
              <a:rPr lang="en-US" altLang="ja-JP" dirty="0"/>
              <a:t> 1992</a:t>
            </a:r>
            <a:r>
              <a:rPr lang="en-US" altLang="ja-JP" dirty="0" smtClean="0"/>
              <a:t>], PLFS [Bent 2009]</a:t>
            </a:r>
          </a:p>
          <a:p>
            <a:pPr lvl="1"/>
            <a:r>
              <a:rPr lang="en-US" altLang="ja-JP" dirty="0" smtClean="0"/>
              <a:t>Focused on improving write performance, while our focus is in capturing writes</a:t>
            </a:r>
            <a:endParaRPr lang="en-US" dirty="0" smtClean="0"/>
          </a:p>
          <a:p>
            <a:r>
              <a:rPr lang="en-US" dirty="0" smtClean="0"/>
              <a:t>Log-structured distributed data stores</a:t>
            </a:r>
          </a:p>
          <a:p>
            <a:pPr lvl="1"/>
            <a:r>
              <a:rPr lang="en-US" altLang="ja-JP" dirty="0" err="1"/>
              <a:t>RAMCloud</a:t>
            </a:r>
            <a:r>
              <a:rPr lang="en-US" altLang="ja-JP" dirty="0"/>
              <a:t> [</a:t>
            </a:r>
            <a:r>
              <a:rPr lang="en-US" altLang="ja-JP" dirty="0" err="1"/>
              <a:t>Ongaro</a:t>
            </a:r>
            <a:r>
              <a:rPr lang="en-US" altLang="ja-JP" dirty="0"/>
              <a:t> </a:t>
            </a:r>
            <a:r>
              <a:rPr lang="en-US" altLang="ja-JP" dirty="0" smtClean="0"/>
              <a:t>2011, Rumble 2014], SILT </a:t>
            </a:r>
            <a:r>
              <a:rPr lang="en-US" altLang="ja-JP" dirty="0"/>
              <a:t>[Lim 2011</a:t>
            </a:r>
            <a:r>
              <a:rPr lang="en-US" altLang="ja-JP" dirty="0" smtClean="0"/>
              <a:t>], </a:t>
            </a:r>
            <a:r>
              <a:rPr lang="en-US" altLang="ja-JP" dirty="0"/>
              <a:t>Pilaf [Mitchell 2013</a:t>
            </a:r>
            <a:r>
              <a:rPr lang="en-US" altLang="ja-JP" dirty="0" smtClean="0"/>
              <a:t>]</a:t>
            </a:r>
          </a:p>
          <a:p>
            <a:pPr lvl="1"/>
            <a:r>
              <a:rPr lang="en-US" altLang="ja-JP" dirty="0" smtClean="0"/>
              <a:t>Similar structure to log-structured array</a:t>
            </a:r>
          </a:p>
          <a:p>
            <a:pPr lvl="1"/>
            <a:r>
              <a:rPr lang="en-US" altLang="ja-JP" dirty="0" smtClean="0"/>
              <a:t>GVR is array-oriented (not KV-oriented)</a:t>
            </a:r>
            <a:endParaRPr lang="en-US" dirty="0" smtClean="0"/>
          </a:p>
          <a:p>
            <a:r>
              <a:rPr lang="en-US" dirty="0" smtClean="0"/>
              <a:t>Incremental </a:t>
            </a:r>
            <a:r>
              <a:rPr lang="en-US" dirty="0" err="1" smtClean="0"/>
              <a:t>checkpointing</a:t>
            </a:r>
            <a:endParaRPr lang="en-US" dirty="0" smtClean="0"/>
          </a:p>
          <a:p>
            <a:pPr lvl="1"/>
            <a:r>
              <a:rPr lang="en-US" dirty="0" smtClean="0"/>
              <a:t>[Plank 1995], TICK [</a:t>
            </a:r>
            <a:r>
              <a:rPr lang="en-US" dirty="0" err="1" smtClean="0"/>
              <a:t>Gioiosa</a:t>
            </a:r>
            <a:r>
              <a:rPr lang="en-US" dirty="0" smtClean="0"/>
              <a:t> 2005], [</a:t>
            </a:r>
            <a:r>
              <a:rPr lang="en-US" dirty="0" err="1" smtClean="0"/>
              <a:t>Agarwal</a:t>
            </a:r>
            <a:r>
              <a:rPr lang="en-US" dirty="0" smtClean="0"/>
              <a:t> 2004]</a:t>
            </a:r>
            <a:endParaRPr lang="en-US" dirty="0"/>
          </a:p>
          <a:p>
            <a:pPr lvl="1"/>
            <a:r>
              <a:rPr lang="en-US" dirty="0" smtClean="0"/>
              <a:t>Not focusing on RDMA, a new challenge to transparent change tracking</a:t>
            </a:r>
          </a:p>
        </p:txBody>
      </p:sp>
      <p:sp>
        <p:nvSpPr>
          <p:cNvPr id="3" name="Date Placeholder 2"/>
          <p:cNvSpPr>
            <a:spLocks noGrp="1"/>
          </p:cNvSpPr>
          <p:nvPr>
            <p:ph type="dt" sz="half" idx="10"/>
          </p:nvPr>
        </p:nvSpPr>
        <p:spPr/>
        <p:txBody>
          <a:bodyPr/>
          <a:lstStyle/>
          <a:p>
            <a:r>
              <a:rPr lang="en-US" smtClean="0"/>
              <a:t>Dec 15, 2015</a:t>
            </a:r>
            <a:endParaRPr lang="en-US"/>
          </a:p>
        </p:txBody>
      </p:sp>
      <p:sp>
        <p:nvSpPr>
          <p:cNvPr id="4" name="Footer Placeholder 3"/>
          <p:cNvSpPr>
            <a:spLocks noGrp="1"/>
          </p:cNvSpPr>
          <p:nvPr>
            <p:ph type="ftr" sz="quarter" idx="11"/>
          </p:nvPr>
        </p:nvSpPr>
        <p:spPr/>
        <p:txBody>
          <a:bodyPr/>
          <a:lstStyle/>
          <a:p>
            <a:r>
              <a:rPr lang="en-US" smtClean="0"/>
              <a:t>Hajime Fujita, ICPADS 2015</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26</a:t>
            </a:fld>
            <a:endParaRPr lang="en-US"/>
          </a:p>
        </p:txBody>
      </p:sp>
    </p:spTree>
    <p:extLst>
      <p:ext uri="{BB962C8B-B14F-4D97-AF65-F5344CB8AC3E}">
        <p14:creationId xmlns:p14="http://schemas.microsoft.com/office/powerpoint/2010/main" val="1304302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smtClean="0"/>
              <a:t>Summary</a:t>
            </a:r>
            <a:endParaRPr lang="en-US" dirty="0"/>
          </a:p>
        </p:txBody>
      </p:sp>
      <p:sp>
        <p:nvSpPr>
          <p:cNvPr id="4" name="Content Placeholder 3"/>
          <p:cNvSpPr>
            <a:spLocks noGrp="1"/>
          </p:cNvSpPr>
          <p:nvPr>
            <p:ph idx="1"/>
          </p:nvPr>
        </p:nvSpPr>
        <p:spPr>
          <a:xfrm>
            <a:off x="457200" y="1600200"/>
            <a:ext cx="8229600" cy="4420654"/>
          </a:xfrm>
        </p:spPr>
        <p:txBody>
          <a:bodyPr>
            <a:normAutofit/>
          </a:bodyPr>
          <a:lstStyle/>
          <a:p>
            <a:r>
              <a:rPr lang="en-US" altLang="ja-JP" dirty="0" smtClean="0"/>
              <a:t>Compared local and global memory versioning</a:t>
            </a:r>
            <a:r>
              <a:rPr lang="ja-JP" altLang="en-US" dirty="0" smtClean="0"/>
              <a:t> </a:t>
            </a:r>
            <a:r>
              <a:rPr lang="en-US" altLang="ja-JP" dirty="0" smtClean="0"/>
              <a:t>architectures</a:t>
            </a:r>
            <a:r>
              <a:rPr lang="ja-JP" altLang="en-US" dirty="0" smtClean="0"/>
              <a:t> </a:t>
            </a:r>
            <a:r>
              <a:rPr lang="en-US" altLang="ja-JP" dirty="0" smtClean="0"/>
              <a:t>for</a:t>
            </a:r>
            <a:r>
              <a:rPr lang="ja-JP" altLang="en-US" dirty="0" smtClean="0"/>
              <a:t> </a:t>
            </a:r>
            <a:r>
              <a:rPr lang="en-US" altLang="ja-JP" dirty="0" smtClean="0"/>
              <a:t>efficient</a:t>
            </a:r>
            <a:r>
              <a:rPr lang="ja-JP" altLang="en-US" dirty="0" smtClean="0"/>
              <a:t> </a:t>
            </a:r>
            <a:r>
              <a:rPr lang="en-US" altLang="ja-JP" dirty="0" smtClean="0"/>
              <a:t>versioning</a:t>
            </a:r>
          </a:p>
          <a:p>
            <a:r>
              <a:rPr lang="en-US" altLang="ja-JP" dirty="0" smtClean="0"/>
              <a:t>Findings</a:t>
            </a:r>
            <a:r>
              <a:rPr lang="ja-JP" altLang="en-US" dirty="0" smtClean="0"/>
              <a:t> </a:t>
            </a:r>
            <a:r>
              <a:rPr lang="en-US" altLang="ja-JP" dirty="0" smtClean="0"/>
              <a:t>from</a:t>
            </a:r>
            <a:r>
              <a:rPr lang="ja-JP" altLang="en-US" dirty="0" smtClean="0"/>
              <a:t> </a:t>
            </a:r>
            <a:r>
              <a:rPr lang="en-US" altLang="ja-JP" dirty="0" smtClean="0"/>
              <a:t>evaluation</a:t>
            </a:r>
          </a:p>
          <a:p>
            <a:pPr lvl="1"/>
            <a:r>
              <a:rPr lang="en-US" b="1" dirty="0"/>
              <a:t>Flat with change </a:t>
            </a:r>
            <a:r>
              <a:rPr lang="en-US" b="1" dirty="0" smtClean="0"/>
              <a:t>tracking: best </a:t>
            </a:r>
            <a:r>
              <a:rPr lang="en-US" b="1" dirty="0"/>
              <a:t>performance </a:t>
            </a:r>
            <a:r>
              <a:rPr lang="en-US" dirty="0"/>
              <a:t>in most cases</a:t>
            </a:r>
          </a:p>
          <a:p>
            <a:pPr lvl="1"/>
            <a:r>
              <a:rPr lang="en-US" b="1" dirty="0"/>
              <a:t>Log-structured </a:t>
            </a:r>
            <a:r>
              <a:rPr lang="en-US" b="1" dirty="0" smtClean="0"/>
              <a:t>array: </a:t>
            </a:r>
            <a:r>
              <a:rPr lang="en-US" dirty="0"/>
              <a:t>best choice </a:t>
            </a:r>
            <a:r>
              <a:rPr lang="en-US" dirty="0" smtClean="0"/>
              <a:t>for </a:t>
            </a:r>
            <a:r>
              <a:rPr lang="en-US" b="1" dirty="0" smtClean="0"/>
              <a:t>memory savings, uniform and low-cost recovery</a:t>
            </a:r>
          </a:p>
          <a:p>
            <a:r>
              <a:rPr lang="en-US" dirty="0" smtClean="0"/>
              <a:t>Future Work</a:t>
            </a:r>
          </a:p>
          <a:p>
            <a:pPr lvl="1"/>
            <a:r>
              <a:rPr lang="en-US" dirty="0"/>
              <a:t>Analysis of data redundancy inside the array, seeking a way to harden the array (e.g. error correction coding</a:t>
            </a:r>
            <a:r>
              <a:rPr lang="en-US" dirty="0" smtClean="0"/>
              <a:t>)</a:t>
            </a:r>
          </a:p>
          <a:p>
            <a:pPr lvl="1"/>
            <a:r>
              <a:rPr lang="en-US" dirty="0" smtClean="0"/>
              <a:t>Investigation on hardware/software architecture that allows fine-grain, efficient change tracking on remote memory</a:t>
            </a:r>
          </a:p>
          <a:p>
            <a:pPr lvl="1"/>
            <a:endParaRPr lang="en-US" dirty="0" smtClean="0"/>
          </a:p>
          <a:p>
            <a:pPr lvl="1"/>
            <a:endParaRPr lang="en-US" dirty="0"/>
          </a:p>
        </p:txBody>
      </p:sp>
      <p:sp>
        <p:nvSpPr>
          <p:cNvPr id="5" name="Date Placeholder 4"/>
          <p:cNvSpPr>
            <a:spLocks noGrp="1"/>
          </p:cNvSpPr>
          <p:nvPr>
            <p:ph type="dt" sz="half" idx="10"/>
          </p:nvPr>
        </p:nvSpPr>
        <p:spPr/>
        <p:txBody>
          <a:bodyPr/>
          <a:lstStyle/>
          <a:p>
            <a:r>
              <a:rPr lang="en-US" smtClean="0"/>
              <a:t>Dec 15, 2015</a:t>
            </a:r>
            <a:endParaRPr lang="en-US"/>
          </a:p>
        </p:txBody>
      </p:sp>
      <p:sp>
        <p:nvSpPr>
          <p:cNvPr id="6" name="Footer Placeholder 5"/>
          <p:cNvSpPr>
            <a:spLocks noGrp="1"/>
          </p:cNvSpPr>
          <p:nvPr>
            <p:ph type="ftr" sz="quarter" idx="11"/>
          </p:nvPr>
        </p:nvSpPr>
        <p:spPr/>
        <p:txBody>
          <a:bodyPr/>
          <a:lstStyle/>
          <a:p>
            <a:r>
              <a:rPr lang="en-US" smtClean="0"/>
              <a:t>Hajime Fujita, ICPADS 2015</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27</a:t>
            </a:fld>
            <a:endParaRPr lang="en-US"/>
          </a:p>
        </p:txBody>
      </p:sp>
      <p:sp>
        <p:nvSpPr>
          <p:cNvPr id="8" name="TextBox 7"/>
          <p:cNvSpPr txBox="1"/>
          <p:nvPr/>
        </p:nvSpPr>
        <p:spPr>
          <a:xfrm>
            <a:off x="1384300" y="5846662"/>
            <a:ext cx="6121400" cy="584776"/>
          </a:xfrm>
          <a:prstGeom prst="rect">
            <a:avLst/>
          </a:prstGeom>
          <a:noFill/>
        </p:spPr>
        <p:txBody>
          <a:bodyPr wrap="square" rtlCol="0">
            <a:spAutoFit/>
          </a:bodyPr>
          <a:lstStyle/>
          <a:p>
            <a:pPr algn="ctr"/>
            <a:r>
              <a:rPr lang="en-US" sz="3200" dirty="0" smtClean="0"/>
              <a:t>http://</a:t>
            </a:r>
            <a:r>
              <a:rPr lang="en-US" sz="3200" dirty="0" err="1" smtClean="0"/>
              <a:t>gvr.cs.uchicago.edu</a:t>
            </a:r>
            <a:endParaRPr lang="en-US" sz="3200" dirty="0"/>
          </a:p>
        </p:txBody>
      </p:sp>
    </p:spTree>
    <p:extLst>
      <p:ext uri="{BB962C8B-B14F-4D97-AF65-F5344CB8AC3E}">
        <p14:creationId xmlns:p14="http://schemas.microsoft.com/office/powerpoint/2010/main" val="1940798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ja-JP" dirty="0" smtClean="0"/>
              <a:t>Backup</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28</a:t>
            </a:fld>
            <a:endParaRPr lang="en-US"/>
          </a:p>
        </p:txBody>
      </p:sp>
    </p:spTree>
    <p:extLst>
      <p:ext uri="{BB962C8B-B14F-4D97-AF65-F5344CB8AC3E}">
        <p14:creationId xmlns:p14="http://schemas.microsoft.com/office/powerpoint/2010/main" val="509083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400" dirty="0" smtClean="0"/>
              <a:t>Fine-grain</a:t>
            </a:r>
            <a:r>
              <a:rPr lang="ja-JP" altLang="en-US" sz="4400" dirty="0" smtClean="0"/>
              <a:t> </a:t>
            </a:r>
            <a:r>
              <a:rPr lang="en-US" altLang="ja-JP" sz="4400" dirty="0" smtClean="0"/>
              <a:t>Comparison</a:t>
            </a:r>
            <a:r>
              <a:rPr lang="ja-JP" altLang="en-US" sz="4400" dirty="0" smtClean="0"/>
              <a:t> </a:t>
            </a:r>
            <a:r>
              <a:rPr lang="en-US" altLang="ja-JP" sz="4400" dirty="0" smtClean="0"/>
              <a:t>on</a:t>
            </a:r>
            <a:r>
              <a:rPr lang="ja-JP" altLang="en-US" sz="4400" dirty="0" smtClean="0"/>
              <a:t> </a:t>
            </a:r>
            <a:r>
              <a:rPr lang="en-US" altLang="ja-JP" sz="4400" dirty="0" smtClean="0"/>
              <a:t>Memory Change</a:t>
            </a:r>
            <a:r>
              <a:rPr lang="ja-JP" altLang="en-US" sz="4400" dirty="0" smtClean="0"/>
              <a:t> </a:t>
            </a:r>
            <a:r>
              <a:rPr lang="en-US" altLang="ja-JP" sz="4400" dirty="0" smtClean="0"/>
              <a:t>Tracking (1)</a:t>
            </a:r>
            <a:endParaRPr lang="en-US" sz="4400" dirty="0"/>
          </a:p>
        </p:txBody>
      </p:sp>
      <p:sp>
        <p:nvSpPr>
          <p:cNvPr id="3" name="Content Placeholder 2"/>
          <p:cNvSpPr>
            <a:spLocks noGrp="1"/>
          </p:cNvSpPr>
          <p:nvPr>
            <p:ph idx="1"/>
          </p:nvPr>
        </p:nvSpPr>
        <p:spPr>
          <a:xfrm>
            <a:off x="457200" y="1600200"/>
            <a:ext cx="8229600" cy="1009713"/>
          </a:xfrm>
        </p:spPr>
        <p:txBody>
          <a:bodyPr/>
          <a:lstStyle/>
          <a:p>
            <a:r>
              <a:rPr lang="en-US" dirty="0" smtClean="0"/>
              <a:t>Memory access latency of the first write to each page</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29</a:t>
            </a:fld>
            <a:endParaRPr lang="en-US"/>
          </a:p>
        </p:txBody>
      </p:sp>
      <p:pic>
        <p:nvPicPr>
          <p:cNvPr id="8" name="Picture 7"/>
          <p:cNvPicPr>
            <a:picLocks noChangeAspect="1"/>
          </p:cNvPicPr>
          <p:nvPr/>
        </p:nvPicPr>
        <p:blipFill>
          <a:blip r:embed="rId2"/>
          <a:stretch>
            <a:fillRect/>
          </a:stretch>
        </p:blipFill>
        <p:spPr>
          <a:xfrm>
            <a:off x="990803" y="2311950"/>
            <a:ext cx="4063057" cy="3891723"/>
          </a:xfrm>
          <a:prstGeom prst="rect">
            <a:avLst/>
          </a:prstGeom>
        </p:spPr>
      </p:pic>
      <p:sp>
        <p:nvSpPr>
          <p:cNvPr id="9" name="TextBox 8"/>
          <p:cNvSpPr txBox="1"/>
          <p:nvPr/>
        </p:nvSpPr>
        <p:spPr>
          <a:xfrm>
            <a:off x="4401930" y="3104508"/>
            <a:ext cx="414134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altLang="ja-JP" dirty="0" smtClean="0"/>
              <a:t>Kernel</a:t>
            </a:r>
            <a:r>
              <a:rPr lang="ja-JP" altLang="en-US" dirty="0" smtClean="0"/>
              <a:t> </a:t>
            </a:r>
            <a:r>
              <a:rPr lang="en-US" altLang="ja-JP" dirty="0" smtClean="0"/>
              <a:t>change</a:t>
            </a:r>
            <a:r>
              <a:rPr lang="ja-JP" altLang="en-US" dirty="0" smtClean="0"/>
              <a:t> </a:t>
            </a:r>
            <a:r>
              <a:rPr lang="en-US" altLang="ja-JP" dirty="0" smtClean="0"/>
              <a:t>tracking</a:t>
            </a:r>
            <a:r>
              <a:rPr lang="ja-JP" altLang="en-US" dirty="0" smtClean="0"/>
              <a:t> </a:t>
            </a:r>
            <a:r>
              <a:rPr lang="en-US" altLang="ja-JP" dirty="0" smtClean="0"/>
              <a:t>has</a:t>
            </a:r>
            <a:r>
              <a:rPr lang="ja-JP" altLang="en-US" dirty="0" smtClean="0"/>
              <a:t> </a:t>
            </a:r>
            <a:r>
              <a:rPr lang="en-US" altLang="ja-JP" dirty="0" smtClean="0"/>
              <a:t>higher</a:t>
            </a:r>
            <a:r>
              <a:rPr lang="ja-JP" altLang="en-US" dirty="0" smtClean="0"/>
              <a:t> </a:t>
            </a:r>
            <a:r>
              <a:rPr lang="en-US" altLang="ja-JP" dirty="0" smtClean="0"/>
              <a:t>latency</a:t>
            </a:r>
            <a:r>
              <a:rPr lang="ja-JP" altLang="en-US" dirty="0" smtClean="0"/>
              <a:t> </a:t>
            </a:r>
            <a:r>
              <a:rPr lang="en-US" altLang="ja-JP" dirty="0" smtClean="0"/>
              <a:t>due</a:t>
            </a:r>
            <a:r>
              <a:rPr lang="ja-JP" altLang="en-US" dirty="0" smtClean="0"/>
              <a:t> </a:t>
            </a:r>
            <a:r>
              <a:rPr lang="en-US" altLang="ja-JP" dirty="0" smtClean="0"/>
              <a:t>to</a:t>
            </a:r>
            <a:r>
              <a:rPr lang="ja-JP" altLang="en-US" dirty="0" smtClean="0"/>
              <a:t> </a:t>
            </a:r>
            <a:r>
              <a:rPr lang="en-US" altLang="ja-JP" dirty="0" smtClean="0"/>
              <a:t>page</a:t>
            </a:r>
            <a:r>
              <a:rPr lang="ja-JP" altLang="en-US" dirty="0" smtClean="0"/>
              <a:t> </a:t>
            </a:r>
            <a:r>
              <a:rPr lang="en-US" altLang="ja-JP" dirty="0" smtClean="0"/>
              <a:t>fault</a:t>
            </a:r>
            <a:r>
              <a:rPr lang="ja-JP" altLang="en-US" dirty="0" smtClean="0"/>
              <a:t> </a:t>
            </a:r>
            <a:r>
              <a:rPr lang="en-US" altLang="ja-JP" dirty="0" smtClean="0"/>
              <a:t>handling</a:t>
            </a:r>
            <a:endParaRPr lang="en-US" dirty="0" smtClean="0"/>
          </a:p>
        </p:txBody>
      </p:sp>
    </p:spTree>
    <p:extLst>
      <p:ext uri="{BB962C8B-B14F-4D97-AF65-F5344CB8AC3E}">
        <p14:creationId xmlns:p14="http://schemas.microsoft.com/office/powerpoint/2010/main" val="4075078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Background</a:t>
            </a:r>
            <a:endParaRPr lang="en-US" dirty="0"/>
          </a:p>
        </p:txBody>
      </p:sp>
      <p:sp>
        <p:nvSpPr>
          <p:cNvPr id="3" name="Content Placeholder 2"/>
          <p:cNvSpPr>
            <a:spLocks noGrp="1"/>
          </p:cNvSpPr>
          <p:nvPr>
            <p:ph idx="1"/>
          </p:nvPr>
        </p:nvSpPr>
        <p:spPr>
          <a:xfrm>
            <a:off x="457200" y="1600200"/>
            <a:ext cx="8229600" cy="3310467"/>
          </a:xfrm>
        </p:spPr>
        <p:txBody>
          <a:bodyPr>
            <a:normAutofit/>
          </a:bodyPr>
          <a:lstStyle/>
          <a:p>
            <a:r>
              <a:rPr lang="en-US" altLang="ja-JP" dirty="0" smtClean="0"/>
              <a:t>High error rate in large-scale</a:t>
            </a:r>
            <a:r>
              <a:rPr lang="ja-JP" altLang="en-US" dirty="0" smtClean="0"/>
              <a:t> </a:t>
            </a:r>
            <a:r>
              <a:rPr lang="en-US" altLang="ja-JP" dirty="0" smtClean="0"/>
              <a:t>supercomputers</a:t>
            </a:r>
          </a:p>
          <a:p>
            <a:r>
              <a:rPr lang="en-US" altLang="ja-JP" dirty="0" smtClean="0"/>
              <a:t>Growing</a:t>
            </a:r>
            <a:r>
              <a:rPr lang="ja-JP" altLang="en-US" dirty="0" smtClean="0"/>
              <a:t> </a:t>
            </a:r>
            <a:r>
              <a:rPr lang="en-US" altLang="ja-JP" dirty="0" smtClean="0"/>
              <a:t>concern </a:t>
            </a:r>
            <a:r>
              <a:rPr lang="en-US" altLang="ja-JP" dirty="0"/>
              <a:t>about </a:t>
            </a:r>
            <a:r>
              <a:rPr lang="en-US" altLang="ja-JP" b="1" dirty="0"/>
              <a:t>latent errors </a:t>
            </a:r>
            <a:r>
              <a:rPr lang="en-US" altLang="ja-JP" dirty="0" smtClean="0"/>
              <a:t>(e.g.</a:t>
            </a:r>
            <a:r>
              <a:rPr lang="ja-JP" altLang="en-US" dirty="0" smtClean="0"/>
              <a:t> </a:t>
            </a:r>
            <a:r>
              <a:rPr lang="en-US" altLang="ja-JP" b="1" dirty="0" smtClean="0"/>
              <a:t>silent </a:t>
            </a:r>
            <a:r>
              <a:rPr lang="en-US" altLang="ja-JP" b="1" dirty="0"/>
              <a:t>data </a:t>
            </a:r>
            <a:r>
              <a:rPr lang="en-US" altLang="ja-JP" b="1" dirty="0" smtClean="0"/>
              <a:t>corruption</a:t>
            </a:r>
            <a:r>
              <a:rPr lang="en-US" altLang="ja-JP" dirty="0" smtClean="0"/>
              <a:t>)</a:t>
            </a:r>
            <a:endParaRPr lang="en-US" altLang="ja-JP" dirty="0"/>
          </a:p>
          <a:p>
            <a:pPr lvl="1"/>
            <a:r>
              <a:rPr lang="en-US" altLang="ja-JP" dirty="0"/>
              <a:t>Errors that have latency between </a:t>
            </a:r>
            <a:r>
              <a:rPr lang="en-US" altLang="ja-JP" dirty="0" smtClean="0"/>
              <a:t>their occurrence </a:t>
            </a:r>
            <a:r>
              <a:rPr lang="en-US" altLang="ja-JP" dirty="0"/>
              <a:t>and </a:t>
            </a:r>
            <a:r>
              <a:rPr lang="en-US" altLang="ja-JP" dirty="0" smtClean="0"/>
              <a:t>detection</a:t>
            </a:r>
          </a:p>
          <a:p>
            <a:r>
              <a:rPr lang="en-US" altLang="ja-JP" b="1" dirty="0" smtClean="0"/>
              <a:t>Multi-versioned data store </a:t>
            </a:r>
            <a:r>
              <a:rPr lang="en-US" altLang="ja-JP" dirty="0" smtClean="0"/>
              <a:t>being a promising approach to address latent errors</a:t>
            </a:r>
            <a:endParaRPr lang="en-US" altLang="ja-JP" dirty="0"/>
          </a:p>
        </p:txBody>
      </p:sp>
      <p:sp>
        <p:nvSpPr>
          <p:cNvPr id="5" name="Date Placeholder 4"/>
          <p:cNvSpPr>
            <a:spLocks noGrp="1"/>
          </p:cNvSpPr>
          <p:nvPr>
            <p:ph type="dt" sz="half" idx="10"/>
          </p:nvPr>
        </p:nvSpPr>
        <p:spPr/>
        <p:txBody>
          <a:bodyPr/>
          <a:lstStyle/>
          <a:p>
            <a:r>
              <a:rPr lang="en-US" smtClean="0"/>
              <a:t>Dec 15, 2015</a:t>
            </a:r>
            <a:endParaRPr lang="en-US"/>
          </a:p>
        </p:txBody>
      </p:sp>
      <p:sp>
        <p:nvSpPr>
          <p:cNvPr id="6" name="Footer Placeholder 5"/>
          <p:cNvSpPr>
            <a:spLocks noGrp="1"/>
          </p:cNvSpPr>
          <p:nvPr>
            <p:ph type="ftr" sz="quarter" idx="11"/>
          </p:nvPr>
        </p:nvSpPr>
        <p:spPr/>
        <p:txBody>
          <a:bodyPr/>
          <a:lstStyle/>
          <a:p>
            <a:r>
              <a:rPr lang="en-US" smtClean="0"/>
              <a:t>Hajime Fujita, ICPADS 2015</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3</a:t>
            </a:fld>
            <a:endParaRPr lang="en-US"/>
          </a:p>
        </p:txBody>
      </p:sp>
    </p:spTree>
    <p:extLst>
      <p:ext uri="{BB962C8B-B14F-4D97-AF65-F5344CB8AC3E}">
        <p14:creationId xmlns:p14="http://schemas.microsoft.com/office/powerpoint/2010/main" val="2533279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Performance Comparison</a:t>
            </a:r>
            <a:r>
              <a:rPr lang="ja-JP" altLang="en-US" sz="4800" dirty="0" smtClean="0"/>
              <a:t> </a:t>
            </a:r>
            <a:r>
              <a:rPr lang="en-US" altLang="ja-JP" sz="4800" dirty="0" smtClean="0"/>
              <a:t>(2)</a:t>
            </a:r>
            <a:endParaRPr lang="en-US" sz="4800" dirty="0"/>
          </a:p>
        </p:txBody>
      </p:sp>
      <p:sp>
        <p:nvSpPr>
          <p:cNvPr id="4" name="Rectangle 3"/>
          <p:cNvSpPr/>
          <p:nvPr/>
        </p:nvSpPr>
        <p:spPr>
          <a:xfrm>
            <a:off x="484939" y="4429308"/>
            <a:ext cx="8201861" cy="461665"/>
          </a:xfrm>
          <a:prstGeom prst="rect">
            <a:avLst/>
          </a:prstGeom>
        </p:spPr>
        <p:txBody>
          <a:bodyPr wrap="square">
            <a:spAutoFit/>
          </a:bodyPr>
          <a:lstStyle/>
          <a:p>
            <a:r>
              <a:rPr lang="en-US" baseline="30000" dirty="0" smtClean="0"/>
              <a:t>Performance </a:t>
            </a:r>
            <a:r>
              <a:rPr lang="en-US" baseline="30000" dirty="0"/>
              <a:t>over various versioning frequency, RMA, #</a:t>
            </a:r>
            <a:r>
              <a:rPr lang="en-US" baseline="30000" dirty="0" err="1"/>
              <a:t>procs</a:t>
            </a:r>
            <a:r>
              <a:rPr lang="en-US" baseline="30000" dirty="0"/>
              <a:t>=32, block size=4096B, array size=512MB/</a:t>
            </a:r>
            <a:r>
              <a:rPr lang="en-US" baseline="30000" dirty="0" err="1"/>
              <a:t>proc</a:t>
            </a:r>
            <a:r>
              <a:rPr lang="en-US" baseline="30000" dirty="0"/>
              <a:t>, read ratio=50%</a:t>
            </a:r>
            <a:endParaRPr lang="en-US" dirty="0"/>
          </a:p>
        </p:txBody>
      </p:sp>
      <p:sp>
        <p:nvSpPr>
          <p:cNvPr id="5" name="TextBox 4"/>
          <p:cNvSpPr txBox="1"/>
          <p:nvPr/>
        </p:nvSpPr>
        <p:spPr>
          <a:xfrm>
            <a:off x="659165" y="4890973"/>
            <a:ext cx="802763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dirty="0" smtClean="0"/>
              <a:t>Log-structured array works better for localized (smaller k) access pattern</a:t>
            </a:r>
          </a:p>
        </p:txBody>
      </p:sp>
      <p:sp>
        <p:nvSpPr>
          <p:cNvPr id="6" name="Date Placeholder 5"/>
          <p:cNvSpPr>
            <a:spLocks noGrp="1"/>
          </p:cNvSpPr>
          <p:nvPr>
            <p:ph type="dt" sz="half" idx="10"/>
          </p:nvPr>
        </p:nvSpPr>
        <p:spPr/>
        <p:txBody>
          <a:bodyPr/>
          <a:lstStyle/>
          <a:p>
            <a:r>
              <a:rPr lang="en-US" smtClean="0"/>
              <a:t>Dec 15, 2015</a:t>
            </a:r>
            <a:endParaRPr lang="en-US"/>
          </a:p>
        </p:txBody>
      </p:sp>
      <p:sp>
        <p:nvSpPr>
          <p:cNvPr id="7" name="Footer Placeholder 6"/>
          <p:cNvSpPr>
            <a:spLocks noGrp="1"/>
          </p:cNvSpPr>
          <p:nvPr>
            <p:ph type="ftr" sz="quarter" idx="11"/>
          </p:nvPr>
        </p:nvSpPr>
        <p:spPr/>
        <p:txBody>
          <a:bodyPr/>
          <a:lstStyle/>
          <a:p>
            <a:r>
              <a:rPr lang="en-US" smtClean="0"/>
              <a:t>Hajime Fujita, ICPADS 2015</a:t>
            </a:r>
            <a:endParaRPr lang="en-US"/>
          </a:p>
        </p:txBody>
      </p:sp>
      <p:sp>
        <p:nvSpPr>
          <p:cNvPr id="8" name="Slide Number Placeholder 7"/>
          <p:cNvSpPr>
            <a:spLocks noGrp="1"/>
          </p:cNvSpPr>
          <p:nvPr>
            <p:ph type="sldNum" sz="quarter" idx="12"/>
          </p:nvPr>
        </p:nvSpPr>
        <p:spPr/>
        <p:txBody>
          <a:bodyPr/>
          <a:lstStyle/>
          <a:p>
            <a:fld id="{BA9B540C-44DA-4F69-89C9-7C84606640D3}" type="slidenum">
              <a:rPr lang="en-US" smtClean="0"/>
              <a:pPr/>
              <a:t>30</a:t>
            </a:fld>
            <a:endParaRPr lang="en-US"/>
          </a:p>
        </p:txBody>
      </p:sp>
      <p:pic>
        <p:nvPicPr>
          <p:cNvPr id="9" name="Picture 8"/>
          <p:cNvPicPr>
            <a:picLocks noChangeAspect="1"/>
          </p:cNvPicPr>
          <p:nvPr/>
        </p:nvPicPr>
        <p:blipFill>
          <a:blip r:embed="rId2"/>
          <a:stretch>
            <a:fillRect/>
          </a:stretch>
        </p:blipFill>
        <p:spPr>
          <a:xfrm>
            <a:off x="484938" y="1707488"/>
            <a:ext cx="8101035" cy="2721819"/>
          </a:xfrm>
          <a:prstGeom prst="rect">
            <a:avLst/>
          </a:prstGeom>
        </p:spPr>
      </p:pic>
    </p:spTree>
    <p:extLst>
      <p:ext uri="{BB962C8B-B14F-4D97-AF65-F5344CB8AC3E}">
        <p14:creationId xmlns:p14="http://schemas.microsoft.com/office/powerpoint/2010/main" val="2443492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Memory</a:t>
            </a:r>
            <a:r>
              <a:rPr lang="ja-JP" altLang="en-US" dirty="0"/>
              <a:t> </a:t>
            </a:r>
            <a:r>
              <a:rPr lang="en-US" altLang="ja-JP" dirty="0" smtClean="0"/>
              <a:t>Consumption</a:t>
            </a:r>
            <a:endParaRPr lang="en-US" dirty="0"/>
          </a:p>
        </p:txBody>
      </p:sp>
      <p:sp>
        <p:nvSpPr>
          <p:cNvPr id="3" name="Date Placeholder 2"/>
          <p:cNvSpPr>
            <a:spLocks noGrp="1"/>
          </p:cNvSpPr>
          <p:nvPr>
            <p:ph type="dt" sz="half" idx="10"/>
          </p:nvPr>
        </p:nvSpPr>
        <p:spPr/>
        <p:txBody>
          <a:bodyPr/>
          <a:lstStyle/>
          <a:p>
            <a:r>
              <a:rPr lang="en-US" smtClean="0"/>
              <a:t>Dec 15, 2015</a:t>
            </a:r>
            <a:endParaRPr lang="en-US"/>
          </a:p>
        </p:txBody>
      </p:sp>
      <p:sp>
        <p:nvSpPr>
          <p:cNvPr id="4" name="Footer Placeholder 3"/>
          <p:cNvSpPr>
            <a:spLocks noGrp="1"/>
          </p:cNvSpPr>
          <p:nvPr>
            <p:ph type="ftr" sz="quarter" idx="11"/>
          </p:nvPr>
        </p:nvSpPr>
        <p:spPr/>
        <p:txBody>
          <a:bodyPr/>
          <a:lstStyle/>
          <a:p>
            <a:r>
              <a:rPr lang="en-US" smtClean="0"/>
              <a:t>Hajime Fujita, ICPADS 2015</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31</a:t>
            </a:fld>
            <a:endParaRPr lang="en-US"/>
          </a:p>
        </p:txBody>
      </p:sp>
      <p:pic>
        <p:nvPicPr>
          <p:cNvPr id="6" name="Picture 5"/>
          <p:cNvPicPr>
            <a:picLocks noChangeAspect="1"/>
          </p:cNvPicPr>
          <p:nvPr/>
        </p:nvPicPr>
        <p:blipFill>
          <a:blip r:embed="rId2"/>
          <a:stretch>
            <a:fillRect/>
          </a:stretch>
        </p:blipFill>
        <p:spPr>
          <a:xfrm>
            <a:off x="659165" y="2005741"/>
            <a:ext cx="8169474" cy="2558118"/>
          </a:xfrm>
          <a:prstGeom prst="rect">
            <a:avLst/>
          </a:prstGeom>
        </p:spPr>
      </p:pic>
      <p:sp>
        <p:nvSpPr>
          <p:cNvPr id="7" name="TextBox 6"/>
          <p:cNvSpPr txBox="1"/>
          <p:nvPr/>
        </p:nvSpPr>
        <p:spPr>
          <a:xfrm>
            <a:off x="659165" y="4890973"/>
            <a:ext cx="8027635"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altLang="ja-JP" dirty="0" smtClean="0"/>
              <a:t>Log-structured</a:t>
            </a:r>
            <a:r>
              <a:rPr lang="ja-JP" altLang="en-US" dirty="0" smtClean="0"/>
              <a:t> </a:t>
            </a:r>
            <a:r>
              <a:rPr lang="en-US" altLang="ja-JP" dirty="0" smtClean="0"/>
              <a:t>array</a:t>
            </a:r>
            <a:r>
              <a:rPr lang="ja-JP" altLang="en-US" dirty="0"/>
              <a:t> </a:t>
            </a:r>
            <a:r>
              <a:rPr lang="en-US" altLang="ja-JP" dirty="0" smtClean="0"/>
              <a:t>requires</a:t>
            </a:r>
            <a:r>
              <a:rPr lang="ja-JP" altLang="en-US" dirty="0" smtClean="0"/>
              <a:t> </a:t>
            </a:r>
            <a:r>
              <a:rPr lang="en-US" altLang="ja-JP" dirty="0" smtClean="0"/>
              <a:t>the</a:t>
            </a:r>
            <a:r>
              <a:rPr lang="ja-JP" altLang="en-US" dirty="0" smtClean="0"/>
              <a:t> </a:t>
            </a:r>
            <a:r>
              <a:rPr lang="en-US" altLang="ja-JP" dirty="0" smtClean="0"/>
              <a:t>least</a:t>
            </a:r>
            <a:r>
              <a:rPr lang="ja-JP" altLang="en-US" dirty="0" smtClean="0"/>
              <a:t> </a:t>
            </a:r>
            <a:r>
              <a:rPr lang="en-US" altLang="ja-JP" dirty="0" smtClean="0"/>
              <a:t>amount</a:t>
            </a:r>
            <a:r>
              <a:rPr lang="ja-JP" altLang="en-US" dirty="0" smtClean="0"/>
              <a:t> </a:t>
            </a:r>
            <a:r>
              <a:rPr lang="en-US" altLang="ja-JP" dirty="0" smtClean="0"/>
              <a:t>of</a:t>
            </a:r>
            <a:r>
              <a:rPr lang="ja-JP" altLang="en-US" dirty="0" smtClean="0"/>
              <a:t> </a:t>
            </a:r>
            <a:r>
              <a:rPr lang="en-US" altLang="ja-JP" dirty="0" smtClean="0"/>
              <a:t>memory</a:t>
            </a:r>
            <a:endParaRPr lang="en-US" altLang="ja-JP" dirty="0"/>
          </a:p>
          <a:p>
            <a:pPr marL="285750" indent="-285750">
              <a:buFont typeface="Arial"/>
              <a:buChar char="•"/>
            </a:pPr>
            <a:r>
              <a:rPr lang="en-US" altLang="ja-JP" dirty="0" smtClean="0"/>
              <a:t>Undo</a:t>
            </a:r>
            <a:r>
              <a:rPr lang="ja-JP" altLang="en-US" dirty="0" smtClean="0"/>
              <a:t> </a:t>
            </a:r>
            <a:r>
              <a:rPr lang="en-US" altLang="ja-JP" dirty="0" smtClean="0"/>
              <a:t>versioning</a:t>
            </a:r>
            <a:r>
              <a:rPr lang="ja-JP" altLang="en-US" dirty="0" smtClean="0"/>
              <a:t> </a:t>
            </a:r>
            <a:r>
              <a:rPr lang="en-US" altLang="ja-JP" dirty="0" smtClean="0"/>
              <a:t>requires</a:t>
            </a:r>
            <a:r>
              <a:rPr lang="ja-JP" altLang="en-US" dirty="0" smtClean="0"/>
              <a:t> </a:t>
            </a:r>
            <a:r>
              <a:rPr lang="en-US" altLang="ja-JP" dirty="0" smtClean="0"/>
              <a:t>additional</a:t>
            </a:r>
            <a:r>
              <a:rPr lang="ja-JP" altLang="en-US" dirty="0" smtClean="0"/>
              <a:t> </a:t>
            </a:r>
            <a:r>
              <a:rPr lang="en-US" altLang="ja-JP" dirty="0" smtClean="0"/>
              <a:t>memory</a:t>
            </a:r>
            <a:r>
              <a:rPr lang="ja-JP" altLang="en-US" dirty="0" smtClean="0"/>
              <a:t> </a:t>
            </a:r>
            <a:r>
              <a:rPr lang="en-US" altLang="ja-JP" dirty="0" smtClean="0"/>
              <a:t>for</a:t>
            </a:r>
            <a:r>
              <a:rPr lang="ja-JP" altLang="en-US" dirty="0" smtClean="0"/>
              <a:t> </a:t>
            </a:r>
            <a:r>
              <a:rPr lang="en-US" altLang="ja-JP" dirty="0" smtClean="0"/>
              <a:t>the</a:t>
            </a:r>
            <a:r>
              <a:rPr lang="ja-JP" altLang="en-US" dirty="0" smtClean="0"/>
              <a:t> </a:t>
            </a:r>
            <a:r>
              <a:rPr lang="en-US" altLang="ja-JP" dirty="0" smtClean="0"/>
              <a:t>undo</a:t>
            </a:r>
            <a:r>
              <a:rPr lang="ja-JP" altLang="en-US" dirty="0" smtClean="0"/>
              <a:t> </a:t>
            </a:r>
            <a:r>
              <a:rPr lang="en-US" altLang="ja-JP" dirty="0" smtClean="0"/>
              <a:t>buffer</a:t>
            </a:r>
          </a:p>
          <a:p>
            <a:pPr marL="285750" indent="-285750">
              <a:buFont typeface="Arial"/>
              <a:buChar char="•"/>
            </a:pPr>
            <a:r>
              <a:rPr lang="en-US" altLang="ja-JP" dirty="0" smtClean="0"/>
              <a:t>Flat array requires fixed amount of memory, regardless of locality</a:t>
            </a:r>
          </a:p>
          <a:p>
            <a:pPr marL="285750" indent="-285750">
              <a:buFont typeface="Arial"/>
              <a:buChar char="•"/>
            </a:pPr>
            <a:r>
              <a:rPr lang="en-US" altLang="ja-JP" dirty="0" smtClean="0"/>
              <a:t>For flat with tracking and log array, higher locality incurs lower memory consumption</a:t>
            </a:r>
          </a:p>
        </p:txBody>
      </p:sp>
    </p:spTree>
    <p:extLst>
      <p:ext uri="{BB962C8B-B14F-4D97-AF65-F5344CB8AC3E}">
        <p14:creationId xmlns:p14="http://schemas.microsoft.com/office/powerpoint/2010/main" val="4044087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a:t>
            </a:r>
            <a:r>
              <a:rPr lang="en-US" dirty="0" err="1" smtClean="0"/>
              <a:t>decremental</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32</a:t>
            </a:fld>
            <a:endParaRPr lang="en-US"/>
          </a:p>
        </p:txBody>
      </p:sp>
      <p:pic>
        <p:nvPicPr>
          <p:cNvPr id="7" name="Picture 6" descr="incremental-version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65" y="2361911"/>
            <a:ext cx="3801635" cy="2099254"/>
          </a:xfrm>
          <a:prstGeom prst="rect">
            <a:avLst/>
          </a:prstGeom>
        </p:spPr>
      </p:pic>
      <p:pic>
        <p:nvPicPr>
          <p:cNvPr id="8" name="Picture 7" descr="decremental-versionin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255" y="2361910"/>
            <a:ext cx="4077545" cy="2540289"/>
          </a:xfrm>
          <a:prstGeom prst="rect">
            <a:avLst/>
          </a:prstGeom>
        </p:spPr>
      </p:pic>
    </p:spTree>
    <p:extLst>
      <p:ext uri="{BB962C8B-B14F-4D97-AF65-F5344CB8AC3E}">
        <p14:creationId xmlns:p14="http://schemas.microsoft.com/office/powerpoint/2010/main" val="2444650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800" dirty="0" smtClean="0"/>
              <a:t>Full Version</a:t>
            </a:r>
            <a:r>
              <a:rPr lang="ja-JP" altLang="en-US" sz="4800" dirty="0" smtClean="0"/>
              <a:t> </a:t>
            </a:r>
            <a:r>
              <a:rPr lang="en-US" altLang="ja-JP" sz="4800" dirty="0" smtClean="0"/>
              <a:t>Retrieval Cost</a:t>
            </a:r>
            <a:endParaRPr lang="en-US" sz="4800" dirty="0"/>
          </a:p>
        </p:txBody>
      </p:sp>
      <p:sp>
        <p:nvSpPr>
          <p:cNvPr id="6" name="Date Placeholder 5"/>
          <p:cNvSpPr>
            <a:spLocks noGrp="1"/>
          </p:cNvSpPr>
          <p:nvPr>
            <p:ph type="dt" sz="half" idx="10"/>
          </p:nvPr>
        </p:nvSpPr>
        <p:spPr/>
        <p:txBody>
          <a:bodyPr/>
          <a:lstStyle/>
          <a:p>
            <a:r>
              <a:rPr lang="en-US" smtClean="0"/>
              <a:t>Dec 15, 2015</a:t>
            </a:r>
            <a:endParaRPr lang="en-US"/>
          </a:p>
        </p:txBody>
      </p:sp>
      <p:sp>
        <p:nvSpPr>
          <p:cNvPr id="7" name="Footer Placeholder 6"/>
          <p:cNvSpPr>
            <a:spLocks noGrp="1"/>
          </p:cNvSpPr>
          <p:nvPr>
            <p:ph type="ftr" sz="quarter" idx="11"/>
          </p:nvPr>
        </p:nvSpPr>
        <p:spPr/>
        <p:txBody>
          <a:bodyPr/>
          <a:lstStyle/>
          <a:p>
            <a:r>
              <a:rPr lang="en-US" smtClean="0"/>
              <a:t>Hajime Fujita, ICPADS 2015</a:t>
            </a:r>
            <a:endParaRPr lang="en-US"/>
          </a:p>
        </p:txBody>
      </p:sp>
      <p:sp>
        <p:nvSpPr>
          <p:cNvPr id="8" name="Slide Number Placeholder 7"/>
          <p:cNvSpPr>
            <a:spLocks noGrp="1"/>
          </p:cNvSpPr>
          <p:nvPr>
            <p:ph type="sldNum" sz="quarter" idx="12"/>
          </p:nvPr>
        </p:nvSpPr>
        <p:spPr/>
        <p:txBody>
          <a:bodyPr/>
          <a:lstStyle/>
          <a:p>
            <a:fld id="{BA9B540C-44DA-4F69-89C9-7C84606640D3}" type="slidenum">
              <a:rPr lang="en-US" smtClean="0"/>
              <a:pPr/>
              <a:t>33</a:t>
            </a:fld>
            <a:endParaRPr lang="en-US"/>
          </a:p>
        </p:txBody>
      </p:sp>
      <p:sp>
        <p:nvSpPr>
          <p:cNvPr id="9" name="TextBox 8"/>
          <p:cNvSpPr txBox="1"/>
          <p:nvPr/>
        </p:nvSpPr>
        <p:spPr>
          <a:xfrm>
            <a:off x="659165" y="5170108"/>
            <a:ext cx="8027635"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a:buChar char="•"/>
            </a:pPr>
            <a:r>
              <a:rPr lang="en-US" dirty="0" smtClean="0"/>
              <a:t>Flat/log array have constant cost of version rollback</a:t>
            </a:r>
          </a:p>
          <a:p>
            <a:pPr marL="285750" indent="-285750">
              <a:buFont typeface="Arial"/>
              <a:buChar char="•"/>
            </a:pPr>
            <a:r>
              <a:rPr lang="en-US" dirty="0" smtClean="0"/>
              <a:t>Redo versioning is good at restoring older versions, whereas undo is good at newer versions</a:t>
            </a:r>
          </a:p>
        </p:txBody>
      </p:sp>
      <p:pic>
        <p:nvPicPr>
          <p:cNvPr id="10" name="Picture 9"/>
          <p:cNvPicPr>
            <a:picLocks noChangeAspect="1"/>
          </p:cNvPicPr>
          <p:nvPr/>
        </p:nvPicPr>
        <p:blipFill>
          <a:blip r:embed="rId2"/>
          <a:stretch>
            <a:fillRect/>
          </a:stretch>
        </p:blipFill>
        <p:spPr>
          <a:xfrm>
            <a:off x="659165" y="1804061"/>
            <a:ext cx="8085153" cy="2907469"/>
          </a:xfrm>
          <a:prstGeom prst="rect">
            <a:avLst/>
          </a:prstGeom>
        </p:spPr>
      </p:pic>
    </p:spTree>
    <p:extLst>
      <p:ext uri="{BB962C8B-B14F-4D97-AF65-F5344CB8AC3E}">
        <p14:creationId xmlns:p14="http://schemas.microsoft.com/office/powerpoint/2010/main" val="65325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800" dirty="0"/>
              <a:t>How</a:t>
            </a:r>
            <a:r>
              <a:rPr lang="ja-JP" altLang="en-US" sz="4800" dirty="0"/>
              <a:t> </a:t>
            </a:r>
            <a:r>
              <a:rPr lang="en-US" altLang="ja-JP" sz="4800" dirty="0"/>
              <a:t>Multi-version</a:t>
            </a:r>
            <a:r>
              <a:rPr lang="ja-JP" altLang="en-US" sz="4800" dirty="0"/>
              <a:t> </a:t>
            </a:r>
            <a:r>
              <a:rPr lang="en-US" altLang="ja-JP" sz="4800" dirty="0"/>
              <a:t>Helps?</a:t>
            </a:r>
            <a:endParaRPr lang="en-US" sz="4800" dirty="0"/>
          </a:p>
        </p:txBody>
      </p:sp>
      <p:sp>
        <p:nvSpPr>
          <p:cNvPr id="3" name="Content Placeholder 2"/>
          <p:cNvSpPr>
            <a:spLocks noGrp="1"/>
          </p:cNvSpPr>
          <p:nvPr>
            <p:ph idx="1"/>
          </p:nvPr>
        </p:nvSpPr>
        <p:spPr>
          <a:xfrm>
            <a:off x="457200" y="1600200"/>
            <a:ext cx="8229600" cy="1142999"/>
          </a:xfrm>
        </p:spPr>
        <p:txBody>
          <a:bodyPr>
            <a:normAutofit/>
          </a:bodyPr>
          <a:lstStyle/>
          <a:p>
            <a:r>
              <a:rPr lang="en-US" dirty="0"/>
              <a:t>Multi-</a:t>
            </a:r>
            <a:r>
              <a:rPr lang="en-US" dirty="0" smtClean="0"/>
              <a:t>version</a:t>
            </a:r>
            <a:r>
              <a:rPr lang="en-US" altLang="ja-JP" dirty="0" smtClean="0"/>
              <a:t>ing</a:t>
            </a:r>
            <a:r>
              <a:rPr lang="en-US" dirty="0" smtClean="0"/>
              <a:t> enable</a:t>
            </a:r>
            <a:r>
              <a:rPr lang="en-US" altLang="ja-JP" dirty="0" smtClean="0"/>
              <a:t>s</a:t>
            </a:r>
            <a:r>
              <a:rPr lang="en-US" dirty="0" smtClean="0"/>
              <a:t> </a:t>
            </a:r>
            <a:r>
              <a:rPr lang="en-US" dirty="0"/>
              <a:t>flexible recovery from latent </a:t>
            </a:r>
            <a:r>
              <a:rPr lang="en-US" dirty="0" smtClean="0"/>
              <a:t>errors</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4</a:t>
            </a:fld>
            <a:endParaRPr lang="en-US"/>
          </a:p>
        </p:txBody>
      </p:sp>
      <p:sp>
        <p:nvSpPr>
          <p:cNvPr id="7" name="Rectangle 6"/>
          <p:cNvSpPr/>
          <p:nvPr/>
        </p:nvSpPr>
        <p:spPr>
          <a:xfrm>
            <a:off x="3451923" y="4127500"/>
            <a:ext cx="381000" cy="9419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sp>
        <p:nvSpPr>
          <p:cNvPr id="8" name="Rectangle 7"/>
          <p:cNvSpPr/>
          <p:nvPr/>
        </p:nvSpPr>
        <p:spPr>
          <a:xfrm>
            <a:off x="4467923" y="4127500"/>
            <a:ext cx="381000" cy="9419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sp>
        <p:nvSpPr>
          <p:cNvPr id="9" name="Rectangle 8"/>
          <p:cNvSpPr/>
          <p:nvPr/>
        </p:nvSpPr>
        <p:spPr>
          <a:xfrm>
            <a:off x="5483923" y="4127500"/>
            <a:ext cx="381000" cy="941900"/>
          </a:xfrm>
          <a:prstGeom prst="rect">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en-US" sz="1400" dirty="0" smtClean="0"/>
              <a:t>corrupted</a:t>
            </a:r>
          </a:p>
          <a:p>
            <a:pPr algn="ctr"/>
            <a:r>
              <a:rPr lang="en-US" sz="1400" dirty="0" smtClean="0"/>
              <a:t>version</a:t>
            </a:r>
            <a:endParaRPr lang="en-US" sz="1400" dirty="0"/>
          </a:p>
        </p:txBody>
      </p:sp>
      <p:sp>
        <p:nvSpPr>
          <p:cNvPr id="10" name="Rectangle 9"/>
          <p:cNvSpPr/>
          <p:nvPr/>
        </p:nvSpPr>
        <p:spPr>
          <a:xfrm>
            <a:off x="5483923" y="2870201"/>
            <a:ext cx="381000" cy="941900"/>
          </a:xfrm>
          <a:prstGeom prst="rect">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en-US" sz="1200" dirty="0" smtClean="0"/>
              <a:t>corrupted</a:t>
            </a:r>
          </a:p>
          <a:p>
            <a:pPr algn="ctr"/>
            <a:r>
              <a:rPr lang="en-US" sz="1200" dirty="0" smtClean="0"/>
              <a:t>checkpoint</a:t>
            </a:r>
            <a:endParaRPr lang="en-US" sz="1200" dirty="0"/>
          </a:p>
        </p:txBody>
      </p:sp>
      <p:cxnSp>
        <p:nvCxnSpPr>
          <p:cNvPr id="13" name="Straight Arrow Connector 12"/>
          <p:cNvCxnSpPr>
            <a:stCxn id="42" idx="3"/>
            <a:endCxn id="10" idx="1"/>
          </p:cNvCxnSpPr>
          <p:nvPr/>
        </p:nvCxnSpPr>
        <p:spPr>
          <a:xfrm>
            <a:off x="2816923" y="3341151"/>
            <a:ext cx="2667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Multiply 13"/>
          <p:cNvSpPr/>
          <p:nvPr/>
        </p:nvSpPr>
        <p:spPr>
          <a:xfrm>
            <a:off x="4679908" y="3144987"/>
            <a:ext cx="432605" cy="390789"/>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p:cNvSpPr txBox="1"/>
          <p:nvPr/>
        </p:nvSpPr>
        <p:spPr>
          <a:xfrm>
            <a:off x="4582223" y="3396211"/>
            <a:ext cx="887821" cy="523220"/>
          </a:xfrm>
          <a:prstGeom prst="rect">
            <a:avLst/>
          </a:prstGeom>
          <a:noFill/>
        </p:spPr>
        <p:txBody>
          <a:bodyPr wrap="none" rtlCol="0">
            <a:spAutoFit/>
          </a:bodyPr>
          <a:lstStyle/>
          <a:p>
            <a:r>
              <a:rPr lang="en-US" sz="1400" dirty="0" smtClean="0"/>
              <a:t>error </a:t>
            </a:r>
          </a:p>
          <a:p>
            <a:r>
              <a:rPr lang="en-US" sz="1400" dirty="0" smtClean="0"/>
              <a:t>occurred</a:t>
            </a:r>
          </a:p>
        </p:txBody>
      </p:sp>
      <p:cxnSp>
        <p:nvCxnSpPr>
          <p:cNvPr id="19" name="Straight Arrow Connector 18"/>
          <p:cNvCxnSpPr>
            <a:stCxn id="8" idx="3"/>
            <a:endCxn id="9" idx="1"/>
          </p:cNvCxnSpPr>
          <p:nvPr/>
        </p:nvCxnSpPr>
        <p:spPr>
          <a:xfrm>
            <a:off x="4848923" y="4598450"/>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8" idx="1"/>
          </p:cNvCxnSpPr>
          <p:nvPr/>
        </p:nvCxnSpPr>
        <p:spPr>
          <a:xfrm>
            <a:off x="3832923" y="4598450"/>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7" idx="1"/>
          </p:cNvCxnSpPr>
          <p:nvPr/>
        </p:nvCxnSpPr>
        <p:spPr>
          <a:xfrm>
            <a:off x="2816923" y="4598450"/>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451923" y="5372100"/>
            <a:ext cx="381000" cy="9419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sp>
        <p:nvSpPr>
          <p:cNvPr id="28" name="Rectangle 27"/>
          <p:cNvSpPr/>
          <p:nvPr/>
        </p:nvSpPr>
        <p:spPr>
          <a:xfrm>
            <a:off x="4467923" y="5372100"/>
            <a:ext cx="381000" cy="9419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sz="1400" dirty="0" smtClean="0"/>
              <a:t>version</a:t>
            </a:r>
            <a:endParaRPr lang="en-US" sz="1400" dirty="0"/>
          </a:p>
        </p:txBody>
      </p:sp>
      <p:sp>
        <p:nvSpPr>
          <p:cNvPr id="29" name="Rectangle 28"/>
          <p:cNvSpPr/>
          <p:nvPr/>
        </p:nvSpPr>
        <p:spPr>
          <a:xfrm>
            <a:off x="5483923" y="5372100"/>
            <a:ext cx="381000" cy="941900"/>
          </a:xfrm>
          <a:prstGeom prst="rect">
            <a:avLst/>
          </a:prstGeom>
        </p:spPr>
        <p:style>
          <a:lnRef idx="1">
            <a:schemeClr val="accent2"/>
          </a:lnRef>
          <a:fillRef idx="2">
            <a:schemeClr val="accent2"/>
          </a:fillRef>
          <a:effectRef idx="1">
            <a:schemeClr val="accent2"/>
          </a:effectRef>
          <a:fontRef idx="minor">
            <a:schemeClr val="dk1"/>
          </a:fontRef>
        </p:style>
        <p:txBody>
          <a:bodyPr vert="vert" rtlCol="0" anchor="ctr"/>
          <a:lstStyle/>
          <a:p>
            <a:pPr algn="ctr"/>
            <a:r>
              <a:rPr lang="en-US" sz="1400" dirty="0" smtClean="0"/>
              <a:t>corrupted</a:t>
            </a:r>
          </a:p>
          <a:p>
            <a:pPr algn="ctr"/>
            <a:r>
              <a:rPr lang="en-US" sz="1400" dirty="0" smtClean="0"/>
              <a:t>version</a:t>
            </a:r>
            <a:endParaRPr lang="en-US" sz="1400" dirty="0"/>
          </a:p>
        </p:txBody>
      </p:sp>
      <p:cxnSp>
        <p:nvCxnSpPr>
          <p:cNvPr id="30" name="Straight Arrow Connector 29"/>
          <p:cNvCxnSpPr>
            <a:stCxn id="28" idx="3"/>
            <a:endCxn id="29" idx="1"/>
          </p:cNvCxnSpPr>
          <p:nvPr/>
        </p:nvCxnSpPr>
        <p:spPr>
          <a:xfrm>
            <a:off x="4848923" y="5843050"/>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7" idx="3"/>
            <a:endCxn id="28" idx="1"/>
          </p:cNvCxnSpPr>
          <p:nvPr/>
        </p:nvCxnSpPr>
        <p:spPr>
          <a:xfrm>
            <a:off x="3832923" y="5843050"/>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27" idx="1"/>
          </p:cNvCxnSpPr>
          <p:nvPr/>
        </p:nvCxnSpPr>
        <p:spPr>
          <a:xfrm>
            <a:off x="2816923" y="5843050"/>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60030" y="4336840"/>
            <a:ext cx="858804" cy="523220"/>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400" dirty="0">
                <a:solidFill>
                  <a:schemeClr val="tx1"/>
                </a:solidFill>
              </a:rPr>
              <a:t>E</a:t>
            </a:r>
            <a:r>
              <a:rPr lang="en-US" sz="1400" dirty="0" smtClean="0">
                <a:solidFill>
                  <a:schemeClr val="tx1"/>
                </a:solidFill>
              </a:rPr>
              <a:t>rror </a:t>
            </a:r>
          </a:p>
          <a:p>
            <a:r>
              <a:rPr lang="en-US" sz="1400" dirty="0" smtClean="0">
                <a:solidFill>
                  <a:schemeClr val="tx1"/>
                </a:solidFill>
              </a:rPr>
              <a:t>detected</a:t>
            </a:r>
          </a:p>
        </p:txBody>
      </p:sp>
      <p:cxnSp>
        <p:nvCxnSpPr>
          <p:cNvPr id="34" name="Straight Arrow Connector 33"/>
          <p:cNvCxnSpPr>
            <a:stCxn id="9" idx="3"/>
            <a:endCxn id="33" idx="1"/>
          </p:cNvCxnSpPr>
          <p:nvPr/>
        </p:nvCxnSpPr>
        <p:spPr>
          <a:xfrm>
            <a:off x="5864923" y="4598450"/>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3"/>
            <a:endCxn id="40" idx="1"/>
          </p:cNvCxnSpPr>
          <p:nvPr/>
        </p:nvCxnSpPr>
        <p:spPr>
          <a:xfrm>
            <a:off x="5864923" y="5843050"/>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460030" y="5581440"/>
            <a:ext cx="858804" cy="523220"/>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400" dirty="0">
                <a:solidFill>
                  <a:schemeClr val="tx1"/>
                </a:solidFill>
              </a:rPr>
              <a:t>E</a:t>
            </a:r>
            <a:r>
              <a:rPr lang="en-US" sz="1400" dirty="0" smtClean="0">
                <a:solidFill>
                  <a:schemeClr val="tx1"/>
                </a:solidFill>
              </a:rPr>
              <a:t>rror </a:t>
            </a:r>
          </a:p>
          <a:p>
            <a:r>
              <a:rPr lang="en-US" sz="1400" dirty="0" smtClean="0">
                <a:solidFill>
                  <a:schemeClr val="tx1"/>
                </a:solidFill>
              </a:rPr>
              <a:t>detected</a:t>
            </a:r>
          </a:p>
        </p:txBody>
      </p:sp>
      <p:sp>
        <p:nvSpPr>
          <p:cNvPr id="42" name="TextBox 41"/>
          <p:cNvSpPr txBox="1"/>
          <p:nvPr/>
        </p:nvSpPr>
        <p:spPr>
          <a:xfrm>
            <a:off x="2260210" y="3187262"/>
            <a:ext cx="556713" cy="307777"/>
          </a:xfrm>
          <a:prstGeom prst="rect">
            <a:avLst/>
          </a:prstGeom>
          <a:noFill/>
          <a:ln w="12700" cmpd="sng">
            <a:solidFill>
              <a:schemeClr val="tx1"/>
            </a:solidFill>
          </a:ln>
        </p:spPr>
        <p:txBody>
          <a:bodyPr wrap="none" rtlCol="0">
            <a:spAutoFit/>
          </a:bodyPr>
          <a:lstStyle/>
          <a:p>
            <a:r>
              <a:rPr lang="en-US" altLang="ja-JP" sz="1400" dirty="0" smtClean="0"/>
              <a:t>Start</a:t>
            </a:r>
            <a:endParaRPr lang="en-US" sz="1400" dirty="0" smtClean="0"/>
          </a:p>
        </p:txBody>
      </p:sp>
      <p:sp>
        <p:nvSpPr>
          <p:cNvPr id="47" name="TextBox 46"/>
          <p:cNvSpPr txBox="1"/>
          <p:nvPr/>
        </p:nvSpPr>
        <p:spPr>
          <a:xfrm>
            <a:off x="2258777" y="4444561"/>
            <a:ext cx="556713" cy="307777"/>
          </a:xfrm>
          <a:prstGeom prst="rect">
            <a:avLst/>
          </a:prstGeom>
          <a:noFill/>
          <a:ln w="12700" cmpd="sng">
            <a:solidFill>
              <a:schemeClr val="tx1"/>
            </a:solidFill>
          </a:ln>
        </p:spPr>
        <p:txBody>
          <a:bodyPr wrap="none" rtlCol="0">
            <a:spAutoFit/>
          </a:bodyPr>
          <a:lstStyle/>
          <a:p>
            <a:r>
              <a:rPr lang="en-US" altLang="ja-JP" sz="1400" dirty="0" smtClean="0"/>
              <a:t>Start</a:t>
            </a:r>
            <a:endParaRPr lang="en-US" sz="1400" dirty="0" smtClean="0"/>
          </a:p>
        </p:txBody>
      </p:sp>
      <p:sp>
        <p:nvSpPr>
          <p:cNvPr id="48" name="TextBox 47"/>
          <p:cNvSpPr txBox="1"/>
          <p:nvPr/>
        </p:nvSpPr>
        <p:spPr>
          <a:xfrm>
            <a:off x="2260210" y="5689161"/>
            <a:ext cx="556713" cy="307777"/>
          </a:xfrm>
          <a:prstGeom prst="rect">
            <a:avLst/>
          </a:prstGeom>
          <a:noFill/>
          <a:ln w="12700" cmpd="sng">
            <a:solidFill>
              <a:schemeClr val="tx1"/>
            </a:solidFill>
          </a:ln>
        </p:spPr>
        <p:txBody>
          <a:bodyPr wrap="none" rtlCol="0">
            <a:spAutoFit/>
          </a:bodyPr>
          <a:lstStyle/>
          <a:p>
            <a:r>
              <a:rPr lang="en-US" altLang="ja-JP" sz="1400" dirty="0" smtClean="0"/>
              <a:t>Start</a:t>
            </a:r>
            <a:endParaRPr lang="en-US" sz="1400" dirty="0" smtClean="0"/>
          </a:p>
        </p:txBody>
      </p:sp>
      <p:sp>
        <p:nvSpPr>
          <p:cNvPr id="49" name="TextBox 48"/>
          <p:cNvSpPr txBox="1"/>
          <p:nvPr/>
        </p:nvSpPr>
        <p:spPr>
          <a:xfrm>
            <a:off x="6464708" y="3079541"/>
            <a:ext cx="858804" cy="523220"/>
          </a:xfrm>
          <a:prstGeom prst="rect">
            <a:avLst/>
          </a:prstGeom>
          <a:solidFill>
            <a:schemeClr val="accent3">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400" dirty="0">
                <a:solidFill>
                  <a:schemeClr val="tx1"/>
                </a:solidFill>
              </a:rPr>
              <a:t>E</a:t>
            </a:r>
            <a:r>
              <a:rPr lang="en-US" sz="1400" dirty="0" smtClean="0">
                <a:solidFill>
                  <a:schemeClr val="tx1"/>
                </a:solidFill>
              </a:rPr>
              <a:t>rror </a:t>
            </a:r>
          </a:p>
          <a:p>
            <a:r>
              <a:rPr lang="en-US" sz="1400" dirty="0" smtClean="0">
                <a:solidFill>
                  <a:schemeClr val="tx1"/>
                </a:solidFill>
              </a:rPr>
              <a:t>detected</a:t>
            </a:r>
          </a:p>
        </p:txBody>
      </p:sp>
      <p:cxnSp>
        <p:nvCxnSpPr>
          <p:cNvPr id="50" name="Straight Arrow Connector 49"/>
          <p:cNvCxnSpPr>
            <a:endCxn id="49" idx="1"/>
          </p:cNvCxnSpPr>
          <p:nvPr/>
        </p:nvCxnSpPr>
        <p:spPr>
          <a:xfrm>
            <a:off x="5869601" y="3341151"/>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49" idx="3"/>
            <a:endCxn id="42" idx="0"/>
          </p:cNvCxnSpPr>
          <p:nvPr/>
        </p:nvCxnSpPr>
        <p:spPr>
          <a:xfrm flipH="1" flipV="1">
            <a:off x="2538567" y="3187262"/>
            <a:ext cx="4784945" cy="153889"/>
          </a:xfrm>
          <a:prstGeom prst="curvedConnector4">
            <a:avLst>
              <a:gd name="adj1" fmla="val -7697"/>
              <a:gd name="adj2" fmla="val 41758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7913941" y="4127500"/>
            <a:ext cx="381000" cy="941900"/>
          </a:xfrm>
          <a:prstGeom prst="rect">
            <a:avLst/>
          </a:prstGeom>
        </p:spPr>
        <p:style>
          <a:lnRef idx="1">
            <a:schemeClr val="accent5"/>
          </a:lnRef>
          <a:fillRef idx="2">
            <a:schemeClr val="accent5"/>
          </a:fillRef>
          <a:effectRef idx="1">
            <a:schemeClr val="accent5"/>
          </a:effectRef>
          <a:fontRef idx="minor">
            <a:schemeClr val="dk1"/>
          </a:fontRef>
        </p:style>
        <p:txBody>
          <a:bodyPr vert="vert" rtlCol="0" anchor="ctr"/>
          <a:lstStyle/>
          <a:p>
            <a:pPr algn="ctr"/>
            <a:r>
              <a:rPr lang="en-US" altLang="ja-JP" sz="1400" dirty="0" smtClean="0"/>
              <a:t>restored</a:t>
            </a:r>
          </a:p>
          <a:p>
            <a:pPr algn="ctr"/>
            <a:r>
              <a:rPr lang="en-US" altLang="ja-JP" sz="1400" dirty="0" smtClean="0"/>
              <a:t>v</a:t>
            </a:r>
            <a:r>
              <a:rPr lang="en-US" sz="1400" dirty="0" smtClean="0"/>
              <a:t>ersion</a:t>
            </a:r>
            <a:endParaRPr lang="en-US" sz="1400" dirty="0"/>
          </a:p>
        </p:txBody>
      </p:sp>
      <p:cxnSp>
        <p:nvCxnSpPr>
          <p:cNvPr id="59" name="Straight Arrow Connector 58"/>
          <p:cNvCxnSpPr/>
          <p:nvPr/>
        </p:nvCxnSpPr>
        <p:spPr>
          <a:xfrm>
            <a:off x="7318834" y="4598450"/>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Curved Connector 59"/>
          <p:cNvCxnSpPr>
            <a:stCxn id="8" idx="0"/>
            <a:endCxn id="58" idx="0"/>
          </p:cNvCxnSpPr>
          <p:nvPr/>
        </p:nvCxnSpPr>
        <p:spPr>
          <a:xfrm rot="5400000" flipH="1" flipV="1">
            <a:off x="6381432" y="2404491"/>
            <a:ext cx="12700" cy="3446018"/>
          </a:xfrm>
          <a:prstGeom prst="curvedConnector3">
            <a:avLst>
              <a:gd name="adj1" fmla="val 1800000"/>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8294941" y="4598450"/>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7038218" y="3658212"/>
            <a:ext cx="875723" cy="307777"/>
          </a:xfrm>
          <a:prstGeom prst="rect">
            <a:avLst/>
          </a:prstGeom>
          <a:noFill/>
        </p:spPr>
        <p:txBody>
          <a:bodyPr wrap="none" rtlCol="0">
            <a:spAutoFit/>
          </a:bodyPr>
          <a:lstStyle/>
          <a:p>
            <a:r>
              <a:rPr lang="en-US" sz="1400" dirty="0"/>
              <a:t>R</a:t>
            </a:r>
            <a:r>
              <a:rPr lang="en-US" sz="1400" dirty="0" smtClean="0"/>
              <a:t>ollback</a:t>
            </a:r>
          </a:p>
        </p:txBody>
      </p:sp>
      <p:sp>
        <p:nvSpPr>
          <p:cNvPr id="65" name="Rectangle 64"/>
          <p:cNvSpPr/>
          <p:nvPr/>
        </p:nvSpPr>
        <p:spPr>
          <a:xfrm>
            <a:off x="7920291" y="5372100"/>
            <a:ext cx="381000" cy="941900"/>
          </a:xfrm>
          <a:prstGeom prst="rect">
            <a:avLst/>
          </a:prstGeom>
        </p:spPr>
        <p:style>
          <a:lnRef idx="1">
            <a:schemeClr val="accent1"/>
          </a:lnRef>
          <a:fillRef idx="2">
            <a:schemeClr val="accent1"/>
          </a:fillRef>
          <a:effectRef idx="1">
            <a:schemeClr val="accent1"/>
          </a:effectRef>
          <a:fontRef idx="minor">
            <a:schemeClr val="dk1"/>
          </a:fontRef>
        </p:style>
        <p:txBody>
          <a:bodyPr vert="vert" rtlCol="0" anchor="ctr"/>
          <a:lstStyle/>
          <a:p>
            <a:pPr algn="ctr"/>
            <a:r>
              <a:rPr lang="en-US" altLang="en-US" sz="1400" dirty="0" smtClean="0"/>
              <a:t>new state</a:t>
            </a:r>
            <a:endParaRPr lang="en-US" altLang="ja-JP" sz="1400" dirty="0" smtClean="0"/>
          </a:p>
        </p:txBody>
      </p:sp>
      <p:cxnSp>
        <p:nvCxnSpPr>
          <p:cNvPr id="66" name="Straight Arrow Connector 65"/>
          <p:cNvCxnSpPr/>
          <p:nvPr/>
        </p:nvCxnSpPr>
        <p:spPr>
          <a:xfrm>
            <a:off x="7325184" y="5843050"/>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284769" y="5822540"/>
            <a:ext cx="59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Curved Connector 67"/>
          <p:cNvCxnSpPr>
            <a:stCxn id="28" idx="0"/>
            <a:endCxn id="65" idx="0"/>
          </p:cNvCxnSpPr>
          <p:nvPr/>
        </p:nvCxnSpPr>
        <p:spPr>
          <a:xfrm rot="5400000" flipH="1" flipV="1">
            <a:off x="6384607" y="3645916"/>
            <a:ext cx="12700" cy="3452368"/>
          </a:xfrm>
          <a:prstGeom prst="curvedConnector3">
            <a:avLst>
              <a:gd name="adj1" fmla="val 1400000"/>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69" name="正方形/長方形 1"/>
          <p:cNvSpPr/>
          <p:nvPr/>
        </p:nvSpPr>
        <p:spPr>
          <a:xfrm>
            <a:off x="4489408" y="5403539"/>
            <a:ext cx="359515" cy="1271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6" name="TextBox 75"/>
          <p:cNvSpPr txBox="1"/>
          <p:nvPr/>
        </p:nvSpPr>
        <p:spPr>
          <a:xfrm>
            <a:off x="5801661" y="5177970"/>
            <a:ext cx="2315480" cy="523220"/>
          </a:xfrm>
          <a:prstGeom prst="rect">
            <a:avLst/>
          </a:prstGeom>
          <a:noFill/>
        </p:spPr>
        <p:txBody>
          <a:bodyPr wrap="square" rtlCol="0">
            <a:spAutoFit/>
          </a:bodyPr>
          <a:lstStyle/>
          <a:p>
            <a:r>
              <a:rPr lang="en-US" sz="1400" dirty="0"/>
              <a:t>R</a:t>
            </a:r>
            <a:r>
              <a:rPr lang="en-US" sz="1400" dirty="0" smtClean="0"/>
              <a:t>ecovery using a part of an old version</a:t>
            </a:r>
          </a:p>
        </p:txBody>
      </p:sp>
      <p:sp>
        <p:nvSpPr>
          <p:cNvPr id="77" name="TextBox 76"/>
          <p:cNvSpPr txBox="1"/>
          <p:nvPr/>
        </p:nvSpPr>
        <p:spPr>
          <a:xfrm>
            <a:off x="243617" y="3902692"/>
            <a:ext cx="2294950" cy="646331"/>
          </a:xfrm>
          <a:prstGeom prst="rect">
            <a:avLst/>
          </a:prstGeom>
          <a:noFill/>
        </p:spPr>
        <p:txBody>
          <a:bodyPr wrap="square" rtlCol="0">
            <a:spAutoFit/>
          </a:bodyPr>
          <a:lstStyle/>
          <a:p>
            <a:r>
              <a:rPr lang="en-US" dirty="0" smtClean="0"/>
              <a:t>(</a:t>
            </a:r>
            <a:r>
              <a:rPr lang="en-US" altLang="ja-JP" dirty="0" smtClean="0"/>
              <a:t>b</a:t>
            </a:r>
            <a:r>
              <a:rPr lang="en-US" dirty="0" smtClean="0"/>
              <a:t>) Rollback using an old version</a:t>
            </a:r>
            <a:endParaRPr lang="en-US" dirty="0"/>
          </a:p>
        </p:txBody>
      </p:sp>
      <p:sp>
        <p:nvSpPr>
          <p:cNvPr id="78" name="TextBox 77"/>
          <p:cNvSpPr txBox="1"/>
          <p:nvPr/>
        </p:nvSpPr>
        <p:spPr>
          <a:xfrm>
            <a:off x="243617" y="4860060"/>
            <a:ext cx="2294950" cy="923330"/>
          </a:xfrm>
          <a:prstGeom prst="rect">
            <a:avLst/>
          </a:prstGeom>
          <a:noFill/>
        </p:spPr>
        <p:txBody>
          <a:bodyPr wrap="square" rtlCol="0">
            <a:spAutoFit/>
          </a:bodyPr>
          <a:lstStyle/>
          <a:p>
            <a:r>
              <a:rPr lang="en-US" dirty="0" smtClean="0"/>
              <a:t>(</a:t>
            </a:r>
            <a:r>
              <a:rPr lang="en-US" altLang="ja-JP" dirty="0" smtClean="0"/>
              <a:t>c</a:t>
            </a:r>
            <a:r>
              <a:rPr lang="en-US" dirty="0" smtClean="0"/>
              <a:t>) Forward error correction using an old version</a:t>
            </a:r>
            <a:endParaRPr lang="en-US" dirty="0"/>
          </a:p>
        </p:txBody>
      </p:sp>
      <p:sp>
        <p:nvSpPr>
          <p:cNvPr id="79" name="TextBox 78"/>
          <p:cNvSpPr txBox="1"/>
          <p:nvPr/>
        </p:nvSpPr>
        <p:spPr>
          <a:xfrm>
            <a:off x="243617" y="2682119"/>
            <a:ext cx="2294950" cy="646331"/>
          </a:xfrm>
          <a:prstGeom prst="rect">
            <a:avLst/>
          </a:prstGeom>
          <a:noFill/>
        </p:spPr>
        <p:txBody>
          <a:bodyPr wrap="square" rtlCol="0">
            <a:spAutoFit/>
          </a:bodyPr>
          <a:lstStyle/>
          <a:p>
            <a:r>
              <a:rPr lang="en-US" altLang="ja-JP" dirty="0" smtClean="0"/>
              <a:t>(a)</a:t>
            </a:r>
            <a:r>
              <a:rPr lang="ja-JP" altLang="en-US" dirty="0" smtClean="0"/>
              <a:t> </a:t>
            </a:r>
            <a:r>
              <a:rPr lang="en-US" altLang="ja-JP" dirty="0" smtClean="0"/>
              <a:t>Traditional</a:t>
            </a:r>
            <a:r>
              <a:rPr lang="ja-JP" altLang="en-US" dirty="0" smtClean="0"/>
              <a:t> </a:t>
            </a:r>
            <a:r>
              <a:rPr lang="en-US" altLang="ja-JP" dirty="0" smtClean="0"/>
              <a:t>checkpoint/restart</a:t>
            </a:r>
            <a:endParaRPr lang="en-US" dirty="0"/>
          </a:p>
        </p:txBody>
      </p:sp>
      <p:sp>
        <p:nvSpPr>
          <p:cNvPr id="80" name="Multiply 79"/>
          <p:cNvSpPr/>
          <p:nvPr/>
        </p:nvSpPr>
        <p:spPr>
          <a:xfrm>
            <a:off x="4915621" y="4424472"/>
            <a:ext cx="432605" cy="390789"/>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2" name="Multiply 81"/>
          <p:cNvSpPr/>
          <p:nvPr/>
        </p:nvSpPr>
        <p:spPr>
          <a:xfrm>
            <a:off x="4960834" y="5668382"/>
            <a:ext cx="432605" cy="390789"/>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1" name="TextBox 50"/>
          <p:cNvSpPr txBox="1"/>
          <p:nvPr/>
        </p:nvSpPr>
        <p:spPr>
          <a:xfrm>
            <a:off x="7038218" y="2528230"/>
            <a:ext cx="744490" cy="307777"/>
          </a:xfrm>
          <a:prstGeom prst="rect">
            <a:avLst/>
          </a:prstGeom>
          <a:noFill/>
        </p:spPr>
        <p:txBody>
          <a:bodyPr wrap="none" rtlCol="0">
            <a:spAutoFit/>
          </a:bodyPr>
          <a:lstStyle/>
          <a:p>
            <a:r>
              <a:rPr lang="en-US" altLang="ja-JP" sz="1400" dirty="0" smtClean="0"/>
              <a:t>Restart</a:t>
            </a:r>
            <a:endParaRPr lang="en-US" sz="1400" dirty="0" smtClean="0"/>
          </a:p>
        </p:txBody>
      </p:sp>
    </p:spTree>
    <p:extLst>
      <p:ext uri="{BB962C8B-B14F-4D97-AF65-F5344CB8AC3E}">
        <p14:creationId xmlns:p14="http://schemas.microsoft.com/office/powerpoint/2010/main" val="95964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p:bldP spid="27" grpId="0" animBg="1"/>
      <p:bldP spid="28" grpId="0" animBg="1"/>
      <p:bldP spid="29" grpId="0" animBg="1"/>
      <p:bldP spid="33" grpId="0" animBg="1"/>
      <p:bldP spid="40" grpId="0" animBg="1"/>
      <p:bldP spid="42" grpId="0" animBg="1"/>
      <p:bldP spid="47" grpId="0" animBg="1"/>
      <p:bldP spid="48" grpId="0" animBg="1"/>
      <p:bldP spid="49" grpId="0" animBg="1"/>
      <p:bldP spid="58" grpId="0" animBg="1"/>
      <p:bldP spid="64" grpId="0"/>
      <p:bldP spid="65" grpId="0" animBg="1"/>
      <p:bldP spid="69" grpId="0" animBg="1"/>
      <p:bldP spid="76" grpId="0"/>
      <p:bldP spid="77" grpId="0"/>
      <p:bldP spid="78" grpId="0"/>
      <p:bldP spid="79" grpId="0"/>
      <p:bldP spid="80" grpId="0" animBg="1"/>
      <p:bldP spid="82" grpId="0" animBg="1"/>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Programming</a:t>
            </a:r>
            <a:r>
              <a:rPr kumimoji="1" lang="ja-JP" altLang="en-US" dirty="0" smtClean="0"/>
              <a:t> </a:t>
            </a:r>
            <a:r>
              <a:rPr kumimoji="1" lang="en-US" altLang="ja-JP" dirty="0" smtClean="0"/>
              <a:t>with</a:t>
            </a:r>
            <a:r>
              <a:rPr kumimoji="1" lang="ja-JP" altLang="en-US" dirty="0" smtClean="0"/>
              <a:t> </a:t>
            </a:r>
            <a:r>
              <a:rPr kumimoji="1" lang="en-US" altLang="ja-JP" dirty="0" smtClean="0"/>
              <a:t>GVR</a:t>
            </a:r>
            <a:endParaRPr kumimoji="1" lang="ja-JP" altLang="en-US" dirty="0"/>
          </a:p>
        </p:txBody>
      </p:sp>
      <p:sp>
        <p:nvSpPr>
          <p:cNvPr id="12" name="Content Placeholder 11"/>
          <p:cNvSpPr>
            <a:spLocks noGrp="1"/>
          </p:cNvSpPr>
          <p:nvPr>
            <p:ph idx="1"/>
          </p:nvPr>
        </p:nvSpPr>
        <p:spPr>
          <a:xfrm>
            <a:off x="457200" y="1803400"/>
            <a:ext cx="8229600" cy="1892299"/>
          </a:xfrm>
        </p:spPr>
        <p:txBody>
          <a:bodyPr>
            <a:normAutofit/>
          </a:bodyPr>
          <a:lstStyle/>
          <a:p>
            <a:r>
              <a:rPr lang="en-US" altLang="ja-JP" b="1" dirty="0" smtClean="0"/>
              <a:t>Globally-shared,</a:t>
            </a:r>
            <a:r>
              <a:rPr lang="ja-JP" altLang="en-US" b="1" dirty="0" smtClean="0"/>
              <a:t> </a:t>
            </a:r>
            <a:r>
              <a:rPr lang="en-US" altLang="ja-JP" b="1" dirty="0" smtClean="0"/>
              <a:t>multi-version</a:t>
            </a:r>
            <a:r>
              <a:rPr lang="ja-JP" altLang="en-US" b="1" dirty="0" smtClean="0"/>
              <a:t> </a:t>
            </a:r>
            <a:r>
              <a:rPr lang="en-US" altLang="ja-JP" b="1" dirty="0" smtClean="0"/>
              <a:t>array</a:t>
            </a:r>
            <a:r>
              <a:rPr lang="ja-JP" altLang="en-US" b="1" dirty="0" smtClean="0"/>
              <a:t> </a:t>
            </a:r>
            <a:r>
              <a:rPr lang="en-US" altLang="ja-JP" dirty="0" smtClean="0"/>
              <a:t>for</a:t>
            </a:r>
            <a:r>
              <a:rPr lang="ja-JP" altLang="en-US" dirty="0"/>
              <a:t> </a:t>
            </a:r>
            <a:r>
              <a:rPr lang="en-US" altLang="ja-JP" dirty="0" smtClean="0"/>
              <a:t>application</a:t>
            </a:r>
            <a:r>
              <a:rPr lang="ja-JP" altLang="en-US" dirty="0" smtClean="0"/>
              <a:t> </a:t>
            </a:r>
            <a:r>
              <a:rPr lang="en-US" altLang="ja-JP" dirty="0" smtClean="0"/>
              <a:t>state</a:t>
            </a:r>
            <a:r>
              <a:rPr lang="ja-JP" altLang="en-US" dirty="0" smtClean="0"/>
              <a:t> </a:t>
            </a:r>
            <a:r>
              <a:rPr lang="en-US" altLang="ja-JP" dirty="0" smtClean="0"/>
              <a:t>preservation</a:t>
            </a:r>
          </a:p>
          <a:p>
            <a:r>
              <a:rPr lang="en-US" altLang="ja-JP" dirty="0" smtClean="0"/>
              <a:t>Explicit</a:t>
            </a:r>
            <a:r>
              <a:rPr lang="ja-JP" altLang="en-US" dirty="0" smtClean="0"/>
              <a:t> </a:t>
            </a:r>
            <a:r>
              <a:rPr lang="en-US" altLang="ja-JP" dirty="0" smtClean="0"/>
              <a:t>library</a:t>
            </a:r>
            <a:r>
              <a:rPr lang="ja-JP" altLang="en-US" dirty="0" smtClean="0"/>
              <a:t> </a:t>
            </a:r>
            <a:r>
              <a:rPr lang="en-US" altLang="ja-JP" dirty="0" smtClean="0"/>
              <a:t>calls</a:t>
            </a:r>
            <a:r>
              <a:rPr lang="ja-JP" altLang="en-US" dirty="0" smtClean="0"/>
              <a:t> </a:t>
            </a:r>
            <a:r>
              <a:rPr lang="en-US" altLang="ja-JP" dirty="0" smtClean="0"/>
              <a:t>for</a:t>
            </a:r>
            <a:r>
              <a:rPr lang="ja-JP" altLang="en-US" dirty="0" smtClean="0"/>
              <a:t> </a:t>
            </a:r>
            <a:r>
              <a:rPr lang="en-US" altLang="ja-JP" dirty="0" smtClean="0"/>
              <a:t>array</a:t>
            </a:r>
            <a:r>
              <a:rPr lang="ja-JP" altLang="en-US" dirty="0" smtClean="0"/>
              <a:t> </a:t>
            </a:r>
            <a:r>
              <a:rPr lang="en-US" altLang="ja-JP" dirty="0" smtClean="0"/>
              <a:t>manipulation/version creation</a:t>
            </a:r>
          </a:p>
        </p:txBody>
      </p:sp>
      <p:sp>
        <p:nvSpPr>
          <p:cNvPr id="11" name="Date Placeholder 10"/>
          <p:cNvSpPr>
            <a:spLocks noGrp="1"/>
          </p:cNvSpPr>
          <p:nvPr>
            <p:ph type="dt" sz="half" idx="10"/>
          </p:nvPr>
        </p:nvSpPr>
        <p:spPr/>
        <p:txBody>
          <a:bodyPr/>
          <a:lstStyle/>
          <a:p>
            <a:r>
              <a:rPr lang="en-US" smtClean="0"/>
              <a:t>Dec 15, 2015</a:t>
            </a:r>
            <a:endParaRPr lang="en-US" dirty="0"/>
          </a:p>
        </p:txBody>
      </p:sp>
      <p:sp>
        <p:nvSpPr>
          <p:cNvPr id="13" name="Footer Placeholder 12"/>
          <p:cNvSpPr>
            <a:spLocks noGrp="1"/>
          </p:cNvSpPr>
          <p:nvPr>
            <p:ph type="ftr" sz="quarter" idx="11"/>
          </p:nvPr>
        </p:nvSpPr>
        <p:spPr/>
        <p:txBody>
          <a:bodyPr/>
          <a:lstStyle/>
          <a:p>
            <a:r>
              <a:rPr lang="en-US" smtClean="0"/>
              <a:t>Hajime Fujita, ICPADS 2015</a:t>
            </a:r>
            <a:endParaRPr lang="en-US" dirty="0"/>
          </a:p>
        </p:txBody>
      </p:sp>
      <p:sp>
        <p:nvSpPr>
          <p:cNvPr id="14" name="Slide Number Placeholder 13"/>
          <p:cNvSpPr>
            <a:spLocks noGrp="1"/>
          </p:cNvSpPr>
          <p:nvPr>
            <p:ph type="sldNum" sz="quarter" idx="12"/>
          </p:nvPr>
        </p:nvSpPr>
        <p:spPr/>
        <p:txBody>
          <a:bodyPr/>
          <a:lstStyle/>
          <a:p>
            <a:fld id="{BA9B540C-44DA-4F69-89C9-7C84606640D3}" type="slidenum">
              <a:rPr lang="en-US" smtClean="0"/>
              <a:pPr/>
              <a:t>5</a:t>
            </a:fld>
            <a:endParaRPr lang="en-US"/>
          </a:p>
        </p:txBody>
      </p:sp>
      <p:grpSp>
        <p:nvGrpSpPr>
          <p:cNvPr id="7" name="Group 6"/>
          <p:cNvGrpSpPr/>
          <p:nvPr/>
        </p:nvGrpSpPr>
        <p:grpSpPr>
          <a:xfrm>
            <a:off x="3639197" y="3902383"/>
            <a:ext cx="2921647" cy="330200"/>
            <a:chOff x="5918200" y="2336800"/>
            <a:chExt cx="2921647" cy="330200"/>
          </a:xfrm>
          <a:solidFill>
            <a:srgbClr val="1F497D">
              <a:lumMod val="20000"/>
              <a:lumOff val="80000"/>
            </a:srgbClr>
          </a:solidFill>
        </p:grpSpPr>
        <p:sp>
          <p:nvSpPr>
            <p:cNvPr id="8" name="Parallelogram 7"/>
            <p:cNvSpPr/>
            <p:nvPr/>
          </p:nvSpPr>
          <p:spPr>
            <a:xfrm>
              <a:off x="59182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Parallelogram 8"/>
            <p:cNvSpPr/>
            <p:nvPr/>
          </p:nvSpPr>
          <p:spPr>
            <a:xfrm>
              <a:off x="64135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Parallelogram 9"/>
            <p:cNvSpPr/>
            <p:nvPr/>
          </p:nvSpPr>
          <p:spPr>
            <a:xfrm>
              <a:off x="69088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 14"/>
            <p:cNvSpPr/>
            <p:nvPr/>
          </p:nvSpPr>
          <p:spPr>
            <a:xfrm>
              <a:off x="74041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 15"/>
            <p:cNvSpPr/>
            <p:nvPr/>
          </p:nvSpPr>
          <p:spPr>
            <a:xfrm>
              <a:off x="78994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Parallelogram 16"/>
            <p:cNvSpPr/>
            <p:nvPr/>
          </p:nvSpPr>
          <p:spPr>
            <a:xfrm>
              <a:off x="83947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8" name="Group 17"/>
          <p:cNvGrpSpPr/>
          <p:nvPr/>
        </p:nvGrpSpPr>
        <p:grpSpPr>
          <a:xfrm>
            <a:off x="3550297" y="3978583"/>
            <a:ext cx="2921647" cy="330200"/>
            <a:chOff x="5918200" y="2336800"/>
            <a:chExt cx="2921647" cy="330200"/>
          </a:xfrm>
          <a:solidFill>
            <a:srgbClr val="1F497D">
              <a:lumMod val="40000"/>
              <a:lumOff val="60000"/>
            </a:srgbClr>
          </a:solidFill>
        </p:grpSpPr>
        <p:sp>
          <p:nvSpPr>
            <p:cNvPr id="19" name="Parallelogram 18"/>
            <p:cNvSpPr/>
            <p:nvPr/>
          </p:nvSpPr>
          <p:spPr>
            <a:xfrm>
              <a:off x="59182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Parallelogram 19"/>
            <p:cNvSpPr/>
            <p:nvPr/>
          </p:nvSpPr>
          <p:spPr>
            <a:xfrm>
              <a:off x="64135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Parallelogram 20"/>
            <p:cNvSpPr/>
            <p:nvPr/>
          </p:nvSpPr>
          <p:spPr>
            <a:xfrm>
              <a:off x="69088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Parallelogram 21"/>
            <p:cNvSpPr/>
            <p:nvPr/>
          </p:nvSpPr>
          <p:spPr>
            <a:xfrm>
              <a:off x="74041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 name="Parallelogram 22"/>
            <p:cNvSpPr/>
            <p:nvPr/>
          </p:nvSpPr>
          <p:spPr>
            <a:xfrm>
              <a:off x="78994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Parallelogram 23"/>
            <p:cNvSpPr/>
            <p:nvPr/>
          </p:nvSpPr>
          <p:spPr>
            <a:xfrm>
              <a:off x="83947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5" name="Group 24"/>
          <p:cNvGrpSpPr/>
          <p:nvPr/>
        </p:nvGrpSpPr>
        <p:grpSpPr>
          <a:xfrm>
            <a:off x="3461397" y="4042083"/>
            <a:ext cx="2921647" cy="330200"/>
            <a:chOff x="5918200" y="2336800"/>
            <a:chExt cx="2921647" cy="330200"/>
          </a:xfrm>
          <a:solidFill>
            <a:srgbClr val="1F497D">
              <a:lumMod val="60000"/>
              <a:lumOff val="40000"/>
            </a:srgbClr>
          </a:solidFill>
        </p:grpSpPr>
        <p:sp>
          <p:nvSpPr>
            <p:cNvPr id="26" name="Parallelogram 25"/>
            <p:cNvSpPr/>
            <p:nvPr/>
          </p:nvSpPr>
          <p:spPr>
            <a:xfrm>
              <a:off x="59182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Parallelogram 26"/>
            <p:cNvSpPr/>
            <p:nvPr/>
          </p:nvSpPr>
          <p:spPr>
            <a:xfrm>
              <a:off x="64135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Parallelogram 27"/>
            <p:cNvSpPr/>
            <p:nvPr/>
          </p:nvSpPr>
          <p:spPr>
            <a:xfrm>
              <a:off x="69088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9" name="Parallelogram 28"/>
            <p:cNvSpPr/>
            <p:nvPr/>
          </p:nvSpPr>
          <p:spPr>
            <a:xfrm>
              <a:off x="74041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0" name="Parallelogram 29"/>
            <p:cNvSpPr/>
            <p:nvPr/>
          </p:nvSpPr>
          <p:spPr>
            <a:xfrm>
              <a:off x="78994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Parallelogram 30"/>
            <p:cNvSpPr/>
            <p:nvPr/>
          </p:nvSpPr>
          <p:spPr>
            <a:xfrm>
              <a:off x="8394700" y="2336800"/>
              <a:ext cx="445147" cy="330200"/>
            </a:xfrm>
            <a:prstGeom prst="parallelogram">
              <a:avLst/>
            </a:prstGeom>
            <a:grp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2" name="Group 31"/>
          <p:cNvGrpSpPr/>
          <p:nvPr/>
        </p:nvGrpSpPr>
        <p:grpSpPr>
          <a:xfrm>
            <a:off x="3372497" y="4105583"/>
            <a:ext cx="2921647" cy="330200"/>
            <a:chOff x="5918200" y="2336800"/>
            <a:chExt cx="2921647" cy="330200"/>
          </a:xfrm>
        </p:grpSpPr>
        <p:sp>
          <p:nvSpPr>
            <p:cNvPr id="33" name="Parallelogram 32"/>
            <p:cNvSpPr/>
            <p:nvPr/>
          </p:nvSpPr>
          <p:spPr>
            <a:xfrm>
              <a:off x="5918200" y="2336800"/>
              <a:ext cx="445147" cy="330200"/>
            </a:xfrm>
            <a:prstGeom prst="parallelogram">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4" name="Parallelogram 33"/>
            <p:cNvSpPr/>
            <p:nvPr/>
          </p:nvSpPr>
          <p:spPr>
            <a:xfrm>
              <a:off x="6413500" y="2336800"/>
              <a:ext cx="445147" cy="330200"/>
            </a:xfrm>
            <a:prstGeom prst="parallelogram">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Parallelogram 34"/>
            <p:cNvSpPr/>
            <p:nvPr/>
          </p:nvSpPr>
          <p:spPr>
            <a:xfrm>
              <a:off x="6908800" y="2336800"/>
              <a:ext cx="445147" cy="330200"/>
            </a:xfrm>
            <a:prstGeom prst="parallelogram">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Parallelogram 35"/>
            <p:cNvSpPr/>
            <p:nvPr/>
          </p:nvSpPr>
          <p:spPr>
            <a:xfrm>
              <a:off x="7404100" y="2336800"/>
              <a:ext cx="445147" cy="330200"/>
            </a:xfrm>
            <a:prstGeom prst="parallelogram">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Parallelogram 36"/>
            <p:cNvSpPr/>
            <p:nvPr/>
          </p:nvSpPr>
          <p:spPr>
            <a:xfrm>
              <a:off x="7899400" y="2336800"/>
              <a:ext cx="445147" cy="330200"/>
            </a:xfrm>
            <a:prstGeom prst="parallelogram">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Parallelogram 37"/>
            <p:cNvSpPr/>
            <p:nvPr/>
          </p:nvSpPr>
          <p:spPr>
            <a:xfrm>
              <a:off x="8394700" y="2336800"/>
              <a:ext cx="445147" cy="330200"/>
            </a:xfrm>
            <a:prstGeom prst="parallelogram">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39" name="Group 38"/>
          <p:cNvGrpSpPr/>
          <p:nvPr/>
        </p:nvGrpSpPr>
        <p:grpSpPr>
          <a:xfrm>
            <a:off x="3442347" y="4448483"/>
            <a:ext cx="2750276" cy="466923"/>
            <a:chOff x="743597" y="2259387"/>
            <a:chExt cx="2750276" cy="466923"/>
          </a:xfrm>
        </p:grpSpPr>
        <p:cxnSp>
          <p:nvCxnSpPr>
            <p:cNvPr id="40" name="Straight Arrow Connector 39"/>
            <p:cNvCxnSpPr/>
            <p:nvPr/>
          </p:nvCxnSpPr>
          <p:spPr>
            <a:xfrm flipV="1">
              <a:off x="743597" y="2259387"/>
              <a:ext cx="445147" cy="42545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41" name="Straight Arrow Connector 40"/>
            <p:cNvCxnSpPr/>
            <p:nvPr/>
          </p:nvCxnSpPr>
          <p:spPr>
            <a:xfrm rot="16200000" flipH="1">
              <a:off x="1518944" y="2284787"/>
              <a:ext cx="445147" cy="42545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42" name="Straight Arrow Connector 41"/>
            <p:cNvCxnSpPr/>
            <p:nvPr/>
          </p:nvCxnSpPr>
          <p:spPr>
            <a:xfrm flipV="1">
              <a:off x="2864173" y="2297487"/>
              <a:ext cx="445147" cy="42545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43" name="TextBox 42"/>
            <p:cNvSpPr txBox="1"/>
            <p:nvPr/>
          </p:nvSpPr>
          <p:spPr>
            <a:xfrm>
              <a:off x="978547" y="2380037"/>
              <a:ext cx="43187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Put</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44" name="TextBox 43"/>
            <p:cNvSpPr txBox="1"/>
            <p:nvPr/>
          </p:nvSpPr>
          <p:spPr>
            <a:xfrm>
              <a:off x="1768601" y="2377060"/>
              <a:ext cx="44739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Get</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45" name="TextBox 44"/>
            <p:cNvSpPr txBox="1"/>
            <p:nvPr/>
          </p:nvSpPr>
          <p:spPr>
            <a:xfrm>
              <a:off x="3061994" y="2418533"/>
              <a:ext cx="43187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Put</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grpSp>
      <p:grpSp>
        <p:nvGrpSpPr>
          <p:cNvPr id="47" name="Group 46"/>
          <p:cNvGrpSpPr/>
          <p:nvPr/>
        </p:nvGrpSpPr>
        <p:grpSpPr>
          <a:xfrm>
            <a:off x="3233444" y="5678578"/>
            <a:ext cx="2197747" cy="533400"/>
            <a:chOff x="623594" y="2967330"/>
            <a:chExt cx="2197747" cy="533400"/>
          </a:xfrm>
        </p:grpSpPr>
        <p:sp>
          <p:nvSpPr>
            <p:cNvPr id="48" name="Parallelogram 47"/>
            <p:cNvSpPr/>
            <p:nvPr/>
          </p:nvSpPr>
          <p:spPr>
            <a:xfrm>
              <a:off x="890294" y="2967330"/>
              <a:ext cx="445147" cy="330200"/>
            </a:xfrm>
            <a:prstGeom prst="parallelogram">
              <a:avLst/>
            </a:prstGeom>
            <a:solidFill>
              <a:schemeClr val="accent5">
                <a:lumMod val="20000"/>
                <a:lumOff val="8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9" name="Parallelogram 48"/>
            <p:cNvSpPr/>
            <p:nvPr/>
          </p:nvSpPr>
          <p:spPr>
            <a:xfrm>
              <a:off x="1385594" y="2967330"/>
              <a:ext cx="445147" cy="330200"/>
            </a:xfrm>
            <a:prstGeom prst="parallelogram">
              <a:avLst/>
            </a:prstGeom>
            <a:solidFill>
              <a:schemeClr val="accent5">
                <a:lumMod val="20000"/>
                <a:lumOff val="8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Parallelogram 49"/>
            <p:cNvSpPr/>
            <p:nvPr/>
          </p:nvSpPr>
          <p:spPr>
            <a:xfrm>
              <a:off x="1880894" y="2967330"/>
              <a:ext cx="445147" cy="330200"/>
            </a:xfrm>
            <a:prstGeom prst="parallelogram">
              <a:avLst/>
            </a:prstGeom>
            <a:solidFill>
              <a:schemeClr val="accent5">
                <a:lumMod val="20000"/>
                <a:lumOff val="8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1" name="Parallelogram 50"/>
            <p:cNvSpPr/>
            <p:nvPr/>
          </p:nvSpPr>
          <p:spPr>
            <a:xfrm>
              <a:off x="2376194" y="2967330"/>
              <a:ext cx="445147" cy="330200"/>
            </a:xfrm>
            <a:prstGeom prst="parallelogram">
              <a:avLst/>
            </a:prstGeom>
            <a:solidFill>
              <a:schemeClr val="accent5">
                <a:lumMod val="20000"/>
                <a:lumOff val="8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2" name="Parallelogram 51"/>
            <p:cNvSpPr/>
            <p:nvPr/>
          </p:nvSpPr>
          <p:spPr>
            <a:xfrm>
              <a:off x="801394" y="3043530"/>
              <a:ext cx="445147" cy="330200"/>
            </a:xfrm>
            <a:prstGeom prst="parallelogram">
              <a:avLst/>
            </a:prstGeom>
            <a:solidFill>
              <a:schemeClr val="accent5">
                <a:lumMod val="40000"/>
                <a:lumOff val="6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3" name="Parallelogram 52"/>
            <p:cNvSpPr/>
            <p:nvPr/>
          </p:nvSpPr>
          <p:spPr>
            <a:xfrm>
              <a:off x="1296694" y="3043530"/>
              <a:ext cx="445147" cy="330200"/>
            </a:xfrm>
            <a:prstGeom prst="parallelogram">
              <a:avLst/>
            </a:prstGeom>
            <a:solidFill>
              <a:schemeClr val="accent5">
                <a:lumMod val="40000"/>
                <a:lumOff val="6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4" name="Parallelogram 53"/>
            <p:cNvSpPr/>
            <p:nvPr/>
          </p:nvSpPr>
          <p:spPr>
            <a:xfrm>
              <a:off x="1791994" y="3043530"/>
              <a:ext cx="445147" cy="330200"/>
            </a:xfrm>
            <a:prstGeom prst="parallelogram">
              <a:avLst/>
            </a:prstGeom>
            <a:solidFill>
              <a:schemeClr val="accent5">
                <a:lumMod val="40000"/>
                <a:lumOff val="6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5" name="Parallelogram 54"/>
            <p:cNvSpPr/>
            <p:nvPr/>
          </p:nvSpPr>
          <p:spPr>
            <a:xfrm>
              <a:off x="2287294" y="3043530"/>
              <a:ext cx="445147" cy="330200"/>
            </a:xfrm>
            <a:prstGeom prst="parallelogram">
              <a:avLst/>
            </a:prstGeom>
            <a:solidFill>
              <a:schemeClr val="accent5">
                <a:lumMod val="40000"/>
                <a:lumOff val="60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Parallelogram 55"/>
            <p:cNvSpPr/>
            <p:nvPr/>
          </p:nvSpPr>
          <p:spPr>
            <a:xfrm>
              <a:off x="712494" y="3107030"/>
              <a:ext cx="445147" cy="330200"/>
            </a:xfrm>
            <a:prstGeom prst="parallelogram">
              <a:avLst/>
            </a:prstGeom>
            <a:solidFill>
              <a:schemeClr val="accent5">
                <a:lumMod val="60000"/>
                <a:lumOff val="40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Parallelogram 56"/>
            <p:cNvSpPr/>
            <p:nvPr/>
          </p:nvSpPr>
          <p:spPr>
            <a:xfrm>
              <a:off x="1207794" y="3107030"/>
              <a:ext cx="445147" cy="330200"/>
            </a:xfrm>
            <a:prstGeom prst="parallelogram">
              <a:avLst/>
            </a:prstGeom>
            <a:solidFill>
              <a:schemeClr val="accent5">
                <a:lumMod val="60000"/>
                <a:lumOff val="40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8" name="Parallelogram 57"/>
            <p:cNvSpPr/>
            <p:nvPr/>
          </p:nvSpPr>
          <p:spPr>
            <a:xfrm>
              <a:off x="1703094" y="3107030"/>
              <a:ext cx="445147" cy="330200"/>
            </a:xfrm>
            <a:prstGeom prst="parallelogram">
              <a:avLst/>
            </a:prstGeom>
            <a:solidFill>
              <a:schemeClr val="accent5">
                <a:lumMod val="60000"/>
                <a:lumOff val="40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9" name="Parallelogram 58"/>
            <p:cNvSpPr/>
            <p:nvPr/>
          </p:nvSpPr>
          <p:spPr>
            <a:xfrm>
              <a:off x="2198394" y="3107030"/>
              <a:ext cx="445147" cy="330200"/>
            </a:xfrm>
            <a:prstGeom prst="parallelogram">
              <a:avLst/>
            </a:prstGeom>
            <a:solidFill>
              <a:schemeClr val="accent5">
                <a:lumMod val="60000"/>
                <a:lumOff val="40000"/>
              </a:schemeClr>
            </a:solidFill>
            <a:ln w="9525" cap="flat" cmpd="sng" algn="ctr">
              <a:solidFill>
                <a:schemeClr val="accent5">
                  <a:lumMod val="75000"/>
                </a:scheme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0" name="Parallelogram 59"/>
            <p:cNvSpPr/>
            <p:nvPr/>
          </p:nvSpPr>
          <p:spPr>
            <a:xfrm>
              <a:off x="623594" y="3170530"/>
              <a:ext cx="445147" cy="330200"/>
            </a:xfrm>
            <a:prstGeom prst="parallelogram">
              <a:avLst/>
            </a:prstGeom>
            <a:gradFill flip="none" rotWithShape="1">
              <a:gsLst>
                <a:gs pos="0">
                  <a:schemeClr val="accent5">
                    <a:lumMod val="75000"/>
                  </a:schemeClr>
                </a:gs>
                <a:gs pos="100000">
                  <a:schemeClr val="accent5">
                    <a:lumMod val="40000"/>
                    <a:lumOff val="60000"/>
                  </a:schemeClr>
                </a:gs>
              </a:gsLst>
              <a:lin ang="162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1" name="Parallelogram 60"/>
            <p:cNvSpPr/>
            <p:nvPr/>
          </p:nvSpPr>
          <p:spPr>
            <a:xfrm>
              <a:off x="1118894" y="3170530"/>
              <a:ext cx="445147" cy="330200"/>
            </a:xfrm>
            <a:prstGeom prst="parallelogram">
              <a:avLst/>
            </a:prstGeom>
            <a:gradFill flip="none" rotWithShape="1">
              <a:gsLst>
                <a:gs pos="0">
                  <a:schemeClr val="accent5">
                    <a:lumMod val="75000"/>
                  </a:schemeClr>
                </a:gs>
                <a:gs pos="100000">
                  <a:schemeClr val="accent5">
                    <a:lumMod val="40000"/>
                    <a:lumOff val="60000"/>
                  </a:schemeClr>
                </a:gs>
              </a:gsLst>
              <a:lin ang="162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2" name="Parallelogram 61"/>
            <p:cNvSpPr/>
            <p:nvPr/>
          </p:nvSpPr>
          <p:spPr>
            <a:xfrm>
              <a:off x="1614194" y="3170530"/>
              <a:ext cx="445147" cy="330200"/>
            </a:xfrm>
            <a:prstGeom prst="parallelogram">
              <a:avLst/>
            </a:prstGeom>
            <a:gradFill flip="none" rotWithShape="1">
              <a:gsLst>
                <a:gs pos="0">
                  <a:schemeClr val="accent5">
                    <a:lumMod val="75000"/>
                  </a:schemeClr>
                </a:gs>
                <a:gs pos="100000">
                  <a:schemeClr val="accent5">
                    <a:lumMod val="40000"/>
                    <a:lumOff val="60000"/>
                  </a:schemeClr>
                </a:gs>
              </a:gsLst>
              <a:lin ang="162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3" name="Parallelogram 62"/>
            <p:cNvSpPr/>
            <p:nvPr/>
          </p:nvSpPr>
          <p:spPr>
            <a:xfrm>
              <a:off x="2109494" y="3170530"/>
              <a:ext cx="445147" cy="330200"/>
            </a:xfrm>
            <a:prstGeom prst="parallelogram">
              <a:avLst/>
            </a:prstGeom>
            <a:gradFill flip="none" rotWithShape="1">
              <a:gsLst>
                <a:gs pos="0">
                  <a:schemeClr val="accent5">
                    <a:lumMod val="75000"/>
                  </a:schemeClr>
                </a:gs>
                <a:gs pos="100000">
                  <a:schemeClr val="accent5">
                    <a:lumMod val="40000"/>
                    <a:lumOff val="60000"/>
                  </a:schemeClr>
                </a:gs>
              </a:gsLst>
              <a:lin ang="16200000" scaled="0"/>
              <a:tileRect/>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6" name="Group 5"/>
          <p:cNvGrpSpPr/>
          <p:nvPr/>
        </p:nvGrpSpPr>
        <p:grpSpPr>
          <a:xfrm>
            <a:off x="6370989" y="4213208"/>
            <a:ext cx="1244708" cy="1232142"/>
            <a:chOff x="3964339" y="4066762"/>
            <a:chExt cx="1244708" cy="1232142"/>
          </a:xfrm>
        </p:grpSpPr>
        <p:cxnSp>
          <p:nvCxnSpPr>
            <p:cNvPr id="68" name="Straight Arrow Connector 67"/>
            <p:cNvCxnSpPr/>
            <p:nvPr/>
          </p:nvCxnSpPr>
          <p:spPr>
            <a:xfrm flipH="1" flipV="1">
              <a:off x="4065294" y="4225838"/>
              <a:ext cx="379706" cy="543122"/>
            </a:xfrm>
            <a:prstGeom prst="straightConnector1">
              <a:avLst/>
            </a:prstGeom>
            <a:noFill/>
            <a:ln w="25400" cap="flat" cmpd="sng" algn="ctr">
              <a:solidFill>
                <a:srgbClr val="C0504D"/>
              </a:solidFill>
              <a:prstDash val="sysDash"/>
              <a:tailEnd type="arrow"/>
            </a:ln>
            <a:effectLst>
              <a:outerShdw blurRad="40000" dist="20000" dir="5400000" rotWithShape="0">
                <a:srgbClr val="000000">
                  <a:alpha val="38000"/>
                </a:srgbClr>
              </a:outerShdw>
            </a:effectLst>
          </p:spPr>
        </p:cxnSp>
        <p:cxnSp>
          <p:nvCxnSpPr>
            <p:cNvPr id="69" name="Straight Arrow Connector 68"/>
            <p:cNvCxnSpPr/>
            <p:nvPr/>
          </p:nvCxnSpPr>
          <p:spPr>
            <a:xfrm rot="16200000" flipV="1">
              <a:off x="4144344" y="4076611"/>
              <a:ext cx="445147" cy="425450"/>
            </a:xfrm>
            <a:prstGeom prst="straightConnector1">
              <a:avLst/>
            </a:prstGeom>
            <a:noFill/>
            <a:ln w="25400" cap="flat" cmpd="sng" algn="ctr">
              <a:solidFill>
                <a:srgbClr val="C0504D"/>
              </a:solidFill>
              <a:prstDash val="sysDash"/>
              <a:tailEnd type="arrow"/>
            </a:ln>
            <a:effectLst>
              <a:outerShdw blurRad="40000" dist="20000" dir="5400000" rotWithShape="0">
                <a:srgbClr val="000000">
                  <a:alpha val="38000"/>
                </a:srgbClr>
              </a:outerShdw>
            </a:effectLst>
          </p:spPr>
        </p:cxnSp>
        <p:sp>
          <p:nvSpPr>
            <p:cNvPr id="70" name="TextBox 69"/>
            <p:cNvSpPr txBox="1"/>
            <p:nvPr/>
          </p:nvSpPr>
          <p:spPr>
            <a:xfrm>
              <a:off x="4338584" y="4711727"/>
              <a:ext cx="8704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V</a:t>
              </a:r>
              <a:r>
                <a:rPr kumimoji="0" lang="en-US" altLang="ja-JP" sz="1400" b="0" i="0" u="none" strike="noStrike" kern="0" cap="none" spc="0" normalizeH="0" baseline="0" noProof="0" dirty="0" smtClean="0">
                  <a:ln>
                    <a:noFill/>
                  </a:ln>
                  <a:solidFill>
                    <a:sysClr val="windowText" lastClr="000000"/>
                  </a:solidFill>
                  <a:effectLst/>
                  <a:uLnTx/>
                  <a:uFillTx/>
                  <a:latin typeface="Calibri"/>
                </a:rPr>
                <a:t>ersion</a:t>
              </a:r>
              <a:r>
                <a:rPr kumimoji="0" lang="ja-JP" altLang="en-US" sz="1400" b="0" i="0" u="none" strike="noStrike" kern="0" cap="none" spc="0" normalizeH="0" baseline="0" noProof="0" dirty="0" smtClean="0">
                  <a:ln>
                    <a:noFill/>
                  </a:ln>
                  <a:solidFill>
                    <a:sysClr val="windowText" lastClr="000000"/>
                  </a:solidFill>
                  <a:effectLst/>
                  <a:uLnTx/>
                  <a:uFillTx/>
                  <a:latin typeface="Calibri"/>
                </a:rPr>
                <a:t> </a:t>
              </a:r>
              <a:r>
                <a:rPr lang="en-US" altLang="ja-JP" sz="1400" kern="0" dirty="0">
                  <a:solidFill>
                    <a:sysClr val="windowText" lastClr="000000"/>
                  </a:solidFill>
                  <a:latin typeface="Calibri"/>
                </a:rPr>
                <a:t>2</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71" name="TextBox 70"/>
            <p:cNvSpPr txBox="1"/>
            <p:nvPr/>
          </p:nvSpPr>
          <p:spPr>
            <a:xfrm>
              <a:off x="4338584" y="4429037"/>
              <a:ext cx="8704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ja-JP" sz="1400" kern="0" dirty="0" smtClean="0">
                  <a:solidFill>
                    <a:sysClr val="windowText" lastClr="000000"/>
                  </a:solidFill>
                  <a:latin typeface="Calibri"/>
                </a:rPr>
                <a:t>Version</a:t>
              </a:r>
              <a:r>
                <a:rPr lang="ja-JP" altLang="en-US" sz="1400" kern="0" dirty="0" smtClean="0">
                  <a:solidFill>
                    <a:sysClr val="windowText" lastClr="000000"/>
                  </a:solidFill>
                  <a:latin typeface="Calibri"/>
                </a:rPr>
                <a:t> </a:t>
              </a:r>
              <a:r>
                <a:rPr lang="en-US" altLang="ja-JP" sz="1400" kern="0" dirty="0">
                  <a:solidFill>
                    <a:sysClr val="windowText" lastClr="000000"/>
                  </a:solidFill>
                  <a:latin typeface="Calibri"/>
                </a:rPr>
                <a:t>1</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sp>
          <p:nvSpPr>
            <p:cNvPr id="72" name="TextBox 71"/>
            <p:cNvSpPr txBox="1"/>
            <p:nvPr/>
          </p:nvSpPr>
          <p:spPr>
            <a:xfrm>
              <a:off x="4338584" y="4991127"/>
              <a:ext cx="75411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cxnSp>
          <p:nvCxnSpPr>
            <p:cNvPr id="73" name="Straight Arrow Connector 72"/>
            <p:cNvCxnSpPr/>
            <p:nvPr/>
          </p:nvCxnSpPr>
          <p:spPr>
            <a:xfrm flipH="1" flipV="1">
              <a:off x="3964339" y="4317588"/>
              <a:ext cx="480661" cy="814728"/>
            </a:xfrm>
            <a:prstGeom prst="straightConnector1">
              <a:avLst/>
            </a:prstGeom>
            <a:noFill/>
            <a:ln w="25400" cap="flat" cmpd="sng" algn="ctr">
              <a:solidFill>
                <a:srgbClr val="C0504D"/>
              </a:solidFill>
              <a:prstDash val="sysDash"/>
              <a:tailEnd type="arrow"/>
            </a:ln>
            <a:effectLst>
              <a:outerShdw blurRad="40000" dist="20000" dir="5400000" rotWithShape="0">
                <a:srgbClr val="000000">
                  <a:alpha val="38000"/>
                </a:srgbClr>
              </a:outerShdw>
            </a:effectLst>
          </p:spPr>
        </p:cxnSp>
      </p:grpSp>
      <p:sp>
        <p:nvSpPr>
          <p:cNvPr id="74" name="TextBox 73"/>
          <p:cNvSpPr txBox="1"/>
          <p:nvPr/>
        </p:nvSpPr>
        <p:spPr>
          <a:xfrm>
            <a:off x="3068403" y="3456851"/>
            <a:ext cx="1792582" cy="369332"/>
          </a:xfrm>
          <a:prstGeom prst="rect">
            <a:avLst/>
          </a:prstGeom>
          <a:noFill/>
        </p:spPr>
        <p:txBody>
          <a:bodyPr wrap="square" rtlCol="0">
            <a:spAutoFit/>
          </a:bodyPr>
          <a:lstStyle/>
          <a:p>
            <a:r>
              <a:rPr lang="en-US" dirty="0" smtClean="0"/>
              <a:t>Array A</a:t>
            </a:r>
            <a:endParaRPr lang="en-US" dirty="0"/>
          </a:p>
        </p:txBody>
      </p:sp>
      <p:sp>
        <p:nvSpPr>
          <p:cNvPr id="77" name="TextBox 76"/>
          <p:cNvSpPr txBox="1"/>
          <p:nvPr/>
        </p:nvSpPr>
        <p:spPr>
          <a:xfrm>
            <a:off x="3055056" y="5291918"/>
            <a:ext cx="1792582" cy="369332"/>
          </a:xfrm>
          <a:prstGeom prst="rect">
            <a:avLst/>
          </a:prstGeom>
          <a:noFill/>
        </p:spPr>
        <p:txBody>
          <a:bodyPr wrap="square" rtlCol="0">
            <a:spAutoFit/>
          </a:bodyPr>
          <a:lstStyle/>
          <a:p>
            <a:r>
              <a:rPr lang="en-US" dirty="0" smtClean="0"/>
              <a:t>Array B</a:t>
            </a:r>
            <a:endParaRPr lang="en-US" dirty="0"/>
          </a:p>
        </p:txBody>
      </p:sp>
      <p:grpSp>
        <p:nvGrpSpPr>
          <p:cNvPr id="81" name="Group 80"/>
          <p:cNvGrpSpPr/>
          <p:nvPr/>
        </p:nvGrpSpPr>
        <p:grpSpPr>
          <a:xfrm>
            <a:off x="2892748" y="4955132"/>
            <a:ext cx="3308734" cy="331611"/>
            <a:chOff x="486098" y="4795986"/>
            <a:chExt cx="3308734" cy="331611"/>
          </a:xfrm>
        </p:grpSpPr>
        <p:sp>
          <p:nvSpPr>
            <p:cNvPr id="78" name="Oval 77"/>
            <p:cNvSpPr/>
            <p:nvPr/>
          </p:nvSpPr>
          <p:spPr>
            <a:xfrm>
              <a:off x="486098" y="4795986"/>
              <a:ext cx="1036991" cy="29834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latin typeface="Calibri"/>
                  <a:cs typeface="Calibri"/>
                </a:rPr>
                <a:t>Process</a:t>
              </a:r>
              <a:endParaRPr lang="en-US" sz="1400" dirty="0">
                <a:latin typeface="Calibri"/>
                <a:cs typeface="Calibri"/>
              </a:endParaRPr>
            </a:p>
          </p:txBody>
        </p:sp>
        <p:sp>
          <p:nvSpPr>
            <p:cNvPr id="79" name="Oval 78"/>
            <p:cNvSpPr/>
            <p:nvPr/>
          </p:nvSpPr>
          <p:spPr>
            <a:xfrm>
              <a:off x="1663053" y="4818386"/>
              <a:ext cx="1036991" cy="29834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latin typeface="Calibri"/>
                  <a:cs typeface="Calibri"/>
                </a:rPr>
                <a:t>Process</a:t>
              </a:r>
              <a:endParaRPr lang="en-US" sz="1400" dirty="0">
                <a:latin typeface="Calibri"/>
                <a:cs typeface="Calibri"/>
              </a:endParaRPr>
            </a:p>
          </p:txBody>
        </p:sp>
        <p:sp>
          <p:nvSpPr>
            <p:cNvPr id="80" name="Oval 79"/>
            <p:cNvSpPr/>
            <p:nvPr/>
          </p:nvSpPr>
          <p:spPr>
            <a:xfrm>
              <a:off x="2757841" y="4829257"/>
              <a:ext cx="1036991" cy="29834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latin typeface="Calibri"/>
                  <a:cs typeface="Calibri"/>
                </a:rPr>
                <a:t>Process</a:t>
              </a:r>
              <a:endParaRPr lang="en-US" sz="1400" dirty="0">
                <a:latin typeface="Calibri"/>
                <a:cs typeface="Calibri"/>
              </a:endParaRPr>
            </a:p>
          </p:txBody>
        </p:sp>
      </p:grpSp>
      <p:grpSp>
        <p:nvGrpSpPr>
          <p:cNvPr id="91" name="Group 90"/>
          <p:cNvGrpSpPr/>
          <p:nvPr/>
        </p:nvGrpSpPr>
        <p:grpSpPr>
          <a:xfrm>
            <a:off x="3909013" y="5297314"/>
            <a:ext cx="1690156" cy="584464"/>
            <a:chOff x="1995194" y="5150485"/>
            <a:chExt cx="1690156" cy="584464"/>
          </a:xfrm>
        </p:grpSpPr>
        <p:cxnSp>
          <p:nvCxnSpPr>
            <p:cNvPr id="82" name="Straight Arrow Connector 81"/>
            <p:cNvCxnSpPr/>
            <p:nvPr/>
          </p:nvCxnSpPr>
          <p:spPr>
            <a:xfrm flipH="1">
              <a:off x="3072251" y="5162802"/>
              <a:ext cx="613099" cy="572147"/>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84" name="TextBox 83"/>
            <p:cNvSpPr txBox="1"/>
            <p:nvPr/>
          </p:nvSpPr>
          <p:spPr>
            <a:xfrm>
              <a:off x="1995194" y="5194327"/>
              <a:ext cx="43187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Put</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cxnSp>
          <p:nvCxnSpPr>
            <p:cNvPr id="85" name="Straight Arrow Connector 84"/>
            <p:cNvCxnSpPr/>
            <p:nvPr/>
          </p:nvCxnSpPr>
          <p:spPr>
            <a:xfrm flipV="1">
              <a:off x="2147594" y="5150485"/>
              <a:ext cx="888353" cy="572257"/>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90" name="TextBox 89"/>
            <p:cNvSpPr txBox="1"/>
            <p:nvPr/>
          </p:nvSpPr>
          <p:spPr>
            <a:xfrm>
              <a:off x="2800843" y="5224465"/>
              <a:ext cx="44739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rPr>
                <a:t>Get</a:t>
              </a:r>
              <a:endParaRPr kumimoji="0" lang="en-US" sz="1400" b="0" i="0" u="none" strike="noStrike" kern="0" cap="none" spc="0" normalizeH="0" baseline="0" noProof="0" dirty="0">
                <a:ln>
                  <a:noFill/>
                </a:ln>
                <a:solidFill>
                  <a:sysClr val="windowText" lastClr="000000"/>
                </a:solidFill>
                <a:effectLst/>
                <a:uLnTx/>
                <a:uFillTx/>
                <a:latin typeface="Calibri"/>
              </a:endParaRPr>
            </a:p>
          </p:txBody>
        </p:sp>
      </p:grpSp>
      <p:sp>
        <p:nvSpPr>
          <p:cNvPr id="92" name="TextBox 91"/>
          <p:cNvSpPr txBox="1"/>
          <p:nvPr/>
        </p:nvSpPr>
        <p:spPr>
          <a:xfrm>
            <a:off x="5969001" y="1434068"/>
            <a:ext cx="2844800" cy="369332"/>
          </a:xfrm>
          <a:prstGeom prst="rect">
            <a:avLst/>
          </a:prstGeom>
          <a:noFill/>
        </p:spPr>
        <p:txBody>
          <a:bodyPr wrap="square" rtlCol="0">
            <a:spAutoFit/>
          </a:bodyPr>
          <a:lstStyle/>
          <a:p>
            <a:pPr algn="r"/>
            <a:r>
              <a:rPr lang="en-US" altLang="ja-JP" dirty="0" smtClean="0"/>
              <a:t>(Global View Resilience)</a:t>
            </a:r>
            <a:endParaRPr lang="en-US" dirty="0"/>
          </a:p>
        </p:txBody>
      </p:sp>
    </p:spTree>
    <p:extLst>
      <p:ext uri="{BB962C8B-B14F-4D97-AF65-F5344CB8AC3E}">
        <p14:creationId xmlns:p14="http://schemas.microsoft.com/office/powerpoint/2010/main" val="2160772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Many</a:t>
            </a:r>
            <a:r>
              <a:rPr kumimoji="1" lang="ja-JP" altLang="en-US" sz="4000" dirty="0" smtClean="0"/>
              <a:t> </a:t>
            </a:r>
            <a:r>
              <a:rPr kumimoji="1" lang="en-US" altLang="ja-JP" sz="4000" dirty="0" smtClean="0"/>
              <a:t>Versions</a:t>
            </a:r>
            <a:r>
              <a:rPr kumimoji="1" lang="ja-JP" altLang="en-US" sz="4000" dirty="0" smtClean="0"/>
              <a:t> </a:t>
            </a:r>
            <a:r>
              <a:rPr kumimoji="1" lang="en-US" altLang="ja-JP" sz="4000" dirty="0" smtClean="0"/>
              <a:t>are</a:t>
            </a:r>
            <a:r>
              <a:rPr kumimoji="1" lang="ja-JP" altLang="en-US" sz="4000" dirty="0" smtClean="0"/>
              <a:t> </a:t>
            </a:r>
            <a:r>
              <a:rPr kumimoji="1" lang="en-US" altLang="ja-JP" sz="4000" dirty="0" smtClean="0"/>
              <a:t>Partial</a:t>
            </a:r>
            <a:r>
              <a:rPr kumimoji="1" lang="ja-JP" altLang="en-US" sz="4000" dirty="0" smtClean="0"/>
              <a:t> </a:t>
            </a:r>
            <a:r>
              <a:rPr kumimoji="1" lang="en-US" altLang="ja-JP" sz="4000" dirty="0" smtClean="0"/>
              <a:t>Updates</a:t>
            </a:r>
            <a:endParaRPr kumimoji="1" lang="ja-JP" altLang="en-US" sz="4000" dirty="0"/>
          </a:p>
        </p:txBody>
      </p:sp>
      <p:sp>
        <p:nvSpPr>
          <p:cNvPr id="5" name="日付プレースホルダー 4"/>
          <p:cNvSpPr>
            <a:spLocks noGrp="1"/>
          </p:cNvSpPr>
          <p:nvPr>
            <p:ph type="dt" sz="half" idx="10"/>
          </p:nvPr>
        </p:nvSpPr>
        <p:spPr/>
        <p:txBody>
          <a:bodyPr/>
          <a:lstStyle/>
          <a:p>
            <a:r>
              <a:rPr kumimoji="1" lang="en-US" altLang="ja-JP" smtClean="0"/>
              <a:t>Dec 15, 2015</a:t>
            </a:r>
            <a:endParaRPr kumimoji="1" lang="ja-JP" altLang="en-US"/>
          </a:p>
        </p:txBody>
      </p:sp>
      <p:sp>
        <p:nvSpPr>
          <p:cNvPr id="6" name="スライド番号プレースホルダー 5"/>
          <p:cNvSpPr>
            <a:spLocks noGrp="1"/>
          </p:cNvSpPr>
          <p:nvPr>
            <p:ph type="sldNum" sz="quarter" idx="12"/>
          </p:nvPr>
        </p:nvSpPr>
        <p:spPr/>
        <p:txBody>
          <a:bodyPr/>
          <a:lstStyle/>
          <a:p>
            <a:fld id="{B9E343BB-0E3D-4241-8169-D1D2B348EE22}" type="slidenum">
              <a:rPr kumimoji="1" lang="ja-JP" altLang="en-US" smtClean="0"/>
              <a:t>6</a:t>
            </a:fld>
            <a:endParaRPr kumimoji="1" lang="ja-JP" altLang="en-US"/>
          </a:p>
        </p:txBody>
      </p:sp>
      <p:sp>
        <p:nvSpPr>
          <p:cNvPr id="7" name="Footer Placeholder 6"/>
          <p:cNvSpPr>
            <a:spLocks noGrp="1"/>
          </p:cNvSpPr>
          <p:nvPr>
            <p:ph type="ftr" sz="quarter" idx="11"/>
          </p:nvPr>
        </p:nvSpPr>
        <p:spPr/>
        <p:txBody>
          <a:bodyPr/>
          <a:lstStyle/>
          <a:p>
            <a:r>
              <a:rPr lang="en-US" smtClean="0"/>
              <a:t>Hajime Fujita, ICPADS 2015</a:t>
            </a:r>
            <a:endParaRPr lang="en-US"/>
          </a:p>
        </p:txBody>
      </p:sp>
      <p:graphicFrame>
        <p:nvGraphicFramePr>
          <p:cNvPr id="9" name="Chart 8"/>
          <p:cNvGraphicFramePr/>
          <p:nvPr>
            <p:extLst>
              <p:ext uri="{D42A27DB-BD31-4B8C-83A1-F6EECF244321}">
                <p14:modId xmlns:p14="http://schemas.microsoft.com/office/powerpoint/2010/main" val="3612050451"/>
              </p:ext>
            </p:extLst>
          </p:nvPr>
        </p:nvGraphicFramePr>
        <p:xfrm>
          <a:off x="659164" y="2049666"/>
          <a:ext cx="7790157" cy="28575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140200" y="4961402"/>
            <a:ext cx="478984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ja-JP" dirty="0" smtClean="0"/>
              <a:t>Opportunity</a:t>
            </a:r>
            <a:r>
              <a:rPr lang="ja-JP" altLang="en-US" dirty="0" smtClean="0"/>
              <a:t> </a:t>
            </a:r>
            <a:r>
              <a:rPr lang="en-US" altLang="ja-JP" dirty="0" smtClean="0"/>
              <a:t>for</a:t>
            </a:r>
            <a:r>
              <a:rPr lang="ja-JP" altLang="en-US" dirty="0" smtClean="0"/>
              <a:t> </a:t>
            </a:r>
            <a:r>
              <a:rPr lang="en-US" altLang="ja-JP" dirty="0" smtClean="0"/>
              <a:t>saving</a:t>
            </a:r>
            <a:r>
              <a:rPr lang="ja-JP" altLang="en-US" dirty="0" smtClean="0"/>
              <a:t> </a:t>
            </a:r>
            <a:r>
              <a:rPr lang="en-US" altLang="ja-JP" dirty="0" smtClean="0"/>
              <a:t>storage/bandwidth</a:t>
            </a:r>
            <a:r>
              <a:rPr lang="ja-JP" altLang="en-US" dirty="0" smtClean="0"/>
              <a:t> </a:t>
            </a:r>
            <a:r>
              <a:rPr lang="en-US" altLang="ja-JP" dirty="0" smtClean="0"/>
              <a:t>requirements</a:t>
            </a:r>
            <a:endParaRPr lang="en-US" b="1" dirty="0"/>
          </a:p>
        </p:txBody>
      </p:sp>
      <p:cxnSp>
        <p:nvCxnSpPr>
          <p:cNvPr id="15" name="Straight Arrow Connector 14"/>
          <p:cNvCxnSpPr/>
          <p:nvPr/>
        </p:nvCxnSpPr>
        <p:spPr>
          <a:xfrm flipH="1" flipV="1">
            <a:off x="3987800" y="3968050"/>
            <a:ext cx="965200" cy="9391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flipH="1" flipV="1">
            <a:off x="4140200" y="3155250"/>
            <a:ext cx="812800" cy="17519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457200" y="5017176"/>
            <a:ext cx="3285616" cy="8043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t>H.Fujita</a:t>
            </a:r>
            <a:r>
              <a:rPr lang="en-US" sz="1400" dirty="0"/>
              <a:t>, </a:t>
            </a:r>
            <a:r>
              <a:rPr lang="en-US" sz="1400" dirty="0" smtClean="0"/>
              <a:t>et al.</a:t>
            </a:r>
            <a:r>
              <a:rPr lang="en-US" sz="1400" dirty="0"/>
              <a:t>,</a:t>
            </a:r>
            <a:r>
              <a:rPr lang="en-US" sz="1400" dirty="0" smtClean="0"/>
              <a:t> </a:t>
            </a:r>
            <a:r>
              <a:rPr lang="en-US" sz="1400" dirty="0"/>
              <a:t> Log-Structured Global Array for Efficient Multi-Version Snapshots, </a:t>
            </a:r>
            <a:r>
              <a:rPr lang="en-US" sz="1400" dirty="0" err="1" smtClean="0"/>
              <a:t>CCGrid</a:t>
            </a:r>
            <a:r>
              <a:rPr lang="en-US" sz="1400" dirty="0" smtClean="0"/>
              <a:t> 2015</a:t>
            </a:r>
            <a:endParaRPr lang="en-US" sz="1400" dirty="0"/>
          </a:p>
        </p:txBody>
      </p:sp>
    </p:spTree>
    <p:extLst>
      <p:ext uri="{BB962C8B-B14F-4D97-AF65-F5344CB8AC3E}">
        <p14:creationId xmlns:p14="http://schemas.microsoft.com/office/powerpoint/2010/main" val="40753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4000" dirty="0"/>
              <a:t>How</a:t>
            </a:r>
            <a:r>
              <a:rPr lang="ja-JP" altLang="en-US" sz="4000" dirty="0"/>
              <a:t> </a:t>
            </a:r>
            <a:r>
              <a:rPr lang="en-US" altLang="ja-JP" sz="4000" dirty="0"/>
              <a:t>to</a:t>
            </a:r>
            <a:r>
              <a:rPr lang="ja-JP" altLang="en-US" sz="4000" dirty="0"/>
              <a:t> </a:t>
            </a:r>
            <a:r>
              <a:rPr lang="en-US" altLang="ja-JP" sz="4000" dirty="0"/>
              <a:t>Make</a:t>
            </a:r>
            <a:r>
              <a:rPr lang="ja-JP" altLang="en-US" sz="4000" dirty="0"/>
              <a:t> </a:t>
            </a:r>
            <a:r>
              <a:rPr lang="en-US" altLang="ja-JP" sz="4000" dirty="0"/>
              <a:t>Versions</a:t>
            </a:r>
            <a:r>
              <a:rPr lang="ja-JP" altLang="en-US" sz="4000" dirty="0"/>
              <a:t> </a:t>
            </a:r>
            <a:r>
              <a:rPr lang="en-US" altLang="ja-JP" sz="4000" dirty="0"/>
              <a:t>Efficiently?</a:t>
            </a:r>
            <a:endParaRPr lang="en-US" sz="4000"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7</a:t>
            </a:fld>
            <a:endParaRPr lang="en-US"/>
          </a:p>
        </p:txBody>
      </p:sp>
      <p:sp>
        <p:nvSpPr>
          <p:cNvPr id="7" name="TextBox 6"/>
          <p:cNvSpPr txBox="1"/>
          <p:nvPr/>
        </p:nvSpPr>
        <p:spPr>
          <a:xfrm>
            <a:off x="676265" y="1665128"/>
            <a:ext cx="2952469" cy="1077218"/>
          </a:xfrm>
          <a:prstGeom prst="rect">
            <a:avLst/>
          </a:prstGeom>
          <a:noFill/>
        </p:spPr>
        <p:txBody>
          <a:bodyPr wrap="square" rtlCol="0">
            <a:spAutoFit/>
          </a:bodyPr>
          <a:lstStyle/>
          <a:p>
            <a:r>
              <a:rPr lang="en-US" sz="2400" b="1" dirty="0" smtClean="0">
                <a:solidFill>
                  <a:schemeClr val="tx2"/>
                </a:solidFill>
              </a:rPr>
              <a:t>Approach 1:</a:t>
            </a:r>
          </a:p>
          <a:p>
            <a:r>
              <a:rPr lang="en-US" sz="2000" dirty="0" smtClean="0"/>
              <a:t>Copy entire array each time</a:t>
            </a:r>
            <a:endParaRPr lang="en-US" sz="2000" dirty="0"/>
          </a:p>
        </p:txBody>
      </p:sp>
      <p:sp>
        <p:nvSpPr>
          <p:cNvPr id="8" name="Rectangle 7"/>
          <p:cNvSpPr/>
          <p:nvPr/>
        </p:nvSpPr>
        <p:spPr>
          <a:xfrm>
            <a:off x="2203491" y="3038216"/>
            <a:ext cx="1171697" cy="2969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18508" y="3450604"/>
            <a:ext cx="1171697" cy="2969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0" name="Rectangle 9"/>
          <p:cNvSpPr/>
          <p:nvPr/>
        </p:nvSpPr>
        <p:spPr>
          <a:xfrm>
            <a:off x="659165" y="3899923"/>
            <a:ext cx="1171697" cy="2969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1" name="TextBox 10"/>
          <p:cNvSpPr txBox="1"/>
          <p:nvPr/>
        </p:nvSpPr>
        <p:spPr>
          <a:xfrm>
            <a:off x="2234971" y="2689319"/>
            <a:ext cx="1171092" cy="369332"/>
          </a:xfrm>
          <a:prstGeom prst="rect">
            <a:avLst/>
          </a:prstGeom>
          <a:noFill/>
        </p:spPr>
        <p:txBody>
          <a:bodyPr wrap="square" rtlCol="0">
            <a:spAutoFit/>
          </a:bodyPr>
          <a:lstStyle/>
          <a:p>
            <a:r>
              <a:rPr lang="en-US" dirty="0" smtClean="0"/>
              <a:t>Current</a:t>
            </a:r>
            <a:endParaRPr lang="en-US" dirty="0"/>
          </a:p>
        </p:txBody>
      </p:sp>
      <p:sp>
        <p:nvSpPr>
          <p:cNvPr id="12" name="TextBox 11"/>
          <p:cNvSpPr txBox="1"/>
          <p:nvPr/>
        </p:nvSpPr>
        <p:spPr>
          <a:xfrm>
            <a:off x="676266" y="4202230"/>
            <a:ext cx="1171092" cy="369332"/>
          </a:xfrm>
          <a:prstGeom prst="rect">
            <a:avLst/>
          </a:prstGeom>
          <a:noFill/>
        </p:spPr>
        <p:txBody>
          <a:bodyPr wrap="square" rtlCol="0">
            <a:spAutoFit/>
          </a:bodyPr>
          <a:lstStyle/>
          <a:p>
            <a:pPr algn="ctr"/>
            <a:r>
              <a:rPr lang="en-US" dirty="0" smtClean="0"/>
              <a:t>Old</a:t>
            </a:r>
            <a:endParaRPr lang="en-US" dirty="0"/>
          </a:p>
        </p:txBody>
      </p:sp>
      <p:sp>
        <p:nvSpPr>
          <p:cNvPr id="13" name="Rectangle 12"/>
          <p:cNvSpPr/>
          <p:nvPr/>
        </p:nvSpPr>
        <p:spPr>
          <a:xfrm>
            <a:off x="5027964" y="3153685"/>
            <a:ext cx="1171697" cy="2969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242981" y="3566073"/>
            <a:ext cx="1171697" cy="29691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16" name="TextBox 15"/>
          <p:cNvSpPr txBox="1"/>
          <p:nvPr/>
        </p:nvSpPr>
        <p:spPr>
          <a:xfrm>
            <a:off x="5059444" y="2804788"/>
            <a:ext cx="1171092" cy="369332"/>
          </a:xfrm>
          <a:prstGeom prst="rect">
            <a:avLst/>
          </a:prstGeom>
          <a:noFill/>
        </p:spPr>
        <p:txBody>
          <a:bodyPr wrap="square" rtlCol="0">
            <a:spAutoFit/>
          </a:bodyPr>
          <a:lstStyle/>
          <a:p>
            <a:r>
              <a:rPr lang="en-US" dirty="0" smtClean="0"/>
              <a:t>Current</a:t>
            </a:r>
            <a:endParaRPr lang="en-US" dirty="0"/>
          </a:p>
        </p:txBody>
      </p:sp>
      <p:sp>
        <p:nvSpPr>
          <p:cNvPr id="17" name="TextBox 16"/>
          <p:cNvSpPr txBox="1"/>
          <p:nvPr/>
        </p:nvSpPr>
        <p:spPr>
          <a:xfrm>
            <a:off x="3484245" y="4317699"/>
            <a:ext cx="1171092" cy="369332"/>
          </a:xfrm>
          <a:prstGeom prst="rect">
            <a:avLst/>
          </a:prstGeom>
          <a:noFill/>
        </p:spPr>
        <p:txBody>
          <a:bodyPr wrap="square" rtlCol="0">
            <a:spAutoFit/>
          </a:bodyPr>
          <a:lstStyle/>
          <a:p>
            <a:pPr algn="ctr"/>
            <a:r>
              <a:rPr lang="en-US" dirty="0" smtClean="0"/>
              <a:t>Old</a:t>
            </a:r>
            <a:endParaRPr lang="en-US" dirty="0"/>
          </a:p>
        </p:txBody>
      </p:sp>
      <p:sp>
        <p:nvSpPr>
          <p:cNvPr id="18" name="TextBox 17"/>
          <p:cNvSpPr txBox="1"/>
          <p:nvPr/>
        </p:nvSpPr>
        <p:spPr>
          <a:xfrm>
            <a:off x="3418269" y="1665128"/>
            <a:ext cx="2663821" cy="1077218"/>
          </a:xfrm>
          <a:prstGeom prst="rect">
            <a:avLst/>
          </a:prstGeom>
          <a:noFill/>
        </p:spPr>
        <p:txBody>
          <a:bodyPr wrap="square" rtlCol="0">
            <a:spAutoFit/>
          </a:bodyPr>
          <a:lstStyle/>
          <a:p>
            <a:r>
              <a:rPr lang="en-US" sz="2400" b="1" dirty="0" smtClean="0">
                <a:solidFill>
                  <a:schemeClr val="tx2"/>
                </a:solidFill>
              </a:rPr>
              <a:t>Approach 2:</a:t>
            </a:r>
          </a:p>
          <a:p>
            <a:r>
              <a:rPr lang="en-US" sz="2000" dirty="0" smtClean="0"/>
              <a:t>Keep updated data only</a:t>
            </a:r>
            <a:endParaRPr lang="en-US" sz="2000" dirty="0"/>
          </a:p>
        </p:txBody>
      </p:sp>
      <p:sp>
        <p:nvSpPr>
          <p:cNvPr id="19" name="Rectangle 18"/>
          <p:cNvSpPr/>
          <p:nvPr/>
        </p:nvSpPr>
        <p:spPr>
          <a:xfrm>
            <a:off x="3500134" y="3990282"/>
            <a:ext cx="1171697" cy="29691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20" name="Rectangle 19"/>
          <p:cNvSpPr/>
          <p:nvPr/>
        </p:nvSpPr>
        <p:spPr>
          <a:xfrm>
            <a:off x="3566715" y="3990282"/>
            <a:ext cx="375415" cy="2969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21" name="Rectangle 20"/>
          <p:cNvSpPr/>
          <p:nvPr/>
        </p:nvSpPr>
        <p:spPr>
          <a:xfrm>
            <a:off x="4242982" y="3981666"/>
            <a:ext cx="160988" cy="2969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22" name="Rectangle 21"/>
          <p:cNvSpPr/>
          <p:nvPr/>
        </p:nvSpPr>
        <p:spPr>
          <a:xfrm>
            <a:off x="4849896" y="3566073"/>
            <a:ext cx="356133" cy="2936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23" name="Rectangle 22"/>
          <p:cNvSpPr/>
          <p:nvPr/>
        </p:nvSpPr>
        <p:spPr>
          <a:xfrm>
            <a:off x="7579760" y="3133250"/>
            <a:ext cx="1171697" cy="29691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ectangle 23"/>
          <p:cNvSpPr/>
          <p:nvPr/>
        </p:nvSpPr>
        <p:spPr>
          <a:xfrm>
            <a:off x="6794777" y="3545638"/>
            <a:ext cx="1171697" cy="29691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25" name="TextBox 24"/>
          <p:cNvSpPr txBox="1"/>
          <p:nvPr/>
        </p:nvSpPr>
        <p:spPr>
          <a:xfrm>
            <a:off x="7611240" y="2784353"/>
            <a:ext cx="1171092" cy="369332"/>
          </a:xfrm>
          <a:prstGeom prst="rect">
            <a:avLst/>
          </a:prstGeom>
          <a:noFill/>
        </p:spPr>
        <p:txBody>
          <a:bodyPr wrap="square" rtlCol="0">
            <a:spAutoFit/>
          </a:bodyPr>
          <a:lstStyle/>
          <a:p>
            <a:r>
              <a:rPr lang="en-US" dirty="0" smtClean="0"/>
              <a:t>Current</a:t>
            </a:r>
            <a:endParaRPr lang="en-US" dirty="0"/>
          </a:p>
        </p:txBody>
      </p:sp>
      <p:sp>
        <p:nvSpPr>
          <p:cNvPr id="26" name="TextBox 25"/>
          <p:cNvSpPr txBox="1"/>
          <p:nvPr/>
        </p:nvSpPr>
        <p:spPr>
          <a:xfrm>
            <a:off x="6052535" y="4297264"/>
            <a:ext cx="1171092" cy="369332"/>
          </a:xfrm>
          <a:prstGeom prst="rect">
            <a:avLst/>
          </a:prstGeom>
          <a:noFill/>
        </p:spPr>
        <p:txBody>
          <a:bodyPr wrap="square" rtlCol="0">
            <a:spAutoFit/>
          </a:bodyPr>
          <a:lstStyle/>
          <a:p>
            <a:pPr algn="ctr"/>
            <a:r>
              <a:rPr lang="en-US" dirty="0" smtClean="0"/>
              <a:t>Old</a:t>
            </a:r>
            <a:endParaRPr lang="en-US" dirty="0"/>
          </a:p>
        </p:txBody>
      </p:sp>
      <p:sp>
        <p:nvSpPr>
          <p:cNvPr id="27" name="Rectangle 26"/>
          <p:cNvSpPr/>
          <p:nvPr/>
        </p:nvSpPr>
        <p:spPr>
          <a:xfrm>
            <a:off x="6051930" y="3969847"/>
            <a:ext cx="1171697" cy="29691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28" name="Rectangle 27"/>
          <p:cNvSpPr/>
          <p:nvPr/>
        </p:nvSpPr>
        <p:spPr>
          <a:xfrm>
            <a:off x="6118511" y="3969847"/>
            <a:ext cx="375415" cy="2969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29" name="Rectangle 28"/>
          <p:cNvSpPr/>
          <p:nvPr/>
        </p:nvSpPr>
        <p:spPr>
          <a:xfrm>
            <a:off x="6794778" y="3961231"/>
            <a:ext cx="160988" cy="2969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30" name="Rectangle 29"/>
          <p:cNvSpPr/>
          <p:nvPr/>
        </p:nvSpPr>
        <p:spPr>
          <a:xfrm>
            <a:off x="7401692" y="3545638"/>
            <a:ext cx="356133" cy="2936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32" name="Rectangle 31"/>
          <p:cNvSpPr/>
          <p:nvPr/>
        </p:nvSpPr>
        <p:spPr>
          <a:xfrm>
            <a:off x="7626878" y="3128573"/>
            <a:ext cx="130947" cy="2969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8142152" y="3141130"/>
            <a:ext cx="307170" cy="2553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6199661" y="1669069"/>
            <a:ext cx="2827507" cy="1077218"/>
          </a:xfrm>
          <a:prstGeom prst="rect">
            <a:avLst/>
          </a:prstGeom>
          <a:noFill/>
        </p:spPr>
        <p:txBody>
          <a:bodyPr wrap="square" rtlCol="0">
            <a:spAutoFit/>
          </a:bodyPr>
          <a:lstStyle/>
          <a:p>
            <a:r>
              <a:rPr lang="en-US" sz="2400" b="1" dirty="0" smtClean="0">
                <a:solidFill>
                  <a:schemeClr val="tx2"/>
                </a:solidFill>
              </a:rPr>
              <a:t>Approach 3:</a:t>
            </a:r>
          </a:p>
          <a:p>
            <a:r>
              <a:rPr lang="en-US" sz="2000" dirty="0" smtClean="0"/>
              <a:t>Allocate memory block on-demand</a:t>
            </a:r>
            <a:endParaRPr lang="en-US" sz="2400" b="1" dirty="0" smtClean="0">
              <a:solidFill>
                <a:schemeClr val="tx2"/>
              </a:solidFill>
            </a:endParaRPr>
          </a:p>
        </p:txBody>
      </p:sp>
      <p:cxnSp>
        <p:nvCxnSpPr>
          <p:cNvPr id="36" name="Straight Arrow Connector 35"/>
          <p:cNvCxnSpPr/>
          <p:nvPr/>
        </p:nvCxnSpPr>
        <p:spPr>
          <a:xfrm>
            <a:off x="2886494" y="5471972"/>
            <a:ext cx="334404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3100919" y="5055652"/>
            <a:ext cx="2951011" cy="400110"/>
          </a:xfrm>
          <a:prstGeom prst="rect">
            <a:avLst/>
          </a:prstGeom>
          <a:noFill/>
        </p:spPr>
        <p:txBody>
          <a:bodyPr wrap="square" rtlCol="0">
            <a:spAutoFit/>
          </a:bodyPr>
          <a:lstStyle/>
          <a:p>
            <a:pPr algn="ctr"/>
            <a:r>
              <a:rPr lang="en-US" sz="2000" dirty="0" smtClean="0"/>
              <a:t>Runtime Overhead</a:t>
            </a:r>
            <a:endParaRPr lang="en-US" sz="2000" dirty="0"/>
          </a:p>
        </p:txBody>
      </p:sp>
      <p:sp>
        <p:nvSpPr>
          <p:cNvPr id="40" name="TextBox 39"/>
          <p:cNvSpPr txBox="1"/>
          <p:nvPr/>
        </p:nvSpPr>
        <p:spPr>
          <a:xfrm>
            <a:off x="3104873" y="5471972"/>
            <a:ext cx="2951011" cy="400110"/>
          </a:xfrm>
          <a:prstGeom prst="rect">
            <a:avLst/>
          </a:prstGeom>
          <a:noFill/>
        </p:spPr>
        <p:txBody>
          <a:bodyPr wrap="square" rtlCol="0">
            <a:spAutoFit/>
          </a:bodyPr>
          <a:lstStyle/>
          <a:p>
            <a:pPr algn="ctr"/>
            <a:r>
              <a:rPr lang="en-US" sz="2000" dirty="0" smtClean="0"/>
              <a:t>Memory Savings</a:t>
            </a:r>
            <a:endParaRPr lang="en-US" sz="2000" dirty="0"/>
          </a:p>
        </p:txBody>
      </p:sp>
      <p:sp>
        <p:nvSpPr>
          <p:cNvPr id="41" name="TextBox 40"/>
          <p:cNvSpPr txBox="1"/>
          <p:nvPr/>
        </p:nvSpPr>
        <p:spPr>
          <a:xfrm>
            <a:off x="1237070" y="5188919"/>
            <a:ext cx="1527225" cy="584776"/>
          </a:xfrm>
          <a:prstGeom prst="rect">
            <a:avLst/>
          </a:prstGeom>
          <a:noFill/>
        </p:spPr>
        <p:txBody>
          <a:bodyPr wrap="square" rtlCol="0">
            <a:spAutoFit/>
          </a:bodyPr>
          <a:lstStyle/>
          <a:p>
            <a:pPr algn="ctr"/>
            <a:r>
              <a:rPr lang="en-US" sz="3200" dirty="0" smtClean="0"/>
              <a:t>Low</a:t>
            </a:r>
            <a:endParaRPr lang="en-US" sz="3200" dirty="0"/>
          </a:p>
        </p:txBody>
      </p:sp>
      <p:sp>
        <p:nvSpPr>
          <p:cNvPr id="42" name="TextBox 41"/>
          <p:cNvSpPr txBox="1"/>
          <p:nvPr/>
        </p:nvSpPr>
        <p:spPr>
          <a:xfrm>
            <a:off x="6353387" y="5166180"/>
            <a:ext cx="1527225" cy="584776"/>
          </a:xfrm>
          <a:prstGeom prst="rect">
            <a:avLst/>
          </a:prstGeom>
          <a:noFill/>
        </p:spPr>
        <p:txBody>
          <a:bodyPr wrap="square" rtlCol="0">
            <a:spAutoFit/>
          </a:bodyPr>
          <a:lstStyle/>
          <a:p>
            <a:pPr algn="ctr"/>
            <a:r>
              <a:rPr lang="en-US" sz="3200" dirty="0" smtClean="0"/>
              <a:t>High</a:t>
            </a:r>
            <a:endParaRPr lang="en-US" sz="3200" dirty="0"/>
          </a:p>
        </p:txBody>
      </p:sp>
      <p:sp>
        <p:nvSpPr>
          <p:cNvPr id="37" name="Rectangle 36"/>
          <p:cNvSpPr/>
          <p:nvPr/>
        </p:nvSpPr>
        <p:spPr>
          <a:xfrm>
            <a:off x="3100919" y="5976192"/>
            <a:ext cx="4122708" cy="5180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t>H.Fujita</a:t>
            </a:r>
            <a:r>
              <a:rPr lang="en-US" sz="1400" dirty="0"/>
              <a:t>, </a:t>
            </a:r>
            <a:r>
              <a:rPr lang="en-US" sz="1400" dirty="0" smtClean="0"/>
              <a:t>et al.,</a:t>
            </a:r>
            <a:r>
              <a:rPr lang="en-US" sz="1400" dirty="0"/>
              <a:t> Empirical Comparison of Three Versioning Architecture, </a:t>
            </a:r>
            <a:r>
              <a:rPr lang="en-US" sz="1400" dirty="0" smtClean="0"/>
              <a:t>Cluster 2015</a:t>
            </a:r>
            <a:endParaRPr lang="en-US" sz="1400" dirty="0"/>
          </a:p>
        </p:txBody>
      </p:sp>
    </p:spTree>
    <p:extLst>
      <p:ext uri="{BB962C8B-B14F-4D97-AF65-F5344CB8AC3E}">
        <p14:creationId xmlns:p14="http://schemas.microsoft.com/office/powerpoint/2010/main" val="1724608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Approach</a:t>
            </a:r>
            <a:r>
              <a:rPr lang="ja-JP" altLang="en-US" dirty="0" smtClean="0"/>
              <a:t> </a:t>
            </a:r>
            <a:r>
              <a:rPr lang="en-US" altLang="ja-JP" dirty="0" smtClean="0"/>
              <a:t>1:</a:t>
            </a:r>
            <a:r>
              <a:rPr lang="ja-JP" altLang="en-US" dirty="0" smtClean="0"/>
              <a:t> </a:t>
            </a:r>
            <a:r>
              <a:rPr lang="en-US" altLang="ja-JP" dirty="0" smtClean="0"/>
              <a:t>Flat</a:t>
            </a:r>
            <a:r>
              <a:rPr lang="ja-JP" altLang="en-US" dirty="0" smtClean="0"/>
              <a:t> </a:t>
            </a:r>
            <a:r>
              <a:rPr lang="en-US" altLang="ja-JP" dirty="0" smtClean="0"/>
              <a:t>Array</a:t>
            </a:r>
            <a:endParaRPr lang="en-US" dirty="0"/>
          </a:p>
        </p:txBody>
      </p:sp>
      <p:sp>
        <p:nvSpPr>
          <p:cNvPr id="3" name="Content Placeholder 2"/>
          <p:cNvSpPr>
            <a:spLocks noGrp="1"/>
          </p:cNvSpPr>
          <p:nvPr>
            <p:ph idx="1"/>
          </p:nvPr>
        </p:nvSpPr>
        <p:spPr>
          <a:xfrm>
            <a:off x="457200" y="1600200"/>
            <a:ext cx="8229600" cy="1088565"/>
          </a:xfrm>
        </p:spPr>
        <p:txBody>
          <a:bodyPr/>
          <a:lstStyle/>
          <a:p>
            <a:r>
              <a:rPr lang="en-US" altLang="ja-JP" dirty="0" smtClean="0"/>
              <a:t>Copy</a:t>
            </a:r>
            <a:r>
              <a:rPr lang="ja-JP" altLang="en-US" dirty="0" smtClean="0"/>
              <a:t> </a:t>
            </a:r>
            <a:r>
              <a:rPr lang="en-US" altLang="ja-JP" dirty="0" smtClean="0"/>
              <a:t>and keep entire</a:t>
            </a:r>
            <a:r>
              <a:rPr lang="ja-JP" altLang="en-US" dirty="0" smtClean="0"/>
              <a:t> </a:t>
            </a:r>
            <a:r>
              <a:rPr lang="en-US" altLang="ja-JP" dirty="0" smtClean="0"/>
              <a:t>array on each version creation</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8</a:t>
            </a:fld>
            <a:endParaRPr lang="en-US"/>
          </a:p>
        </p:txBody>
      </p:sp>
      <p:sp>
        <p:nvSpPr>
          <p:cNvPr id="7" name="Rectangle 6"/>
          <p:cNvSpPr/>
          <p:nvPr/>
        </p:nvSpPr>
        <p:spPr>
          <a:xfrm>
            <a:off x="6066454" y="3606429"/>
            <a:ext cx="2011680" cy="365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04254" y="3606429"/>
            <a:ext cx="2011680" cy="365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0" name="TextBox 9"/>
          <p:cNvSpPr txBox="1"/>
          <p:nvPr/>
        </p:nvSpPr>
        <p:spPr>
          <a:xfrm>
            <a:off x="6097934" y="3267578"/>
            <a:ext cx="1980199" cy="369332"/>
          </a:xfrm>
          <a:prstGeom prst="rect">
            <a:avLst/>
          </a:prstGeom>
          <a:noFill/>
        </p:spPr>
        <p:txBody>
          <a:bodyPr wrap="square" rtlCol="0">
            <a:spAutoFit/>
          </a:bodyPr>
          <a:lstStyle/>
          <a:p>
            <a:r>
              <a:rPr lang="en-US" dirty="0" smtClean="0"/>
              <a:t>Current Version</a:t>
            </a:r>
            <a:endParaRPr lang="en-US" dirty="0"/>
          </a:p>
        </p:txBody>
      </p:sp>
      <p:sp>
        <p:nvSpPr>
          <p:cNvPr id="12" name="Rectangle 11"/>
          <p:cNvSpPr/>
          <p:nvPr/>
        </p:nvSpPr>
        <p:spPr>
          <a:xfrm>
            <a:off x="1142054" y="3606429"/>
            <a:ext cx="2011680" cy="3657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3" name="TextBox 12"/>
          <p:cNvSpPr txBox="1"/>
          <p:nvPr/>
        </p:nvSpPr>
        <p:spPr>
          <a:xfrm>
            <a:off x="3604254" y="3226013"/>
            <a:ext cx="1980199" cy="369332"/>
          </a:xfrm>
          <a:prstGeom prst="rect">
            <a:avLst/>
          </a:prstGeom>
          <a:noFill/>
        </p:spPr>
        <p:txBody>
          <a:bodyPr wrap="square" rtlCol="0">
            <a:spAutoFit/>
          </a:bodyPr>
          <a:lstStyle/>
          <a:p>
            <a:r>
              <a:rPr lang="en-US" dirty="0" smtClean="0"/>
              <a:t>Version 1</a:t>
            </a:r>
            <a:endParaRPr lang="en-US" dirty="0"/>
          </a:p>
        </p:txBody>
      </p:sp>
      <p:sp>
        <p:nvSpPr>
          <p:cNvPr id="14" name="TextBox 13"/>
          <p:cNvSpPr txBox="1"/>
          <p:nvPr/>
        </p:nvSpPr>
        <p:spPr>
          <a:xfrm>
            <a:off x="1173535" y="3193747"/>
            <a:ext cx="1980199" cy="369332"/>
          </a:xfrm>
          <a:prstGeom prst="rect">
            <a:avLst/>
          </a:prstGeom>
          <a:noFill/>
        </p:spPr>
        <p:txBody>
          <a:bodyPr wrap="square" rtlCol="0">
            <a:spAutoFit/>
          </a:bodyPr>
          <a:lstStyle/>
          <a:p>
            <a:r>
              <a:rPr lang="en-US" dirty="0" smtClean="0"/>
              <a:t>Version 0</a:t>
            </a:r>
            <a:endParaRPr lang="en-US" dirty="0"/>
          </a:p>
        </p:txBody>
      </p:sp>
      <p:sp>
        <p:nvSpPr>
          <p:cNvPr id="9" name="Rectangle 8"/>
          <p:cNvSpPr/>
          <p:nvPr/>
        </p:nvSpPr>
        <p:spPr>
          <a:xfrm>
            <a:off x="1673524" y="4712656"/>
            <a:ext cx="5981822" cy="10194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000" dirty="0" smtClean="0">
                <a:solidFill>
                  <a:srgbClr val="008000"/>
                </a:solidFill>
                <a:latin typeface="Zapf Dingbats"/>
                <a:ea typeface="Zapf Dingbats"/>
                <a:cs typeface="Zapf Dingbats"/>
                <a:sym typeface="Zapf Dingbats"/>
              </a:rPr>
              <a:t>✔ </a:t>
            </a:r>
            <a:r>
              <a:rPr lang="en-US" sz="2000" dirty="0" smtClean="0"/>
              <a:t>Simple structure, fast access</a:t>
            </a:r>
          </a:p>
          <a:p>
            <a:r>
              <a:rPr lang="en-US" sz="2000" dirty="0" smtClean="0">
                <a:solidFill>
                  <a:srgbClr val="FF6600"/>
                </a:solidFill>
                <a:latin typeface="Zapf Dingbats"/>
                <a:ea typeface="Zapf Dingbats"/>
                <a:cs typeface="Zapf Dingbats"/>
                <a:sym typeface="Zapf Dingbats"/>
              </a:rPr>
              <a:t>✖ </a:t>
            </a:r>
            <a:r>
              <a:rPr lang="en-US" sz="2000" dirty="0" smtClean="0"/>
              <a:t>High memory demand, copy overhead</a:t>
            </a:r>
            <a:endParaRPr lang="en-US" sz="2000" dirty="0"/>
          </a:p>
        </p:txBody>
      </p:sp>
    </p:spTree>
    <p:extLst>
      <p:ext uri="{BB962C8B-B14F-4D97-AF65-F5344CB8AC3E}">
        <p14:creationId xmlns:p14="http://schemas.microsoft.com/office/powerpoint/2010/main" val="1259034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Approach 2:</a:t>
            </a:r>
            <a:br>
              <a:rPr lang="en-US" sz="4400" dirty="0" smtClean="0"/>
            </a:br>
            <a:r>
              <a:rPr lang="en-US" sz="4400" dirty="0" smtClean="0"/>
              <a:t>Flat with Change Tracking</a:t>
            </a:r>
            <a:endParaRPr lang="en-US" sz="4400" dirty="0"/>
          </a:p>
        </p:txBody>
      </p:sp>
      <p:sp>
        <p:nvSpPr>
          <p:cNvPr id="3" name="Content Placeholder 2"/>
          <p:cNvSpPr>
            <a:spLocks noGrp="1"/>
          </p:cNvSpPr>
          <p:nvPr>
            <p:ph idx="1"/>
          </p:nvPr>
        </p:nvSpPr>
        <p:spPr>
          <a:xfrm>
            <a:off x="457200" y="1600200"/>
            <a:ext cx="8229600" cy="940105"/>
          </a:xfrm>
        </p:spPr>
        <p:txBody>
          <a:bodyPr/>
          <a:lstStyle/>
          <a:p>
            <a:r>
              <a:rPr lang="en-US" altLang="ja-JP" dirty="0" smtClean="0"/>
              <a:t>Use</a:t>
            </a:r>
            <a:r>
              <a:rPr lang="ja-JP" altLang="en-US" dirty="0" smtClean="0"/>
              <a:t> </a:t>
            </a:r>
            <a:r>
              <a:rPr lang="en-US" altLang="ja-JP" dirty="0" smtClean="0"/>
              <a:t>a</a:t>
            </a:r>
            <a:r>
              <a:rPr lang="ja-JP" altLang="en-US" dirty="0" smtClean="0"/>
              <a:t> </a:t>
            </a:r>
            <a:r>
              <a:rPr lang="en-US" altLang="ja-JP" dirty="0" smtClean="0"/>
              <a:t>flat array for current version, then only record updated regions upon version creation</a:t>
            </a:r>
            <a:endParaRPr lang="en-US" dirty="0"/>
          </a:p>
        </p:txBody>
      </p:sp>
      <p:sp>
        <p:nvSpPr>
          <p:cNvPr id="4" name="Date Placeholder 3"/>
          <p:cNvSpPr>
            <a:spLocks noGrp="1"/>
          </p:cNvSpPr>
          <p:nvPr>
            <p:ph type="dt" sz="half" idx="10"/>
          </p:nvPr>
        </p:nvSpPr>
        <p:spPr/>
        <p:txBody>
          <a:bodyPr/>
          <a:lstStyle/>
          <a:p>
            <a:r>
              <a:rPr lang="en-US" smtClean="0"/>
              <a:t>Dec 15, 2015</a:t>
            </a:r>
            <a:endParaRPr lang="en-US"/>
          </a:p>
        </p:txBody>
      </p:sp>
      <p:sp>
        <p:nvSpPr>
          <p:cNvPr id="5" name="Footer Placeholder 4"/>
          <p:cNvSpPr>
            <a:spLocks noGrp="1"/>
          </p:cNvSpPr>
          <p:nvPr>
            <p:ph type="ftr" sz="quarter" idx="11"/>
          </p:nvPr>
        </p:nvSpPr>
        <p:spPr/>
        <p:txBody>
          <a:bodyPr/>
          <a:lstStyle/>
          <a:p>
            <a:r>
              <a:rPr lang="en-US" smtClean="0"/>
              <a:t>Hajime Fujita, ICPADS 2015</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9</a:t>
            </a:fld>
            <a:endParaRPr lang="en-US"/>
          </a:p>
        </p:txBody>
      </p:sp>
      <p:sp>
        <p:nvSpPr>
          <p:cNvPr id="7" name="Rectangle 6"/>
          <p:cNvSpPr/>
          <p:nvPr/>
        </p:nvSpPr>
        <p:spPr>
          <a:xfrm>
            <a:off x="6066454" y="3111579"/>
            <a:ext cx="2011680" cy="36576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04254" y="3111579"/>
            <a:ext cx="2011680" cy="3657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9" name="TextBox 8"/>
          <p:cNvSpPr txBox="1"/>
          <p:nvPr/>
        </p:nvSpPr>
        <p:spPr>
          <a:xfrm>
            <a:off x="6097934" y="2772728"/>
            <a:ext cx="1980199" cy="369332"/>
          </a:xfrm>
          <a:prstGeom prst="rect">
            <a:avLst/>
          </a:prstGeom>
          <a:noFill/>
        </p:spPr>
        <p:txBody>
          <a:bodyPr wrap="square" rtlCol="0">
            <a:spAutoFit/>
          </a:bodyPr>
          <a:lstStyle/>
          <a:p>
            <a:r>
              <a:rPr lang="en-US" dirty="0" smtClean="0"/>
              <a:t>Current Version</a:t>
            </a:r>
            <a:endParaRPr lang="en-US" dirty="0"/>
          </a:p>
        </p:txBody>
      </p:sp>
      <p:sp>
        <p:nvSpPr>
          <p:cNvPr id="10" name="Rectangle 9"/>
          <p:cNvSpPr/>
          <p:nvPr/>
        </p:nvSpPr>
        <p:spPr>
          <a:xfrm>
            <a:off x="1142054" y="3111579"/>
            <a:ext cx="2011680" cy="36576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bg2"/>
              </a:solidFill>
            </a:endParaRPr>
          </a:p>
        </p:txBody>
      </p:sp>
      <p:sp>
        <p:nvSpPr>
          <p:cNvPr id="11" name="TextBox 10"/>
          <p:cNvSpPr txBox="1"/>
          <p:nvPr/>
        </p:nvSpPr>
        <p:spPr>
          <a:xfrm>
            <a:off x="3604254" y="2731163"/>
            <a:ext cx="1980199" cy="369332"/>
          </a:xfrm>
          <a:prstGeom prst="rect">
            <a:avLst/>
          </a:prstGeom>
          <a:noFill/>
        </p:spPr>
        <p:txBody>
          <a:bodyPr wrap="square" rtlCol="0">
            <a:spAutoFit/>
          </a:bodyPr>
          <a:lstStyle/>
          <a:p>
            <a:r>
              <a:rPr lang="en-US" dirty="0" smtClean="0"/>
              <a:t>Version 1</a:t>
            </a:r>
            <a:endParaRPr lang="en-US" dirty="0"/>
          </a:p>
        </p:txBody>
      </p:sp>
      <p:sp>
        <p:nvSpPr>
          <p:cNvPr id="12" name="TextBox 11"/>
          <p:cNvSpPr txBox="1"/>
          <p:nvPr/>
        </p:nvSpPr>
        <p:spPr>
          <a:xfrm>
            <a:off x="1173535" y="2698897"/>
            <a:ext cx="1980199" cy="369332"/>
          </a:xfrm>
          <a:prstGeom prst="rect">
            <a:avLst/>
          </a:prstGeom>
          <a:noFill/>
        </p:spPr>
        <p:txBody>
          <a:bodyPr wrap="square" rtlCol="0">
            <a:spAutoFit/>
          </a:bodyPr>
          <a:lstStyle/>
          <a:p>
            <a:r>
              <a:rPr lang="en-US" dirty="0" smtClean="0"/>
              <a:t>Version 0</a:t>
            </a:r>
            <a:endParaRPr lang="en-US" dirty="0"/>
          </a:p>
        </p:txBody>
      </p:sp>
      <p:sp>
        <p:nvSpPr>
          <p:cNvPr id="13" name="Rectangle 12"/>
          <p:cNvSpPr/>
          <p:nvPr/>
        </p:nvSpPr>
        <p:spPr>
          <a:xfrm>
            <a:off x="1616437" y="3125564"/>
            <a:ext cx="494827" cy="3241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4" name="Rectangle 13"/>
          <p:cNvSpPr/>
          <p:nvPr/>
        </p:nvSpPr>
        <p:spPr>
          <a:xfrm>
            <a:off x="2556609" y="3125347"/>
            <a:ext cx="144498" cy="33527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5" name="Rectangle 14"/>
          <p:cNvSpPr/>
          <p:nvPr/>
        </p:nvSpPr>
        <p:spPr>
          <a:xfrm>
            <a:off x="5080229" y="3116990"/>
            <a:ext cx="267859" cy="35606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bg2"/>
              </a:solidFill>
            </a:endParaRPr>
          </a:p>
        </p:txBody>
      </p:sp>
      <p:sp>
        <p:nvSpPr>
          <p:cNvPr id="16" name="Content Placeholder 2"/>
          <p:cNvSpPr txBox="1">
            <a:spLocks/>
          </p:cNvSpPr>
          <p:nvPr/>
        </p:nvSpPr>
        <p:spPr>
          <a:xfrm>
            <a:off x="457200" y="3633086"/>
            <a:ext cx="8229600" cy="21568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1800" dirty="0">
              <a:solidFill>
                <a:srgbClr val="404040"/>
              </a:solidFill>
            </a:endParaRPr>
          </a:p>
        </p:txBody>
      </p:sp>
      <p:sp>
        <p:nvSpPr>
          <p:cNvPr id="17" name="Rectangle 16"/>
          <p:cNvSpPr/>
          <p:nvPr/>
        </p:nvSpPr>
        <p:spPr>
          <a:xfrm>
            <a:off x="1581089" y="4888083"/>
            <a:ext cx="5981822" cy="90183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000" dirty="0" smtClean="0">
                <a:solidFill>
                  <a:srgbClr val="008000"/>
                </a:solidFill>
                <a:latin typeface="Zapf Dingbats"/>
                <a:ea typeface="Zapf Dingbats"/>
                <a:cs typeface="Zapf Dingbats"/>
                <a:sym typeface="Zapf Dingbats"/>
              </a:rPr>
              <a:t>✔ </a:t>
            </a:r>
            <a:r>
              <a:rPr lang="en-US" sz="2000" dirty="0" smtClean="0">
                <a:sym typeface="Zapf Dingbats"/>
              </a:rPr>
              <a:t>Relatively f</a:t>
            </a:r>
            <a:r>
              <a:rPr lang="en-US" sz="2000" dirty="0" smtClean="0"/>
              <a:t>ast access</a:t>
            </a:r>
            <a:r>
              <a:rPr lang="en-US" altLang="ja-JP" sz="2000" dirty="0" smtClean="0"/>
              <a:t>,</a:t>
            </a:r>
            <a:r>
              <a:rPr lang="ja-JP" altLang="en-US" sz="2000" dirty="0" smtClean="0"/>
              <a:t> </a:t>
            </a:r>
            <a:r>
              <a:rPr lang="en-US" altLang="ja-JP" sz="2000" dirty="0" smtClean="0"/>
              <a:t>small</a:t>
            </a:r>
            <a:r>
              <a:rPr lang="ja-JP" altLang="en-US" sz="2000" dirty="0" smtClean="0"/>
              <a:t> </a:t>
            </a:r>
            <a:r>
              <a:rPr lang="en-US" altLang="ja-JP" sz="2000" dirty="0" smtClean="0"/>
              <a:t>footprint</a:t>
            </a:r>
            <a:endParaRPr lang="en-US" sz="2000" dirty="0" smtClean="0"/>
          </a:p>
          <a:p>
            <a:r>
              <a:rPr lang="en-US" sz="2000" dirty="0" smtClean="0">
                <a:solidFill>
                  <a:srgbClr val="FF6600"/>
                </a:solidFill>
                <a:latin typeface="Zapf Dingbats"/>
                <a:ea typeface="Zapf Dingbats"/>
                <a:cs typeface="Zapf Dingbats"/>
                <a:sym typeface="Zapf Dingbats"/>
              </a:rPr>
              <a:t>✖ </a:t>
            </a:r>
            <a:r>
              <a:rPr lang="en-US" sz="2000" dirty="0" smtClean="0"/>
              <a:t>At least one full array, change tracking overhead</a:t>
            </a:r>
            <a:endParaRPr lang="en-US" sz="2000" dirty="0"/>
          </a:p>
        </p:txBody>
      </p:sp>
    </p:spTree>
    <p:extLst>
      <p:ext uri="{BB962C8B-B14F-4D97-AF65-F5344CB8AC3E}">
        <p14:creationId xmlns:p14="http://schemas.microsoft.com/office/powerpoint/2010/main" val="3367821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15701</TotalTime>
  <Words>1757</Words>
  <Application>Microsoft Macintosh PowerPoint</Application>
  <PresentationFormat>On-screen Show (4:3)</PresentationFormat>
  <Paragraphs>386</Paragraphs>
  <Slides>33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Calibri</vt:lpstr>
      <vt:lpstr>Century Gothic</vt:lpstr>
      <vt:lpstr>Courier New</vt:lpstr>
      <vt:lpstr>HGS明朝E</vt:lpstr>
      <vt:lpstr>ＭＳ ゴシック</vt:lpstr>
      <vt:lpstr>Palatino Linotype</vt:lpstr>
      <vt:lpstr>Times</vt:lpstr>
      <vt:lpstr>Zapf Dingbats</vt:lpstr>
      <vt:lpstr>Arial</vt:lpstr>
      <vt:lpstr>Executive</vt:lpstr>
      <vt:lpstr>Versioning Architectures for Local and Global Memory</vt:lpstr>
      <vt:lpstr>Funding Acknowledgment and Legal Disclaimers</vt:lpstr>
      <vt:lpstr>Background</vt:lpstr>
      <vt:lpstr>How Multi-version Helps?</vt:lpstr>
      <vt:lpstr>Programming with GVR</vt:lpstr>
      <vt:lpstr>Many Versions are Partial Updates</vt:lpstr>
      <vt:lpstr>How to Make Versions Efficiently?</vt:lpstr>
      <vt:lpstr>Approach 1: Flat Array</vt:lpstr>
      <vt:lpstr>Approach 2: Flat with Change Tracking</vt:lpstr>
      <vt:lpstr>Approach 2: Flat with Change Tracking (Cont.)</vt:lpstr>
      <vt:lpstr>Approach 2: Flat with Change Tracking (Cont.)</vt:lpstr>
      <vt:lpstr>Approach 3: Log-structured Array</vt:lpstr>
      <vt:lpstr>Problem Statement</vt:lpstr>
      <vt:lpstr>Evaluation 1: Runtime Performance of Local Memory Versioning</vt:lpstr>
      <vt:lpstr>Local Memory Versioning: Setup</vt:lpstr>
      <vt:lpstr>Runtime Performance with Various Tracking Schemes</vt:lpstr>
      <vt:lpstr>Runtime Performance with Different Versioning Directions</vt:lpstr>
      <vt:lpstr>Evaluation 2: Runtime Performance and Memory Consumption of Global Memory Versioning</vt:lpstr>
      <vt:lpstr>Synthetic Benchmark</vt:lpstr>
      <vt:lpstr>Runtime Performance with Various Global Versioning</vt:lpstr>
      <vt:lpstr>Memory Usage with Various Global Versioning</vt:lpstr>
      <vt:lpstr>Evaluation 3: Version Retrieval Cost</vt:lpstr>
      <vt:lpstr>Version Retrieval Cost</vt:lpstr>
      <vt:lpstr>Full Version Retrieval Cost</vt:lpstr>
      <vt:lpstr>Partial Version Retrieval Cost</vt:lpstr>
      <vt:lpstr>Related Work</vt:lpstr>
      <vt:lpstr>Summary</vt:lpstr>
      <vt:lpstr>Backup</vt:lpstr>
      <vt:lpstr>Fine-grain Comparison on Memory Change Tracking (1)</vt:lpstr>
      <vt:lpstr>Performance Comparison (2)</vt:lpstr>
      <vt:lpstr>Memory Consumption</vt:lpstr>
      <vt:lpstr>Incremental/decremental</vt:lpstr>
      <vt:lpstr>Full Version Retrieval Cost</vt:lpstr>
    </vt:vector>
  </TitlesOfParts>
  <Company>University of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on Versioning Study</dc:title>
  <dc:creator>Hajime Fujita</dc:creator>
  <cp:lastModifiedBy>Microsoft Office User</cp:lastModifiedBy>
  <cp:revision>163</cp:revision>
  <cp:lastPrinted>2015-12-09T16:45:37Z</cp:lastPrinted>
  <dcterms:created xsi:type="dcterms:W3CDTF">2015-02-12T04:01:37Z</dcterms:created>
  <dcterms:modified xsi:type="dcterms:W3CDTF">2015-12-18T22:22:09Z</dcterms:modified>
</cp:coreProperties>
</file>