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charts/chart9.xml" ContentType="application/vnd.openxmlformats-officedocument.drawingml.chart+xml"/>
  <Override PartName="/ppt/theme/themeOverride11.xml" ContentType="application/vnd.openxmlformats-officedocument.themeOverride+xml"/>
  <Override PartName="/ppt/charts/chart10.xml" ContentType="application/vnd.openxmlformats-officedocument.drawingml.chart+xml"/>
  <Override PartName="/ppt/theme/themeOverride12.xml" ContentType="application/vnd.openxmlformats-officedocument.themeOverride+xml"/>
  <Override PartName="/ppt/charts/chart11.xml" ContentType="application/vnd.openxmlformats-officedocument.drawingml.chart+xml"/>
  <Override PartName="/ppt/theme/themeOverride13.xml" ContentType="application/vnd.openxmlformats-officedocument.themeOverride+xml"/>
  <Override PartName="/ppt/charts/chart12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737" r:id="rId1"/>
  </p:sldMasterIdLst>
  <p:notesMasterIdLst>
    <p:notesMasterId r:id="rId28"/>
  </p:notesMasterIdLst>
  <p:handoutMasterIdLst>
    <p:handoutMasterId r:id="rId29"/>
  </p:handoutMasterIdLst>
  <p:sldIdLst>
    <p:sldId id="1267" r:id="rId2"/>
    <p:sldId id="1280" r:id="rId3"/>
    <p:sldId id="1281" r:id="rId4"/>
    <p:sldId id="1283" r:id="rId5"/>
    <p:sldId id="1282" r:id="rId6"/>
    <p:sldId id="1275" r:id="rId7"/>
    <p:sldId id="1276" r:id="rId8"/>
    <p:sldId id="1285" r:id="rId9"/>
    <p:sldId id="1284" r:id="rId10"/>
    <p:sldId id="1301" r:id="rId11"/>
    <p:sldId id="1287" r:id="rId12"/>
    <p:sldId id="1288" r:id="rId13"/>
    <p:sldId id="1289" r:id="rId14"/>
    <p:sldId id="1290" r:id="rId15"/>
    <p:sldId id="1291" r:id="rId16"/>
    <p:sldId id="1302" r:id="rId17"/>
    <p:sldId id="1297" r:id="rId18"/>
    <p:sldId id="1298" r:id="rId19"/>
    <p:sldId id="1292" r:id="rId20"/>
    <p:sldId id="1299" r:id="rId21"/>
    <p:sldId id="1293" r:id="rId22"/>
    <p:sldId id="1286" r:id="rId23"/>
    <p:sldId id="1300" r:id="rId24"/>
    <p:sldId id="1294" r:id="rId25"/>
    <p:sldId id="1295" r:id="rId26"/>
    <p:sldId id="1303" r:id="rId27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183769"/>
    <a:srgbClr val="333333"/>
    <a:srgbClr val="000000"/>
    <a:srgbClr val="7F7F7F"/>
    <a:srgbClr val="80FF00"/>
    <a:srgbClr val="33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8" autoAdjust="0"/>
    <p:restoredTop sz="92014" autoAdjust="0"/>
  </p:normalViewPr>
  <p:slideViewPr>
    <p:cSldViewPr snapToGrid="0" snapToObjects="1">
      <p:cViewPr varScale="1">
        <p:scale>
          <a:sx n="116" d="100"/>
          <a:sy n="116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732337284663"/>
          <c:y val="0.0601851851851852"/>
          <c:w val="0.49879313051937"/>
          <c:h val="0.744691965587635"/>
        </c:manualLayout>
      </c:layout>
      <c:lineChart>
        <c:grouping val="standard"/>
        <c:varyColors val="0"/>
        <c:ser>
          <c:idx val="0"/>
          <c:order val="0"/>
          <c:tx>
            <c:strRef>
              <c:f>'message rate'!$B$1</c:f>
              <c:strCache>
                <c:ptCount val="1"/>
                <c:pt idx="0">
                  <c:v>   Pthreads </c:v>
                </c:pt>
              </c:strCache>
            </c:strRef>
          </c:tx>
          <c:cat>
            <c:numRef>
              <c:f>'message rate'!$A$2:$A$6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'message rate'!$B$2:$B$6</c:f>
              <c:numCache>
                <c:formatCode>General</c:formatCode>
                <c:ptCount val="5"/>
                <c:pt idx="0">
                  <c:v>20.637642</c:v>
                </c:pt>
                <c:pt idx="1">
                  <c:v>2.334837999999999</c:v>
                </c:pt>
                <c:pt idx="2">
                  <c:v>1.590127</c:v>
                </c:pt>
                <c:pt idx="3">
                  <c:v>3.874547</c:v>
                </c:pt>
                <c:pt idx="4">
                  <c:v>4.238361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'message rate'!$C$1</c:f>
              <c:strCache>
                <c:ptCount val="1"/>
                <c:pt idx="0">
                  <c:v> ULT (one kernel thread) </c:v>
                </c:pt>
              </c:strCache>
            </c:strRef>
          </c:tx>
          <c:cat>
            <c:numRef>
              <c:f>'message rate'!$A$2:$A$6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'message rate'!$C$2:$C$6</c:f>
              <c:numCache>
                <c:formatCode>General</c:formatCode>
                <c:ptCount val="5"/>
                <c:pt idx="0">
                  <c:v>40.319089</c:v>
                </c:pt>
                <c:pt idx="1">
                  <c:v>39.496612</c:v>
                </c:pt>
                <c:pt idx="2">
                  <c:v>46.876745</c:v>
                </c:pt>
                <c:pt idx="3">
                  <c:v>46.529712</c:v>
                </c:pt>
                <c:pt idx="4">
                  <c:v>47.974655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'message rate'!$E$1</c:f>
              <c:strCache>
                <c:ptCount val="1"/>
                <c:pt idx="0">
                  <c:v>MPI-only (no thread)</c:v>
                </c:pt>
              </c:strCache>
            </c:strRef>
          </c:tx>
          <c:marker>
            <c:symbol val="none"/>
          </c:marker>
          <c:cat>
            <c:numRef>
              <c:f>'message rate'!$A$2:$A$6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'message rate'!$E$2:$E$6</c:f>
              <c:numCache>
                <c:formatCode>General</c:formatCode>
                <c:ptCount val="5"/>
                <c:pt idx="0">
                  <c:v>48.016229</c:v>
                </c:pt>
                <c:pt idx="1">
                  <c:v>48.016229</c:v>
                </c:pt>
                <c:pt idx="2">
                  <c:v>48.016229</c:v>
                </c:pt>
                <c:pt idx="3">
                  <c:v>48.016229</c:v>
                </c:pt>
                <c:pt idx="4">
                  <c:v>48.016229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181800"/>
        <c:axId val="-2125784968"/>
      </c:lineChart>
      <c:catAx>
        <c:axId val="-2124181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Thread or ULT 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784968"/>
        <c:crosses val="autoZero"/>
        <c:auto val="1"/>
        <c:lblAlgn val="ctr"/>
        <c:lblOffset val="100"/>
        <c:noMultiLvlLbl val="0"/>
      </c:catAx>
      <c:valAx>
        <c:axId val="-21257849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Message rate (millions /</a:t>
                </a:r>
                <a:r>
                  <a:rPr lang="en-US" sz="1400" baseline="0"/>
                  <a:t> s)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181800"/>
        <c:crosses val="autoZero"/>
        <c:crossBetween val="between"/>
      </c:valAx>
      <c:spPr>
        <a:ln>
          <a:prstDash val="dash"/>
        </a:ln>
      </c:spPr>
    </c:plotArea>
    <c:legend>
      <c:legendPos val="r"/>
      <c:layout>
        <c:manualLayout>
          <c:xMode val="edge"/>
          <c:yMode val="edge"/>
          <c:x val="0.66127564209126"/>
          <c:y val="0.202168270632838"/>
          <c:w val="0.33872435790874"/>
          <c:h val="0.59566345873432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hpcg!$B$33</c:f>
              <c:strCache>
                <c:ptCount val="1"/>
                <c:pt idx="0">
                  <c:v>    DDOT </c:v>
                </c:pt>
              </c:strCache>
            </c:strRef>
          </c:tx>
          <c:invertIfNegative val="0"/>
          <c:cat>
            <c:strRef>
              <c:f>hpcg!$A$34:$A$35</c:f>
              <c:strCache>
                <c:ptCount val="2"/>
                <c:pt idx="0">
                  <c:v> MPI Only   </c:v>
                </c:pt>
                <c:pt idx="1">
                  <c:v> MPI+ULT    </c:v>
                </c:pt>
              </c:strCache>
            </c:strRef>
          </c:cat>
          <c:val>
            <c:numRef>
              <c:f>hpcg!$B$34:$B$35</c:f>
              <c:numCache>
                <c:formatCode>General</c:formatCode>
                <c:ptCount val="2"/>
                <c:pt idx="0">
                  <c:v>65.8678</c:v>
                </c:pt>
                <c:pt idx="1">
                  <c:v>28.6702</c:v>
                </c:pt>
              </c:numCache>
            </c:numRef>
          </c:val>
        </c:ser>
        <c:ser>
          <c:idx val="1"/>
          <c:order val="1"/>
          <c:tx>
            <c:strRef>
              <c:f>hpcg!$C$33</c:f>
              <c:strCache>
                <c:ptCount val="1"/>
                <c:pt idx="0">
                  <c:v>  WAXPBY </c:v>
                </c:pt>
              </c:strCache>
            </c:strRef>
          </c:tx>
          <c:invertIfNegative val="0"/>
          <c:cat>
            <c:strRef>
              <c:f>hpcg!$A$34:$A$35</c:f>
              <c:strCache>
                <c:ptCount val="2"/>
                <c:pt idx="0">
                  <c:v> MPI Only   </c:v>
                </c:pt>
                <c:pt idx="1">
                  <c:v> MPI+ULT    </c:v>
                </c:pt>
              </c:strCache>
            </c:strRef>
          </c:cat>
          <c:val>
            <c:numRef>
              <c:f>hpcg!$C$34:$C$35</c:f>
              <c:numCache>
                <c:formatCode>General</c:formatCode>
                <c:ptCount val="2"/>
                <c:pt idx="0">
                  <c:v>1.51036</c:v>
                </c:pt>
                <c:pt idx="1">
                  <c:v>1.54669</c:v>
                </c:pt>
              </c:numCache>
            </c:numRef>
          </c:val>
        </c:ser>
        <c:ser>
          <c:idx val="2"/>
          <c:order val="2"/>
          <c:tx>
            <c:strRef>
              <c:f>hpcg!$D$33</c:f>
              <c:strCache>
                <c:ptCount val="1"/>
                <c:pt idx="0">
                  <c:v>    SpMV </c:v>
                </c:pt>
              </c:strCache>
            </c:strRef>
          </c:tx>
          <c:invertIfNegative val="0"/>
          <c:cat>
            <c:strRef>
              <c:f>hpcg!$A$34:$A$35</c:f>
              <c:strCache>
                <c:ptCount val="2"/>
                <c:pt idx="0">
                  <c:v> MPI Only   </c:v>
                </c:pt>
                <c:pt idx="1">
                  <c:v> MPI+ULT    </c:v>
                </c:pt>
              </c:strCache>
            </c:strRef>
          </c:cat>
          <c:val>
            <c:numRef>
              <c:f>hpcg!$D$34:$D$35</c:f>
              <c:numCache>
                <c:formatCode>General</c:formatCode>
                <c:ptCount val="2"/>
                <c:pt idx="0">
                  <c:v>12.3895</c:v>
                </c:pt>
                <c:pt idx="1">
                  <c:v>13.3264</c:v>
                </c:pt>
              </c:numCache>
            </c:numRef>
          </c:val>
        </c:ser>
        <c:ser>
          <c:idx val="3"/>
          <c:order val="3"/>
          <c:tx>
            <c:strRef>
              <c:f>hpcg!$E$33</c:f>
              <c:strCache>
                <c:ptCount val="1"/>
                <c:pt idx="0">
                  <c:v>      MG </c:v>
                </c:pt>
              </c:strCache>
            </c:strRef>
          </c:tx>
          <c:invertIfNegative val="0"/>
          <c:cat>
            <c:strRef>
              <c:f>hpcg!$A$34:$A$35</c:f>
              <c:strCache>
                <c:ptCount val="2"/>
                <c:pt idx="0">
                  <c:v> MPI Only   </c:v>
                </c:pt>
                <c:pt idx="1">
                  <c:v> MPI+ULT    </c:v>
                </c:pt>
              </c:strCache>
            </c:strRef>
          </c:cat>
          <c:val>
            <c:numRef>
              <c:f>hpcg!$E$34:$E$35</c:f>
              <c:numCache>
                <c:formatCode>General</c:formatCode>
                <c:ptCount val="2"/>
                <c:pt idx="0">
                  <c:v>91.4386</c:v>
                </c:pt>
                <c:pt idx="1">
                  <c:v>99.3801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081624"/>
        <c:axId val="-2124748216"/>
      </c:barChart>
      <c:catAx>
        <c:axId val="-21250816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748216"/>
        <c:crosses val="autoZero"/>
        <c:auto val="1"/>
        <c:lblAlgn val="ctr"/>
        <c:lblOffset val="100"/>
        <c:noMultiLvlLbl val="0"/>
      </c:catAx>
      <c:valAx>
        <c:axId val="-2124748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08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'hpcg-spmv'!$E$1</c:f>
              <c:strCache>
                <c:ptCount val="1"/>
                <c:pt idx="0">
                  <c:v>     Halo </c:v>
                </c:pt>
              </c:strCache>
            </c:strRef>
          </c:tx>
          <c:invertIfNegative val="0"/>
          <c:cat>
            <c:strRef>
              <c:f>'hpcg-spmv'!$A$2:$A$5</c:f>
              <c:strCache>
                <c:ptCount val="4"/>
                <c:pt idx="0">
                  <c:v>64</c:v>
                </c:pt>
                <c:pt idx="1">
                  <c:v>256</c:v>
                </c:pt>
                <c:pt idx="2">
                  <c:v> 1K     </c:v>
                </c:pt>
                <c:pt idx="3">
                  <c:v> 4K     </c:v>
                </c:pt>
              </c:strCache>
            </c:strRef>
          </c:cat>
          <c:val>
            <c:numRef>
              <c:f>'hpcg-spmv'!$E$2:$E$5</c:f>
              <c:numCache>
                <c:formatCode>General</c:formatCode>
                <c:ptCount val="4"/>
                <c:pt idx="0">
                  <c:v>13.762524</c:v>
                </c:pt>
                <c:pt idx="1">
                  <c:v>17.373822</c:v>
                </c:pt>
                <c:pt idx="2">
                  <c:v>29.055356</c:v>
                </c:pt>
                <c:pt idx="3">
                  <c:v>50.392412</c:v>
                </c:pt>
              </c:numCache>
            </c:numRef>
          </c:val>
        </c:ser>
        <c:ser>
          <c:idx val="1"/>
          <c:order val="1"/>
          <c:tx>
            <c:strRef>
              <c:f>'hpcg-spmv'!$F$1</c:f>
              <c:strCache>
                <c:ptCount val="1"/>
                <c:pt idx="0">
                  <c:v>Computation</c:v>
                </c:pt>
              </c:strCache>
            </c:strRef>
          </c:tx>
          <c:invertIfNegative val="0"/>
          <c:cat>
            <c:strRef>
              <c:f>'hpcg-spmv'!$A$2:$A$5</c:f>
              <c:strCache>
                <c:ptCount val="4"/>
                <c:pt idx="0">
                  <c:v>64</c:v>
                </c:pt>
                <c:pt idx="1">
                  <c:v>256</c:v>
                </c:pt>
                <c:pt idx="2">
                  <c:v> 1K     </c:v>
                </c:pt>
                <c:pt idx="3">
                  <c:v> 4K     </c:v>
                </c:pt>
              </c:strCache>
            </c:strRef>
          </c:cat>
          <c:val>
            <c:numRef>
              <c:f>'hpcg-spmv'!$F$2:$F$5</c:f>
              <c:numCache>
                <c:formatCode>General</c:formatCode>
                <c:ptCount val="4"/>
                <c:pt idx="0">
                  <c:v>86.237476</c:v>
                </c:pt>
                <c:pt idx="1">
                  <c:v>82.62617799999988</c:v>
                </c:pt>
                <c:pt idx="2">
                  <c:v>70.944644</c:v>
                </c:pt>
                <c:pt idx="3">
                  <c:v>49.607588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416472"/>
        <c:axId val="-2126411000"/>
      </c:barChart>
      <c:lineChart>
        <c:grouping val="standard"/>
        <c:varyColors val="0"/>
        <c:ser>
          <c:idx val="2"/>
          <c:order val="2"/>
          <c:tx>
            <c:strRef>
              <c:f>'hpcg-spmv'!$H$1</c:f>
              <c:strCache>
                <c:ptCount val="1"/>
                <c:pt idx="0">
                  <c:v>Speedup</c:v>
                </c:pt>
              </c:strCache>
            </c:strRef>
          </c:tx>
          <c:cat>
            <c:strRef>
              <c:f>'hpcg-spmv'!$A$2:$A$5</c:f>
              <c:strCache>
                <c:ptCount val="4"/>
                <c:pt idx="0">
                  <c:v>64</c:v>
                </c:pt>
                <c:pt idx="1">
                  <c:v>256</c:v>
                </c:pt>
                <c:pt idx="2">
                  <c:v> 1K     </c:v>
                </c:pt>
                <c:pt idx="3">
                  <c:v> 4K     </c:v>
                </c:pt>
              </c:strCache>
            </c:strRef>
          </c:cat>
          <c:val>
            <c:numRef>
              <c:f>'hpcg-spmv'!$H$2:$H$5</c:f>
              <c:numCache>
                <c:formatCode>General</c:formatCode>
                <c:ptCount val="4"/>
                <c:pt idx="0">
                  <c:v>1.0165232</c:v>
                </c:pt>
                <c:pt idx="1">
                  <c:v>0.96012113</c:v>
                </c:pt>
                <c:pt idx="2">
                  <c:v>0.96503878</c:v>
                </c:pt>
                <c:pt idx="3">
                  <c:v>1.1479447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269336"/>
        <c:axId val="-2123929336"/>
      </c:lineChart>
      <c:catAx>
        <c:axId val="-2126416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#Cores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26411000"/>
        <c:crosses val="autoZero"/>
        <c:auto val="1"/>
        <c:lblAlgn val="ctr"/>
        <c:lblOffset val="100"/>
        <c:noMultiLvlLbl val="0"/>
      </c:catAx>
      <c:valAx>
        <c:axId val="-2126411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total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126416472"/>
        <c:crosses val="autoZero"/>
        <c:crossBetween val="between"/>
      </c:valAx>
      <c:valAx>
        <c:axId val="-2123929336"/>
        <c:scaling>
          <c:orientation val="minMax"/>
          <c:min val="0.0"/>
        </c:scaling>
        <c:delete val="0"/>
        <c:axPos val="r"/>
        <c:numFmt formatCode="General" sourceLinked="1"/>
        <c:majorTickMark val="out"/>
        <c:minorTickMark val="none"/>
        <c:tickLblPos val="nextTo"/>
        <c:crossAx val="-2124269336"/>
        <c:crosses val="max"/>
        <c:crossBetween val="between"/>
      </c:valAx>
      <c:catAx>
        <c:axId val="-21242693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392933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swap!$B$1</c:f>
              <c:strCache>
                <c:ptCount val="1"/>
                <c:pt idx="0">
                  <c:v>MPI+Pthreads (ppn=8)</c:v>
                </c:pt>
              </c:strCache>
            </c:strRef>
          </c:tx>
          <c:invertIfNegative val="0"/>
          <c:cat>
            <c:numRef>
              <c:f>swap!$A$2:$A$8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cat>
          <c:val>
            <c:numRef>
              <c:f>swap!$B$2:$B$8</c:f>
              <c:numCache>
                <c:formatCode>General</c:formatCode>
                <c:ptCount val="7"/>
                <c:pt idx="0">
                  <c:v>879.47003</c:v>
                </c:pt>
                <c:pt idx="1">
                  <c:v>1764.07996</c:v>
                </c:pt>
                <c:pt idx="2">
                  <c:v>1178.90991</c:v>
                </c:pt>
                <c:pt idx="3">
                  <c:v>683.88</c:v>
                </c:pt>
                <c:pt idx="4">
                  <c:v>396.85999</c:v>
                </c:pt>
                <c:pt idx="5">
                  <c:v>165.67999</c:v>
                </c:pt>
                <c:pt idx="6">
                  <c:v>128.10001</c:v>
                </c:pt>
              </c:numCache>
            </c:numRef>
          </c:val>
        </c:ser>
        <c:ser>
          <c:idx val="1"/>
          <c:order val="1"/>
          <c:tx>
            <c:strRef>
              <c:f>swap!$C$1</c:f>
              <c:strCache>
                <c:ptCount val="1"/>
                <c:pt idx="0">
                  <c:v>MPI+ULT (ppn=16)</c:v>
                </c:pt>
              </c:strCache>
            </c:strRef>
          </c:tx>
          <c:invertIfNegative val="0"/>
          <c:cat>
            <c:numRef>
              <c:f>swap!$A$2:$A$8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cat>
          <c:val>
            <c:numRef>
              <c:f>swap!$C$2:$C$8</c:f>
              <c:numCache>
                <c:formatCode>General</c:formatCode>
                <c:ptCount val="7"/>
                <c:pt idx="0">
                  <c:v>138.96001</c:v>
                </c:pt>
                <c:pt idx="1">
                  <c:v>336.54001</c:v>
                </c:pt>
                <c:pt idx="2">
                  <c:v>246.05</c:v>
                </c:pt>
                <c:pt idx="3">
                  <c:v>159.53</c:v>
                </c:pt>
                <c:pt idx="4">
                  <c:v>117.88</c:v>
                </c:pt>
                <c:pt idx="5">
                  <c:v>78.89</c:v>
                </c:pt>
                <c:pt idx="6">
                  <c:v>63.14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437256"/>
        <c:axId val="-2123431624"/>
      </c:barChart>
      <c:lineChart>
        <c:grouping val="standard"/>
        <c:varyColors val="0"/>
        <c:ser>
          <c:idx val="2"/>
          <c:order val="2"/>
          <c:tx>
            <c:v>Speedup</c:v>
          </c:tx>
          <c:val>
            <c:numRef>
              <c:f>swap!$D$2:$D$8</c:f>
              <c:numCache>
                <c:formatCode>General</c:formatCode>
                <c:ptCount val="7"/>
                <c:pt idx="0">
                  <c:v>6.3289433</c:v>
                </c:pt>
                <c:pt idx="1">
                  <c:v>5.2418135</c:v>
                </c:pt>
                <c:pt idx="2">
                  <c:v>4.7913429</c:v>
                </c:pt>
                <c:pt idx="3">
                  <c:v>4.2868426</c:v>
                </c:pt>
                <c:pt idx="4">
                  <c:v>3.366643999999995</c:v>
                </c:pt>
                <c:pt idx="5">
                  <c:v>2.1001393</c:v>
                </c:pt>
                <c:pt idx="6">
                  <c:v>2.028825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964952"/>
        <c:axId val="-2123425720"/>
      </c:lineChart>
      <c:catAx>
        <c:axId val="-212343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#Cores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3431624"/>
        <c:crosses val="autoZero"/>
        <c:auto val="1"/>
        <c:lblAlgn val="ctr"/>
        <c:lblOffset val="100"/>
        <c:noMultiLvlLbl val="0"/>
      </c:catAx>
      <c:valAx>
        <c:axId val="-21234316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3437256"/>
        <c:crosses val="autoZero"/>
        <c:crossBetween val="between"/>
      </c:valAx>
      <c:valAx>
        <c:axId val="-21234257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3964952"/>
        <c:crosses val="max"/>
        <c:crossBetween val="between"/>
      </c:valAx>
      <c:catAx>
        <c:axId val="-212396495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3425720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'overhead of MPI send'!$B$1</c:f>
              <c:strCache>
                <c:ptCount val="1"/>
                <c:pt idx="0">
                  <c:v> MPI_Send</c:v>
                </c:pt>
              </c:strCache>
            </c:strRef>
          </c:tx>
          <c:cat>
            <c:numRef>
              <c:f>'overhead of MPI send'!$A$2:$A$10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send'!$B$2:$B$10</c:f>
              <c:numCache>
                <c:formatCode>General</c:formatCode>
                <c:ptCount val="9"/>
                <c:pt idx="0">
                  <c:v>2.827644</c:v>
                </c:pt>
                <c:pt idx="1">
                  <c:v>18.541813</c:v>
                </c:pt>
                <c:pt idx="2">
                  <c:v>58.617592</c:v>
                </c:pt>
                <c:pt idx="3">
                  <c:v>138.194561</c:v>
                </c:pt>
                <c:pt idx="4">
                  <c:v>275.762081</c:v>
                </c:pt>
                <c:pt idx="5">
                  <c:v>551.049709</c:v>
                </c:pt>
                <c:pt idx="6">
                  <c:v>1085.822582</c:v>
                </c:pt>
                <c:pt idx="7">
                  <c:v>2169.466019</c:v>
                </c:pt>
                <c:pt idx="8">
                  <c:v>4471.428394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'overhead of MPI send'!$C$1</c:f>
              <c:strCache>
                <c:ptCount val="1"/>
                <c:pt idx="0">
                  <c:v> MPI_Isend</c:v>
                </c:pt>
              </c:strCache>
            </c:strRef>
          </c:tx>
          <c:cat>
            <c:numRef>
              <c:f>'overhead of MPI send'!$A$2:$A$10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send'!$C$2:$C$10</c:f>
              <c:numCache>
                <c:formatCode>General</c:formatCode>
                <c:ptCount val="9"/>
                <c:pt idx="0">
                  <c:v>2.450943</c:v>
                </c:pt>
                <c:pt idx="1">
                  <c:v>6.132126</c:v>
                </c:pt>
                <c:pt idx="2">
                  <c:v>10.273457</c:v>
                </c:pt>
                <c:pt idx="3">
                  <c:v>14.858246</c:v>
                </c:pt>
                <c:pt idx="4">
                  <c:v>18.389225</c:v>
                </c:pt>
                <c:pt idx="5">
                  <c:v>23.832321</c:v>
                </c:pt>
                <c:pt idx="6">
                  <c:v>33.476353</c:v>
                </c:pt>
                <c:pt idx="7">
                  <c:v>51.259995</c:v>
                </c:pt>
                <c:pt idx="8">
                  <c:v>87.53299699999998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'overhead of MPI send'!$D$1</c:f>
              <c:strCache>
                <c:ptCount val="1"/>
                <c:pt idx="0">
                  <c:v>MPI_Send w/ ULT</c:v>
                </c:pt>
              </c:strCache>
            </c:strRef>
          </c:tx>
          <c:cat>
            <c:numRef>
              <c:f>'overhead of MPI send'!$A$2:$A$10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send'!$D$2:$D$10</c:f>
              <c:numCache>
                <c:formatCode>General</c:formatCode>
                <c:ptCount val="9"/>
                <c:pt idx="0">
                  <c:v>6.177424999999991</c:v>
                </c:pt>
                <c:pt idx="1">
                  <c:v>11.246204</c:v>
                </c:pt>
                <c:pt idx="2">
                  <c:v>16.39843</c:v>
                </c:pt>
                <c:pt idx="3">
                  <c:v>22.521019</c:v>
                </c:pt>
                <c:pt idx="4">
                  <c:v>26.445389</c:v>
                </c:pt>
                <c:pt idx="5">
                  <c:v>32.410622</c:v>
                </c:pt>
                <c:pt idx="6">
                  <c:v>43.444633</c:v>
                </c:pt>
                <c:pt idx="7">
                  <c:v>63.55762499999999</c:v>
                </c:pt>
                <c:pt idx="8">
                  <c:v>107.89156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445544"/>
        <c:axId val="-2124555288"/>
      </c:lineChart>
      <c:catAx>
        <c:axId val="-2125445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555288"/>
        <c:crosses val="autoZero"/>
        <c:auto val="1"/>
        <c:lblAlgn val="ctr"/>
        <c:lblOffset val="100"/>
        <c:noMultiLvlLbl val="0"/>
      </c:catAx>
      <c:valAx>
        <c:axId val="-212455528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445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'overhead of MPI collective'!$B$2</c:f>
              <c:strCache>
                <c:ptCount val="1"/>
                <c:pt idx="0">
                  <c:v>MPI_Bcast</c:v>
                </c:pt>
              </c:strCache>
            </c:strRef>
          </c:tx>
          <c:cat>
            <c:numRef>
              <c:f>'overhead of MPI collective'!$A$3:$A$11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collective'!$B$3:$B$11</c:f>
              <c:numCache>
                <c:formatCode>General</c:formatCode>
                <c:ptCount val="9"/>
                <c:pt idx="0">
                  <c:v>189.232826</c:v>
                </c:pt>
                <c:pt idx="1">
                  <c:v>334.28669</c:v>
                </c:pt>
                <c:pt idx="2">
                  <c:v>406.455994</c:v>
                </c:pt>
                <c:pt idx="3">
                  <c:v>765.9673689999987</c:v>
                </c:pt>
                <c:pt idx="4">
                  <c:v>943.088531</c:v>
                </c:pt>
                <c:pt idx="5">
                  <c:v>1665.353775</c:v>
                </c:pt>
                <c:pt idx="6">
                  <c:v>2790.427208</c:v>
                </c:pt>
                <c:pt idx="7">
                  <c:v>4923.677444</c:v>
                </c:pt>
                <c:pt idx="8">
                  <c:v>9497.117996000001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'overhead of MPI collective'!$E$2</c:f>
              <c:strCache>
                <c:ptCount val="1"/>
                <c:pt idx="0">
                  <c:v>MPI_Ibcast</c:v>
                </c:pt>
              </c:strCache>
            </c:strRef>
          </c:tx>
          <c:cat>
            <c:numRef>
              <c:f>'overhead of MPI collective'!$A$3:$A$11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collective'!$E$3:$E$11</c:f>
              <c:numCache>
                <c:formatCode>General</c:formatCode>
                <c:ptCount val="9"/>
                <c:pt idx="0">
                  <c:v>4.839897</c:v>
                </c:pt>
                <c:pt idx="1">
                  <c:v>4.744529999999997</c:v>
                </c:pt>
                <c:pt idx="2">
                  <c:v>5.125998999999991</c:v>
                </c:pt>
                <c:pt idx="3">
                  <c:v>6.103515999999988</c:v>
                </c:pt>
                <c:pt idx="4">
                  <c:v>16.570091</c:v>
                </c:pt>
                <c:pt idx="5">
                  <c:v>22.983551</c:v>
                </c:pt>
                <c:pt idx="6">
                  <c:v>37.264824</c:v>
                </c:pt>
                <c:pt idx="7">
                  <c:v>69.45133199999998</c:v>
                </c:pt>
                <c:pt idx="8">
                  <c:v>114.46476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'overhead of MPI collective'!$H$2</c:f>
              <c:strCache>
                <c:ptCount val="1"/>
                <c:pt idx="0">
                  <c:v>MPI_Bcast w/ ULT</c:v>
                </c:pt>
              </c:strCache>
            </c:strRef>
          </c:tx>
          <c:cat>
            <c:numRef>
              <c:f>'overhead of MPI collective'!$A$3:$A$11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collective'!$H$3:$H$11</c:f>
              <c:numCache>
                <c:formatCode>General</c:formatCode>
                <c:ptCount val="9"/>
                <c:pt idx="0">
                  <c:v>12.683868</c:v>
                </c:pt>
                <c:pt idx="1">
                  <c:v>12.683868</c:v>
                </c:pt>
                <c:pt idx="2">
                  <c:v>12.874603</c:v>
                </c:pt>
                <c:pt idx="3">
                  <c:v>13.804436</c:v>
                </c:pt>
                <c:pt idx="4">
                  <c:v>24.390221</c:v>
                </c:pt>
                <c:pt idx="5">
                  <c:v>32.162666</c:v>
                </c:pt>
                <c:pt idx="6">
                  <c:v>44.751167</c:v>
                </c:pt>
                <c:pt idx="7">
                  <c:v>63.443184</c:v>
                </c:pt>
                <c:pt idx="8">
                  <c:v>96.487999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144328"/>
        <c:axId val="-2124413864"/>
      </c:lineChart>
      <c:catAx>
        <c:axId val="-2126144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Data size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4413864"/>
        <c:crosses val="autoZero"/>
        <c:auto val="1"/>
        <c:lblAlgn val="ctr"/>
        <c:lblOffset val="100"/>
        <c:noMultiLvlLbl val="0"/>
      </c:catAx>
      <c:valAx>
        <c:axId val="-2124413864"/>
        <c:scaling>
          <c:logBase val="10.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61443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'overhead of MPI collective'!$B$14</c:f>
              <c:strCache>
                <c:ptCount val="1"/>
                <c:pt idx="0">
                  <c:v>MPI_Allgather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collective'!$B$15:$B$23</c:f>
              <c:numCache>
                <c:formatCode>General</c:formatCode>
                <c:ptCount val="9"/>
                <c:pt idx="0">
                  <c:v>25949.883461</c:v>
                </c:pt>
                <c:pt idx="1">
                  <c:v>22632.241249</c:v>
                </c:pt>
                <c:pt idx="2">
                  <c:v>36214.518547</c:v>
                </c:pt>
                <c:pt idx="3">
                  <c:v>72272.920609</c:v>
                </c:pt>
                <c:pt idx="4">
                  <c:v>139936.804771</c:v>
                </c:pt>
                <c:pt idx="5">
                  <c:v>278944.587708</c:v>
                </c:pt>
                <c:pt idx="6">
                  <c:v>557227.706908999</c:v>
                </c:pt>
                <c:pt idx="7">
                  <c:v>1.117519497871E6</c:v>
                </c:pt>
                <c:pt idx="8">
                  <c:v>2.917374157906E6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'overhead of MPI collective'!$E$14</c:f>
              <c:strCache>
                <c:ptCount val="1"/>
                <c:pt idx="0">
                  <c:v>MPI_Iallgather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collective'!$E$15:$E$23</c:f>
              <c:numCache>
                <c:formatCode>General</c:formatCode>
                <c:ptCount val="9"/>
                <c:pt idx="0">
                  <c:v>1027.202606</c:v>
                </c:pt>
                <c:pt idx="1">
                  <c:v>1156.044006</c:v>
                </c:pt>
                <c:pt idx="2">
                  <c:v>2201.032639</c:v>
                </c:pt>
                <c:pt idx="3">
                  <c:v>3386.592865</c:v>
                </c:pt>
                <c:pt idx="4">
                  <c:v>6580.448151</c:v>
                </c:pt>
                <c:pt idx="5">
                  <c:v>12776.088715</c:v>
                </c:pt>
                <c:pt idx="6">
                  <c:v>24323.439598</c:v>
                </c:pt>
                <c:pt idx="7">
                  <c:v>57518.315315</c:v>
                </c:pt>
                <c:pt idx="8">
                  <c:v>101052.069664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'overhead of MPI collective'!$H$14</c:f>
              <c:strCache>
                <c:ptCount val="1"/>
                <c:pt idx="0">
                  <c:v>MPI_Allgather w/ ULT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collective'!$H$15:$H$23</c:f>
              <c:numCache>
                <c:formatCode>General</c:formatCode>
                <c:ptCount val="9"/>
                <c:pt idx="0">
                  <c:v>3124.189377</c:v>
                </c:pt>
                <c:pt idx="1">
                  <c:v>3775.501251</c:v>
                </c:pt>
                <c:pt idx="2">
                  <c:v>4324.913025</c:v>
                </c:pt>
                <c:pt idx="3">
                  <c:v>6150.29335</c:v>
                </c:pt>
                <c:pt idx="4">
                  <c:v>9064.888953999984</c:v>
                </c:pt>
                <c:pt idx="5">
                  <c:v>14742.612839</c:v>
                </c:pt>
                <c:pt idx="6">
                  <c:v>25244.903564</c:v>
                </c:pt>
                <c:pt idx="7">
                  <c:v>57106.685638</c:v>
                </c:pt>
                <c:pt idx="8">
                  <c:v>103181.07605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403976"/>
        <c:axId val="-2125164072"/>
      </c:lineChart>
      <c:catAx>
        <c:axId val="-2125403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Data size</a:t>
                </a:r>
                <a:r>
                  <a:rPr lang="en-US" sz="1100" baseline="0"/>
                  <a:t> (KB)</a:t>
                </a: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5164072"/>
        <c:crosses val="autoZero"/>
        <c:auto val="1"/>
        <c:lblAlgn val="ctr"/>
        <c:lblOffset val="100"/>
        <c:noMultiLvlLbl val="0"/>
      </c:catAx>
      <c:valAx>
        <c:axId val="-2125164072"/>
        <c:scaling>
          <c:logBase val="10.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54039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'overhead of MPI collective'!$B$26</c:f>
              <c:strCache>
                <c:ptCount val="1"/>
                <c:pt idx="0">
                  <c:v>MPI_Alltoall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collective'!$B$27:$B$35</c:f>
              <c:numCache>
                <c:formatCode>General</c:formatCode>
                <c:ptCount val="9"/>
                <c:pt idx="0">
                  <c:v>5.428416331609E6</c:v>
                </c:pt>
                <c:pt idx="1">
                  <c:v>4.299663702647E6</c:v>
                </c:pt>
                <c:pt idx="2">
                  <c:v>4.442602316538E6</c:v>
                </c:pt>
                <c:pt idx="3">
                  <c:v>7.72690765063E6</c:v>
                </c:pt>
                <c:pt idx="4">
                  <c:v>1.1617791970571E7</c:v>
                </c:pt>
                <c:pt idx="5">
                  <c:v>1.9496713002523E7</c:v>
                </c:pt>
                <c:pt idx="6">
                  <c:v>4.0470929940542E7</c:v>
                </c:pt>
                <c:pt idx="7">
                  <c:v>6.5804729620616E7</c:v>
                </c:pt>
                <c:pt idx="8">
                  <c:v>8.2466770013173E7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'overhead of MPI collective'!$E$26</c:f>
              <c:strCache>
                <c:ptCount val="1"/>
                <c:pt idx="0">
                  <c:v>MPI_Ialltoall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collective'!$E$27:$E$35</c:f>
              <c:numCache>
                <c:formatCode>General</c:formatCode>
                <c:ptCount val="9"/>
                <c:pt idx="0">
                  <c:v>2.064357280731E6</c:v>
                </c:pt>
                <c:pt idx="1">
                  <c:v>1.98623029391E6</c:v>
                </c:pt>
                <c:pt idx="2">
                  <c:v>2.662731250127E6</c:v>
                </c:pt>
                <c:pt idx="3">
                  <c:v>4.038422505061E6</c:v>
                </c:pt>
                <c:pt idx="4">
                  <c:v>6.450394948324E6</c:v>
                </c:pt>
                <c:pt idx="5">
                  <c:v>1.0484459161758E7</c:v>
                </c:pt>
                <c:pt idx="6">
                  <c:v>2.1747868696849E7</c:v>
                </c:pt>
                <c:pt idx="7">
                  <c:v>3.4666289567947E7</c:v>
                </c:pt>
                <c:pt idx="8">
                  <c:v>4.5080849726995E7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'overhead of MPI collective'!$H$26</c:f>
              <c:strCache>
                <c:ptCount val="1"/>
                <c:pt idx="0">
                  <c:v>MPI_Alltoall w/ ULT</c:v>
                </c:pt>
              </c:strCache>
            </c:strRef>
          </c:tx>
          <c:cat>
            <c:numRef>
              <c:f>'overhead of MPI collective'!$A$27:$A$35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collective'!$H$27:$H$35</c:f>
              <c:numCache>
                <c:formatCode>General</c:formatCode>
                <c:ptCount val="9"/>
                <c:pt idx="0">
                  <c:v>311092.376709</c:v>
                </c:pt>
                <c:pt idx="1">
                  <c:v>306908.845901</c:v>
                </c:pt>
                <c:pt idx="2">
                  <c:v>423010.1108549995</c:v>
                </c:pt>
                <c:pt idx="3">
                  <c:v>617689.6095279999</c:v>
                </c:pt>
                <c:pt idx="4">
                  <c:v>1.035699049632E6</c:v>
                </c:pt>
                <c:pt idx="5">
                  <c:v>1.75791200002E6</c:v>
                </c:pt>
                <c:pt idx="6">
                  <c:v>4.202878634135E6</c:v>
                </c:pt>
                <c:pt idx="7">
                  <c:v>5.410772005717E6</c:v>
                </c:pt>
                <c:pt idx="8">
                  <c:v>7.413760026296E6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47192"/>
        <c:axId val="2129472664"/>
      </c:lineChart>
      <c:catAx>
        <c:axId val="2090947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Data size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29472664"/>
        <c:crosses val="autoZero"/>
        <c:auto val="1"/>
        <c:lblAlgn val="ctr"/>
        <c:lblOffset val="100"/>
        <c:noMultiLvlLbl val="0"/>
      </c:catAx>
      <c:valAx>
        <c:axId val="2129472664"/>
        <c:scaling>
          <c:logBase val="10.0"/>
          <c:orientation val="minMax"/>
          <c:min val="100000.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9094719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'overhead of MPI collective'!$B$38</c:f>
              <c:strCache>
                <c:ptCount val="1"/>
                <c:pt idx="0">
                  <c:v>MPI_Allreduce</c:v>
                </c:pt>
              </c:strCache>
            </c:strRef>
          </c:tx>
          <c:cat>
            <c:numRef>
              <c:f>'overhead of MPI collective'!$A$39:$A$47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collective'!$B$39:$B$47</c:f>
              <c:numCache>
                <c:formatCode>General</c:formatCode>
                <c:ptCount val="9"/>
                <c:pt idx="0">
                  <c:v>8331.489563</c:v>
                </c:pt>
                <c:pt idx="1">
                  <c:v>762.248039</c:v>
                </c:pt>
                <c:pt idx="2">
                  <c:v>862.765312</c:v>
                </c:pt>
                <c:pt idx="3">
                  <c:v>1110.911369</c:v>
                </c:pt>
                <c:pt idx="4">
                  <c:v>1431.775093</c:v>
                </c:pt>
                <c:pt idx="5">
                  <c:v>2201.938629</c:v>
                </c:pt>
                <c:pt idx="6">
                  <c:v>3408.432007</c:v>
                </c:pt>
                <c:pt idx="7">
                  <c:v>5931.925774</c:v>
                </c:pt>
                <c:pt idx="8">
                  <c:v>8966.636658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'overhead of MPI collective'!$E$38</c:f>
              <c:strCache>
                <c:ptCount val="1"/>
                <c:pt idx="0">
                  <c:v>MPI_Iallreduce</c:v>
                </c:pt>
              </c:strCache>
            </c:strRef>
          </c:tx>
          <c:cat>
            <c:numRef>
              <c:f>'overhead of MPI collective'!$A$39:$A$47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collective'!$E$39:$E$47</c:f>
              <c:numCache>
                <c:formatCode>General</c:formatCode>
                <c:ptCount val="9"/>
                <c:pt idx="0">
                  <c:v>8.606910999999998</c:v>
                </c:pt>
                <c:pt idx="1">
                  <c:v>8.106232</c:v>
                </c:pt>
                <c:pt idx="2">
                  <c:v>14.090538</c:v>
                </c:pt>
                <c:pt idx="3">
                  <c:v>17.166138</c:v>
                </c:pt>
                <c:pt idx="4">
                  <c:v>32.281876</c:v>
                </c:pt>
                <c:pt idx="5">
                  <c:v>48.303604</c:v>
                </c:pt>
                <c:pt idx="6">
                  <c:v>84.590912</c:v>
                </c:pt>
                <c:pt idx="7">
                  <c:v>214.219093</c:v>
                </c:pt>
                <c:pt idx="8">
                  <c:v>385.808945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'overhead of MPI collective'!$H$38</c:f>
              <c:strCache>
                <c:ptCount val="1"/>
                <c:pt idx="0">
                  <c:v>MPI_Allreduce w/ ULT</c:v>
                </c:pt>
              </c:strCache>
            </c:strRef>
          </c:tx>
          <c:cat>
            <c:numRef>
              <c:f>'overhead of MPI collective'!$A$39:$A$47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'overhead of MPI collective'!$H$39:$H$47</c:f>
              <c:numCache>
                <c:formatCode>General</c:formatCode>
                <c:ptCount val="9"/>
                <c:pt idx="0">
                  <c:v>23.818016</c:v>
                </c:pt>
                <c:pt idx="1">
                  <c:v>19.478798</c:v>
                </c:pt>
                <c:pt idx="2">
                  <c:v>28.634071</c:v>
                </c:pt>
                <c:pt idx="3">
                  <c:v>33.831596</c:v>
                </c:pt>
                <c:pt idx="4">
                  <c:v>52.35672</c:v>
                </c:pt>
                <c:pt idx="5">
                  <c:v>69.236755</c:v>
                </c:pt>
                <c:pt idx="6">
                  <c:v>109.171867</c:v>
                </c:pt>
                <c:pt idx="7">
                  <c:v>233.078003</c:v>
                </c:pt>
                <c:pt idx="8">
                  <c:v>401.02005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628696"/>
        <c:axId val="-2125792328"/>
      </c:lineChart>
      <c:catAx>
        <c:axId val="-2125628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Data size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5792328"/>
        <c:crosses val="autoZero"/>
        <c:auto val="1"/>
        <c:lblAlgn val="ctr"/>
        <c:lblOffset val="100"/>
        <c:noMultiLvlLbl val="0"/>
      </c:catAx>
      <c:valAx>
        <c:axId val="-2125792328"/>
        <c:scaling>
          <c:logBase val="10.0"/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6286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'rma-graph-large-comp'!$A$16</c:f>
              <c:strCache>
                <c:ptCount val="1"/>
                <c:pt idx="0">
                  <c:v>Computation</c:v>
                </c:pt>
              </c:strCache>
            </c:strRef>
          </c:tx>
          <c:invertIfNegative val="0"/>
          <c:cat>
            <c:multiLvlStrRef>
              <c:f>'rma-graph-large-comp'!$B$14:$G$15</c:f>
              <c:multiLvlStrCache>
                <c:ptCount val="6"/>
                <c:lvl>
                  <c:pt idx="1">
                    <c:v>1</c:v>
                  </c:pt>
                  <c:pt idx="2">
                    <c:v>2</c:v>
                  </c:pt>
                  <c:pt idx="3">
                    <c:v>4</c:v>
                  </c:pt>
                  <c:pt idx="4">
                    <c:v>8</c:v>
                  </c:pt>
                  <c:pt idx="5">
                    <c:v>16</c:v>
                  </c:pt>
                </c:lvl>
                <c:lvl>
                  <c:pt idx="0">
                    <c:v>MPI-Only</c:v>
                  </c:pt>
                  <c:pt idx="1">
                    <c:v>MPI+ULT</c:v>
                  </c:pt>
                </c:lvl>
              </c:multiLvlStrCache>
            </c:multiLvlStrRef>
          </c:cat>
          <c:val>
            <c:numRef>
              <c:f>'rma-graph-large-comp'!$B$16:$G$16</c:f>
              <c:numCache>
                <c:formatCode>0%</c:formatCode>
                <c:ptCount val="6"/>
                <c:pt idx="0">
                  <c:v>0.496031997874869</c:v>
                </c:pt>
                <c:pt idx="1">
                  <c:v>0.489980235077253</c:v>
                </c:pt>
                <c:pt idx="2">
                  <c:v>0.493791465239564</c:v>
                </c:pt>
                <c:pt idx="3">
                  <c:v>0.495032864795645</c:v>
                </c:pt>
                <c:pt idx="4">
                  <c:v>0.488122954815925</c:v>
                </c:pt>
                <c:pt idx="5">
                  <c:v>0.498136027471469</c:v>
                </c:pt>
              </c:numCache>
            </c:numRef>
          </c:val>
        </c:ser>
        <c:ser>
          <c:idx val="1"/>
          <c:order val="1"/>
          <c:tx>
            <c:strRef>
              <c:f>'rma-graph-large-comp'!$A$17</c:f>
              <c:strCache>
                <c:ptCount val="1"/>
                <c:pt idx="0">
                  <c:v>RMA</c:v>
                </c:pt>
              </c:strCache>
            </c:strRef>
          </c:tx>
          <c:invertIfNegative val="0"/>
          <c:cat>
            <c:multiLvlStrRef>
              <c:f>'rma-graph-large-comp'!$B$14:$G$15</c:f>
              <c:multiLvlStrCache>
                <c:ptCount val="6"/>
                <c:lvl>
                  <c:pt idx="1">
                    <c:v>1</c:v>
                  </c:pt>
                  <c:pt idx="2">
                    <c:v>2</c:v>
                  </c:pt>
                  <c:pt idx="3">
                    <c:v>4</c:v>
                  </c:pt>
                  <c:pt idx="4">
                    <c:v>8</c:v>
                  </c:pt>
                  <c:pt idx="5">
                    <c:v>16</c:v>
                  </c:pt>
                </c:lvl>
                <c:lvl>
                  <c:pt idx="0">
                    <c:v>MPI-Only</c:v>
                  </c:pt>
                  <c:pt idx="1">
                    <c:v>MPI+ULT</c:v>
                  </c:pt>
                </c:lvl>
              </c:multiLvlStrCache>
            </c:multiLvlStrRef>
          </c:cat>
          <c:val>
            <c:numRef>
              <c:f>'rma-graph-large-comp'!$B$17:$G$17</c:f>
              <c:numCache>
                <c:formatCode>0%</c:formatCode>
                <c:ptCount val="6"/>
                <c:pt idx="0">
                  <c:v>0.503968002125131</c:v>
                </c:pt>
                <c:pt idx="1">
                  <c:v>0.513064362255434</c:v>
                </c:pt>
                <c:pt idx="2">
                  <c:v>0.250558035821497</c:v>
                </c:pt>
                <c:pt idx="3">
                  <c:v>0.114408374440611</c:v>
                </c:pt>
                <c:pt idx="4">
                  <c:v>0.0764747147252997</c:v>
                </c:pt>
                <c:pt idx="5">
                  <c:v>0.0517268066671888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7730680"/>
        <c:axId val="-2125212408"/>
      </c:barChart>
      <c:catAx>
        <c:axId val="20477306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212408"/>
        <c:crosses val="autoZero"/>
        <c:auto val="1"/>
        <c:lblAlgn val="ctr"/>
        <c:lblOffset val="100"/>
        <c:noMultiLvlLbl val="0"/>
      </c:catAx>
      <c:valAx>
        <c:axId val="-212521240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Breakdown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047730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MPI only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hpcg!$C$4:$C$11</c:f>
              <c:numCache>
                <c:formatCode>General</c:formatCode>
                <c:ptCount val="8"/>
                <c:pt idx="0">
                  <c:v>7.09024</c:v>
                </c:pt>
                <c:pt idx="1">
                  <c:v>14.0069</c:v>
                </c:pt>
                <c:pt idx="2">
                  <c:v>25.3516</c:v>
                </c:pt>
                <c:pt idx="3">
                  <c:v>49.9567</c:v>
                </c:pt>
                <c:pt idx="4">
                  <c:v>78.2222</c:v>
                </c:pt>
                <c:pt idx="5">
                  <c:v>131.176</c:v>
                </c:pt>
                <c:pt idx="6">
                  <c:v>275.4209999999991</c:v>
                </c:pt>
                <c:pt idx="7">
                  <c:v>432.886</c:v>
                </c:pt>
              </c:numCache>
            </c:numRef>
          </c:val>
        </c:ser>
        <c:ser>
          <c:idx val="1"/>
          <c:order val="1"/>
          <c:tx>
            <c:v>MPI+ULT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hpcg!$D$4:$D$11</c:f>
              <c:numCache>
                <c:formatCode>General</c:formatCode>
                <c:ptCount val="8"/>
                <c:pt idx="0">
                  <c:v>6.88207</c:v>
                </c:pt>
                <c:pt idx="1">
                  <c:v>13.3488</c:v>
                </c:pt>
                <c:pt idx="2">
                  <c:v>22.5482</c:v>
                </c:pt>
                <c:pt idx="3">
                  <c:v>49.0335</c:v>
                </c:pt>
                <c:pt idx="4">
                  <c:v>82.6981</c:v>
                </c:pt>
                <c:pt idx="5">
                  <c:v>140.206</c:v>
                </c:pt>
                <c:pt idx="6">
                  <c:v>299.973</c:v>
                </c:pt>
                <c:pt idx="7">
                  <c:v>518.133</c:v>
                </c:pt>
              </c:numCache>
            </c:numRef>
          </c:val>
        </c:ser>
        <c:ser>
          <c:idx val="2"/>
          <c:order val="2"/>
          <c:tx>
            <c:v>MPI+Pthreads (ppn=16)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hpcg!$E$4:$E$11</c:f>
              <c:numCache>
                <c:formatCode>General</c:formatCode>
                <c:ptCount val="8"/>
                <c:pt idx="0">
                  <c:v>7.03536</c:v>
                </c:pt>
                <c:pt idx="1">
                  <c:v>12.7582</c:v>
                </c:pt>
                <c:pt idx="2">
                  <c:v>19.6316</c:v>
                </c:pt>
                <c:pt idx="3">
                  <c:v>37.1094</c:v>
                </c:pt>
                <c:pt idx="4">
                  <c:v>57.0807</c:v>
                </c:pt>
                <c:pt idx="5">
                  <c:v>111.688</c:v>
                </c:pt>
                <c:pt idx="6">
                  <c:v>196.971</c:v>
                </c:pt>
                <c:pt idx="7">
                  <c:v>384.155</c:v>
                </c:pt>
              </c:numCache>
            </c:numRef>
          </c:val>
        </c:ser>
        <c:ser>
          <c:idx val="3"/>
          <c:order val="3"/>
          <c:tx>
            <c:v>MPI+Pthreads (ppn=8)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hpcg!$F$4:$F$11</c:f>
              <c:numCache>
                <c:formatCode>General</c:formatCode>
                <c:ptCount val="8"/>
                <c:pt idx="0">
                  <c:v>3.73981</c:v>
                </c:pt>
                <c:pt idx="1">
                  <c:v>7.68876</c:v>
                </c:pt>
                <c:pt idx="2">
                  <c:v>11.7669</c:v>
                </c:pt>
                <c:pt idx="3">
                  <c:v>24.4342</c:v>
                </c:pt>
                <c:pt idx="4">
                  <c:v>46.6261</c:v>
                </c:pt>
                <c:pt idx="5">
                  <c:v>89.6874</c:v>
                </c:pt>
                <c:pt idx="6">
                  <c:v>157.887</c:v>
                </c:pt>
                <c:pt idx="7">
                  <c:v>307.9979999999991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24296"/>
        <c:axId val="-2124519144"/>
      </c:barChart>
      <c:lineChart>
        <c:grouping val="standard"/>
        <c:varyColors val="0"/>
        <c:ser>
          <c:idx val="4"/>
          <c:order val="4"/>
          <c:tx>
            <c:v>MPI+ULT vs. MPI only</c:v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hpcg!$G$4:$G$11</c:f>
              <c:numCache>
                <c:formatCode>General</c:formatCode>
                <c:ptCount val="8"/>
                <c:pt idx="0">
                  <c:v>0.97063992</c:v>
                </c:pt>
                <c:pt idx="1">
                  <c:v>0.95301601</c:v>
                </c:pt>
                <c:pt idx="2">
                  <c:v>0.88941921</c:v>
                </c:pt>
                <c:pt idx="3">
                  <c:v>0.98152</c:v>
                </c:pt>
                <c:pt idx="4">
                  <c:v>1.0572203</c:v>
                </c:pt>
                <c:pt idx="5">
                  <c:v>1.0688388</c:v>
                </c:pt>
                <c:pt idx="6">
                  <c:v>1.0891435</c:v>
                </c:pt>
                <c:pt idx="7">
                  <c:v>1.1969271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510584"/>
        <c:axId val="-2124513656"/>
      </c:lineChart>
      <c:catAx>
        <c:axId val="-212452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#Cores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24519144"/>
        <c:crosses val="autoZero"/>
        <c:auto val="1"/>
        <c:lblAlgn val="ctr"/>
        <c:lblOffset val="100"/>
        <c:noMultiLvlLbl val="0"/>
      </c:catAx>
      <c:valAx>
        <c:axId val="-2124519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HPCG (GFlop/s)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524296"/>
        <c:crosses val="autoZero"/>
        <c:crossBetween val="between"/>
      </c:valAx>
      <c:valAx>
        <c:axId val="-2124513656"/>
        <c:scaling>
          <c:orientation val="minMax"/>
        </c:scaling>
        <c:delete val="0"/>
        <c:axPos val="r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-2124510584"/>
        <c:crosses val="max"/>
        <c:crossBetween val="between"/>
      </c:valAx>
      <c:catAx>
        <c:axId val="-21245105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5136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MPI only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hpcg!$C$4:$C$11</c:f>
              <c:numCache>
                <c:formatCode>General</c:formatCode>
                <c:ptCount val="8"/>
                <c:pt idx="0">
                  <c:v>7.09024</c:v>
                </c:pt>
                <c:pt idx="1">
                  <c:v>14.0069</c:v>
                </c:pt>
                <c:pt idx="2">
                  <c:v>25.3516</c:v>
                </c:pt>
                <c:pt idx="3">
                  <c:v>49.9567</c:v>
                </c:pt>
                <c:pt idx="4">
                  <c:v>78.2222</c:v>
                </c:pt>
                <c:pt idx="5">
                  <c:v>131.176</c:v>
                </c:pt>
                <c:pt idx="6">
                  <c:v>275.4209999999993</c:v>
                </c:pt>
                <c:pt idx="7">
                  <c:v>432.886</c:v>
                </c:pt>
              </c:numCache>
            </c:numRef>
          </c:val>
        </c:ser>
        <c:ser>
          <c:idx val="1"/>
          <c:order val="1"/>
          <c:tx>
            <c:v>MPI+ULT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hpcg!$D$4:$D$11</c:f>
              <c:numCache>
                <c:formatCode>General</c:formatCode>
                <c:ptCount val="8"/>
                <c:pt idx="0">
                  <c:v>6.88207</c:v>
                </c:pt>
                <c:pt idx="1">
                  <c:v>13.3488</c:v>
                </c:pt>
                <c:pt idx="2">
                  <c:v>22.5482</c:v>
                </c:pt>
                <c:pt idx="3">
                  <c:v>49.0335</c:v>
                </c:pt>
                <c:pt idx="4">
                  <c:v>82.6981</c:v>
                </c:pt>
                <c:pt idx="5">
                  <c:v>140.206</c:v>
                </c:pt>
                <c:pt idx="6">
                  <c:v>299.973</c:v>
                </c:pt>
                <c:pt idx="7">
                  <c:v>518.133</c:v>
                </c:pt>
              </c:numCache>
            </c:numRef>
          </c:val>
        </c:ser>
        <c:ser>
          <c:idx val="2"/>
          <c:order val="2"/>
          <c:tx>
            <c:v>MPI+Pthreads (ppn=16)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hpcg!$E$4:$E$11</c:f>
              <c:numCache>
                <c:formatCode>General</c:formatCode>
                <c:ptCount val="8"/>
                <c:pt idx="0">
                  <c:v>7.03536</c:v>
                </c:pt>
                <c:pt idx="1">
                  <c:v>12.7582</c:v>
                </c:pt>
                <c:pt idx="2">
                  <c:v>19.6316</c:v>
                </c:pt>
                <c:pt idx="3">
                  <c:v>37.1094</c:v>
                </c:pt>
                <c:pt idx="4">
                  <c:v>57.0807</c:v>
                </c:pt>
                <c:pt idx="5">
                  <c:v>111.688</c:v>
                </c:pt>
                <c:pt idx="6">
                  <c:v>196.971</c:v>
                </c:pt>
                <c:pt idx="7">
                  <c:v>384.155</c:v>
                </c:pt>
              </c:numCache>
            </c:numRef>
          </c:val>
        </c:ser>
        <c:ser>
          <c:idx val="3"/>
          <c:order val="3"/>
          <c:tx>
            <c:v>MPI+Pthreads (ppn=8)</c:v>
          </c:tx>
          <c:invertIfNegative val="0"/>
          <c:cat>
            <c:strRef>
              <c:f>hpcg!$B$4:$B$11</c:f>
              <c:strCach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1K</c:v>
                </c:pt>
                <c:pt idx="7">
                  <c:v>2K</c:v>
                </c:pt>
              </c:strCache>
            </c:strRef>
          </c:cat>
          <c:val>
            <c:numRef>
              <c:f>hpcg!$F$4:$F$11</c:f>
              <c:numCache>
                <c:formatCode>General</c:formatCode>
                <c:ptCount val="8"/>
                <c:pt idx="0">
                  <c:v>3.73981</c:v>
                </c:pt>
                <c:pt idx="1">
                  <c:v>7.68876</c:v>
                </c:pt>
                <c:pt idx="2">
                  <c:v>11.7669</c:v>
                </c:pt>
                <c:pt idx="3">
                  <c:v>24.4342</c:v>
                </c:pt>
                <c:pt idx="4">
                  <c:v>46.6261</c:v>
                </c:pt>
                <c:pt idx="5">
                  <c:v>89.6874</c:v>
                </c:pt>
                <c:pt idx="6">
                  <c:v>157.887</c:v>
                </c:pt>
                <c:pt idx="7">
                  <c:v>307.9979999999993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645336"/>
        <c:axId val="2047846200"/>
      </c:barChart>
      <c:lineChart>
        <c:grouping val="standard"/>
        <c:varyColors val="0"/>
        <c:ser>
          <c:idx val="4"/>
          <c:order val="4"/>
          <c:tx>
            <c:v>MPI+ULT vs. MPI only</c:v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hpcg!$G$4:$G$11</c:f>
              <c:numCache>
                <c:formatCode>General</c:formatCode>
                <c:ptCount val="8"/>
                <c:pt idx="0">
                  <c:v>0.97063992</c:v>
                </c:pt>
                <c:pt idx="1">
                  <c:v>0.95301601</c:v>
                </c:pt>
                <c:pt idx="2">
                  <c:v>0.88941921</c:v>
                </c:pt>
                <c:pt idx="3">
                  <c:v>0.98152</c:v>
                </c:pt>
                <c:pt idx="4">
                  <c:v>1.0572203</c:v>
                </c:pt>
                <c:pt idx="5">
                  <c:v>1.0688388</c:v>
                </c:pt>
                <c:pt idx="6">
                  <c:v>1.0891435</c:v>
                </c:pt>
                <c:pt idx="7">
                  <c:v>1.1969271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815944"/>
        <c:axId val="2047851688"/>
      </c:lineChart>
      <c:catAx>
        <c:axId val="-2124645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#Cores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47846200"/>
        <c:crosses val="autoZero"/>
        <c:auto val="1"/>
        <c:lblAlgn val="ctr"/>
        <c:lblOffset val="100"/>
        <c:noMultiLvlLbl val="0"/>
      </c:catAx>
      <c:valAx>
        <c:axId val="2047846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HPCG (GFlop/s)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645336"/>
        <c:crosses val="autoZero"/>
        <c:crossBetween val="between"/>
      </c:valAx>
      <c:valAx>
        <c:axId val="2047851688"/>
        <c:scaling>
          <c:orientation val="minMax"/>
        </c:scaling>
        <c:delete val="0"/>
        <c:axPos val="r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-2124815944"/>
        <c:crosses val="max"/>
        <c:crossBetween val="between"/>
      </c:valAx>
      <c:catAx>
        <c:axId val="-2124815944"/>
        <c:scaling>
          <c:orientation val="minMax"/>
        </c:scaling>
        <c:delete val="1"/>
        <c:axPos val="b"/>
        <c:majorTickMark val="out"/>
        <c:minorTickMark val="none"/>
        <c:tickLblPos val="nextTo"/>
        <c:crossAx val="204785168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93F1-86E9-5C4D-8287-0327B338419C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D6081-0B7A-9F49-B5FD-9E26BEDCE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2E8D8-24B4-3647-BE77-7AC3841D8246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6EE3-EB51-D543-BD02-3EDA7E034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drop in #ULT=1/2 is because </a:t>
            </a:r>
            <a:r>
              <a:rPr lang="en-US" baseline="0" dirty="0" err="1" smtClean="0"/>
              <a:t>qthreads</a:t>
            </a:r>
            <a:r>
              <a:rPr lang="en-US" baseline="0" dirty="0" smtClean="0"/>
              <a:t> runtime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EE3-EB51-D543-BD02-3EDA7E034F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reason why </a:t>
            </a:r>
            <a:r>
              <a:rPr lang="en-US" dirty="0" err="1" smtClean="0"/>
              <a:t>MPI_Alltoall</a:t>
            </a:r>
            <a:r>
              <a:rPr lang="en-US" dirty="0" smtClean="0"/>
              <a:t> w/</a:t>
            </a:r>
            <a:r>
              <a:rPr lang="en-US" baseline="0" dirty="0" smtClean="0"/>
              <a:t> ULT is because the </a:t>
            </a:r>
            <a:r>
              <a:rPr lang="en-US" baseline="0" dirty="0" err="1" smtClean="0"/>
              <a:t>MPI_Ialltoall</a:t>
            </a:r>
            <a:r>
              <a:rPr lang="en-US" baseline="0" dirty="0" smtClean="0"/>
              <a:t> is not optimized as it is newly added after MPI-3, while </a:t>
            </a:r>
            <a:r>
              <a:rPr lang="en-US" baseline="0" dirty="0" err="1" smtClean="0"/>
              <a:t>MPI_Alltoall</a:t>
            </a:r>
            <a:r>
              <a:rPr lang="en-US" baseline="0" dirty="0" smtClean="0"/>
              <a:t> optimize the algorithm for different data sizes.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EE3-EB51-D543-BD02-3EDA7E034F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Models 3D PDE. 27-point stencil, communicate with up to 26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EE3-EB51-D543-BD02-3EDA7E034F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Models 3D PDE. 27-point stencil, communicate with up to 26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6EE3-EB51-D543-BD02-3EDA7E034F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ooter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0850"/>
            <a:ext cx="914400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oe_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6400800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rgbClr val="4D50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75260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BC473-63BF-E147-A2FE-AF72D963E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ECC5A-8414-0F47-8337-7843F7A8A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lideFooter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lideHeader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997" y="6485688"/>
            <a:ext cx="616606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8376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MPI+ULT: Overlapping Communication and Computation with User-Level Threads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4235-45E4-5A45-B367-10800D256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D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50FC-CA9A-C94E-B478-035CF078C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DB9C-D913-624A-A87A-C55975C7F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A13B5-5292-744C-A4C9-B550C127D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BFFB8-5C3C-634D-843D-4E909C445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FEC-9876-EC44-B5A2-B30BC8B23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6500F-73FA-CC45-9899-7E0928676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3EB4-EF4C-B84F-A455-84BCD0285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81420A7-229A-234F-B71A-F7038FCE5D40}" type="slidenum">
              <a:rPr lang="en-US"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2400" kern="1200">
          <a:solidFill>
            <a:schemeClr val="accent5">
              <a:lumMod val="75000"/>
            </a:schemeClr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49652"/>
          </a:xfrm>
        </p:spPr>
        <p:txBody>
          <a:bodyPr anchor="t"/>
          <a:lstStyle/>
          <a:p>
            <a:pPr algn="ctr"/>
            <a:r>
              <a:rPr lang="en-US" sz="2800" b="1" dirty="0" smtClean="0">
                <a:solidFill>
                  <a:srgbClr val="333333"/>
                </a:solidFill>
              </a:rPr>
              <a:t>Huiwei Lu</a:t>
            </a:r>
            <a:r>
              <a:rPr lang="en-US" sz="2800" dirty="0" smtClean="0">
                <a:solidFill>
                  <a:srgbClr val="333333"/>
                </a:solidFill>
              </a:rPr>
              <a:t>,   </a:t>
            </a:r>
            <a:r>
              <a:rPr lang="en-US" sz="2800" dirty="0" err="1" smtClean="0">
                <a:solidFill>
                  <a:srgbClr val="333333"/>
                </a:solidFill>
              </a:rPr>
              <a:t>Sangmin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</a:rPr>
              <a:t>Seo</a:t>
            </a:r>
            <a:r>
              <a:rPr lang="en-US" sz="2800" dirty="0" smtClean="0">
                <a:solidFill>
                  <a:srgbClr val="333333"/>
                </a:solidFill>
              </a:rPr>
              <a:t>,   Pavan Balaji</a:t>
            </a:r>
          </a:p>
          <a:p>
            <a:pPr algn="ctr"/>
            <a:r>
              <a:rPr lang="en-US" sz="1800" dirty="0">
                <a:latin typeface="Times New Roman"/>
                <a:cs typeface="Times New Roman"/>
              </a:rPr>
              <a:t>Mathematics and Computer Science Division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Argonne National Laboratory</a:t>
            </a:r>
          </a:p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Aug 25, 2015</a:t>
            </a:r>
          </a:p>
          <a:p>
            <a:pPr algn="ctr"/>
            <a:r>
              <a:rPr lang="en-US" sz="1800" dirty="0" err="1" smtClean="0">
                <a:latin typeface="Times New Roman"/>
                <a:cs typeface="Times New Roman"/>
              </a:rPr>
              <a:t>huiweilu@anl.gov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sseo@anl.gov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balaji@</a:t>
            </a:r>
            <a:r>
              <a:rPr lang="en-US" sz="1800" dirty="0" err="1">
                <a:latin typeface="Times New Roman"/>
                <a:cs typeface="Times New Roman"/>
              </a:rPr>
              <a:t>anl.gov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r>
              <a:rPr lang="en-US" sz="1800" dirty="0"/>
              <a:t>17th IEEE International Conference on High Performance Computing and Communications (HPCC 2015)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MPI+ULT: Overlapping Communication and Computation with User-Level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F254235-45E4-5A45-B367-10800D256C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/>
              <a:t>MPI+ULT Design and Implementation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Micro-Benchmarks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x86_64 cluster named “Blues” at ANL</a:t>
            </a:r>
          </a:p>
          <a:p>
            <a:pPr lvl="1"/>
            <a:r>
              <a:rPr lang="en-US" dirty="0" smtClean="0"/>
              <a:t>each node has two Intel Sandy Bridge Pentium Xeon processor</a:t>
            </a:r>
          </a:p>
          <a:p>
            <a:pPr lvl="1"/>
            <a:r>
              <a:rPr lang="en-US" dirty="0" smtClean="0"/>
              <a:t>each node has 64 GB RAM</a:t>
            </a:r>
          </a:p>
          <a:p>
            <a:pPr lvl="1"/>
            <a:r>
              <a:rPr lang="en-US" dirty="0" smtClean="0"/>
              <a:t>310 nodes connected with </a:t>
            </a:r>
            <a:r>
              <a:rPr lang="en-US" dirty="0" err="1" smtClean="0"/>
              <a:t>QLogic</a:t>
            </a:r>
            <a:r>
              <a:rPr lang="en-US" dirty="0" smtClean="0"/>
              <a:t> inter-connect</a:t>
            </a:r>
          </a:p>
          <a:p>
            <a:r>
              <a:rPr lang="en-US" dirty="0" smtClean="0"/>
              <a:t>MPICH 3.1.3 </a:t>
            </a:r>
            <a:r>
              <a:rPr lang="en-US" dirty="0"/>
              <a:t>compiled with </a:t>
            </a:r>
            <a:r>
              <a:rPr lang="en-US" dirty="0" smtClean="0"/>
              <a:t>GCC 4.7.2</a:t>
            </a:r>
          </a:p>
          <a:p>
            <a:r>
              <a:rPr lang="en-US" dirty="0" smtClean="0"/>
              <a:t>ULT library uses </a:t>
            </a:r>
            <a:r>
              <a:rPr lang="en-US" dirty="0" err="1" smtClean="0"/>
              <a:t>Qthreads</a:t>
            </a:r>
            <a:r>
              <a:rPr lang="en-US" dirty="0" smtClean="0"/>
              <a:t> (developed at Sandia National Laboratory)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Kernel Threads vs. ULT in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4728"/>
            <a:ext cx="8229600" cy="1178147"/>
          </a:xfrm>
        </p:spPr>
        <p:txBody>
          <a:bodyPr/>
          <a:lstStyle/>
          <a:p>
            <a:r>
              <a:rPr lang="en-US" sz="2000" dirty="0" smtClean="0"/>
              <a:t>Measuring the aggregate message rate of </a:t>
            </a:r>
            <a:r>
              <a:rPr lang="en-US" sz="2000" dirty="0" err="1" smtClean="0"/>
              <a:t>MPI_Send</a:t>
            </a:r>
            <a:r>
              <a:rPr lang="en-US" sz="2000" dirty="0"/>
              <a:t> </a:t>
            </a:r>
            <a:r>
              <a:rPr lang="en-US" sz="2000" dirty="0" smtClean="0"/>
              <a:t>with destination MPI_PROC_NULL</a:t>
            </a:r>
          </a:p>
          <a:p>
            <a:r>
              <a:rPr lang="en-US" sz="2000" dirty="0" smtClean="0"/>
              <a:t>The overhead </a:t>
            </a:r>
            <a:r>
              <a:rPr lang="en-US" sz="2000" dirty="0"/>
              <a:t>of </a:t>
            </a:r>
            <a:r>
              <a:rPr lang="en-US" sz="2000" dirty="0" smtClean="0"/>
              <a:t>MPI_THREAD_ULT is very small; for 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, the message rate drop significantly because of lock contention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00974"/>
              </p:ext>
            </p:extLst>
          </p:nvPr>
        </p:nvGraphicFramePr>
        <p:xfrm>
          <a:off x="1768597" y="1317554"/>
          <a:ext cx="5592463" cy="399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56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Point-to-Point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90" y="5032532"/>
            <a:ext cx="8466394" cy="1681429"/>
          </a:xfrm>
        </p:spPr>
        <p:txBody>
          <a:bodyPr/>
          <a:lstStyle/>
          <a:p>
            <a:r>
              <a:rPr lang="en-US" dirty="0" smtClean="0"/>
              <a:t>The overhead of communicating with ULT is close to </a:t>
            </a:r>
            <a:r>
              <a:rPr lang="en-US" dirty="0" err="1" smtClean="0"/>
              <a:t>nonblocking</a:t>
            </a:r>
            <a:r>
              <a:rPr lang="en-US" dirty="0" smtClean="0"/>
              <a:t> MPI functions</a:t>
            </a:r>
          </a:p>
          <a:p>
            <a:r>
              <a:rPr lang="en-US" dirty="0" smtClean="0"/>
              <a:t>The overhead for ULT is from ULT creation and yielding. When the data size becomes bigger, the cost becomes relatively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61347"/>
              </p:ext>
            </p:extLst>
          </p:nvPr>
        </p:nvGraphicFramePr>
        <p:xfrm>
          <a:off x="1846145" y="1199342"/>
          <a:ext cx="5397326" cy="393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550192" y="1775496"/>
            <a:ext cx="1869662" cy="1081759"/>
            <a:chOff x="5550192" y="1775496"/>
            <a:chExt cx="1869662" cy="108175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550192" y="1775496"/>
              <a:ext cx="0" cy="108175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44262" y="1900011"/>
              <a:ext cx="1775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potential overlap for computation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39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Collective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6163"/>
            <a:ext cx="8229600" cy="3881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680920"/>
              </p:ext>
            </p:extLst>
          </p:nvPr>
        </p:nvGraphicFramePr>
        <p:xfrm>
          <a:off x="174987" y="1120265"/>
          <a:ext cx="4593167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00416"/>
              </p:ext>
            </p:extLst>
          </p:nvPr>
        </p:nvGraphicFramePr>
        <p:xfrm>
          <a:off x="4546600" y="1202573"/>
          <a:ext cx="4597400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560644"/>
              </p:ext>
            </p:extLst>
          </p:nvPr>
        </p:nvGraphicFramePr>
        <p:xfrm>
          <a:off x="174987" y="3690408"/>
          <a:ext cx="4597400" cy="280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372336"/>
              </p:ext>
            </p:extLst>
          </p:nvPr>
        </p:nvGraphicFramePr>
        <p:xfrm>
          <a:off x="4559300" y="3914916"/>
          <a:ext cx="4597400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116103" y="1249607"/>
            <a:ext cx="1869662" cy="1081759"/>
            <a:chOff x="5550192" y="1775496"/>
            <a:chExt cx="1869662" cy="108175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550192" y="1775496"/>
              <a:ext cx="0" cy="108175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44262" y="1900011"/>
              <a:ext cx="1775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potential overlap for computation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7360594" y="1479573"/>
            <a:ext cx="0" cy="5408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16103" y="3795201"/>
            <a:ext cx="0" cy="83755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60594" y="4009273"/>
            <a:ext cx="0" cy="83755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in One-Sided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0650"/>
            <a:ext cx="8229600" cy="1292225"/>
          </a:xfrm>
        </p:spPr>
        <p:txBody>
          <a:bodyPr/>
          <a:lstStyle/>
          <a:p>
            <a:r>
              <a:rPr lang="en-US" dirty="0"/>
              <a:t>The MPI one-sided synchronization call (</a:t>
            </a:r>
            <a:r>
              <a:rPr lang="en-US" i="1" dirty="0" err="1">
                <a:latin typeface="Times New Roman"/>
                <a:cs typeface="Times New Roman"/>
              </a:rPr>
              <a:t>MPI_Win_flush</a:t>
            </a:r>
            <a:r>
              <a:rPr lang="en-US" dirty="0" smtClean="0"/>
              <a:t>) can almost be fully </a:t>
            </a:r>
            <a:r>
              <a:rPr lang="en-US" dirty="0"/>
              <a:t>overlapped with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For #ULT=16, 90% of RMA time is overlapped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03623"/>
              </p:ext>
            </p:extLst>
          </p:nvPr>
        </p:nvGraphicFramePr>
        <p:xfrm>
          <a:off x="457200" y="1316360"/>
          <a:ext cx="592455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1456" y="1610880"/>
            <a:ext cx="2462671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0 to NUM_ITER: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MPI_Get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MPI_Win_flush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computation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MPI_Accumulate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MPI_Win_flush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456" y="1229790"/>
            <a:ext cx="146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each </a:t>
            </a:r>
            <a:r>
              <a:rPr lang="en-US" dirty="0" smtClean="0">
                <a:solidFill>
                  <a:srgbClr val="000000"/>
                </a:solidFill>
              </a:rPr>
              <a:t>ULT: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3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/>
              <a:t>MPI+ULT Design and Implementation</a:t>
            </a:r>
          </a:p>
          <a:p>
            <a:r>
              <a:rPr lang="en-US" dirty="0"/>
              <a:t>Micro-Benchmarks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Applications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2" y="1078453"/>
            <a:ext cx="4411314" cy="54144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 Performance Conjugate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Gradient </a:t>
            </a:r>
            <a:r>
              <a:rPr lang="en-US" dirty="0"/>
              <a:t>(HPCG)</a:t>
            </a:r>
          </a:p>
          <a:p>
            <a:pPr lvl="1"/>
            <a:r>
              <a:rPr lang="en-US" dirty="0"/>
              <a:t>Solves </a:t>
            </a:r>
            <a:r>
              <a:rPr lang="en-US" i="1" dirty="0">
                <a:latin typeface="Times New Roman"/>
                <a:cs typeface="Times New Roman"/>
              </a:rPr>
              <a:t>Ax=b</a:t>
            </a:r>
            <a:r>
              <a:rPr lang="en-US" dirty="0"/>
              <a:t>, large and sparse </a:t>
            </a:r>
            <a:r>
              <a:rPr lang="en-US" dirty="0" smtClean="0"/>
              <a:t>matrix</a:t>
            </a:r>
            <a:endParaRPr lang="en-US" dirty="0"/>
          </a:p>
          <a:p>
            <a:r>
              <a:rPr lang="en-US" dirty="0" smtClean="0"/>
              <a:t>Hiding </a:t>
            </a:r>
            <a:r>
              <a:rPr lang="en-US" b="1" dirty="0" smtClean="0">
                <a:solidFill>
                  <a:srgbClr val="FF0000"/>
                </a:solidFill>
              </a:rPr>
              <a:t>Global Collective Communication</a:t>
            </a:r>
          </a:p>
          <a:p>
            <a:pPr lvl="1"/>
            <a:r>
              <a:rPr lang="en-US" dirty="0" smtClean="0"/>
              <a:t>at end of each iteration, do DDOT to calculate tolerance (vector multiplication + </a:t>
            </a:r>
            <a:r>
              <a:rPr lang="en-US" dirty="0" err="1" smtClean="0"/>
              <a:t>MPI_Allreduce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overlap </a:t>
            </a:r>
            <a:r>
              <a:rPr lang="en-US" dirty="0" smtClean="0"/>
              <a:t>communication and computation </a:t>
            </a:r>
            <a:r>
              <a:rPr lang="en-US" dirty="0" smtClean="0"/>
              <a:t>(overlap DDOT with MG in the next iteration)</a:t>
            </a:r>
            <a:endParaRPr lang="en-US" dirty="0" smtClean="0"/>
          </a:p>
          <a:p>
            <a:pPr lvl="1"/>
            <a:r>
              <a:rPr lang="en-US" dirty="0" smtClean="0"/>
              <a:t>fork a ULT to do </a:t>
            </a:r>
            <a:r>
              <a:rPr lang="en-US" dirty="0" err="1" smtClean="0"/>
              <a:t>ult_ddot</a:t>
            </a:r>
            <a:r>
              <a:rPr lang="en-US" dirty="0" smtClean="0"/>
              <a:t> and join in the next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950292" y="3459954"/>
            <a:ext cx="3830100" cy="1846659"/>
          </a:xfrm>
          <a:prstGeom prst="rect">
            <a:avLst/>
          </a:prstGeom>
          <a:solidFill>
            <a:srgbClr val="C6D9F1">
              <a:alpha val="20000"/>
            </a:srgb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 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[1: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max_iter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]: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MG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(A, r, z)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if k &gt; 1: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</a:t>
            </a: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ult_join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thread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if (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normr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&lt;= tolerance) break;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……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ult_fork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ult_ddot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&amp;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param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&amp;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thread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188147"/>
            <a:ext cx="7403759" cy="636259"/>
          </a:xfrm>
        </p:spPr>
        <p:txBody>
          <a:bodyPr/>
          <a:lstStyle/>
          <a:p>
            <a:r>
              <a:rPr lang="en-US" dirty="0" smtClean="0"/>
              <a:t>Application: HPCG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741315" y="3500427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HPCG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01945" y="1026096"/>
            <a:ext cx="1722431" cy="1882623"/>
            <a:chOff x="5993411" y="786622"/>
            <a:chExt cx="1722431" cy="1882623"/>
          </a:xfrm>
        </p:grpSpPr>
        <p:sp>
          <p:nvSpPr>
            <p:cNvPr id="10" name="Parallelogram 9"/>
            <p:cNvSpPr/>
            <p:nvPr/>
          </p:nvSpPr>
          <p:spPr>
            <a:xfrm>
              <a:off x="6028513" y="82324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5"/>
              <a:endCxn id="10" idx="2"/>
            </p:cNvCxnSpPr>
            <p:nvPr/>
          </p:nvCxnSpPr>
          <p:spPr>
            <a:xfrm>
              <a:off x="6268052" y="114233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3"/>
              <a:endCxn id="10" idx="1"/>
            </p:cNvCxnSpPr>
            <p:nvPr/>
          </p:nvCxnSpPr>
          <p:spPr>
            <a:xfrm flipV="1">
              <a:off x="6612269" y="82324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arallelogram 12"/>
            <p:cNvSpPr/>
            <p:nvPr/>
          </p:nvSpPr>
          <p:spPr>
            <a:xfrm>
              <a:off x="6028513" y="140960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>
              <a:solidFill>
                <a:srgbClr val="1F497D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5"/>
              <a:endCxn id="13" idx="2"/>
            </p:cNvCxnSpPr>
            <p:nvPr/>
          </p:nvCxnSpPr>
          <p:spPr>
            <a:xfrm>
              <a:off x="6268052" y="172869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3"/>
              <a:endCxn id="13" idx="1"/>
            </p:cNvCxnSpPr>
            <p:nvPr/>
          </p:nvCxnSpPr>
          <p:spPr>
            <a:xfrm flipV="1">
              <a:off x="6612269" y="140960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rallelogram 15"/>
            <p:cNvSpPr/>
            <p:nvPr/>
          </p:nvSpPr>
          <p:spPr>
            <a:xfrm>
              <a:off x="6028513" y="199596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>
              <a:solidFill>
                <a:srgbClr val="1F497D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5"/>
              <a:endCxn id="16" idx="2"/>
            </p:cNvCxnSpPr>
            <p:nvPr/>
          </p:nvCxnSpPr>
          <p:spPr>
            <a:xfrm>
              <a:off x="6268052" y="231505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  <a:endCxn id="16" idx="1"/>
            </p:cNvCxnSpPr>
            <p:nvPr/>
          </p:nvCxnSpPr>
          <p:spPr>
            <a:xfrm flipV="1">
              <a:off x="6612269" y="199596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0" idx="3"/>
            </p:cNvCxnSpPr>
            <p:nvPr/>
          </p:nvCxnSpPr>
          <p:spPr>
            <a:xfrm flipV="1">
              <a:off x="6612269" y="1461424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34504" y="14614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201663" y="14614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675103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1347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506402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435564" y="1143000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268052" y="1142336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858000" y="1142336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34504" y="2632620"/>
              <a:ext cx="1167159" cy="1524"/>
            </a:xfrm>
            <a:prstGeom prst="line">
              <a:avLst/>
            </a:prstGeom>
            <a:ln w="28575" cmpd="sng">
              <a:solidFill>
                <a:srgbClr val="1F497D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28513" y="2047784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01663" y="140325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201663" y="1995968"/>
              <a:ext cx="479078" cy="638176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680741" y="8217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813326" y="1696787"/>
              <a:ext cx="70203" cy="702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00462" y="1696787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40001" y="78814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66561" y="14263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400462" y="110723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66561" y="199596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45639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45639" y="19593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400462" y="227995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66561" y="25990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22898" y="110789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826026" y="2277443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77167" y="25990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993411" y="259751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056245" y="1957691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56245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056245" y="7866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77167" y="201268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577167" y="14263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32950" y="2277443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471300" y="1957691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71300" y="78814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96227" y="1423147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93411" y="200633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232950" y="169359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232950" y="110789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471300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9040" y="1711412"/>
              <a:ext cx="559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tx2"/>
                  </a:solidFill>
                  <a:latin typeface="Times"/>
                  <a:cs typeface="Times"/>
                </a:rPr>
                <a:t>(</a:t>
              </a:r>
              <a:r>
                <a:rPr lang="en-US" sz="1200" i="1" dirty="0" err="1" smtClean="0">
                  <a:solidFill>
                    <a:schemeClr val="tx2"/>
                  </a:solidFill>
                  <a:latin typeface="Times"/>
                  <a:cs typeface="Times"/>
                </a:rPr>
                <a:t>i,j,k</a:t>
              </a:r>
              <a:r>
                <a:rPr lang="en-US" sz="1200" i="1" dirty="0" smtClean="0">
                  <a:solidFill>
                    <a:schemeClr val="tx2"/>
                  </a:solidFill>
                  <a:latin typeface="Times"/>
                  <a:cs typeface="Times"/>
                </a:rPr>
                <a:t>)</a:t>
              </a:r>
              <a:endParaRPr lang="en-US" sz="1200" i="1" dirty="0">
                <a:solidFill>
                  <a:schemeClr val="tx2"/>
                </a:solidFill>
                <a:latin typeface="Times"/>
                <a:cs typeface="Times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784148" y="1414287"/>
            <a:ext cx="855206" cy="1083073"/>
          </a:xfrm>
          <a:prstGeom prst="rect">
            <a:avLst/>
          </a:prstGeom>
          <a:solidFill>
            <a:srgbClr val="C6D9F1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6313699" y="1685653"/>
            <a:ext cx="351018" cy="266703"/>
          </a:xfrm>
          <a:prstGeom prst="rightArrow">
            <a:avLst>
              <a:gd name="adj1" fmla="val 50000"/>
              <a:gd name="adj2" fmla="val 64358"/>
            </a:avLst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39355" y="1416540"/>
            <a:ext cx="421220" cy="1083073"/>
          </a:xfrm>
          <a:prstGeom prst="rect">
            <a:avLst/>
          </a:prstGeom>
          <a:solidFill>
            <a:srgbClr val="FB9CC0">
              <a:alpha val="40000"/>
            </a:srgb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407633" y="1117544"/>
            <a:ext cx="76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709389" y="1124094"/>
            <a:ext cx="733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7985738" y="2494754"/>
            <a:ext cx="92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x = y</a:t>
            </a:r>
            <a:endParaRPr lang="en-US" i="1" dirty="0"/>
          </a:p>
        </p:txBody>
      </p:sp>
      <p:sp>
        <p:nvSpPr>
          <p:cNvPr id="67" name="Rectangle 66"/>
          <p:cNvSpPr/>
          <p:nvPr/>
        </p:nvSpPr>
        <p:spPr>
          <a:xfrm>
            <a:off x="8315085" y="1417575"/>
            <a:ext cx="162153" cy="1083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15085" y="2197165"/>
            <a:ext cx="162153" cy="29759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809466" y="1416911"/>
            <a:ext cx="162153" cy="1083073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/>
        </p:nvSpPr>
        <p:spPr>
          <a:xfrm>
            <a:off x="8060575" y="1613980"/>
            <a:ext cx="263495" cy="247877"/>
          </a:xfrm>
          <a:prstGeom prst="mathMultiply">
            <a:avLst/>
          </a:prstGeom>
          <a:solidFill>
            <a:schemeClr val="tx2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Equal 70"/>
          <p:cNvSpPr/>
          <p:nvPr/>
        </p:nvSpPr>
        <p:spPr>
          <a:xfrm>
            <a:off x="8547445" y="1613980"/>
            <a:ext cx="197846" cy="247877"/>
          </a:xfrm>
          <a:prstGeom prst="mathEqual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838" y="5748074"/>
            <a:ext cx="430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MG: </a:t>
            </a:r>
            <a:r>
              <a:rPr lang="en-US" dirty="0" err="1" smtClean="0"/>
              <a:t>preconditioner</a:t>
            </a:r>
            <a:r>
              <a:rPr lang="en-US" dirty="0" smtClean="0"/>
              <a:t> of CG</a:t>
            </a:r>
          </a:p>
          <a:p>
            <a:r>
              <a:rPr lang="en-US" dirty="0" smtClean="0"/>
              <a:t>DDOT: dot product follow by </a:t>
            </a:r>
            <a:r>
              <a:rPr lang="en-US" dirty="0" err="1" smtClean="0"/>
              <a:t>MPI_Allreduce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2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2" y="1078453"/>
            <a:ext cx="4248572" cy="54144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Hiding </a:t>
            </a:r>
            <a:r>
              <a:rPr lang="en-US" sz="2800" b="1" dirty="0" smtClean="0">
                <a:solidFill>
                  <a:srgbClr val="008000"/>
                </a:solidFill>
              </a:rPr>
              <a:t>Neighborhood Communication</a:t>
            </a:r>
          </a:p>
          <a:p>
            <a:pPr lvl="1"/>
            <a:r>
              <a:rPr lang="en-US" sz="2800" dirty="0" smtClean="0"/>
              <a:t>for each neighbor, fork a </a:t>
            </a:r>
            <a:r>
              <a:rPr lang="en-US" sz="2800" dirty="0"/>
              <a:t>ULT </a:t>
            </a:r>
            <a:r>
              <a:rPr lang="en-US" sz="2800" dirty="0" smtClean="0"/>
              <a:t>to do halo </a:t>
            </a:r>
            <a:r>
              <a:rPr lang="en-US" sz="2800" dirty="0"/>
              <a:t>exchange and a small part of </a:t>
            </a:r>
            <a:r>
              <a:rPr lang="en-US" sz="2800" dirty="0" err="1" smtClean="0"/>
              <a:t>SpMV</a:t>
            </a:r>
            <a:r>
              <a:rPr lang="en-US" sz="2800" dirty="0" smtClean="0"/>
              <a:t> (communication)</a:t>
            </a:r>
            <a:endParaRPr lang="en-US" sz="2800" dirty="0"/>
          </a:p>
          <a:p>
            <a:pPr lvl="1"/>
            <a:r>
              <a:rPr lang="en-US" sz="2800" dirty="0" smtClean="0"/>
              <a:t>main </a:t>
            </a:r>
            <a:r>
              <a:rPr lang="en-US" sz="2800" dirty="0"/>
              <a:t>ULT computes local </a:t>
            </a:r>
            <a:r>
              <a:rPr lang="en-US" sz="2800" dirty="0" err="1" smtClean="0"/>
              <a:t>spmv</a:t>
            </a:r>
            <a:r>
              <a:rPr lang="en-US" sz="2800" dirty="0" smtClean="0"/>
              <a:t> (computation)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188147"/>
            <a:ext cx="7403759" cy="636259"/>
          </a:xfrm>
        </p:spPr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SpMV</a:t>
            </a:r>
            <a:r>
              <a:rPr lang="en-US" dirty="0" smtClean="0"/>
              <a:t> in HPCG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857658" y="3228999"/>
            <a:ext cx="3830100" cy="2339102"/>
          </a:xfrm>
          <a:prstGeom prst="rect">
            <a:avLst/>
          </a:prstGeom>
          <a:solidFill>
            <a:srgbClr val="C6D9F1">
              <a:alpha val="20000"/>
            </a:srgb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SpMV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(A, x, &amp;y):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for each neighbor: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</a:t>
            </a: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ult_fork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ult_spmv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&amp;t[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for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 [0: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nRows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]: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</a:t>
            </a: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ult_yield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for each j in row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y[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 +=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val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[j] * x[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idx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[j]];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for each neighbor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</a:t>
            </a: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ult_join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(t[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]);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699655" y="3269535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SpMV</a:t>
            </a:r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01945" y="1026096"/>
            <a:ext cx="1722431" cy="1882623"/>
            <a:chOff x="5993411" y="786622"/>
            <a:chExt cx="1722431" cy="1882623"/>
          </a:xfrm>
        </p:grpSpPr>
        <p:sp>
          <p:nvSpPr>
            <p:cNvPr id="73" name="Parallelogram 72"/>
            <p:cNvSpPr/>
            <p:nvPr/>
          </p:nvSpPr>
          <p:spPr>
            <a:xfrm>
              <a:off x="6028513" y="82324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3" idx="5"/>
              <a:endCxn id="73" idx="2"/>
            </p:cNvCxnSpPr>
            <p:nvPr/>
          </p:nvCxnSpPr>
          <p:spPr>
            <a:xfrm>
              <a:off x="6268052" y="114233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3" idx="1"/>
            </p:cNvCxnSpPr>
            <p:nvPr/>
          </p:nvCxnSpPr>
          <p:spPr>
            <a:xfrm flipV="1">
              <a:off x="6612269" y="82324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arallelogram 76"/>
            <p:cNvSpPr/>
            <p:nvPr/>
          </p:nvSpPr>
          <p:spPr>
            <a:xfrm>
              <a:off x="6028513" y="140960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>
              <a:solidFill>
                <a:srgbClr val="1F497D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7" idx="5"/>
              <a:endCxn id="77" idx="2"/>
            </p:cNvCxnSpPr>
            <p:nvPr/>
          </p:nvCxnSpPr>
          <p:spPr>
            <a:xfrm>
              <a:off x="6268052" y="172869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3"/>
              <a:endCxn id="77" idx="1"/>
            </p:cNvCxnSpPr>
            <p:nvPr/>
          </p:nvCxnSpPr>
          <p:spPr>
            <a:xfrm flipV="1">
              <a:off x="6612269" y="140960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Parallelogram 80"/>
            <p:cNvSpPr/>
            <p:nvPr/>
          </p:nvSpPr>
          <p:spPr>
            <a:xfrm>
              <a:off x="6028513" y="1995968"/>
              <a:ext cx="1646590" cy="638176"/>
            </a:xfrm>
            <a:prstGeom prst="parallelogram">
              <a:avLst>
                <a:gd name="adj" fmla="val 75070"/>
              </a:avLst>
            </a:prstGeom>
            <a:noFill/>
            <a:ln>
              <a:solidFill>
                <a:srgbClr val="1F497D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5"/>
              <a:endCxn id="81" idx="2"/>
            </p:cNvCxnSpPr>
            <p:nvPr/>
          </p:nvCxnSpPr>
          <p:spPr>
            <a:xfrm>
              <a:off x="6268052" y="2315056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1" idx="3"/>
              <a:endCxn id="81" idx="1"/>
            </p:cNvCxnSpPr>
            <p:nvPr/>
          </p:nvCxnSpPr>
          <p:spPr>
            <a:xfrm flipV="1">
              <a:off x="6612269" y="199596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1" idx="3"/>
              <a:endCxn id="73" idx="3"/>
            </p:cNvCxnSpPr>
            <p:nvPr/>
          </p:nvCxnSpPr>
          <p:spPr>
            <a:xfrm flipV="1">
              <a:off x="6612269" y="1461424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034504" y="14614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201663" y="14614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675103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091347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506402" y="823248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7435564" y="1143000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268052" y="1142336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858000" y="1142336"/>
              <a:ext cx="0" cy="1172720"/>
            </a:xfrm>
            <a:prstGeom prst="line">
              <a:avLst/>
            </a:prstGeom>
            <a:ln w="12700" cmpd="sng">
              <a:solidFill>
                <a:srgbClr val="1F497D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034504" y="2632620"/>
              <a:ext cx="1167159" cy="1524"/>
            </a:xfrm>
            <a:prstGeom prst="line">
              <a:avLst/>
            </a:prstGeom>
            <a:ln w="28575" cmpd="sng">
              <a:solidFill>
                <a:srgbClr val="1F497D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028513" y="2047784"/>
              <a:ext cx="1167512" cy="0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7201663" y="1403258"/>
              <a:ext cx="479078" cy="638176"/>
            </a:xfrm>
            <a:prstGeom prst="line">
              <a:avLst/>
            </a:prstGeom>
            <a:ln w="12700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7201663" y="1995968"/>
              <a:ext cx="479078" cy="638176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680741" y="821724"/>
              <a:ext cx="0" cy="1172720"/>
            </a:xfrm>
            <a:prstGeom prst="line">
              <a:avLst/>
            </a:prstGeom>
            <a:ln w="28575" cmpd="sng">
              <a:solidFill>
                <a:srgbClr val="1F497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6813326" y="1696787"/>
              <a:ext cx="70203" cy="702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400462" y="1696787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640001" y="78814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166561" y="14263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400462" y="110723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166561" y="199596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645639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645639" y="19593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400462" y="227995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166561" y="25990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822898" y="110789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826026" y="2277443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577167" y="259904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93411" y="259751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056245" y="1957691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056245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056245" y="7866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577167" y="201268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77167" y="142632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232950" y="2277443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71300" y="1957691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471300" y="78814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996227" y="1423147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993411" y="2006332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232950" y="1693594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950" y="1107898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471300" y="1374506"/>
              <a:ext cx="70203" cy="7020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49040" y="1711412"/>
              <a:ext cx="559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tx2"/>
                  </a:solidFill>
                  <a:latin typeface="Times"/>
                  <a:cs typeface="Times"/>
                </a:rPr>
                <a:t>(</a:t>
              </a:r>
              <a:r>
                <a:rPr lang="en-US" sz="1200" i="1" dirty="0" err="1" smtClean="0">
                  <a:solidFill>
                    <a:schemeClr val="tx2"/>
                  </a:solidFill>
                  <a:latin typeface="Times"/>
                  <a:cs typeface="Times"/>
                </a:rPr>
                <a:t>i,j,k</a:t>
              </a:r>
              <a:r>
                <a:rPr lang="en-US" sz="1200" i="1" dirty="0" smtClean="0">
                  <a:solidFill>
                    <a:schemeClr val="tx2"/>
                  </a:solidFill>
                  <a:latin typeface="Times"/>
                  <a:cs typeface="Times"/>
                </a:rPr>
                <a:t>)</a:t>
              </a:r>
              <a:endParaRPr lang="en-US" sz="1200" i="1" dirty="0">
                <a:solidFill>
                  <a:schemeClr val="tx2"/>
                </a:solidFill>
                <a:latin typeface="Times"/>
                <a:cs typeface="Times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6784148" y="1414287"/>
            <a:ext cx="855206" cy="1083073"/>
          </a:xfrm>
          <a:prstGeom prst="rect">
            <a:avLst/>
          </a:prstGeom>
          <a:solidFill>
            <a:srgbClr val="C6D9F1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>
            <a:off x="6313699" y="1685653"/>
            <a:ext cx="351018" cy="266703"/>
          </a:xfrm>
          <a:prstGeom prst="rightArrow">
            <a:avLst>
              <a:gd name="adj1" fmla="val 50000"/>
              <a:gd name="adj2" fmla="val 64358"/>
            </a:avLst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639355" y="1416540"/>
            <a:ext cx="421220" cy="1083073"/>
          </a:xfrm>
          <a:prstGeom prst="rect">
            <a:avLst/>
          </a:prstGeom>
          <a:solidFill>
            <a:srgbClr val="FB9CC0">
              <a:alpha val="40000"/>
            </a:srgb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407633" y="1117544"/>
            <a:ext cx="76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endParaRPr lang="en-US" sz="1400" dirty="0"/>
          </a:p>
        </p:txBody>
      </p:sp>
      <p:sp>
        <p:nvSpPr>
          <p:cNvPr id="133" name="Rectangle 132"/>
          <p:cNvSpPr/>
          <p:nvPr/>
        </p:nvSpPr>
        <p:spPr>
          <a:xfrm>
            <a:off x="6709389" y="1124094"/>
            <a:ext cx="733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endParaRPr lang="en-US" sz="1400" dirty="0"/>
          </a:p>
        </p:txBody>
      </p:sp>
      <p:sp>
        <p:nvSpPr>
          <p:cNvPr id="134" name="Rectangle 133"/>
          <p:cNvSpPr/>
          <p:nvPr/>
        </p:nvSpPr>
        <p:spPr>
          <a:xfrm>
            <a:off x="7985738" y="2494754"/>
            <a:ext cx="92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x = y</a:t>
            </a:r>
            <a:endParaRPr lang="en-US" i="1" dirty="0"/>
          </a:p>
        </p:txBody>
      </p:sp>
      <p:sp>
        <p:nvSpPr>
          <p:cNvPr id="135" name="Rectangle 134"/>
          <p:cNvSpPr/>
          <p:nvPr/>
        </p:nvSpPr>
        <p:spPr>
          <a:xfrm>
            <a:off x="8315085" y="1417575"/>
            <a:ext cx="162153" cy="1083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315085" y="2197165"/>
            <a:ext cx="162153" cy="29759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809466" y="1416911"/>
            <a:ext cx="162153" cy="1083073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Multiply 137"/>
          <p:cNvSpPr/>
          <p:nvPr/>
        </p:nvSpPr>
        <p:spPr>
          <a:xfrm>
            <a:off x="8060575" y="1613980"/>
            <a:ext cx="263495" cy="247877"/>
          </a:xfrm>
          <a:prstGeom prst="mathMultiply">
            <a:avLst/>
          </a:prstGeom>
          <a:solidFill>
            <a:schemeClr val="tx2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Equal 138"/>
          <p:cNvSpPr/>
          <p:nvPr/>
        </p:nvSpPr>
        <p:spPr>
          <a:xfrm>
            <a:off x="8547445" y="1613980"/>
            <a:ext cx="197846" cy="247877"/>
          </a:xfrm>
          <a:prstGeom prst="mathEqual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2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08" y="4526928"/>
            <a:ext cx="8345792" cy="1599236"/>
          </a:xfrm>
        </p:spPr>
        <p:txBody>
          <a:bodyPr/>
          <a:lstStyle/>
          <a:p>
            <a:r>
              <a:rPr lang="en-US" dirty="0" smtClean="0"/>
              <a:t>With small #cores, HPCG w/ MPI+ULT shows little improvement, as DDOT time is small so there is not much to overlap</a:t>
            </a:r>
          </a:p>
          <a:p>
            <a:r>
              <a:rPr lang="en-US" b="1" dirty="0" smtClean="0"/>
              <a:t>With 2K cores, HPCG w/ MPI+ULT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improved 19.8% compared to MPI-only</a:t>
            </a:r>
            <a:r>
              <a:rPr lang="en-US" altLang="zh-CN" dirty="0" smtClean="0"/>
              <a:t>, benefit from overlapping DDOT with 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959797"/>
              </p:ext>
            </p:extLst>
          </p:nvPr>
        </p:nvGraphicFramePr>
        <p:xfrm>
          <a:off x="0" y="1321021"/>
          <a:ext cx="5621868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0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Trends in Supercomputing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6" y="1143000"/>
            <a:ext cx="4579995" cy="4983163"/>
          </a:xfrm>
        </p:spPr>
        <p:txBody>
          <a:bodyPr/>
          <a:lstStyle/>
          <a:p>
            <a:r>
              <a:rPr lang="en-US" dirty="0" smtClean="0"/>
              <a:t>Exponentially increasing core number on a single CPU chip</a:t>
            </a:r>
          </a:p>
          <a:p>
            <a:pPr lvl="1"/>
            <a:r>
              <a:rPr lang="en-US" dirty="0" smtClean="0"/>
              <a:t>Intel® Knights Landing: &gt; 60 cores</a:t>
            </a:r>
          </a:p>
          <a:p>
            <a:pPr lvl="1"/>
            <a:r>
              <a:rPr lang="en-US" dirty="0" smtClean="0"/>
              <a:t>#Network ports / #Cores decreases exponentially</a:t>
            </a:r>
          </a:p>
          <a:p>
            <a:r>
              <a:rPr lang="en-US" dirty="0" smtClean="0"/>
              <a:t>Latency lags bandwidth</a:t>
            </a:r>
          </a:p>
          <a:p>
            <a:pPr lvl="1"/>
            <a:r>
              <a:rPr lang="en-US" dirty="0" smtClean="0"/>
              <a:t>Limited latency improvement during the past decades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Need latency hiding </a:t>
            </a:r>
            <a:r>
              <a:rPr lang="en-US" dirty="0" smtClean="0"/>
              <a:t>for extreme-scale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creen Shot 2015-08-23 at 9.30.4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12387" b="14846"/>
          <a:stretch/>
        </p:blipFill>
        <p:spPr>
          <a:xfrm>
            <a:off x="4606434" y="1236175"/>
            <a:ext cx="4537566" cy="361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1418" y="4946900"/>
            <a:ext cx="419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Fig. Total Number of socket and cores in the TOP500 [</a:t>
            </a:r>
            <a:r>
              <a:rPr lang="en-US" dirty="0" err="1">
                <a:solidFill>
                  <a:srgbClr val="000000"/>
                </a:solidFill>
              </a:rPr>
              <a:t>Kogge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13]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360" y="6147766"/>
            <a:ext cx="8122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</a:t>
            </a:r>
            <a:r>
              <a:rPr lang="en-US" sz="1100" dirty="0" err="1" smtClean="0"/>
              <a:t>Kogge</a:t>
            </a:r>
            <a:r>
              <a:rPr lang="en-US" sz="1100" dirty="0" smtClean="0"/>
              <a:t> 13] Peter </a:t>
            </a:r>
            <a:r>
              <a:rPr lang="en-US" sz="1100" dirty="0" err="1" smtClean="0"/>
              <a:t>Kogge</a:t>
            </a:r>
            <a:r>
              <a:rPr lang="en-US" sz="1100" dirty="0" smtClean="0"/>
              <a:t>. Reading </a:t>
            </a:r>
            <a:r>
              <a:rPr lang="en-US" sz="1100" dirty="0"/>
              <a:t>the Tea-Leaves: How Architecture Will Evolve. Thirty Years of Parallel Computing at Argonne: A Symposium, May 14, </a:t>
            </a:r>
            <a:r>
              <a:rPr lang="en-US" sz="1100" dirty="0" smtClean="0"/>
              <a:t>2013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05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24832"/>
              </p:ext>
            </p:extLst>
          </p:nvPr>
        </p:nvGraphicFramePr>
        <p:xfrm>
          <a:off x="0" y="1321021"/>
          <a:ext cx="5621868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HPCG Time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1432"/>
            <a:ext cx="7879847" cy="1234731"/>
          </a:xfrm>
        </p:spPr>
        <p:txBody>
          <a:bodyPr/>
          <a:lstStyle/>
          <a:p>
            <a:r>
              <a:rPr lang="en-US" dirty="0" smtClean="0"/>
              <a:t>DDOT is overlapped with MG</a:t>
            </a:r>
          </a:p>
          <a:p>
            <a:r>
              <a:rPr lang="en-US" b="1" dirty="0" smtClean="0"/>
              <a:t>DDOT time reduced 56.8% </a:t>
            </a:r>
            <a:r>
              <a:rPr lang="en-US" dirty="0" smtClean="0"/>
              <a:t>(37.2 s), while MG time increased 8.7% (8 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692952"/>
              </p:ext>
            </p:extLst>
          </p:nvPr>
        </p:nvGraphicFramePr>
        <p:xfrm>
          <a:off x="5579319" y="1486436"/>
          <a:ext cx="3717546" cy="241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81916" y="1272340"/>
            <a:ext cx="2198911" cy="2537333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53215" y="1869562"/>
            <a:ext cx="172610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3215" y="1485006"/>
            <a:ext cx="172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breakdown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84775" y="2904288"/>
            <a:ext cx="576186" cy="34098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90606" y="269610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 56.8%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HPCG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0004"/>
            <a:ext cx="8229600" cy="776159"/>
          </a:xfrm>
        </p:spPr>
        <p:txBody>
          <a:bodyPr/>
          <a:lstStyle/>
          <a:p>
            <a:r>
              <a:rPr lang="en-US" dirty="0" smtClean="0"/>
              <a:t>Compared to MPI-only </a:t>
            </a:r>
            <a:r>
              <a:rPr lang="en-US" dirty="0" err="1" smtClean="0"/>
              <a:t>SpMV</a:t>
            </a:r>
            <a:r>
              <a:rPr lang="en-US" dirty="0" smtClean="0"/>
              <a:t>, </a:t>
            </a:r>
            <a:r>
              <a:rPr lang="en-US" b="1" dirty="0" smtClean="0"/>
              <a:t>MPI+ULT </a:t>
            </a:r>
            <a:r>
              <a:rPr lang="en-US" b="1" dirty="0" err="1" smtClean="0"/>
              <a:t>SpMV</a:t>
            </a:r>
            <a:r>
              <a:rPr lang="en-US" b="1" dirty="0" smtClean="0"/>
              <a:t> improve performance by 14.8% with 4K cores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75175"/>
              </p:ext>
            </p:extLst>
          </p:nvPr>
        </p:nvGraphicFramePr>
        <p:xfrm>
          <a:off x="1251217" y="1163773"/>
          <a:ext cx="6074565" cy="403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8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SWAP-assembler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108" y="1708987"/>
            <a:ext cx="4272606" cy="3746841"/>
          </a:xfrm>
        </p:spPr>
        <p:txBody>
          <a:bodyPr/>
          <a:lstStyle/>
          <a:p>
            <a:r>
              <a:rPr lang="en-US" dirty="0" smtClean="0"/>
              <a:t>SWAP Genome Assembler [</a:t>
            </a:r>
            <a:r>
              <a:rPr lang="en-US" dirty="0" err="1" smtClean="0"/>
              <a:t>Meng</a:t>
            </a:r>
            <a:r>
              <a:rPr lang="en-US" dirty="0" smtClean="0"/>
              <a:t> 14]</a:t>
            </a:r>
            <a:endParaRPr lang="en-US" dirty="0"/>
          </a:p>
          <a:p>
            <a:pPr lvl="1"/>
            <a:r>
              <a:rPr lang="en-US" sz="2000" dirty="0" smtClean="0"/>
              <a:t>data partitioned on distributed memory systems</a:t>
            </a:r>
          </a:p>
          <a:p>
            <a:pPr lvl="1"/>
            <a:r>
              <a:rPr lang="en-US" sz="2000" dirty="0" smtClean="0"/>
              <a:t>server thread provide data access for other processes</a:t>
            </a:r>
          </a:p>
          <a:p>
            <a:pPr lvl="1"/>
            <a:r>
              <a:rPr lang="en-US" sz="2000" dirty="0" smtClean="0"/>
              <a:t>client thread request data from other processes</a:t>
            </a:r>
          </a:p>
          <a:p>
            <a:pPr lvl="1"/>
            <a:r>
              <a:rPr lang="en-US" sz="2000" dirty="0" smtClean="0"/>
              <a:t>both server/client thread can call MPI calls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2" name="Picture 31" descr="paper6_fig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8" y="1708988"/>
            <a:ext cx="4327200" cy="33638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8550" y="6151074"/>
            <a:ext cx="631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[</a:t>
            </a:r>
            <a:r>
              <a:rPr lang="en-US" baseline="30000" dirty="0" err="1" smtClean="0"/>
              <a:t>Meng</a:t>
            </a:r>
            <a:r>
              <a:rPr lang="en-US" baseline="30000" dirty="0" smtClean="0"/>
              <a:t> 14] J</a:t>
            </a:r>
            <a:r>
              <a:rPr lang="en-US" baseline="30000" dirty="0"/>
              <a:t>. </a:t>
            </a:r>
            <a:r>
              <a:rPr lang="en-US" baseline="30000" dirty="0" err="1"/>
              <a:t>Meng</a:t>
            </a:r>
            <a:r>
              <a:rPr lang="en-US" baseline="30000" dirty="0"/>
              <a:t>, B. Wang, Y. Wei, S. </a:t>
            </a:r>
            <a:r>
              <a:rPr lang="en-US" baseline="30000" dirty="0" err="1"/>
              <a:t>Feng</a:t>
            </a:r>
            <a:r>
              <a:rPr lang="en-US" baseline="30000" dirty="0"/>
              <a:t>, and P. Balaji, “SWAP-assembler: scalable and efficient genome assembly towards thousands of cores,” BMC </a:t>
            </a:r>
            <a:r>
              <a:rPr lang="en-US" baseline="30000" dirty="0" smtClean="0"/>
              <a:t>Bioinformatics, 2014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78327" y="5072793"/>
            <a:ext cx="115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Meng</a:t>
            </a:r>
            <a:r>
              <a:rPr lang="en-US" dirty="0"/>
              <a:t> 14]</a:t>
            </a:r>
          </a:p>
        </p:txBody>
      </p:sp>
    </p:spTree>
    <p:extLst>
      <p:ext uri="{BB962C8B-B14F-4D97-AF65-F5344CB8AC3E}">
        <p14:creationId xmlns:p14="http://schemas.microsoft.com/office/powerpoint/2010/main" val="325795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SWAP-assembler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1027"/>
            <a:ext cx="8139383" cy="1417876"/>
          </a:xfrm>
        </p:spPr>
        <p:txBody>
          <a:bodyPr/>
          <a:lstStyle/>
          <a:p>
            <a:r>
              <a:rPr lang="en-US" dirty="0" smtClean="0"/>
              <a:t>Replacing MPI_THREAD_MULTIPLE  with MPI_THREAD_ULT in communication </a:t>
            </a:r>
            <a:r>
              <a:rPr lang="en-US" dirty="0"/>
              <a:t>intensive </a:t>
            </a:r>
            <a:r>
              <a:rPr lang="en-US" dirty="0" smtClean="0"/>
              <a:t>applications to </a:t>
            </a:r>
            <a:r>
              <a:rPr lang="en-US" b="1" dirty="0" smtClean="0"/>
              <a:t>reduce thread overhead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695313" y="990600"/>
            <a:ext cx="2901270" cy="3695015"/>
            <a:chOff x="5319144" y="1312565"/>
            <a:chExt cx="3079590" cy="5449567"/>
          </a:xfrm>
        </p:grpSpPr>
        <p:grpSp>
          <p:nvGrpSpPr>
            <p:cNvPr id="5" name="Group 4"/>
            <p:cNvGrpSpPr/>
            <p:nvPr/>
          </p:nvGrpSpPr>
          <p:grpSpPr>
            <a:xfrm>
              <a:off x="5327754" y="2124886"/>
              <a:ext cx="1174480" cy="1460876"/>
              <a:chOff x="4917541" y="1346297"/>
              <a:chExt cx="1174480" cy="146087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917541" y="1346297"/>
                <a:ext cx="1174480" cy="146087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108513" y="1527713"/>
                <a:ext cx="849828" cy="48695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server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108513" y="2138056"/>
                <a:ext cx="849828" cy="48695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white"/>
                    </a:solidFill>
                    <a:latin typeface="Calibri"/>
                  </a:rPr>
                  <a:t>client</a:t>
                </a:r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12447" y="2124886"/>
              <a:ext cx="1174480" cy="1460876"/>
              <a:chOff x="6502234" y="1346297"/>
              <a:chExt cx="1174480" cy="14608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502234" y="1346297"/>
                <a:ext cx="1174480" cy="146087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693206" y="1527713"/>
                <a:ext cx="849828" cy="48695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server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693206" y="2138056"/>
                <a:ext cx="849828" cy="48695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white"/>
                    </a:solidFill>
                    <a:latin typeface="Calibri"/>
                  </a:rPr>
                  <a:t>client</a:t>
                </a:r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6528386" y="4001523"/>
              <a:ext cx="479520" cy="572893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319144" y="4621332"/>
              <a:ext cx="1365830" cy="1652211"/>
              <a:chOff x="4869418" y="3885750"/>
              <a:chExt cx="1365830" cy="165221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013023" y="4005474"/>
                <a:ext cx="1061988" cy="136979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69418" y="3885750"/>
                <a:ext cx="1365830" cy="16522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27233" y="4153099"/>
                <a:ext cx="849828" cy="486959"/>
              </a:xfrm>
              <a:prstGeom prst="round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 w="28575" cmpd="sng">
                <a:solidFill>
                  <a:srgbClr val="BF084F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server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127233" y="4763442"/>
                <a:ext cx="849828" cy="486959"/>
              </a:xfrm>
              <a:prstGeom prst="round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 w="28575" cmpd="sng">
                <a:solidFill>
                  <a:srgbClr val="BF084F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client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032904" y="4621332"/>
              <a:ext cx="1365830" cy="1652211"/>
              <a:chOff x="4869418" y="3885750"/>
              <a:chExt cx="1365830" cy="165221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013023" y="4005474"/>
                <a:ext cx="1061988" cy="136979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17375E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69418" y="3885750"/>
                <a:ext cx="1365830" cy="16522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127233" y="4153099"/>
                <a:ext cx="849828" cy="486959"/>
              </a:xfrm>
              <a:prstGeom prst="round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 w="28575" cmpd="sng">
                <a:solidFill>
                  <a:srgbClr val="BF084F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server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127233" y="4763442"/>
                <a:ext cx="849828" cy="486959"/>
              </a:xfrm>
              <a:prstGeom prst="round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 w="28575" cmpd="sng">
                <a:solidFill>
                  <a:srgbClr val="BF084F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client</a:t>
                </a: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5327754" y="1681681"/>
              <a:ext cx="310551" cy="268092"/>
            </a:xfrm>
            <a:prstGeom prst="roundRect">
              <a:avLst/>
            </a:prstGeom>
            <a:solidFill>
              <a:schemeClr val="accent1">
                <a:lumMod val="75000"/>
                <a:lumOff val="25000"/>
              </a:schemeClr>
            </a:solidFill>
            <a:ln w="28575" cmpd="sng">
              <a:solidFill>
                <a:srgbClr val="BF084F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7400" y="1669622"/>
              <a:ext cx="495484" cy="453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ULT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75384" y="1312565"/>
              <a:ext cx="310551" cy="26809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28575" cmpd="sng">
              <a:solidFill>
                <a:srgbClr val="17375E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07905" y="1312565"/>
              <a:ext cx="1284994" cy="453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Kernel Thread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327754" y="1312565"/>
              <a:ext cx="310551" cy="268092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57400" y="1312565"/>
              <a:ext cx="785874" cy="453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Process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18726" y="3637202"/>
              <a:ext cx="2146765" cy="453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MPI_THREAD_MULTIPLE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02059" y="6308209"/>
              <a:ext cx="1654424" cy="453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MPI_THREAD_ULT</a:t>
              </a:r>
              <a:endParaRPr lang="en-US" sz="1400" dirty="0"/>
            </a:p>
          </p:txBody>
        </p:sp>
      </p:grpSp>
      <p:pic>
        <p:nvPicPr>
          <p:cNvPr id="32" name="Picture 31" descr="paper6_fig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4482"/>
            <a:ext cx="4327200" cy="33638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72299" y="4644414"/>
            <a:ext cx="115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Meng</a:t>
            </a:r>
            <a:r>
              <a:rPr lang="en-US" dirty="0"/>
              <a:t> 14]</a:t>
            </a:r>
          </a:p>
        </p:txBody>
      </p:sp>
    </p:spTree>
    <p:extLst>
      <p:ext uri="{BB962C8B-B14F-4D97-AF65-F5344CB8AC3E}">
        <p14:creationId xmlns:p14="http://schemas.microsoft.com/office/powerpoint/2010/main" val="18773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0689"/>
            <a:ext cx="8229600" cy="1432186"/>
          </a:xfrm>
        </p:spPr>
        <p:txBody>
          <a:bodyPr/>
          <a:lstStyle/>
          <a:p>
            <a:r>
              <a:rPr lang="en-US" sz="2000" dirty="0" smtClean="0"/>
              <a:t>Benefits comes from two parts</a:t>
            </a:r>
          </a:p>
          <a:p>
            <a:pPr lvl="1"/>
            <a:r>
              <a:rPr lang="en-US" sz="2000" dirty="0" smtClean="0"/>
              <a:t>1. remove locks in SWAP in user code</a:t>
            </a:r>
          </a:p>
          <a:p>
            <a:pPr lvl="1"/>
            <a:r>
              <a:rPr lang="en-US" sz="2000" dirty="0" smtClean="0"/>
              <a:t>2. avoid locks in MPI runtime</a:t>
            </a:r>
          </a:p>
          <a:p>
            <a:r>
              <a:rPr lang="en-US" sz="2000" dirty="0" smtClean="0"/>
              <a:t>For smaller </a:t>
            </a:r>
            <a:r>
              <a:rPr lang="en-US" sz="2000" dirty="0"/>
              <a:t>#</a:t>
            </a:r>
            <a:r>
              <a:rPr lang="en-US" sz="2000" dirty="0" smtClean="0"/>
              <a:t>cores, the user space improvement is more significant; for large #cores, still get a decent improvement of 2x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980474"/>
              </p:ext>
            </p:extLst>
          </p:nvPr>
        </p:nvGraphicFramePr>
        <p:xfrm>
          <a:off x="1589441" y="1014790"/>
          <a:ext cx="6768110" cy="413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48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MPI+</a:t>
            </a:r>
            <a:r>
              <a:rPr lang="en-US" dirty="0" smtClean="0"/>
              <a:t>ULT: </a:t>
            </a:r>
            <a:r>
              <a:rPr lang="en-US" b="1" dirty="0"/>
              <a:t>a new approach to overlap communication and computation in MPI with user</a:t>
            </a:r>
            <a:r>
              <a:rPr lang="en-US" b="1" dirty="0" smtClean="0"/>
              <a:t>-level </a:t>
            </a:r>
            <a:r>
              <a:rPr lang="en-US" b="1" dirty="0"/>
              <a:t>threads (ULTs) </a:t>
            </a:r>
            <a:endParaRPr lang="en-US" b="1" dirty="0" smtClean="0"/>
          </a:p>
          <a:p>
            <a:pPr lvl="1"/>
            <a:r>
              <a:rPr lang="en-US" dirty="0" err="1" smtClean="0"/>
              <a:t>nonblocking</a:t>
            </a:r>
            <a:r>
              <a:rPr lang="en-US" dirty="0" smtClean="0"/>
              <a:t>, low overhead and modularized</a:t>
            </a:r>
            <a:endParaRPr lang="en-US" dirty="0"/>
          </a:p>
          <a:p>
            <a:r>
              <a:rPr lang="en-US" dirty="0" smtClean="0"/>
              <a:t>Extensively supports hiding the </a:t>
            </a:r>
            <a:r>
              <a:rPr lang="en-US" dirty="0"/>
              <a:t>communication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MPI </a:t>
            </a:r>
            <a:r>
              <a:rPr lang="en-US" dirty="0"/>
              <a:t>point-to-</a:t>
            </a:r>
            <a:r>
              <a:rPr lang="en-US" dirty="0" smtClean="0"/>
              <a:t>point calls</a:t>
            </a:r>
          </a:p>
          <a:p>
            <a:pPr lvl="1"/>
            <a:r>
              <a:rPr lang="en-US" dirty="0" smtClean="0"/>
              <a:t>MPI collective calls</a:t>
            </a:r>
          </a:p>
          <a:p>
            <a:pPr lvl="1"/>
            <a:r>
              <a:rPr lang="en-US" dirty="0" smtClean="0"/>
              <a:t>MPI </a:t>
            </a:r>
            <a:r>
              <a:rPr lang="en-US" dirty="0"/>
              <a:t>one-sided synchronization 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Enables communication hiding in various applications</a:t>
            </a:r>
            <a:endParaRPr lang="en-US" dirty="0"/>
          </a:p>
          <a:p>
            <a:pPr lvl="1"/>
            <a:r>
              <a:rPr lang="en-US" dirty="0" smtClean="0"/>
              <a:t>Improves HPCG up to 19.8% on 2K cores</a:t>
            </a:r>
          </a:p>
          <a:p>
            <a:pPr lvl="1"/>
            <a:r>
              <a:rPr lang="en-US" dirty="0" smtClean="0"/>
              <a:t>Improves SWAP-assembler by 2 to 6.3 times with different 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49652"/>
          </a:xfrm>
        </p:spPr>
        <p:txBody>
          <a:bodyPr anchor="t"/>
          <a:lstStyle/>
          <a:p>
            <a:pPr algn="ctr"/>
            <a:r>
              <a:rPr lang="en-US" sz="2800" b="1" dirty="0" smtClean="0">
                <a:solidFill>
                  <a:srgbClr val="333333"/>
                </a:solidFill>
              </a:rPr>
              <a:t>Huiwei Lu</a:t>
            </a:r>
            <a:r>
              <a:rPr lang="en-US" sz="2800" dirty="0" smtClean="0">
                <a:solidFill>
                  <a:srgbClr val="333333"/>
                </a:solidFill>
              </a:rPr>
              <a:t>,   </a:t>
            </a:r>
            <a:r>
              <a:rPr lang="en-US" sz="2800" dirty="0" err="1" smtClean="0">
                <a:solidFill>
                  <a:srgbClr val="333333"/>
                </a:solidFill>
              </a:rPr>
              <a:t>Sangmin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</a:rPr>
              <a:t>Seo</a:t>
            </a:r>
            <a:r>
              <a:rPr lang="en-US" sz="2800" dirty="0" smtClean="0">
                <a:solidFill>
                  <a:srgbClr val="333333"/>
                </a:solidFill>
              </a:rPr>
              <a:t>,   Pavan Balaji</a:t>
            </a:r>
          </a:p>
          <a:p>
            <a:pPr algn="ctr"/>
            <a:r>
              <a:rPr lang="en-US" sz="1800" dirty="0">
                <a:latin typeface="Times New Roman"/>
                <a:cs typeface="Times New Roman"/>
              </a:rPr>
              <a:t>Mathematics and Computer Science Division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Argonne National Laboratory</a:t>
            </a:r>
          </a:p>
          <a:p>
            <a:pPr algn="ctr"/>
            <a:r>
              <a:rPr lang="en-US" sz="1800" dirty="0" smtClean="0">
                <a:latin typeface="Times New Roman"/>
                <a:cs typeface="Times New Roman"/>
              </a:rPr>
              <a:t>Aug 25, 2015</a:t>
            </a:r>
          </a:p>
          <a:p>
            <a:pPr algn="ctr"/>
            <a:r>
              <a:rPr lang="en-US" sz="1800" dirty="0" err="1" smtClean="0">
                <a:latin typeface="Times New Roman"/>
                <a:cs typeface="Times New Roman"/>
              </a:rPr>
              <a:t>huiweilu@anl.gov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sseo@anl.gov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balaji@</a:t>
            </a:r>
            <a:r>
              <a:rPr lang="en-US" sz="1800" dirty="0" err="1">
                <a:latin typeface="Times New Roman"/>
                <a:cs typeface="Times New Roman"/>
              </a:rPr>
              <a:t>anl.gov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endParaRPr lang="en-US" sz="1800" dirty="0" smtClean="0">
              <a:latin typeface="Times New Roman"/>
              <a:cs typeface="Times New Roman"/>
            </a:endParaRPr>
          </a:p>
          <a:p>
            <a:pPr algn="ctr"/>
            <a:r>
              <a:rPr lang="en-US" sz="1800" dirty="0"/>
              <a:t>17th IEEE International Conference on High Performance Computing and Communications (HPCC 2015)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MPI+ULT: Overlapping Communication and Computation with User-Level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F254235-45E4-5A45-B367-10800D256C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Trends in Supercomputing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MPI+X becomes a promising programming model</a:t>
            </a:r>
          </a:p>
          <a:p>
            <a:pPr lvl="1"/>
            <a:r>
              <a:rPr lang="en-US" dirty="0" smtClean="0"/>
              <a:t>X: </a:t>
            </a:r>
            <a:r>
              <a:rPr lang="en-US" dirty="0" err="1" smtClean="0"/>
              <a:t>Pthreads</a:t>
            </a:r>
            <a:r>
              <a:rPr lang="en-US" dirty="0" smtClean="0"/>
              <a:t>, </a:t>
            </a:r>
            <a:r>
              <a:rPr lang="en-US" dirty="0" err="1" smtClean="0"/>
              <a:t>OpenMP</a:t>
            </a:r>
            <a:r>
              <a:rPr lang="en-US" dirty="0"/>
              <a:t>, </a:t>
            </a:r>
            <a:r>
              <a:rPr lang="en-US" dirty="0" smtClean="0"/>
              <a:t>TBB, MPI shared memory…</a:t>
            </a:r>
          </a:p>
          <a:p>
            <a:pPr lvl="1"/>
            <a:r>
              <a:rPr lang="en-US" dirty="0" smtClean="0"/>
              <a:t>Better memory sharing within the node</a:t>
            </a:r>
          </a:p>
          <a:p>
            <a:pPr lvl="1"/>
            <a:r>
              <a:rPr lang="en-US" dirty="0" smtClean="0"/>
              <a:t>Better parallelism within the node</a:t>
            </a:r>
            <a:endParaRPr lang="en-US" dirty="0"/>
          </a:p>
          <a:p>
            <a:pPr lvl="1"/>
            <a:r>
              <a:rPr lang="en-US" dirty="0" smtClean="0"/>
              <a:t>However, most “X” only considers intra-node optimization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Need another “X” </a:t>
            </a:r>
            <a:r>
              <a:rPr lang="en-US" dirty="0" smtClean="0"/>
              <a:t>for optimizing inter-node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Hiding in MPI with </a:t>
            </a:r>
            <a:r>
              <a:rPr lang="en-US" dirty="0"/>
              <a:t>E</a:t>
            </a:r>
            <a:r>
              <a:rPr lang="en-US" dirty="0" smtClean="0"/>
              <a:t>xisting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5998426" cy="4983163"/>
          </a:xfrm>
        </p:spPr>
        <p:txBody>
          <a:bodyPr/>
          <a:lstStyle/>
          <a:p>
            <a:r>
              <a:rPr lang="en-US" sz="2000" dirty="0" smtClean="0"/>
              <a:t>MPI </a:t>
            </a:r>
            <a:r>
              <a:rPr lang="en-US" sz="2000" dirty="0" err="1" smtClean="0"/>
              <a:t>Nonblocking</a:t>
            </a:r>
            <a:r>
              <a:rPr lang="en-US" sz="2000" dirty="0" smtClean="0"/>
              <a:t> functions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ow overhead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verlap each function one at a time</a:t>
            </a:r>
          </a:p>
          <a:p>
            <a:pPr lvl="1"/>
            <a:r>
              <a:rPr lang="en-US" sz="2000" dirty="0" smtClean="0"/>
              <a:t>Provide for </a:t>
            </a:r>
            <a:r>
              <a:rPr lang="en-US" sz="2000" dirty="0" err="1" smtClean="0"/>
              <a:t>nonblocking</a:t>
            </a:r>
            <a:r>
              <a:rPr lang="en-US" sz="2000" dirty="0"/>
              <a:t> </a:t>
            </a:r>
            <a:r>
              <a:rPr lang="en-US" sz="2000" dirty="0" smtClean="0"/>
              <a:t>pt2pt functions and collectives, but does not support some MPI one-sided functions like </a:t>
            </a:r>
            <a:r>
              <a:rPr lang="en-US" sz="2000" i="1" dirty="0" err="1" smtClean="0">
                <a:latin typeface="Times New Roman"/>
                <a:cs typeface="Times New Roman"/>
              </a:rPr>
              <a:t>MPI_Win_Flush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dirty="0" err="1" smtClean="0"/>
              <a:t>MPI+Threads</a:t>
            </a:r>
            <a:r>
              <a:rPr lang="en-US" sz="2000" dirty="0" smtClean="0"/>
              <a:t> using 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 or </a:t>
            </a:r>
            <a:r>
              <a:rPr lang="en-US" sz="2000" dirty="0" err="1" smtClean="0"/>
              <a:t>OpenMP</a:t>
            </a:r>
            <a:endParaRPr lang="en-US" sz="2000" dirty="0" smtClean="0"/>
          </a:p>
          <a:p>
            <a:pPr lvl="1"/>
            <a:r>
              <a:rPr lang="en-US" sz="2000" dirty="0" err="1" smtClean="0"/>
              <a:t>Modulized</a:t>
            </a:r>
            <a:r>
              <a:rPr lang="en-US" sz="2000" dirty="0" smtClean="0"/>
              <a:t>, able to overlap several blocking communication functions at the same time</a:t>
            </a:r>
          </a:p>
          <a:p>
            <a:pPr lvl="1"/>
            <a:r>
              <a:rPr lang="en-US" sz="2000" dirty="0" smtClean="0"/>
              <a:t>High thread overhead from the locks [</a:t>
            </a:r>
            <a:r>
              <a:rPr lang="en-US" sz="2000" dirty="0" err="1" smtClean="0"/>
              <a:t>Amer</a:t>
            </a:r>
            <a:r>
              <a:rPr lang="en-US" sz="2000" dirty="0" smtClean="0"/>
              <a:t> 15]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Need lightweight thread mechanism </a:t>
            </a:r>
            <a:r>
              <a:rPr lang="en-US" sz="2000" dirty="0"/>
              <a:t>for latency </a:t>
            </a:r>
            <a:r>
              <a:rPr lang="en-US" sz="2000" dirty="0" smtClean="0"/>
              <a:t>hiding!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thread-safety.png"/>
          <p:cNvPicPr>
            <a:picLocks noChangeAspect="1"/>
          </p:cNvPicPr>
          <p:nvPr/>
        </p:nvPicPr>
        <p:blipFill rotWithShape="1">
          <a:blip r:embed="rId2"/>
          <a:srcRect r="80633" b="6126"/>
          <a:stretch/>
        </p:blipFill>
        <p:spPr>
          <a:xfrm>
            <a:off x="6711377" y="1252362"/>
            <a:ext cx="1508081" cy="4391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1377" y="5643961"/>
            <a:ext cx="228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Fig. Global lock to support thread safety in MPI [</a:t>
            </a:r>
            <a:r>
              <a:rPr lang="en-US" dirty="0" err="1" smtClean="0">
                <a:solidFill>
                  <a:srgbClr val="000000"/>
                </a:solidFill>
              </a:rPr>
              <a:t>Amer</a:t>
            </a:r>
            <a:r>
              <a:rPr lang="en-US" dirty="0" smtClean="0">
                <a:solidFill>
                  <a:srgbClr val="000000"/>
                </a:solidFill>
              </a:rPr>
              <a:t> 15]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6031210"/>
            <a:ext cx="599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Amer</a:t>
            </a:r>
            <a:r>
              <a:rPr lang="en-US" sz="1400" dirty="0" smtClean="0"/>
              <a:t> 15] </a:t>
            </a:r>
            <a:r>
              <a:rPr lang="en-US" sz="1400" dirty="0" err="1" smtClean="0"/>
              <a:t>Abdelhalim</a:t>
            </a:r>
            <a:r>
              <a:rPr lang="en-US" sz="1400" dirty="0" smtClean="0"/>
              <a:t> </a:t>
            </a:r>
            <a:r>
              <a:rPr lang="en-US" sz="1400" dirty="0" err="1"/>
              <a:t>Amer</a:t>
            </a:r>
            <a:r>
              <a:rPr lang="en-US" sz="1400" dirty="0"/>
              <a:t>, Huiwei Lu, </a:t>
            </a:r>
            <a:r>
              <a:rPr lang="en-US" sz="1400" dirty="0" err="1"/>
              <a:t>Yanjie</a:t>
            </a:r>
            <a:r>
              <a:rPr lang="en-US" sz="1400" dirty="0"/>
              <a:t> Wei, Pavan Balaji, Satoshi Matsuoka. </a:t>
            </a:r>
            <a:r>
              <a:rPr lang="en-US" sz="1400" dirty="0" err="1"/>
              <a:t>MPI+Threads</a:t>
            </a:r>
            <a:r>
              <a:rPr lang="en-US" sz="1400" dirty="0"/>
              <a:t>: Runtime Contention and Remedies. PPoPP’15</a:t>
            </a:r>
          </a:p>
        </p:txBody>
      </p:sp>
    </p:spTree>
    <p:extLst>
      <p:ext uri="{BB962C8B-B14F-4D97-AF65-F5344CB8AC3E}">
        <p14:creationId xmlns:p14="http://schemas.microsoft.com/office/powerpoint/2010/main" val="32618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MPI+ULT Design and </a:t>
            </a:r>
            <a:r>
              <a:rPr lang="en-US" sz="3200" b="1" dirty="0" smtClean="0">
                <a:solidFill>
                  <a:srgbClr val="000000"/>
                </a:solidFill>
              </a:rPr>
              <a:t>Implementation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Micro-Benchmarks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32362" y="3340640"/>
            <a:ext cx="280965" cy="915899"/>
          </a:xfrm>
          <a:prstGeom prst="rect">
            <a:avLst/>
          </a:prstGeom>
          <a:solidFill>
            <a:srgbClr val="17375E"/>
          </a:solidFill>
          <a:ln w="28575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Thread (ULT)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915619" cy="52417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User-level Thread (ULT)</a:t>
            </a:r>
          </a:p>
          <a:p>
            <a:pPr lvl="1"/>
            <a:r>
              <a:rPr lang="en-US" dirty="0"/>
              <a:t>Provides thread semantics in user space.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xecution model: </a:t>
            </a:r>
            <a:r>
              <a:rPr lang="en-US" b="1" dirty="0" smtClean="0">
                <a:solidFill>
                  <a:srgbClr val="000000"/>
                </a:solidFill>
              </a:rPr>
              <a:t>cooperative timesharing</a:t>
            </a:r>
          </a:p>
          <a:p>
            <a:pPr lvl="2"/>
            <a:r>
              <a:rPr lang="en-US" dirty="0"/>
              <a:t>More than one ULT can be mapped to a single kernel thread</a:t>
            </a:r>
          </a:p>
          <a:p>
            <a:pPr lvl="2"/>
            <a:r>
              <a:rPr lang="en-US" dirty="0"/>
              <a:t>ULTs on the same OS thread do not execute </a:t>
            </a:r>
            <a:r>
              <a:rPr lang="en-US" dirty="0" smtClean="0"/>
              <a:t>concurrently</a:t>
            </a:r>
          </a:p>
          <a:p>
            <a:pPr lvl="1"/>
            <a:r>
              <a:rPr lang="en-US" dirty="0" smtClean="0"/>
              <a:t>Can be implemented with </a:t>
            </a:r>
            <a:r>
              <a:rPr lang="en-US" dirty="0" err="1" smtClean="0"/>
              <a:t>coroutines</a:t>
            </a:r>
            <a:endParaRPr lang="en-US" dirty="0"/>
          </a:p>
          <a:p>
            <a:pPr lvl="2"/>
            <a:r>
              <a:rPr lang="en-US" dirty="0" smtClean="0"/>
              <a:t>enable explicit suspend and resume of its progress by preserving execution state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languages such as Python and Go </a:t>
            </a:r>
            <a:r>
              <a:rPr lang="en-US" dirty="0" smtClean="0"/>
              <a:t>use </a:t>
            </a:r>
            <a:r>
              <a:rPr lang="en-US" dirty="0" err="1" smtClean="0"/>
              <a:t>coroutines</a:t>
            </a:r>
            <a:r>
              <a:rPr lang="en-US" dirty="0" smtClean="0"/>
              <a:t> for </a:t>
            </a:r>
            <a:r>
              <a:rPr lang="en-US" dirty="0" err="1"/>
              <a:t>asynchrnous</a:t>
            </a:r>
            <a:r>
              <a:rPr lang="en-US" dirty="0"/>
              <a:t> I/</a:t>
            </a:r>
            <a:r>
              <a:rPr lang="en-US" dirty="0" smtClean="0"/>
              <a:t>O</a:t>
            </a:r>
          </a:p>
          <a:p>
            <a:r>
              <a:rPr lang="en-US" dirty="0" smtClean="0"/>
              <a:t>Why ULT?</a:t>
            </a:r>
          </a:p>
          <a:p>
            <a:pPr lvl="1"/>
            <a:r>
              <a:rPr lang="en-US" dirty="0" smtClean="0"/>
              <a:t>Kernel threads (e.g., </a:t>
            </a:r>
            <a:r>
              <a:rPr lang="en-US" dirty="0" err="1" smtClean="0"/>
              <a:t>pthreads</a:t>
            </a:r>
            <a:r>
              <a:rPr lang="en-US" dirty="0" smtClean="0"/>
              <a:t>) are too expensive for computation/communication overlap</a:t>
            </a:r>
          </a:p>
          <a:p>
            <a:r>
              <a:rPr lang="en-US" dirty="0" smtClean="0"/>
              <a:t>Where to use?</a:t>
            </a:r>
          </a:p>
          <a:p>
            <a:pPr lvl="1"/>
            <a:r>
              <a:rPr lang="en-US" dirty="0" smtClean="0"/>
              <a:t>To better overlap computation and communication/IO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2362" y="1586228"/>
            <a:ext cx="280965" cy="831427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 cmpd="sng">
            <a:solidFill>
              <a:srgbClr val="17375E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2362" y="2464342"/>
            <a:ext cx="280965" cy="9158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8575" cmpd="sng">
            <a:solidFill>
              <a:srgbClr val="BF084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68795" y="1469417"/>
            <a:ext cx="0" cy="3376263"/>
          </a:xfrm>
          <a:prstGeom prst="line">
            <a:avLst/>
          </a:prstGeom>
          <a:ln w="38100" cmpd="sng">
            <a:solidFill>
              <a:srgbClr val="17375E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400000">
            <a:off x="7017096" y="4209064"/>
            <a:ext cx="100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3F3F3F"/>
                </a:solidFill>
                <a:latin typeface="Times New Roman"/>
                <a:cs typeface="Times New Roman"/>
              </a:rPr>
              <a:t>timeline</a:t>
            </a:r>
            <a:endParaRPr lang="en-US" i="1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362" y="2417655"/>
            <a:ext cx="280964" cy="13388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7179" y="2425619"/>
            <a:ext cx="1016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ontext switch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2362" y="3313647"/>
            <a:ext cx="280965" cy="13318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BF084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61788" y="3313647"/>
            <a:ext cx="923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ontext switch</a:t>
            </a:r>
            <a:endParaRPr lang="en-US" sz="1400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3936" y="1766425"/>
            <a:ext cx="68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ULT</a:t>
            </a:r>
            <a:r>
              <a:rPr lang="en-US" baseline="-250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5847" y="2641439"/>
            <a:ext cx="68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ULT</a:t>
            </a:r>
            <a:r>
              <a:rPr lang="en-US" baseline="-250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9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roviding </a:t>
            </a:r>
            <a:r>
              <a:rPr lang="en-US" sz="2400" dirty="0"/>
              <a:t>communication/computation </a:t>
            </a:r>
            <a:r>
              <a:rPr lang="en-US" sz="2400" dirty="0" smtClean="0"/>
              <a:t>overlap w/ ULT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97198" cy="4983163"/>
          </a:xfrm>
        </p:spPr>
        <p:txBody>
          <a:bodyPr/>
          <a:lstStyle/>
          <a:p>
            <a:r>
              <a:rPr lang="en-US" sz="2000" b="1" dirty="0" smtClean="0"/>
              <a:t>Lightweight</a:t>
            </a:r>
          </a:p>
          <a:p>
            <a:pPr lvl="1"/>
            <a:r>
              <a:rPr lang="en-US" sz="2000" dirty="0" smtClean="0"/>
              <a:t>ULT does not execute concurrently using additional hardware resource, but takes turn to run by context switching</a:t>
            </a:r>
          </a:p>
          <a:p>
            <a:pPr lvl="1"/>
            <a:r>
              <a:rPr lang="en-US" sz="2000" dirty="0" smtClean="0"/>
              <a:t>No lock needed between two ULTs in the same kernel thread</a:t>
            </a:r>
          </a:p>
          <a:p>
            <a:r>
              <a:rPr lang="en-US" sz="2000" b="1" dirty="0" smtClean="0"/>
              <a:t>Asynchronous</a:t>
            </a:r>
          </a:p>
          <a:p>
            <a:pPr lvl="1"/>
            <a:r>
              <a:rPr lang="en-US" sz="2000" dirty="0" smtClean="0"/>
              <a:t>Helps turn a MPI blocking call to a </a:t>
            </a:r>
            <a:r>
              <a:rPr lang="en-US" sz="2000" dirty="0" err="1" smtClean="0"/>
              <a:t>nonblocking</a:t>
            </a:r>
            <a:r>
              <a:rPr lang="en-US" sz="2000" dirty="0" smtClean="0"/>
              <a:t> one</a:t>
            </a:r>
          </a:p>
          <a:p>
            <a:pPr lvl="1"/>
            <a:r>
              <a:rPr lang="en-US" sz="2000" dirty="0" smtClean="0"/>
              <a:t>Decouples </a:t>
            </a:r>
            <a:r>
              <a:rPr lang="en-US" sz="2000" dirty="0"/>
              <a:t>the operation of “send start” and “send complete</a:t>
            </a:r>
            <a:r>
              <a:rPr lang="en-US" sz="2000" dirty="0" smtClean="0"/>
              <a:t>”</a:t>
            </a:r>
          </a:p>
          <a:p>
            <a:r>
              <a:rPr lang="en-US" sz="2000" b="1" dirty="0" smtClean="0"/>
              <a:t>Modularized</a:t>
            </a:r>
          </a:p>
          <a:p>
            <a:pPr lvl="1"/>
            <a:r>
              <a:rPr lang="en-US" sz="2000" dirty="0" smtClean="0"/>
              <a:t>Provide thread abstraction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486676" y="1580239"/>
            <a:ext cx="280965" cy="831427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 cmpd="sng">
            <a:solidFill>
              <a:srgbClr val="17375E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73361" y="2458353"/>
            <a:ext cx="280965" cy="9158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8575" cmpd="sng">
            <a:solidFill>
              <a:srgbClr val="BF084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909257" y="1463428"/>
            <a:ext cx="0" cy="3376263"/>
          </a:xfrm>
          <a:prstGeom prst="line">
            <a:avLst/>
          </a:prstGeom>
          <a:ln w="38100" cmpd="sng">
            <a:solidFill>
              <a:srgbClr val="17375E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 rot="5400000">
            <a:off x="5657558" y="4203075"/>
            <a:ext cx="100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3F3F3F"/>
                </a:solidFill>
                <a:latin typeface="Times New Roman"/>
                <a:cs typeface="Times New Roman"/>
              </a:rPr>
              <a:t>timeline</a:t>
            </a:r>
            <a:endParaRPr lang="en-US" i="1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14139" y="1574250"/>
            <a:ext cx="1699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ULT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do computation, start a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MPI send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74161" y="2411666"/>
            <a:ext cx="280965" cy="739894"/>
          </a:xfrm>
          <a:prstGeom prst="rect">
            <a:avLst/>
          </a:prstGeom>
          <a:pattFill prst="ltUpDiag">
            <a:fgClr>
              <a:schemeClr val="tx2">
                <a:lumMod val="75000"/>
              </a:schemeClr>
            </a:fgClr>
            <a:bgClr>
              <a:prstClr val="white"/>
            </a:bgClr>
          </a:pattFill>
          <a:ln w="28575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14141" y="2380421"/>
            <a:ext cx="1699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ontext switch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ULT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ULT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communication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background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774160" y="3329507"/>
            <a:ext cx="280965" cy="679410"/>
          </a:xfrm>
          <a:prstGeom prst="rect">
            <a:avLst/>
          </a:prstGeom>
          <a:pattFill prst="ltUpDiag">
            <a:fgClr>
              <a:schemeClr val="accent1">
                <a:lumMod val="50000"/>
                <a:lumOff val="50000"/>
              </a:schemeClr>
            </a:fgClr>
            <a:bgClr>
              <a:prstClr val="white"/>
            </a:bgClr>
          </a:pattFill>
          <a:ln w="28575" cmpd="sng">
            <a:solidFill>
              <a:srgbClr val="BF084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214140" y="3327220"/>
            <a:ext cx="1699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ontext switch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back to ULT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ULT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communicate in background</a:t>
            </a:r>
            <a:endParaRPr lang="en-US" sz="1400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3361" y="3334651"/>
            <a:ext cx="280965" cy="915899"/>
          </a:xfrm>
          <a:prstGeom prst="rect">
            <a:avLst/>
          </a:prstGeom>
          <a:solidFill>
            <a:srgbClr val="17375E"/>
          </a:solidFill>
          <a:ln w="28575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84583" y="2411666"/>
            <a:ext cx="24292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4583" y="3329507"/>
            <a:ext cx="24292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3361" y="1574250"/>
            <a:ext cx="24292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54398" y="1760436"/>
            <a:ext cx="68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ULT</a:t>
            </a:r>
            <a:r>
              <a:rPr lang="en-US" baseline="-250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56309" y="2635450"/>
            <a:ext cx="68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ULT</a:t>
            </a:r>
            <a:r>
              <a:rPr lang="en-US" baseline="-250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3F3F3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4644" y="4933104"/>
            <a:ext cx="709517" cy="7393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CPU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9381" y="4933105"/>
            <a:ext cx="709517" cy="7393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NIC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72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Proposing a new thread level: MPI_THREAD_ULT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current MPI standard support 4 thread levels</a:t>
            </a:r>
          </a:p>
          <a:p>
            <a:pPr lvl="1"/>
            <a:r>
              <a:rPr lang="en-US" sz="2000" dirty="0" smtClean="0"/>
              <a:t>MPI_THREAD_SINGLE: only one thread will execute</a:t>
            </a:r>
          </a:p>
          <a:p>
            <a:pPr lvl="1"/>
            <a:r>
              <a:rPr lang="en-US" sz="2000" dirty="0" smtClean="0"/>
              <a:t>MPI_THREAD_FUNNELED: multithreaded, only the main thread will make MPI calls</a:t>
            </a:r>
          </a:p>
          <a:p>
            <a:pPr lvl="1"/>
            <a:r>
              <a:rPr lang="en-US" sz="2000" dirty="0" smtClean="0"/>
              <a:t>MPI_THREAD_SERIALIZED: multithreaded, multiple threads may make MPI calls one at a time</a:t>
            </a:r>
          </a:p>
          <a:p>
            <a:pPr lvl="1"/>
            <a:r>
              <a:rPr lang="en-US" sz="2000" dirty="0" smtClean="0"/>
              <a:t>MPI_THREAD_MULTIPLE: multiple threads may call MPI with no restrictions</a:t>
            </a:r>
          </a:p>
          <a:p>
            <a:r>
              <a:rPr lang="en-US" sz="2000" dirty="0" smtClean="0"/>
              <a:t>Proposing </a:t>
            </a:r>
            <a:r>
              <a:rPr lang="en-US" sz="2000" b="1" dirty="0" smtClean="0">
                <a:solidFill>
                  <a:srgbClr val="000000"/>
                </a:solidFill>
              </a:rPr>
              <a:t>MPI_THREAD_ULT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nly </a:t>
            </a:r>
            <a:r>
              <a:rPr lang="en-US" sz="2000" dirty="0"/>
              <a:t>one kernel thread will execute but multiple ULTs may call MPI functions with no restrictions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cs typeface="ＭＳ Ｐゴシック" pitchFamily="-112" charset="-128"/>
              </a:rPr>
              <a:t>vs. MPI_THREAD_SERIALIZED</a:t>
            </a:r>
            <a:r>
              <a:rPr lang="en-US" sz="2000" dirty="0" smtClean="0"/>
              <a:t>: can overlap different MPI calls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cs typeface="ＭＳ Ｐゴシック" pitchFamily="-112" charset="-128"/>
              </a:rPr>
              <a:t>vs. MPI_THREAD_MULTIPLE</a:t>
            </a:r>
            <a:r>
              <a:rPr lang="en-US" sz="2000" dirty="0" smtClean="0"/>
              <a:t>: only one kernel thread allowed in MPI_THREAD_ULT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</a:t>
            </a:r>
            <a:r>
              <a:rPr lang="en-US" dirty="0" err="1"/>
              <a:t>MPI_Send</a:t>
            </a:r>
            <a:r>
              <a:rPr lang="en-US" dirty="0"/>
              <a:t> with ULT-aware MPI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235-45E4-5A45-B367-10800D256CD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621240" y="1303733"/>
            <a:ext cx="4370359" cy="3736046"/>
            <a:chOff x="1797085" y="1279094"/>
            <a:chExt cx="5196420" cy="4394602"/>
          </a:xfrm>
        </p:grpSpPr>
        <p:sp>
          <p:nvSpPr>
            <p:cNvPr id="75" name="TextBox 74"/>
            <p:cNvSpPr txBox="1"/>
            <p:nvPr/>
          </p:nvSpPr>
          <p:spPr>
            <a:xfrm>
              <a:off x="2403071" y="1279094"/>
              <a:ext cx="1186170" cy="31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User Code</a:t>
              </a:r>
              <a:endParaRPr lang="en-US" sz="11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166538" y="1324800"/>
              <a:ext cx="0" cy="4237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grpSp>
          <p:nvGrpSpPr>
            <p:cNvPr id="77" name="Group 76"/>
            <p:cNvGrpSpPr/>
            <p:nvPr/>
          </p:nvGrpSpPr>
          <p:grpSpPr>
            <a:xfrm>
              <a:off x="1797085" y="1324800"/>
              <a:ext cx="350321" cy="4348896"/>
              <a:chOff x="1705715" y="1324800"/>
              <a:chExt cx="350321" cy="4348896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705715" y="1324800"/>
                <a:ext cx="0" cy="434889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 rot="5400000">
                <a:off x="1567570" y="2839584"/>
                <a:ext cx="628339" cy="34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Time</a:t>
                </a:r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711838" y="1306503"/>
              <a:ext cx="997928" cy="31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Runtime</a:t>
              </a:r>
              <a:endParaRPr lang="en-US" sz="11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18256" y="1766680"/>
              <a:ext cx="1525267" cy="3189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MPI_Send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19448" y="2074457"/>
              <a:ext cx="2108635" cy="3189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starts send request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83" name="Elbow Connector 82"/>
            <p:cNvCxnSpPr>
              <a:stCxn id="81" idx="2"/>
              <a:endCxn id="82" idx="1"/>
            </p:cNvCxnSpPr>
            <p:nvPr/>
          </p:nvCxnSpPr>
          <p:spPr>
            <a:xfrm rot="16200000" flipH="1">
              <a:off x="3776012" y="1590482"/>
              <a:ext cx="148315" cy="1138557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4419447" y="2592313"/>
              <a:ext cx="2574058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polls the progress engine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19448" y="3091455"/>
              <a:ext cx="1903582" cy="318924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context switch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88864" y="3445366"/>
              <a:ext cx="1664353" cy="318924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2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computation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87" name="Elbow Connector 86"/>
            <p:cNvCxnSpPr>
              <a:stCxn id="85" idx="2"/>
              <a:endCxn id="86" idx="3"/>
            </p:cNvCxnSpPr>
            <p:nvPr/>
          </p:nvCxnSpPr>
          <p:spPr>
            <a:xfrm rot="5400000">
              <a:off x="4615004" y="2848593"/>
              <a:ext cx="194449" cy="1318022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2201825" y="4003488"/>
              <a:ext cx="1903582" cy="318924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2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context switch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19447" y="4366079"/>
              <a:ext cx="2574058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polls the progress engine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90" name="Elbow Connector 89"/>
            <p:cNvCxnSpPr>
              <a:stCxn id="88" idx="2"/>
              <a:endCxn id="89" idx="1"/>
            </p:cNvCxnSpPr>
            <p:nvPr/>
          </p:nvCxnSpPr>
          <p:spPr>
            <a:xfrm rot="16200000" flipH="1">
              <a:off x="3687768" y="3788261"/>
              <a:ext cx="197530" cy="1265830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4419447" y="4902208"/>
              <a:ext cx="2452914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finishes send request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44786" y="5254847"/>
              <a:ext cx="2156990" cy="3189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ULT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1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finishes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MPI_Send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93" name="Elbow Connector 92"/>
            <p:cNvCxnSpPr>
              <a:stCxn id="91" idx="2"/>
              <a:endCxn id="92" idx="3"/>
            </p:cNvCxnSpPr>
            <p:nvPr/>
          </p:nvCxnSpPr>
          <p:spPr>
            <a:xfrm rot="5400000">
              <a:off x="4771652" y="4540057"/>
              <a:ext cx="204377" cy="1544129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94" name="Straight Arrow Connector 93"/>
            <p:cNvCxnSpPr>
              <a:stCxn id="82" idx="2"/>
            </p:cNvCxnSpPr>
            <p:nvPr/>
          </p:nvCxnSpPr>
          <p:spPr>
            <a:xfrm flipH="1">
              <a:off x="5372645" y="2393381"/>
              <a:ext cx="101121" cy="1989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>
            <a:xfrm>
              <a:off x="5372643" y="2881376"/>
              <a:ext cx="1652" cy="2100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>
            <a:xfrm>
              <a:off x="3097770" y="3781851"/>
              <a:ext cx="1652" cy="2100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>
            <a:xfrm>
              <a:off x="5507409" y="4673857"/>
              <a:ext cx="1652" cy="2100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264862" y="1353392"/>
            <a:ext cx="3239286" cy="3720710"/>
            <a:chOff x="1944786" y="1297133"/>
            <a:chExt cx="3851557" cy="4376563"/>
          </a:xfrm>
        </p:grpSpPr>
        <p:sp>
          <p:nvSpPr>
            <p:cNvPr id="57" name="TextBox 56"/>
            <p:cNvSpPr txBox="1"/>
            <p:nvPr/>
          </p:nvSpPr>
          <p:spPr>
            <a:xfrm>
              <a:off x="1944786" y="1306503"/>
              <a:ext cx="1186170" cy="31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User Code</a:t>
              </a:r>
              <a:endParaRPr lang="en-US" sz="11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589241" y="1435872"/>
              <a:ext cx="0" cy="4237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114847" y="1297133"/>
              <a:ext cx="997928" cy="31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Runtime</a:t>
              </a:r>
              <a:endParaRPr lang="en-US" sz="11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44786" y="1766679"/>
              <a:ext cx="937162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MPI_Send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78859" y="2074458"/>
              <a:ext cx="1469902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starts send request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63" name="Elbow Connector 62"/>
            <p:cNvCxnSpPr>
              <a:stCxn id="61" idx="2"/>
              <a:endCxn id="62" idx="1"/>
            </p:cNvCxnSpPr>
            <p:nvPr/>
          </p:nvCxnSpPr>
          <p:spPr>
            <a:xfrm rot="16200000" flipH="1">
              <a:off x="3069155" y="1418614"/>
              <a:ext cx="153916" cy="1465492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878863" y="2979951"/>
              <a:ext cx="1917480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polls the progress engine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78859" y="4902208"/>
              <a:ext cx="1917484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finishes send request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44786" y="5254847"/>
              <a:ext cx="1500867" cy="30772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finishes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MPI_Send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cxnSp>
          <p:nvCxnSpPr>
            <p:cNvPr id="73" name="Elbow Connector 72"/>
            <p:cNvCxnSpPr>
              <a:stCxn id="71" idx="2"/>
              <a:endCxn id="72" idx="3"/>
            </p:cNvCxnSpPr>
            <p:nvPr/>
          </p:nvCxnSpPr>
          <p:spPr>
            <a:xfrm rot="5400000">
              <a:off x="4042240" y="4613346"/>
              <a:ext cx="198777" cy="1391949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74" name="Straight Arrow Connector 73"/>
            <p:cNvCxnSpPr>
              <a:stCxn id="62" idx="2"/>
            </p:cNvCxnSpPr>
            <p:nvPr/>
          </p:nvCxnSpPr>
          <p:spPr>
            <a:xfrm>
              <a:off x="4613810" y="2382181"/>
              <a:ext cx="0" cy="59777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>
            <a:xfrm>
              <a:off x="4613812" y="3330594"/>
              <a:ext cx="0" cy="38565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01" name="Straight Arrow Connector 100"/>
            <p:cNvCxnSpPr>
              <a:stCxn id="8" idx="2"/>
            </p:cNvCxnSpPr>
            <p:nvPr/>
          </p:nvCxnSpPr>
          <p:spPr>
            <a:xfrm>
              <a:off x="4613812" y="4336244"/>
              <a:ext cx="0" cy="5582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1891482" y="3409988"/>
            <a:ext cx="1279183" cy="527088"/>
            <a:chOff x="2346134" y="3651917"/>
            <a:chExt cx="1279183" cy="527088"/>
          </a:xfrm>
        </p:grpSpPr>
        <p:sp>
          <p:nvSpPr>
            <p:cNvPr id="8" name="Diamond 7"/>
            <p:cNvSpPr/>
            <p:nvPr/>
          </p:nvSpPr>
          <p:spPr>
            <a:xfrm>
              <a:off x="2346134" y="3651917"/>
              <a:ext cx="1236236" cy="527088"/>
            </a:xfrm>
            <a:prstGeom prst="diamond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endParaRPr lang="en-US" sz="110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451353" y="3760086"/>
              <a:ext cx="117396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request finished?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cxnSp>
        <p:nvCxnSpPr>
          <p:cNvPr id="22" name="Elbow Connector 21"/>
          <p:cNvCxnSpPr>
            <a:stCxn id="104" idx="3"/>
            <a:endCxn id="64" idx="3"/>
          </p:cNvCxnSpPr>
          <p:nvPr/>
        </p:nvCxnSpPr>
        <p:spPr>
          <a:xfrm flipV="1">
            <a:off x="3170665" y="2914835"/>
            <a:ext cx="333483" cy="734127"/>
          </a:xfrm>
          <a:prstGeom prst="bentConnector3">
            <a:avLst>
              <a:gd name="adj1" fmla="val 168549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489922" y="3962916"/>
            <a:ext cx="40404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Yes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02125" y="3369937"/>
            <a:ext cx="36989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No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042" y="5506328"/>
            <a:ext cx="248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MPI Blocking Send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1921" y="2665904"/>
            <a:ext cx="3299715" cy="1311547"/>
            <a:chOff x="521921" y="2665904"/>
            <a:chExt cx="3299715" cy="1311547"/>
          </a:xfrm>
        </p:grpSpPr>
        <p:sp>
          <p:nvSpPr>
            <p:cNvPr id="24" name="Rounded Rectangle 23"/>
            <p:cNvSpPr/>
            <p:nvPr/>
          </p:nvSpPr>
          <p:spPr>
            <a:xfrm>
              <a:off x="1763832" y="2665904"/>
              <a:ext cx="2057804" cy="131154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1921" y="3115633"/>
              <a:ext cx="1173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polling time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2900" y="2681769"/>
            <a:ext cx="3814659" cy="1239708"/>
            <a:chOff x="4832900" y="2681769"/>
            <a:chExt cx="3814659" cy="1239708"/>
          </a:xfrm>
        </p:grpSpPr>
        <p:sp>
          <p:nvSpPr>
            <p:cNvPr id="108" name="Rounded Rectangle 107"/>
            <p:cNvSpPr/>
            <p:nvPr/>
          </p:nvSpPr>
          <p:spPr>
            <a:xfrm>
              <a:off x="4832900" y="2681769"/>
              <a:ext cx="3767263" cy="1239708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79339" y="3336701"/>
              <a:ext cx="18682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utilizing polling time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w/ ULT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139320" y="5506328"/>
            <a:ext cx="317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ULT-aware MPI runtime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821636" y="5651573"/>
            <a:ext cx="587944" cy="290490"/>
          </a:xfrm>
          <a:prstGeom prst="rightArrow">
            <a:avLst/>
          </a:prstGeom>
          <a:solidFill>
            <a:srgbClr val="18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2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rgonne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60000"/>
              <a:lumOff val="4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NL_2009">
    <a:dk1>
      <a:srgbClr val="7F7F7F"/>
    </a:dk1>
    <a:lt1>
      <a:sysClr val="window" lastClr="FFFFFF"/>
    </a:lt1>
    <a:dk2>
      <a:srgbClr val="1F497D"/>
    </a:dk2>
    <a:lt2>
      <a:srgbClr val="EEECE1"/>
    </a:lt2>
    <a:accent1>
      <a:srgbClr val="5C0426"/>
    </a:accent1>
    <a:accent2>
      <a:srgbClr val="9D7D9E"/>
    </a:accent2>
    <a:accent3>
      <a:srgbClr val="BF5C28"/>
    </a:accent3>
    <a:accent4>
      <a:srgbClr val="3D203B"/>
    </a:accent4>
    <a:accent5>
      <a:srgbClr val="666B66"/>
    </a:accent5>
    <a:accent6>
      <a:srgbClr val="D6AC29"/>
    </a:accent6>
    <a:hlink>
      <a:srgbClr val="253D51"/>
    </a:hlink>
    <a:folHlink>
      <a:srgbClr val="1B1545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NL_2009">
    <a:dk1>
      <a:srgbClr val="7F7F7F"/>
    </a:dk1>
    <a:lt1>
      <a:sysClr val="window" lastClr="FFFFFF"/>
    </a:lt1>
    <a:dk2>
      <a:srgbClr val="1F497D"/>
    </a:dk2>
    <a:lt2>
      <a:srgbClr val="EEECE1"/>
    </a:lt2>
    <a:accent1>
      <a:srgbClr val="5C0426"/>
    </a:accent1>
    <a:accent2>
      <a:srgbClr val="9D7D9E"/>
    </a:accent2>
    <a:accent3>
      <a:srgbClr val="BF5C28"/>
    </a:accent3>
    <a:accent4>
      <a:srgbClr val="3D203B"/>
    </a:accent4>
    <a:accent5>
      <a:srgbClr val="666B66"/>
    </a:accent5>
    <a:accent6>
      <a:srgbClr val="D6AC29"/>
    </a:accent6>
    <a:hlink>
      <a:srgbClr val="253D51"/>
    </a:hlink>
    <a:folHlink>
      <a:srgbClr val="1B1545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61451</TotalTime>
  <Words>1822</Words>
  <Application>Microsoft Macintosh PowerPoint</Application>
  <PresentationFormat>On-screen Show (4:3)</PresentationFormat>
  <Paragraphs>306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1_Argonne</vt:lpstr>
      <vt:lpstr>MPI+ULT: Overlapping Communication and Computation with User-Level Threads</vt:lpstr>
      <vt:lpstr>Hardware Trends in Supercomputing</vt:lpstr>
      <vt:lpstr>Software Trends in Supercomputing</vt:lpstr>
      <vt:lpstr>Latency Hiding in MPI with Existing Methods</vt:lpstr>
      <vt:lpstr>Outline</vt:lpstr>
      <vt:lpstr>User-level Thread (ULT)</vt:lpstr>
      <vt:lpstr>Providing communication/computation overlap w/ ULT</vt:lpstr>
      <vt:lpstr>Proposing a new thread level: MPI_THREAD_ULT</vt:lpstr>
      <vt:lpstr>Timeline of MPI_Send with ULT-aware MPI runtime</vt:lpstr>
      <vt:lpstr>Outline</vt:lpstr>
      <vt:lpstr>Experiment Setup</vt:lpstr>
      <vt:lpstr>Overhead of Kernel Threads vs. ULT in MPI</vt:lpstr>
      <vt:lpstr>Overhead of Point-to-Point Communication </vt:lpstr>
      <vt:lpstr>Overhead of Collective Communication</vt:lpstr>
      <vt:lpstr>Overlap in One-Sided Communication</vt:lpstr>
      <vt:lpstr>Outline</vt:lpstr>
      <vt:lpstr>Application: HPCG</vt:lpstr>
      <vt:lpstr>Application: SpMV in HPCG</vt:lpstr>
      <vt:lpstr>HPCG Performance</vt:lpstr>
      <vt:lpstr>HPCG Time Breakdown</vt:lpstr>
      <vt:lpstr>HPCG SpMV</vt:lpstr>
      <vt:lpstr>Application: SWAP-assembler</vt:lpstr>
      <vt:lpstr>Application: SWAP-assembler</vt:lpstr>
      <vt:lpstr>SWAP Performance</vt:lpstr>
      <vt:lpstr>Conclusion</vt:lpstr>
      <vt:lpstr>MPI+ULT: Overlapping Communication and Computation with User-Level Threads</vt:lpstr>
    </vt:vector>
  </TitlesOfParts>
  <Manager/>
  <Company>Argonne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Argobots</dc:title>
  <dc:subject/>
  <dc:creator>Sangmin Seo</dc:creator>
  <cp:keywords/>
  <dc:description/>
  <cp:lastModifiedBy>Huiwei Lu</cp:lastModifiedBy>
  <cp:revision>1718</cp:revision>
  <cp:lastPrinted>2014-07-28T13:03:47Z</cp:lastPrinted>
  <dcterms:created xsi:type="dcterms:W3CDTF">2011-10-25T22:55:32Z</dcterms:created>
  <dcterms:modified xsi:type="dcterms:W3CDTF">2015-08-26T12:55:57Z</dcterms:modified>
  <cp:category/>
</cp:coreProperties>
</file>