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compatMode="1" saveSubsetFonts="1" autoCompressPictures="0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256" r:id="rId2"/>
    <p:sldId id="880" r:id="rId3"/>
    <p:sldId id="1030" r:id="rId4"/>
    <p:sldId id="1029" r:id="rId5"/>
    <p:sldId id="883" r:id="rId6"/>
    <p:sldId id="881" r:id="rId7"/>
    <p:sldId id="882" r:id="rId8"/>
    <p:sldId id="984" r:id="rId9"/>
    <p:sldId id="985" r:id="rId10"/>
    <p:sldId id="986" r:id="rId11"/>
    <p:sldId id="597" r:id="rId12"/>
    <p:sldId id="981" r:id="rId13"/>
    <p:sldId id="1026" r:id="rId14"/>
    <p:sldId id="884" r:id="rId15"/>
    <p:sldId id="1016" r:id="rId16"/>
    <p:sldId id="885" r:id="rId17"/>
    <p:sldId id="886" r:id="rId18"/>
    <p:sldId id="887" r:id="rId19"/>
    <p:sldId id="888" r:id="rId20"/>
    <p:sldId id="889" r:id="rId21"/>
    <p:sldId id="890" r:id="rId22"/>
    <p:sldId id="891" r:id="rId23"/>
    <p:sldId id="892" r:id="rId24"/>
    <p:sldId id="893" r:id="rId25"/>
    <p:sldId id="894" r:id="rId26"/>
    <p:sldId id="895" r:id="rId27"/>
    <p:sldId id="896" r:id="rId28"/>
    <p:sldId id="897" r:id="rId29"/>
    <p:sldId id="987" r:id="rId30"/>
    <p:sldId id="898" r:id="rId31"/>
    <p:sldId id="899" r:id="rId32"/>
    <p:sldId id="900" r:id="rId33"/>
    <p:sldId id="901" r:id="rId34"/>
    <p:sldId id="902" r:id="rId35"/>
    <p:sldId id="903" r:id="rId36"/>
    <p:sldId id="904" r:id="rId37"/>
    <p:sldId id="905" r:id="rId38"/>
    <p:sldId id="906" r:id="rId39"/>
    <p:sldId id="907" r:id="rId40"/>
    <p:sldId id="908" r:id="rId41"/>
    <p:sldId id="909" r:id="rId42"/>
    <p:sldId id="910" r:id="rId43"/>
    <p:sldId id="911" r:id="rId44"/>
    <p:sldId id="912" r:id="rId45"/>
    <p:sldId id="913" r:id="rId46"/>
    <p:sldId id="914" r:id="rId47"/>
    <p:sldId id="915" r:id="rId48"/>
    <p:sldId id="916" r:id="rId49"/>
    <p:sldId id="917" r:id="rId50"/>
    <p:sldId id="918" r:id="rId51"/>
    <p:sldId id="919" r:id="rId52"/>
    <p:sldId id="920" r:id="rId53"/>
    <p:sldId id="921" r:id="rId54"/>
    <p:sldId id="922" r:id="rId55"/>
    <p:sldId id="1014" r:id="rId56"/>
    <p:sldId id="949" r:id="rId57"/>
    <p:sldId id="950" r:id="rId58"/>
    <p:sldId id="951" r:id="rId59"/>
    <p:sldId id="1015" r:id="rId60"/>
    <p:sldId id="952" r:id="rId61"/>
    <p:sldId id="953" r:id="rId62"/>
    <p:sldId id="954" r:id="rId63"/>
    <p:sldId id="955" r:id="rId64"/>
    <p:sldId id="956" r:id="rId65"/>
    <p:sldId id="957" r:id="rId66"/>
    <p:sldId id="958" r:id="rId67"/>
    <p:sldId id="959" r:id="rId68"/>
    <p:sldId id="960" r:id="rId69"/>
    <p:sldId id="961" r:id="rId70"/>
    <p:sldId id="962" r:id="rId71"/>
    <p:sldId id="963" r:id="rId72"/>
    <p:sldId id="964" r:id="rId73"/>
    <p:sldId id="965" r:id="rId74"/>
    <p:sldId id="966" r:id="rId75"/>
    <p:sldId id="967" r:id="rId76"/>
    <p:sldId id="968" r:id="rId77"/>
    <p:sldId id="969" r:id="rId78"/>
    <p:sldId id="970" r:id="rId79"/>
    <p:sldId id="971" r:id="rId80"/>
    <p:sldId id="972" r:id="rId81"/>
    <p:sldId id="973" r:id="rId82"/>
    <p:sldId id="974" r:id="rId83"/>
    <p:sldId id="975" r:id="rId84"/>
    <p:sldId id="976" r:id="rId85"/>
    <p:sldId id="977" r:id="rId86"/>
    <p:sldId id="978" r:id="rId87"/>
    <p:sldId id="979" r:id="rId88"/>
    <p:sldId id="980" r:id="rId89"/>
    <p:sldId id="774" r:id="rId90"/>
    <p:sldId id="877" r:id="rId91"/>
    <p:sldId id="878" r:id="rId92"/>
    <p:sldId id="692" r:id="rId93"/>
    <p:sldId id="711" r:id="rId94"/>
    <p:sldId id="1027" r:id="rId95"/>
    <p:sldId id="1028" r:id="rId96"/>
    <p:sldId id="873" r:id="rId97"/>
    <p:sldId id="879" r:id="rId9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DC15"/>
    <a:srgbClr val="D99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08" d="100"/>
          <a:sy n="108" d="100"/>
        </p:scale>
        <p:origin x="-1144" y="-120"/>
      </p:cViewPr>
      <p:guideLst>
        <p:guide orient="horz" pos="1968"/>
        <p:guide pos="2880"/>
      </p:guideLst>
    </p:cSldViewPr>
  </p:slideViewPr>
  <p:outlineViewPr>
    <p:cViewPr>
      <p:scale>
        <a:sx n="33" d="100"/>
        <a:sy n="33" d="100"/>
      </p:scale>
      <p:origin x="0" y="3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printerSettings" Target="printerSettings/printerSettings1.bin"/><Relationship Id="rId102" Type="http://schemas.openxmlformats.org/officeDocument/2006/relationships/presProps" Target="presProps.xml"/><Relationship Id="rId103" Type="http://schemas.openxmlformats.org/officeDocument/2006/relationships/viewProps" Target="viewProps.xml"/><Relationship Id="rId104" Type="http://schemas.openxmlformats.org/officeDocument/2006/relationships/theme" Target="theme/theme1.xml"/><Relationship Id="rId10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zhang:repo:proposal:slides_figs:ligand_ac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3-D</c:v>
                </c:pt>
              </c:strCache>
            </c:strRef>
          </c:tx>
          <c:spPr>
            <a:solidFill>
              <a:srgbClr val="000090"/>
            </a:solidFill>
            <a:ln>
              <a:solidFill>
                <a:srgbClr val="000090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Trypsin</c:v>
                </c:pt>
                <c:pt idx="1">
                  <c:v>HIV</c:v>
                </c:pt>
                <c:pt idx="2">
                  <c:v>P38alpha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0.714285714285714</c:v>
                </c:pt>
                <c:pt idx="1">
                  <c:v>1.0</c:v>
                </c:pt>
                <c:pt idx="2">
                  <c:v>0.833333333333333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3-Dlog</c:v>
                </c:pt>
              </c:strCache>
            </c:strRef>
          </c:tx>
          <c:spPr>
            <a:solidFill>
              <a:srgbClr val="800000"/>
            </a:solidFill>
            <a:ln>
              <a:solidFill>
                <a:srgbClr val="800000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Trypsin</c:v>
                </c:pt>
                <c:pt idx="1">
                  <c:v>HIV</c:v>
                </c:pt>
                <c:pt idx="2">
                  <c:v>P38alpha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0.809523809523809</c:v>
                </c:pt>
                <c:pt idx="1">
                  <c:v>0.869565217391304</c:v>
                </c:pt>
                <c:pt idx="2">
                  <c:v>0.666666666666667</c:v>
                </c:pt>
              </c:numCache>
            </c:numRef>
          </c:val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Hierarchical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Trypsin</c:v>
                </c:pt>
                <c:pt idx="1">
                  <c:v>HIV</c:v>
                </c:pt>
                <c:pt idx="2">
                  <c:v>P38alpha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0.761904761904762</c:v>
                </c:pt>
                <c:pt idx="1">
                  <c:v>0.869565217391304</c:v>
                </c:pt>
                <c:pt idx="2">
                  <c:v>0.5</c:v>
                </c:pt>
              </c:numCache>
            </c:numRef>
          </c:val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Min. Energy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Trypsin</c:v>
                </c:pt>
                <c:pt idx="1">
                  <c:v>HIV</c:v>
                </c:pt>
                <c:pt idx="2">
                  <c:v>P38alpha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0.238095238095238</c:v>
                </c:pt>
                <c:pt idx="1">
                  <c:v>0.347826086956522</c:v>
                </c:pt>
                <c:pt idx="2">
                  <c:v>0.0833333333333333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5199112"/>
        <c:axId val="-2049876008"/>
      </c:barChart>
      <c:catAx>
        <c:axId val="-20951991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49876008"/>
        <c:crosses val="autoZero"/>
        <c:auto val="1"/>
        <c:lblAlgn val="ctr"/>
        <c:lblOffset val="100"/>
        <c:noMultiLvlLbl val="0"/>
      </c:catAx>
      <c:valAx>
        <c:axId val="-2049876008"/>
        <c:scaling>
          <c:orientation val="minMax"/>
          <c:max val="1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Accuracy percentage</a:t>
                </a:r>
                <a:endParaRPr lang="en-US" sz="1400" dirty="0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95199112"/>
        <c:crosses val="autoZero"/>
        <c:crossBetween val="between"/>
        <c:majorUnit val="0.2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Geneva" pitchFamily="37" charset="-128"/>
                <a:cs typeface="Geneva" pitchFamily="3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Geneva" charset="0"/>
              </a:defRPr>
            </a:lvl1pPr>
          </a:lstStyle>
          <a:p>
            <a:pPr>
              <a:defRPr/>
            </a:pPr>
            <a:fld id="{5685EC37-5679-AA4A-9C6F-9B58873A2AC5}" type="datetime1">
              <a:rPr lang="en-US"/>
              <a:pPr>
                <a:defRPr/>
              </a:pPr>
              <a:t>5/26/15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Geneva" pitchFamily="37" charset="-128"/>
                <a:cs typeface="Geneva" pitchFamily="3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Geneva" charset="0"/>
              </a:defRPr>
            </a:lvl1pPr>
          </a:lstStyle>
          <a:p>
            <a:pPr>
              <a:defRPr/>
            </a:pPr>
            <a:fld id="{F6FF0C7A-F70C-9C4A-8B36-F22A248B5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213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Geneva" pitchFamily="37" charset="-128"/>
                <a:cs typeface="Geneva" pitchFamily="3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Geneva" charset="0"/>
              </a:defRPr>
            </a:lvl1pPr>
          </a:lstStyle>
          <a:p>
            <a:pPr>
              <a:defRPr/>
            </a:pPr>
            <a:fld id="{348F8AE2-81A2-F945-9F78-61865419C60F}" type="datetime1">
              <a:rPr lang="en-US"/>
              <a:pPr>
                <a:defRPr/>
              </a:pPr>
              <a:t>5/26/15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112" charset="0"/>
                <a:ea typeface="Geneva" pitchFamily="37" charset="-128"/>
                <a:cs typeface="Geneva" pitchFamily="3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Geneva" charset="0"/>
              </a:defRPr>
            </a:lvl1pPr>
          </a:lstStyle>
          <a:p>
            <a:pPr>
              <a:defRPr/>
            </a:pPr>
            <a:fld id="{4990F17E-E63D-CD4A-8C61-AB79D8F15B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104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65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40DFC4-39F6-5844-BB94-F4932DC70381}" type="slidenum">
              <a:rPr lang="en-US" sz="1200">
                <a:latin typeface="Calibri" charset="0"/>
                <a:cs typeface="Geneva" charset="0"/>
              </a:rPr>
              <a:pPr eaLnBrk="1" hangingPunct="1"/>
              <a:t>1</a:t>
            </a:fld>
            <a:endParaRPr lang="en-US" sz="1200">
              <a:latin typeface="Calibri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E5A024-E733-1048-BF5B-992117FF865F}" type="slidenum">
              <a:rPr lang="en-GB" sz="1200">
                <a:solidFill>
                  <a:srgbClr val="000000"/>
                </a:solidFill>
                <a:latin typeface="Times New Roman" charset="0"/>
              </a:rPr>
              <a:pPr eaLnBrk="1" hangingPunct="1"/>
              <a:t>5</a:t>
            </a:fld>
            <a:endParaRPr lang="en-GB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299E4A-34CF-A343-82BD-21A72E6298BB}" type="slidenum">
              <a:rPr lang="en-US" sz="1200">
                <a:latin typeface="Calibri" charset="0"/>
                <a:cs typeface="Geneva" charset="0"/>
              </a:rPr>
              <a:pPr eaLnBrk="1" hangingPunct="1"/>
              <a:t>11</a:t>
            </a:fld>
            <a:endParaRPr lang="en-US" sz="1200">
              <a:latin typeface="Calibri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8E8349D-4D87-E345-BCED-B19879BD48FA}" type="slidenum">
              <a:rPr lang="en-US" sz="1200">
                <a:latin typeface="Calibri" charset="0"/>
                <a:cs typeface="Geneva" charset="0"/>
              </a:rPr>
              <a:pPr eaLnBrk="1" hangingPunct="1"/>
              <a:t>12</a:t>
            </a:fld>
            <a:endParaRPr lang="en-US" sz="1200">
              <a:latin typeface="Calibri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BC1D7A9-616F-3A47-9963-E7CD57B40674}" type="slidenum">
              <a:rPr lang="en-US" sz="1200">
                <a:latin typeface="Calibri" charset="0"/>
                <a:cs typeface="Geneva" charset="0"/>
              </a:rPr>
              <a:pPr eaLnBrk="1" hangingPunct="1"/>
              <a:t>13</a:t>
            </a:fld>
            <a:endParaRPr lang="en-US" sz="1200">
              <a:latin typeface="Calibri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391EE0-20C9-704C-845C-B3B0931A6985}" type="slidenum">
              <a:rPr lang="en-US" sz="1200">
                <a:latin typeface="Calibri" charset="0"/>
                <a:cs typeface="Geneva" charset="0"/>
              </a:rPr>
              <a:pPr eaLnBrk="1" hangingPunct="1"/>
              <a:t>66</a:t>
            </a:fld>
            <a:endParaRPr lang="en-US" sz="1200">
              <a:latin typeface="Calibri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cs typeface="ＭＳ Ｐゴシック" charset="0"/>
              </a:rPr>
              <a:t>Percentage of ligands in which individual method accurately identifies the near-native conformation 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37C3E8-B989-EA4F-8EE4-1633C21620CB}" type="slidenum">
              <a:rPr lang="en-US" sz="1200">
                <a:latin typeface="Calibri" charset="0"/>
                <a:cs typeface="Geneva" charset="0"/>
              </a:rPr>
              <a:pPr eaLnBrk="1" hangingPunct="1"/>
              <a:t>91</a:t>
            </a:fld>
            <a:endParaRPr lang="en-US" sz="1200">
              <a:latin typeface="Calibri" charset="0"/>
              <a:cs typeface="Genev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280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 Neue" charset="0"/>
              </a:defRPr>
            </a:lvl1pPr>
          </a:lstStyle>
          <a:p>
            <a:pPr>
              <a:defRPr/>
            </a:pPr>
            <a:fld id="{FB9EDEE2-8DDF-FE4E-98BB-59A7C01F6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8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 Neue" charset="0"/>
              </a:defRPr>
            </a:lvl1pPr>
          </a:lstStyle>
          <a:p>
            <a:pPr>
              <a:defRPr/>
            </a:pPr>
            <a:fld id="{A3B0C340-BD6B-EE43-975D-6F820F60B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48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 Neue" charset="0"/>
              </a:defRPr>
            </a:lvl1pPr>
          </a:lstStyle>
          <a:p>
            <a:pPr>
              <a:defRPr/>
            </a:pPr>
            <a:fld id="{EA9E2089-5670-B246-8DD0-2E94DDA5D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9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 Neue" charset="0"/>
              </a:defRPr>
            </a:lvl1pPr>
          </a:lstStyle>
          <a:p>
            <a:pPr>
              <a:defRPr/>
            </a:pPr>
            <a:fld id="{02B5D8E3-2AB4-B44C-8DC7-DB3F4012A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87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 Neue" charset="0"/>
              </a:defRPr>
            </a:lvl1pPr>
          </a:lstStyle>
          <a:p>
            <a:pPr>
              <a:defRPr/>
            </a:pPr>
            <a:fld id="{2A79B5A5-E24D-9348-BE75-4BDC3186D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21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1031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1031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 Neue" charset="0"/>
              </a:defRPr>
            </a:lvl1pPr>
          </a:lstStyle>
          <a:p>
            <a:pPr>
              <a:defRPr/>
            </a:pPr>
            <a:fld id="{148538ED-A0DB-9F4A-96E3-0EC91A54C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4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 Neue" charset="0"/>
              </a:defRPr>
            </a:lvl1pPr>
          </a:lstStyle>
          <a:p>
            <a:pPr>
              <a:defRPr/>
            </a:pPr>
            <a:fld id="{981E4029-3B2E-4244-8877-0E8BBE592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0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 Neue" charset="0"/>
              </a:defRPr>
            </a:lvl1pPr>
          </a:lstStyle>
          <a:p>
            <a:pPr>
              <a:defRPr/>
            </a:pPr>
            <a:fld id="{4DCC84A5-31C6-F64F-BADC-D9B28E7D1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67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5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611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 Neue" charset="0"/>
              </a:defRPr>
            </a:lvl1pPr>
          </a:lstStyle>
          <a:p>
            <a:pPr>
              <a:defRPr/>
            </a:pPr>
            <a:fld id="{220C2D5E-8C28-6C43-8800-0B98F32D1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49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 Neue" charset="0"/>
              </a:defRPr>
            </a:lvl1pPr>
          </a:lstStyle>
          <a:p>
            <a:pPr>
              <a:defRPr/>
            </a:pPr>
            <a:fld id="{3AD3BC13-7E52-FC4B-9A8C-14745EAC2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6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8382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828800"/>
            <a:ext cx="82296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tx2"/>
                </a:solidFill>
                <a:latin typeface="+mn-lt"/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90"/>
          </a:solidFill>
          <a:latin typeface="+mn-lt"/>
          <a:ea typeface="ＭＳ Ｐゴシック" charset="0"/>
          <a:cs typeface="Geneva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Calibri" charset="0"/>
          <a:ea typeface="ＭＳ Ｐゴシック" charset="0"/>
          <a:cs typeface="Geneva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Calibri" charset="0"/>
          <a:ea typeface="ＭＳ Ｐゴシック" charset="0"/>
          <a:cs typeface="Geneva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Calibri" charset="0"/>
          <a:ea typeface="ＭＳ Ｐゴシック" charset="0"/>
          <a:cs typeface="Geneva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0090"/>
          </a:solidFill>
          <a:latin typeface="Calibri" charset="0"/>
          <a:ea typeface="ＭＳ Ｐゴシック" charset="0"/>
          <a:cs typeface="Geneva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Helvetica Neue" pitchFamily="-65" charset="0"/>
          <a:ea typeface="Geneva" pitchFamily="-65" charset="-128"/>
          <a:cs typeface="Geneva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SzPct val="120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chemeClr val="tx1"/>
          </a:solidFill>
          <a:latin typeface="+mn-lt"/>
          <a:ea typeface="Geneva" pitchFamily="-65" charset="-128"/>
          <a:cs typeface="Geneva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6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2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3.jpe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32.png"/><Relationship Id="rId8" Type="http://schemas.openxmlformats.org/officeDocument/2006/relationships/image" Target="../media/image25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33.jpe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4.emf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4.emf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34.emf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38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22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22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54.emf"/><Relationship Id="rId7" Type="http://schemas.openxmlformats.org/officeDocument/2006/relationships/image" Target="../media/image55.emf"/><Relationship Id="rId8" Type="http://schemas.openxmlformats.org/officeDocument/2006/relationships/image" Target="../media/image56.emf"/><Relationship Id="rId9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2286000"/>
          </a:xfrm>
        </p:spPr>
        <p:txBody>
          <a:bodyPr/>
          <a:lstStyle/>
          <a:p>
            <a:r>
              <a:rPr lang="en-US" b="1">
                <a:latin typeface="Calibri" charset="0"/>
              </a:rPr>
              <a:t>Accurate Scoring of Drug Conformations at the Extreme Scale 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371600" y="2971800"/>
            <a:ext cx="6400800" cy="34290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000090"/>
                </a:solidFill>
                <a:latin typeface="Calibri" charset="0"/>
              </a:rPr>
              <a:t>Boyu Zhang</a:t>
            </a:r>
            <a:r>
              <a:rPr lang="en-US" baseline="30000">
                <a:solidFill>
                  <a:srgbClr val="000090"/>
                </a:solidFill>
                <a:latin typeface="Calibri" charset="0"/>
              </a:rPr>
              <a:t>1</a:t>
            </a:r>
            <a:r>
              <a:rPr lang="en-US">
                <a:solidFill>
                  <a:srgbClr val="000090"/>
                </a:solidFill>
                <a:latin typeface="Calibri" charset="0"/>
              </a:rPr>
              <a:t>, Trilce Estrada</a:t>
            </a:r>
            <a:r>
              <a:rPr lang="en-US" baseline="30000">
                <a:solidFill>
                  <a:srgbClr val="000090"/>
                </a:solidFill>
                <a:latin typeface="Calibri" charset="0"/>
              </a:rPr>
              <a:t>2</a:t>
            </a:r>
            <a:r>
              <a:rPr lang="en-US">
                <a:solidFill>
                  <a:srgbClr val="000090"/>
                </a:solidFill>
                <a:latin typeface="Calibri" charset="0"/>
              </a:rPr>
              <a:t>, Pietro Cicotti</a:t>
            </a:r>
            <a:r>
              <a:rPr lang="en-US" baseline="30000">
                <a:solidFill>
                  <a:srgbClr val="000090"/>
                </a:solidFill>
                <a:latin typeface="Calibri" charset="0"/>
              </a:rPr>
              <a:t>3</a:t>
            </a:r>
            <a:r>
              <a:rPr lang="en-US">
                <a:solidFill>
                  <a:srgbClr val="000090"/>
                </a:solidFill>
                <a:latin typeface="Calibri" charset="0"/>
              </a:rPr>
              <a:t>, </a:t>
            </a:r>
          </a:p>
          <a:p>
            <a:pPr eaLnBrk="1" hangingPunct="1"/>
            <a:r>
              <a:rPr lang="en-US">
                <a:solidFill>
                  <a:srgbClr val="000090"/>
                </a:solidFill>
                <a:latin typeface="Calibri" charset="0"/>
              </a:rPr>
              <a:t>Pavan Balaji</a:t>
            </a:r>
            <a:r>
              <a:rPr lang="en-US" baseline="30000">
                <a:solidFill>
                  <a:srgbClr val="000090"/>
                </a:solidFill>
                <a:latin typeface="Calibri" charset="0"/>
              </a:rPr>
              <a:t>4</a:t>
            </a:r>
            <a:r>
              <a:rPr lang="en-US">
                <a:solidFill>
                  <a:srgbClr val="000090"/>
                </a:solidFill>
                <a:latin typeface="Calibri" charset="0"/>
              </a:rPr>
              <a:t>, and </a:t>
            </a:r>
            <a:r>
              <a:rPr lang="en-US" b="1">
                <a:solidFill>
                  <a:srgbClr val="000090"/>
                </a:solidFill>
                <a:latin typeface="Calibri" charset="0"/>
              </a:rPr>
              <a:t>Michela Taufer</a:t>
            </a:r>
            <a:r>
              <a:rPr lang="en-US" baseline="30000">
                <a:solidFill>
                  <a:srgbClr val="000090"/>
                </a:solidFill>
                <a:latin typeface="Calibri" charset="0"/>
              </a:rPr>
              <a:t>1</a:t>
            </a:r>
          </a:p>
          <a:p>
            <a:pPr eaLnBrk="1" hangingPunct="1"/>
            <a:endParaRPr lang="en-US" b="1">
              <a:solidFill>
                <a:srgbClr val="000090"/>
              </a:solidFill>
              <a:latin typeface="Calibri" charset="0"/>
            </a:endParaRPr>
          </a:p>
          <a:p>
            <a:pPr eaLnBrk="1" hangingPunct="1"/>
            <a:r>
              <a:rPr lang="en-US" baseline="30000">
                <a:solidFill>
                  <a:srgbClr val="000090"/>
                </a:solidFill>
                <a:latin typeface="Calibri" charset="0"/>
              </a:rPr>
              <a:t>1 </a:t>
            </a:r>
            <a:r>
              <a:rPr lang="en-US">
                <a:solidFill>
                  <a:srgbClr val="000090"/>
                </a:solidFill>
                <a:latin typeface="Calibri" charset="0"/>
              </a:rPr>
              <a:t>University of Delaware</a:t>
            </a:r>
          </a:p>
          <a:p>
            <a:pPr eaLnBrk="1" hangingPunct="1"/>
            <a:r>
              <a:rPr lang="en-US" baseline="30000">
                <a:solidFill>
                  <a:srgbClr val="000090"/>
                </a:solidFill>
                <a:latin typeface="Calibri" charset="0"/>
              </a:rPr>
              <a:t>2 </a:t>
            </a:r>
            <a:r>
              <a:rPr lang="en-US">
                <a:solidFill>
                  <a:srgbClr val="000090"/>
                </a:solidFill>
                <a:latin typeface="Calibri" charset="0"/>
              </a:rPr>
              <a:t>University of New Mexico</a:t>
            </a:r>
          </a:p>
          <a:p>
            <a:pPr eaLnBrk="1" hangingPunct="1"/>
            <a:r>
              <a:rPr lang="en-US" baseline="30000">
                <a:solidFill>
                  <a:srgbClr val="000090"/>
                </a:solidFill>
                <a:latin typeface="Calibri" charset="0"/>
              </a:rPr>
              <a:t>3 </a:t>
            </a:r>
            <a:r>
              <a:rPr lang="en-US">
                <a:solidFill>
                  <a:srgbClr val="000090"/>
                </a:solidFill>
                <a:latin typeface="Calibri" charset="0"/>
              </a:rPr>
              <a:t>San Diego Supercomputer Center</a:t>
            </a:r>
          </a:p>
          <a:p>
            <a:pPr eaLnBrk="1" hangingPunct="1"/>
            <a:r>
              <a:rPr lang="en-US" baseline="30000">
                <a:solidFill>
                  <a:srgbClr val="000090"/>
                </a:solidFill>
                <a:latin typeface="Calibri" charset="0"/>
              </a:rPr>
              <a:t>4 </a:t>
            </a:r>
            <a:r>
              <a:rPr lang="en-US">
                <a:solidFill>
                  <a:srgbClr val="000090"/>
                </a:solidFill>
                <a:latin typeface="Calibri" charset="0"/>
              </a:rPr>
              <a:t>Argonne National Laboratory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36563" y="811213"/>
            <a:ext cx="8229600" cy="990600"/>
          </a:xfrm>
        </p:spPr>
        <p:txBody>
          <a:bodyPr/>
          <a:lstStyle/>
          <a:p>
            <a:r>
              <a:rPr lang="en-US">
                <a:latin typeface="Calibri" charset="0"/>
              </a:rPr>
              <a:t>Scalability Killer ….</a:t>
            </a:r>
          </a:p>
        </p:txBody>
      </p:sp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CF4C57A-FA75-3C48-B191-3187220F2D91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10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119063" y="6243638"/>
            <a:ext cx="8567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/>
              <a:t>M. Taufer</a:t>
            </a:r>
            <a:r>
              <a:rPr lang="en-US" sz="1200"/>
              <a:t>, R.S. Armen, J. Chen, P.J. Teller, and C.L. Brooks III. Computational Multi-Scale Modeling in Protein-Ligand Docking. </a:t>
            </a:r>
            <a:r>
              <a:rPr lang="en-US" sz="1200" i="1"/>
              <a:t>IEEE Engineering in Medicine and Biology Magazine</a:t>
            </a:r>
            <a:r>
              <a:rPr lang="en-US" sz="1200"/>
              <a:t>, 28(2): 58 – 69, 2009. </a:t>
            </a:r>
          </a:p>
        </p:txBody>
      </p:sp>
      <p:pic>
        <p:nvPicPr>
          <p:cNvPr id="25604" name="Picture 5" descr="fig4_new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3" t="3709" r="20073" b="7201"/>
          <a:stretch>
            <a:fillRect/>
          </a:stretch>
        </p:blipFill>
        <p:spPr bwMode="auto">
          <a:xfrm>
            <a:off x="76200" y="3095625"/>
            <a:ext cx="11430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609600" y="4618038"/>
            <a:ext cx="11461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Model 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Initial 3D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Conformation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1905000" y="5151438"/>
            <a:ext cx="12207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Generate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Random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Conformations</a:t>
            </a:r>
          </a:p>
        </p:txBody>
      </p:sp>
      <p:pic>
        <p:nvPicPr>
          <p:cNvPr id="25607" name="Picture 8" descr="ro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5485" r="20000" b="17419"/>
          <a:stretch>
            <a:fillRect/>
          </a:stretch>
        </p:blipFill>
        <p:spPr bwMode="auto">
          <a:xfrm>
            <a:off x="3273425" y="2295525"/>
            <a:ext cx="5889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 descr="ro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32001" b="12257"/>
          <a:stretch>
            <a:fillRect/>
          </a:stretch>
        </p:blipFill>
        <p:spPr bwMode="auto">
          <a:xfrm>
            <a:off x="3276600" y="2892425"/>
            <a:ext cx="4413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0" descr="rot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25807" r="16000" b="27742"/>
          <a:stretch>
            <a:fillRect/>
          </a:stretch>
        </p:blipFill>
        <p:spPr bwMode="auto">
          <a:xfrm>
            <a:off x="3200400" y="4014788"/>
            <a:ext cx="6619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1" descr="image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0" r="8000" b="7097"/>
          <a:stretch>
            <a:fillRect/>
          </a:stretch>
        </p:blipFill>
        <p:spPr bwMode="auto">
          <a:xfrm>
            <a:off x="2436813" y="2514600"/>
            <a:ext cx="534987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2" descr="image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16000" b="1935"/>
          <a:stretch>
            <a:fillRect/>
          </a:stretch>
        </p:blipFill>
        <p:spPr bwMode="auto">
          <a:xfrm>
            <a:off x="2362200" y="3962400"/>
            <a:ext cx="481013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3" descr="ro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5162" r="24001" b="12257"/>
          <a:stretch>
            <a:fillRect/>
          </a:stretch>
        </p:blipFill>
        <p:spPr bwMode="auto">
          <a:xfrm>
            <a:off x="3276600" y="4660900"/>
            <a:ext cx="5524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3" name="Line 14"/>
          <p:cNvSpPr>
            <a:spLocks noChangeShapeType="1"/>
          </p:cNvSpPr>
          <p:nvPr/>
        </p:nvSpPr>
        <p:spPr bwMode="auto">
          <a:xfrm flipV="1">
            <a:off x="2887663" y="4222750"/>
            <a:ext cx="160337" cy="1746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4" name="Line 15"/>
          <p:cNvSpPr>
            <a:spLocks noChangeShapeType="1"/>
          </p:cNvSpPr>
          <p:nvPr/>
        </p:nvSpPr>
        <p:spPr bwMode="auto">
          <a:xfrm>
            <a:off x="2887663" y="4397375"/>
            <a:ext cx="160337" cy="1746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15" name="Picture 16" descr="hiv_prot_with_l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2084388"/>
            <a:ext cx="954087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7" descr="hiv_prot_no_l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084388"/>
            <a:ext cx="9144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Line 24"/>
          <p:cNvSpPr>
            <a:spLocks noChangeShapeType="1"/>
          </p:cNvSpPr>
          <p:nvPr/>
        </p:nvSpPr>
        <p:spPr bwMode="auto">
          <a:xfrm flipV="1">
            <a:off x="1985963" y="3095625"/>
            <a:ext cx="376237" cy="92710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8" name="Line 25"/>
          <p:cNvSpPr>
            <a:spLocks noChangeShapeType="1"/>
          </p:cNvSpPr>
          <p:nvPr/>
        </p:nvSpPr>
        <p:spPr bwMode="auto">
          <a:xfrm>
            <a:off x="1985963" y="4022725"/>
            <a:ext cx="376237" cy="63817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9" name="Line 26"/>
          <p:cNvSpPr>
            <a:spLocks noChangeShapeType="1"/>
          </p:cNvSpPr>
          <p:nvPr/>
        </p:nvSpPr>
        <p:spPr bwMode="auto">
          <a:xfrm flipV="1">
            <a:off x="685800" y="3952875"/>
            <a:ext cx="6096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0" name="Text Box 27"/>
          <p:cNvSpPr txBox="1">
            <a:spLocks noChangeArrowheads="1"/>
          </p:cNvSpPr>
          <p:nvPr/>
        </p:nvSpPr>
        <p:spPr bwMode="auto">
          <a:xfrm>
            <a:off x="4430713" y="5478463"/>
            <a:ext cx="97948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Dock onto 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Protein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Model</a:t>
            </a:r>
          </a:p>
        </p:txBody>
      </p:sp>
      <p:sp>
        <p:nvSpPr>
          <p:cNvPr id="25621" name="Text Box 28"/>
          <p:cNvSpPr txBox="1">
            <a:spLocks noChangeArrowheads="1"/>
          </p:cNvSpPr>
          <p:nvPr/>
        </p:nvSpPr>
        <p:spPr bwMode="auto">
          <a:xfrm>
            <a:off x="3119438" y="5478463"/>
            <a:ext cx="91916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Generate </a:t>
            </a:r>
            <a:br>
              <a:rPr lang="en-US" sz="1200" b="1">
                <a:solidFill>
                  <a:srgbClr val="000000"/>
                </a:solidFill>
                <a:latin typeface="Comic Sans MS" charset="0"/>
              </a:rPr>
            </a:br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Random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Rotations</a:t>
            </a:r>
          </a:p>
        </p:txBody>
      </p:sp>
      <p:sp>
        <p:nvSpPr>
          <p:cNvPr id="25622" name="Line 30"/>
          <p:cNvSpPr>
            <a:spLocks noChangeShapeType="1"/>
          </p:cNvSpPr>
          <p:nvPr/>
        </p:nvSpPr>
        <p:spPr bwMode="auto">
          <a:xfrm flipV="1">
            <a:off x="2887663" y="2782888"/>
            <a:ext cx="160337" cy="1746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23" name="Line 31"/>
          <p:cNvSpPr>
            <a:spLocks noChangeShapeType="1"/>
          </p:cNvSpPr>
          <p:nvPr/>
        </p:nvSpPr>
        <p:spPr bwMode="auto">
          <a:xfrm>
            <a:off x="2887663" y="2957513"/>
            <a:ext cx="160337" cy="1746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24" name="Picture 4" descr="image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52000"/>
          <a:stretch>
            <a:fillRect/>
          </a:stretch>
        </p:blipFill>
        <p:spPr bwMode="auto">
          <a:xfrm>
            <a:off x="1371600" y="3400425"/>
            <a:ext cx="5905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25" name="Group 45"/>
          <p:cNvGrpSpPr>
            <a:grpSpLocks/>
          </p:cNvGrpSpPr>
          <p:nvPr/>
        </p:nvGrpSpPr>
        <p:grpSpPr bwMode="auto">
          <a:xfrm>
            <a:off x="3933825" y="2312988"/>
            <a:ext cx="457200" cy="446087"/>
            <a:chOff x="6705600" y="3581400"/>
            <a:chExt cx="609600" cy="50006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705600" y="3809187"/>
              <a:ext cx="60960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010400" y="3581400"/>
              <a:ext cx="0" cy="500062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26" name="Line 26"/>
          <p:cNvSpPr>
            <a:spLocks noChangeShapeType="1"/>
          </p:cNvSpPr>
          <p:nvPr/>
        </p:nvSpPr>
        <p:spPr bwMode="auto">
          <a:xfrm flipV="1">
            <a:off x="5449888" y="2516188"/>
            <a:ext cx="3048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27" name="Picture 16" descr="hiv_prot_with_l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2801938"/>
            <a:ext cx="95408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8" name="Picture 17" descr="hiv_prot_no_l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801938"/>
            <a:ext cx="9144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29" name="Group 58"/>
          <p:cNvGrpSpPr>
            <a:grpSpLocks/>
          </p:cNvGrpSpPr>
          <p:nvPr/>
        </p:nvGrpSpPr>
        <p:grpSpPr bwMode="auto">
          <a:xfrm>
            <a:off x="3933825" y="3030538"/>
            <a:ext cx="457200" cy="446087"/>
            <a:chOff x="6705600" y="3581400"/>
            <a:chExt cx="609600" cy="500062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6705600" y="3809187"/>
              <a:ext cx="60960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7010400" y="3581400"/>
              <a:ext cx="0" cy="500062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30" name="Line 26"/>
          <p:cNvSpPr>
            <a:spLocks noChangeShapeType="1"/>
          </p:cNvSpPr>
          <p:nvPr/>
        </p:nvSpPr>
        <p:spPr bwMode="auto">
          <a:xfrm flipV="1">
            <a:off x="5449888" y="3232150"/>
            <a:ext cx="3048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31" name="Picture 16" descr="hiv_prot_with_l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3675063"/>
            <a:ext cx="954087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2" name="Picture 17" descr="hiv_prot_no_l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675063"/>
            <a:ext cx="9144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33" name="Group 64"/>
          <p:cNvGrpSpPr>
            <a:grpSpLocks/>
          </p:cNvGrpSpPr>
          <p:nvPr/>
        </p:nvGrpSpPr>
        <p:grpSpPr bwMode="auto">
          <a:xfrm>
            <a:off x="3933825" y="3903663"/>
            <a:ext cx="457200" cy="446087"/>
            <a:chOff x="6705600" y="3581400"/>
            <a:chExt cx="609600" cy="500062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6705600" y="3809187"/>
              <a:ext cx="60960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7010400" y="3581400"/>
              <a:ext cx="0" cy="500062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34" name="Line 26"/>
          <p:cNvSpPr>
            <a:spLocks noChangeShapeType="1"/>
          </p:cNvSpPr>
          <p:nvPr/>
        </p:nvSpPr>
        <p:spPr bwMode="auto">
          <a:xfrm flipV="1">
            <a:off x="5449888" y="4106863"/>
            <a:ext cx="3048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35" name="Picture 16" descr="hiv_prot_with_l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4603750"/>
            <a:ext cx="95408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6" name="Picture 17" descr="hiv_prot_no_l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4603750"/>
            <a:ext cx="9144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37" name="Group 70"/>
          <p:cNvGrpSpPr>
            <a:grpSpLocks/>
          </p:cNvGrpSpPr>
          <p:nvPr/>
        </p:nvGrpSpPr>
        <p:grpSpPr bwMode="auto">
          <a:xfrm>
            <a:off x="3933825" y="4832350"/>
            <a:ext cx="457200" cy="446088"/>
            <a:chOff x="6705600" y="3581400"/>
            <a:chExt cx="609600" cy="500062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6705600" y="3809186"/>
              <a:ext cx="60960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010400" y="3581400"/>
              <a:ext cx="0" cy="500062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38" name="Line 26"/>
          <p:cNvSpPr>
            <a:spLocks noChangeShapeType="1"/>
          </p:cNvSpPr>
          <p:nvPr/>
        </p:nvSpPr>
        <p:spPr bwMode="auto">
          <a:xfrm flipV="1">
            <a:off x="5449888" y="5033963"/>
            <a:ext cx="3048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39" name="Text Box 29"/>
          <p:cNvSpPr txBox="1">
            <a:spLocks noChangeArrowheads="1"/>
          </p:cNvSpPr>
          <p:nvPr/>
        </p:nvSpPr>
        <p:spPr bwMode="auto">
          <a:xfrm>
            <a:off x="7064375" y="4618038"/>
            <a:ext cx="110966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Select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Well-docked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Ligands</a:t>
            </a:r>
          </a:p>
        </p:txBody>
      </p:sp>
      <p:pic>
        <p:nvPicPr>
          <p:cNvPr id="25640" name="Picture 13" descr="ro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5162" r="24001" b="12257"/>
          <a:stretch>
            <a:fillRect/>
          </a:stretch>
        </p:blipFill>
        <p:spPr bwMode="auto">
          <a:xfrm>
            <a:off x="7467600" y="2982913"/>
            <a:ext cx="136525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41" name="Text Box 27"/>
          <p:cNvSpPr txBox="1">
            <a:spLocks noChangeArrowheads="1"/>
          </p:cNvSpPr>
          <p:nvPr/>
        </p:nvSpPr>
        <p:spPr bwMode="auto">
          <a:xfrm>
            <a:off x="5749925" y="5470525"/>
            <a:ext cx="1108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Run 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Independent 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MD Jobs</a:t>
            </a:r>
          </a:p>
        </p:txBody>
      </p:sp>
      <p:sp>
        <p:nvSpPr>
          <p:cNvPr id="25642" name="Line 26"/>
          <p:cNvSpPr>
            <a:spLocks noChangeShapeType="1"/>
          </p:cNvSpPr>
          <p:nvPr/>
        </p:nvSpPr>
        <p:spPr bwMode="auto">
          <a:xfrm flipV="1">
            <a:off x="6858000" y="3733800"/>
            <a:ext cx="6096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43" name="Rectangle 70"/>
          <p:cNvSpPr>
            <a:spLocks noChangeArrowheads="1"/>
          </p:cNvSpPr>
          <p:nvPr/>
        </p:nvSpPr>
        <p:spPr bwMode="auto">
          <a:xfrm>
            <a:off x="5562600" y="1981200"/>
            <a:ext cx="3270250" cy="3489325"/>
          </a:xfrm>
          <a:prstGeom prst="rect">
            <a:avLst/>
          </a:prstGeom>
          <a:noFill/>
          <a:ln w="38100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5644" name="TextBox 53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Limits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-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Use high-end supercomputers to generate millions of ligand conformations  </a:t>
            </a:r>
          </a:p>
        </p:txBody>
      </p:sp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Perfect Distributed Nature of Data Generation </a:t>
            </a:r>
          </a:p>
        </p:txBody>
      </p:sp>
      <p:sp>
        <p:nvSpPr>
          <p:cNvPr id="26627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B7938E-BA05-C440-92BE-4180AE86A7B0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11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grpSp>
        <p:nvGrpSpPr>
          <p:cNvPr id="26628" name="Group 7"/>
          <p:cNvGrpSpPr>
            <a:grpSpLocks/>
          </p:cNvGrpSpPr>
          <p:nvPr/>
        </p:nvGrpSpPr>
        <p:grpSpPr bwMode="auto">
          <a:xfrm>
            <a:off x="1168400" y="2362200"/>
            <a:ext cx="7518400" cy="4318000"/>
            <a:chOff x="1168400" y="2362200"/>
            <a:chExt cx="7518400" cy="4317390"/>
          </a:xfrm>
        </p:grpSpPr>
        <p:pic>
          <p:nvPicPr>
            <p:cNvPr id="26634" name="Picture 8" descr="stock-footage-seamlessly-looping-animation-of-rack-servers-in-data-center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8400" y="2819400"/>
              <a:ext cx="5080000" cy="3158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943600" y="2362200"/>
              <a:ext cx="2424113" cy="14221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324600" y="5257391"/>
              <a:ext cx="2362200" cy="1422199"/>
            </a:xfrm>
            <a:prstGeom prst="rect">
              <a:avLst/>
            </a:prstGeom>
            <a:solidFill>
              <a:schemeClr val="lt1">
                <a:alpha val="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6" name="Oval 15"/>
            <p:cNvSpPr/>
            <p:nvPr/>
          </p:nvSpPr>
          <p:spPr>
            <a:xfrm>
              <a:off x="4953000" y="3962174"/>
              <a:ext cx="228600" cy="22856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7" name="Oval 16"/>
            <p:cNvSpPr/>
            <p:nvPr/>
          </p:nvSpPr>
          <p:spPr>
            <a:xfrm>
              <a:off x="5241925" y="3412977"/>
              <a:ext cx="320675" cy="32063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8" name="Oval 17"/>
            <p:cNvSpPr/>
            <p:nvPr/>
          </p:nvSpPr>
          <p:spPr>
            <a:xfrm>
              <a:off x="5562600" y="2746321"/>
              <a:ext cx="457200" cy="45713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9" name="Oval 18"/>
            <p:cNvSpPr/>
            <p:nvPr/>
          </p:nvSpPr>
          <p:spPr>
            <a:xfrm>
              <a:off x="5105400" y="4990729"/>
              <a:ext cx="228600" cy="228568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0" name="Oval 19"/>
            <p:cNvSpPr/>
            <p:nvPr/>
          </p:nvSpPr>
          <p:spPr>
            <a:xfrm>
              <a:off x="5470525" y="5395484"/>
              <a:ext cx="320675" cy="31904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1" name="Oval 20"/>
            <p:cNvSpPr/>
            <p:nvPr/>
          </p:nvSpPr>
          <p:spPr>
            <a:xfrm>
              <a:off x="5943600" y="5714526"/>
              <a:ext cx="457200" cy="45713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pic>
        <p:nvPicPr>
          <p:cNvPr id="26629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90800"/>
            <a:ext cx="1770063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3"/>
          <p:cNvSpPr txBox="1">
            <a:spLocks noChangeArrowheads="1"/>
          </p:cNvSpPr>
          <p:nvPr/>
        </p:nvSpPr>
        <p:spPr bwMode="auto">
          <a:xfrm>
            <a:off x="6019800" y="2378075"/>
            <a:ext cx="2292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Protein-ligand docking</a:t>
            </a:r>
          </a:p>
        </p:txBody>
      </p:sp>
      <p:pic>
        <p:nvPicPr>
          <p:cNvPr id="26631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5486400"/>
            <a:ext cx="1770062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TextBox 34"/>
          <p:cNvSpPr txBox="1">
            <a:spLocks noChangeArrowheads="1"/>
          </p:cNvSpPr>
          <p:nvPr/>
        </p:nvSpPr>
        <p:spPr bwMode="auto">
          <a:xfrm>
            <a:off x="6394450" y="5257800"/>
            <a:ext cx="2292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Protein-ligand docking</a:t>
            </a:r>
          </a:p>
        </p:txBody>
      </p:sp>
      <p:sp>
        <p:nvSpPr>
          <p:cNvPr id="26633" name="TextBox 21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Limits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-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Imperfect Centralized Nature of 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Scoring and selecting well-docked conformations based on:</a:t>
            </a:r>
          </a:p>
          <a:p>
            <a:pPr>
              <a:defRPr/>
            </a:pPr>
            <a:r>
              <a:rPr lang="en-US" dirty="0"/>
              <a:t>M</a:t>
            </a:r>
            <a:r>
              <a:rPr lang="en-US" dirty="0" smtClean="0"/>
              <a:t>inimum energy of ligand conformations: inaccurate due to imperfect modeling in the simulation [</a:t>
            </a:r>
            <a:r>
              <a:rPr lang="en-US" dirty="0" err="1" smtClean="0"/>
              <a:t>Rahaman</a:t>
            </a:r>
            <a:r>
              <a:rPr lang="en-US" dirty="0" smtClean="0"/>
              <a:t> et al. 2011]</a:t>
            </a:r>
          </a:p>
          <a:p>
            <a:pPr lvl="1">
              <a:defRPr/>
            </a:pPr>
            <a:r>
              <a:rPr lang="en-US" sz="2400" b="1" dirty="0" smtClean="0">
                <a:solidFill>
                  <a:srgbClr val="008000"/>
                </a:solidFill>
              </a:rPr>
              <a:t>Scalable</a:t>
            </a:r>
            <a:r>
              <a:rPr lang="en-US" sz="2400" dirty="0" smtClean="0"/>
              <a:t> but </a:t>
            </a:r>
            <a:r>
              <a:rPr lang="en-US" sz="2400" b="1" dirty="0" smtClean="0">
                <a:solidFill>
                  <a:srgbClr val="FF0000"/>
                </a:solidFill>
              </a:rPr>
              <a:t>inaccurate </a:t>
            </a:r>
          </a:p>
          <a:p>
            <a:pPr>
              <a:defRPr/>
            </a:pPr>
            <a:r>
              <a:rPr lang="en-US" dirty="0"/>
              <a:t>G</a:t>
            </a:r>
            <a:r>
              <a:rPr lang="en-US" dirty="0" smtClean="0"/>
              <a:t>eometry of reduced ligand samples: may be inaccurate since it relies on a “good” </a:t>
            </a:r>
            <a:r>
              <a:rPr lang="en-US" dirty="0"/>
              <a:t>sampling </a:t>
            </a:r>
            <a:r>
              <a:rPr lang="en-US" dirty="0" smtClean="0"/>
              <a:t>approach; waste computation and results [</a:t>
            </a:r>
            <a:r>
              <a:rPr lang="en-US" dirty="0" err="1"/>
              <a:t>Lorenzen</a:t>
            </a:r>
            <a:r>
              <a:rPr lang="en-US" dirty="0"/>
              <a:t> et al. 2007</a:t>
            </a:r>
            <a:r>
              <a:rPr lang="en-US" dirty="0" smtClean="0"/>
              <a:t>]</a:t>
            </a:r>
          </a:p>
          <a:p>
            <a:pPr lvl="1">
              <a:defRPr/>
            </a:pPr>
            <a:r>
              <a:rPr lang="en-US" sz="2400" b="1" dirty="0" smtClean="0">
                <a:solidFill>
                  <a:srgbClr val="FF6600"/>
                </a:solidFill>
              </a:rPr>
              <a:t>Perhaps scalable</a:t>
            </a:r>
            <a:r>
              <a:rPr lang="en-US" sz="2400" b="1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/>
              <a:t>and </a:t>
            </a:r>
            <a:r>
              <a:rPr lang="en-US" sz="2400" b="1" dirty="0" smtClean="0">
                <a:solidFill>
                  <a:srgbClr val="FF6600"/>
                </a:solidFill>
              </a:rPr>
              <a:t>probably accurate</a:t>
            </a:r>
          </a:p>
          <a:p>
            <a:pPr>
              <a:defRPr/>
            </a:pPr>
            <a:r>
              <a:rPr lang="en-US" dirty="0" smtClean="0"/>
              <a:t>Geometry of all ligand conformation: does not scale due to data movement and all-to-all comparison [Estrada et al. 2010]</a:t>
            </a:r>
          </a:p>
          <a:p>
            <a:pPr lvl="1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Not scalable </a:t>
            </a:r>
            <a:r>
              <a:rPr lang="en-US" sz="2400" dirty="0" smtClean="0"/>
              <a:t>but </a:t>
            </a:r>
            <a:r>
              <a:rPr lang="en-US" sz="2400" b="1" dirty="0" smtClean="0">
                <a:solidFill>
                  <a:srgbClr val="008000"/>
                </a:solidFill>
              </a:rPr>
              <a:t>accurate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8675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2A49402-21EE-C74F-8480-7F708DD0A7AD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12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28676" name="TextBox 7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Limits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-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Imperfect Centralized Nature of Data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dirty="0" smtClean="0"/>
              <a:t>Scoring and selecting well-docked conformations based on:</a:t>
            </a:r>
          </a:p>
          <a:p>
            <a:pPr>
              <a:defRPr/>
            </a:pPr>
            <a:r>
              <a:rPr lang="en-US" dirty="0"/>
              <a:t>M</a:t>
            </a:r>
            <a:r>
              <a:rPr lang="en-US" dirty="0" smtClean="0"/>
              <a:t>inimum energy of ligand conformations: inaccurate due to imperfect modeling in the simulation [</a:t>
            </a:r>
            <a:r>
              <a:rPr lang="en-US" dirty="0" err="1" smtClean="0"/>
              <a:t>Rahaman</a:t>
            </a:r>
            <a:r>
              <a:rPr lang="en-US" dirty="0" smtClean="0"/>
              <a:t> et al. 2011]</a:t>
            </a:r>
          </a:p>
          <a:p>
            <a:pPr lvl="1">
              <a:defRPr/>
            </a:pPr>
            <a:r>
              <a:rPr lang="en-US" sz="2400" b="1" dirty="0" smtClean="0">
                <a:solidFill>
                  <a:srgbClr val="008000"/>
                </a:solidFill>
              </a:rPr>
              <a:t>Scalable</a:t>
            </a:r>
            <a:r>
              <a:rPr lang="en-US" sz="2400" dirty="0" smtClean="0"/>
              <a:t> but </a:t>
            </a:r>
            <a:r>
              <a:rPr lang="en-US" sz="2400" b="1" dirty="0" smtClean="0">
                <a:solidFill>
                  <a:srgbClr val="FF0000"/>
                </a:solidFill>
              </a:rPr>
              <a:t>inaccurate 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eometry of reduced ligand samples: may be inaccurate since it relies on a “good”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sampling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approach; waste computation and results [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Lorenzen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et al. 2007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]</a:t>
            </a:r>
          </a:p>
          <a:p>
            <a:pPr lvl="1">
              <a:defRPr/>
            </a:pP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Perhaps scalable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and probably</a:t>
            </a:r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 accurate</a:t>
            </a:r>
          </a:p>
          <a:p>
            <a:pPr>
              <a:defRPr/>
            </a:pPr>
            <a:r>
              <a:rPr lang="en-US" dirty="0" smtClean="0"/>
              <a:t>Geometry of all ligand conformation: does not scale due to data movement and all-to-all comparison [Estrada et al. 2010]</a:t>
            </a:r>
          </a:p>
          <a:p>
            <a:pPr lvl="1">
              <a:defRPr/>
            </a:pPr>
            <a:r>
              <a:rPr lang="en-US" sz="2400" b="1" dirty="0" smtClean="0">
                <a:solidFill>
                  <a:srgbClr val="FF0000"/>
                </a:solidFill>
              </a:rPr>
              <a:t>Not scalable </a:t>
            </a:r>
            <a:r>
              <a:rPr lang="en-US" sz="2400" dirty="0" smtClean="0"/>
              <a:t>but </a:t>
            </a:r>
            <a:r>
              <a:rPr lang="en-US" sz="2400" b="1" dirty="0" smtClean="0">
                <a:solidFill>
                  <a:srgbClr val="008000"/>
                </a:solidFill>
              </a:rPr>
              <a:t>accurate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723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7EABB4-8F44-0F47-9C31-8E950F95E380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13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30724" name="TextBox 7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Limits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-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Our Scalable Solution</a:t>
            </a:r>
          </a:p>
        </p:txBody>
      </p:sp>
      <p:sp>
        <p:nvSpPr>
          <p:cNvPr id="3277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E2D1E47-C342-314F-942F-2A1E8CCD9AE6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14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32771" name="Content Placeholder 2"/>
          <p:cNvSpPr txBox="1">
            <a:spLocks/>
          </p:cNvSpPr>
          <p:nvPr/>
        </p:nvSpPr>
        <p:spPr bwMode="auto">
          <a:xfrm>
            <a:off x="285750" y="1828800"/>
            <a:ext cx="3101975" cy="414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36588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SzPct val="120000"/>
              <a:buFont typeface="Arial" charset="0"/>
              <a:buChar char="•"/>
            </a:pPr>
            <a:r>
              <a:rPr lang="en-US">
                <a:latin typeface="Calibri" charset="0"/>
                <a:cs typeface="Calibri" charset="0"/>
              </a:rPr>
              <a:t>Enables in-situ analysis  -- on same resources as simulation when data is generated</a:t>
            </a:r>
          </a:p>
          <a:p>
            <a:pPr lvl="1">
              <a:spcBef>
                <a:spcPct val="20000"/>
              </a:spcBef>
              <a:buFont typeface="Wingdings" charset="0"/>
              <a:buChar char="§"/>
            </a:pPr>
            <a:r>
              <a:rPr lang="en-US" sz="2000">
                <a:latin typeface="Calibri" charset="0"/>
                <a:cs typeface="Geneva" charset="0"/>
              </a:rPr>
              <a:t>Execute fast</a:t>
            </a:r>
          </a:p>
          <a:p>
            <a:pPr lvl="1">
              <a:spcBef>
                <a:spcPct val="20000"/>
              </a:spcBef>
              <a:buFont typeface="Wingdings" charset="0"/>
              <a:buChar char="§"/>
            </a:pPr>
            <a:r>
              <a:rPr lang="en-US" sz="2000">
                <a:latin typeface="Calibri" charset="0"/>
                <a:cs typeface="Geneva" charset="0"/>
              </a:rPr>
              <a:t>Fit in memory</a:t>
            </a:r>
          </a:p>
          <a:p>
            <a:pPr lvl="1">
              <a:spcBef>
                <a:spcPct val="20000"/>
              </a:spcBef>
              <a:buFont typeface="Wingdings" charset="0"/>
              <a:buChar char="§"/>
            </a:pPr>
            <a:r>
              <a:rPr lang="en-US" sz="2000">
                <a:latin typeface="Calibri" charset="0"/>
                <a:cs typeface="Geneva" charset="0"/>
              </a:rPr>
              <a:t>Avoid data movement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4800" y="5156200"/>
            <a:ext cx="84010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+mn-lt"/>
              </a:rPr>
              <a:t>Is at the intersection of energy-based scalability and geometry-based accuracy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+mn-lt"/>
              </a:rPr>
              <a:t>Exhibits up to 400X gain in speedup and 500X in data size </a:t>
            </a:r>
          </a:p>
        </p:txBody>
      </p:sp>
      <p:pic>
        <p:nvPicPr>
          <p:cNvPr id="32773" name="Picture 38" descr="ligand_str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28800"/>
            <a:ext cx="1870075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3352800" y="3506788"/>
            <a:ext cx="1749425" cy="593725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Data</a:t>
            </a:r>
          </a:p>
          <a:p>
            <a:pPr algn="ctr">
              <a:defRPr/>
            </a:pPr>
            <a:r>
              <a:rPr lang="en-US" sz="1600" dirty="0"/>
              <a:t>High-dimensional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5216525" y="3525838"/>
            <a:ext cx="1674813" cy="588962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Metadata </a:t>
            </a:r>
          </a:p>
          <a:p>
            <a:pPr algn="ctr">
              <a:defRPr/>
            </a:pPr>
            <a:r>
              <a:rPr lang="en-US" sz="1600" dirty="0"/>
              <a:t>Low-dimensional</a:t>
            </a:r>
          </a:p>
        </p:txBody>
      </p:sp>
      <p:sp>
        <p:nvSpPr>
          <p:cNvPr id="42" name="Cube 41"/>
          <p:cNvSpPr/>
          <p:nvPr/>
        </p:nvSpPr>
        <p:spPr bwMode="auto">
          <a:xfrm>
            <a:off x="5414149" y="1974952"/>
            <a:ext cx="1477103" cy="1285220"/>
          </a:xfrm>
          <a:prstGeom prst="cube">
            <a:avLst/>
          </a:prstGeom>
          <a:noFill/>
          <a:ln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Oval 42"/>
          <p:cNvSpPr/>
          <p:nvPr/>
        </p:nvSpPr>
        <p:spPr>
          <a:xfrm>
            <a:off x="6097588" y="2590800"/>
            <a:ext cx="227012" cy="228600"/>
          </a:xfrm>
          <a:prstGeom prst="ellipse">
            <a:avLst/>
          </a:prstGeom>
          <a:solidFill>
            <a:srgbClr val="000090"/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4" name="Rounded Rectangle 43"/>
          <p:cNvSpPr/>
          <p:nvPr/>
        </p:nvSpPr>
        <p:spPr>
          <a:xfrm>
            <a:off x="7053263" y="3506788"/>
            <a:ext cx="1979612" cy="588962"/>
          </a:xfrm>
          <a:prstGeom prst="roundRect">
            <a:avLst/>
          </a:prstGeom>
          <a:solidFill>
            <a:schemeClr val="lt1">
              <a:alpha val="0"/>
            </a:schemeClr>
          </a:solidFill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Results</a:t>
            </a:r>
          </a:p>
          <a:p>
            <a:pPr algn="ctr">
              <a:defRPr/>
            </a:pPr>
            <a:r>
              <a:rPr lang="en-US" sz="1600" dirty="0"/>
              <a:t>Scientific knowledge</a:t>
            </a:r>
          </a:p>
        </p:txBody>
      </p:sp>
      <p:pic>
        <p:nvPicPr>
          <p:cNvPr id="32779" name="Picture 17" descr="factor_Xa_surface_rainb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663" y="2001838"/>
            <a:ext cx="1712912" cy="12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3352800" y="4267200"/>
            <a:ext cx="2855913" cy="801688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Extract geometries (metadata) concurrently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208713" y="4267200"/>
            <a:ext cx="2443162" cy="801688"/>
          </a:xfrm>
          <a:prstGeom prst="rect">
            <a:avLst/>
          </a:prstGeom>
          <a:solidFill>
            <a:srgbClr val="953735"/>
          </a:solidFill>
          <a:ln>
            <a:solidFill>
              <a:srgbClr val="800000"/>
            </a:solidFill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/>
              <a:t>Search for densest metadata spaces   </a:t>
            </a:r>
          </a:p>
        </p:txBody>
      </p:sp>
      <p:sp>
        <p:nvSpPr>
          <p:cNvPr id="32782" name="TextBox 47"/>
          <p:cNvSpPr txBox="1">
            <a:spLocks noChangeArrowheads="1"/>
          </p:cNvSpPr>
          <p:nvPr/>
        </p:nvSpPr>
        <p:spPr bwMode="auto">
          <a:xfrm>
            <a:off x="7194550" y="1974850"/>
            <a:ext cx="1571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Near-native conformations</a:t>
            </a:r>
          </a:p>
        </p:txBody>
      </p:sp>
      <p:sp>
        <p:nvSpPr>
          <p:cNvPr id="32783" name="TextBox 48"/>
          <p:cNvSpPr txBox="1">
            <a:spLocks noChangeArrowheads="1"/>
          </p:cNvSpPr>
          <p:nvPr/>
        </p:nvSpPr>
        <p:spPr bwMode="auto">
          <a:xfrm>
            <a:off x="6056313" y="2236788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3-D</a:t>
            </a:r>
          </a:p>
        </p:txBody>
      </p:sp>
      <p:sp>
        <p:nvSpPr>
          <p:cNvPr id="50" name="Right Triangle 49"/>
          <p:cNvSpPr/>
          <p:nvPr/>
        </p:nvSpPr>
        <p:spPr>
          <a:xfrm rot="13519574">
            <a:off x="5669757" y="4242594"/>
            <a:ext cx="781050" cy="782637"/>
          </a:xfrm>
          <a:prstGeom prst="rtTriangl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1" name="Right Triangle 50"/>
          <p:cNvSpPr/>
          <p:nvPr/>
        </p:nvSpPr>
        <p:spPr>
          <a:xfrm rot="13519574">
            <a:off x="8242301" y="4276725"/>
            <a:ext cx="781050" cy="784225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2786" name="TextBox 51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Limits 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Method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-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A77469-7A9D-5F48-9145-6B6B15E5370B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15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33794" name="TextBox 2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3214688"/>
            <a:ext cx="9144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0090"/>
                </a:solidFill>
                <a:latin typeface="+mj-lt"/>
                <a:cs typeface="Calibri"/>
              </a:rPr>
              <a:t>Energy-based Scoring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7" name="Group 41"/>
          <p:cNvGrpSpPr>
            <a:grpSpLocks/>
          </p:cNvGrpSpPr>
          <p:nvPr/>
        </p:nvGrpSpPr>
        <p:grpSpPr bwMode="auto">
          <a:xfrm>
            <a:off x="241300" y="5143500"/>
            <a:ext cx="1560513" cy="1638300"/>
            <a:chOff x="4495800" y="4953000"/>
            <a:chExt cx="1122760" cy="1082065"/>
          </a:xfrm>
        </p:grpSpPr>
        <p:grpSp>
          <p:nvGrpSpPr>
            <p:cNvPr id="34839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4842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4843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4844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840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sp>
        <p:nvSpPr>
          <p:cNvPr id="34818" name="TextBox 81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  <p:grpSp>
        <p:nvGrpSpPr>
          <p:cNvPr id="34819" name="Group 82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34831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4834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4835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4836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832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34820" name="Group 91"/>
          <p:cNvGrpSpPr>
            <a:grpSpLocks/>
          </p:cNvGrpSpPr>
          <p:nvPr/>
        </p:nvGrpSpPr>
        <p:grpSpPr bwMode="auto">
          <a:xfrm>
            <a:off x="4040188" y="5143500"/>
            <a:ext cx="1978025" cy="1638300"/>
            <a:chOff x="4346687" y="4953000"/>
            <a:chExt cx="1423991" cy="1082065"/>
          </a:xfrm>
        </p:grpSpPr>
        <p:grpSp>
          <p:nvGrpSpPr>
            <p:cNvPr id="34823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4826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4827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4828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4824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34821" name="Picture 127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41275" y="2962275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28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58738" y="981075"/>
            <a:ext cx="2547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41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35863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5866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5867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5868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864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35842" name="Group 82"/>
          <p:cNvGrpSpPr>
            <a:grpSpLocks/>
          </p:cNvGrpSpPr>
          <p:nvPr/>
        </p:nvGrpSpPr>
        <p:grpSpPr bwMode="auto">
          <a:xfrm>
            <a:off x="1936750" y="5143500"/>
            <a:ext cx="1970088" cy="1638300"/>
            <a:chOff x="4350297" y="4953000"/>
            <a:chExt cx="1416774" cy="1082065"/>
          </a:xfrm>
        </p:grpSpPr>
        <p:grpSp>
          <p:nvGrpSpPr>
            <p:cNvPr id="35855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286" y="4953000"/>
                <a:ext cx="106743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5858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5859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5860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315" y="5521294"/>
                <a:ext cx="76490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4163" y="5570574"/>
                <a:ext cx="297967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856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35843" name="Group 91"/>
          <p:cNvGrpSpPr>
            <a:grpSpLocks/>
          </p:cNvGrpSpPr>
          <p:nvPr/>
        </p:nvGrpSpPr>
        <p:grpSpPr bwMode="auto">
          <a:xfrm>
            <a:off x="4040188" y="5143500"/>
            <a:ext cx="1979612" cy="1638300"/>
            <a:chOff x="4346687" y="4953000"/>
            <a:chExt cx="1423991" cy="1082065"/>
          </a:xfrm>
        </p:grpSpPr>
        <p:grpSp>
          <p:nvGrpSpPr>
            <p:cNvPr id="35847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6280" y="4953000"/>
                <a:ext cx="1066566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5850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5851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5852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4441" y="5521294"/>
                <a:ext cx="7536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938" y="5570574"/>
                <a:ext cx="29918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848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35844" name="Picture 125" descr="1hvk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22225" y="104933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26" descr="1hvk_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22225" y="30495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30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82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36887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6890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6891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6892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888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36866" name="Group 91"/>
          <p:cNvGrpSpPr>
            <a:grpSpLocks/>
          </p:cNvGrpSpPr>
          <p:nvPr/>
        </p:nvGrpSpPr>
        <p:grpSpPr bwMode="auto">
          <a:xfrm>
            <a:off x="4040188" y="5143500"/>
            <a:ext cx="1978025" cy="1638300"/>
            <a:chOff x="4346687" y="4953000"/>
            <a:chExt cx="1423991" cy="1082065"/>
          </a:xfrm>
        </p:grpSpPr>
        <p:grpSp>
          <p:nvGrpSpPr>
            <p:cNvPr id="36879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6882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6883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6884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880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36867" name="Picture 123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0" y="3054350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124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58875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Box 30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  <p:grpSp>
        <p:nvGrpSpPr>
          <p:cNvPr id="36870" name="Group 31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36871" name="Group 3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35" name="Block Arc 34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6874" name="TextBox 3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6875" name="TextBox 3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6876" name="TextBox 3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6872" name="TextBox 3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9"/>
          <p:cNvSpPr txBox="1">
            <a:spLocks noChangeArrowheads="1"/>
          </p:cNvSpPr>
          <p:nvPr/>
        </p:nvSpPr>
        <p:spPr bwMode="auto">
          <a:xfrm>
            <a:off x="3359150" y="2436813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14.7</a:t>
            </a:r>
          </a:p>
        </p:txBody>
      </p:sp>
      <p:sp>
        <p:nvSpPr>
          <p:cNvPr id="37890" name="TextBox 10"/>
          <p:cNvSpPr txBox="1">
            <a:spLocks noChangeArrowheads="1"/>
          </p:cNvSpPr>
          <p:nvPr/>
        </p:nvSpPr>
        <p:spPr bwMode="auto">
          <a:xfrm>
            <a:off x="2468563" y="2441575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37891" name="TextBox 11"/>
          <p:cNvSpPr txBox="1">
            <a:spLocks noChangeArrowheads="1"/>
          </p:cNvSpPr>
          <p:nvPr/>
        </p:nvSpPr>
        <p:spPr bwMode="auto">
          <a:xfrm>
            <a:off x="2468563" y="4338638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37892" name="TextBox 12"/>
          <p:cNvSpPr txBox="1">
            <a:spLocks noChangeArrowheads="1"/>
          </p:cNvSpPr>
          <p:nvPr/>
        </p:nvSpPr>
        <p:spPr bwMode="auto">
          <a:xfrm>
            <a:off x="3357563" y="4346575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4.9</a:t>
            </a:r>
          </a:p>
        </p:txBody>
      </p:sp>
      <p:pic>
        <p:nvPicPr>
          <p:cNvPr id="37893" name="Picture 119" descr="1hvk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20" descr="1hvk_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2540000" y="20431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V="1">
            <a:off x="2540000" y="40132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Can 1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1" name="Can 50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7899" name="Picture 7" descr="1hvk_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4684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8" descr="1hvk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429000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TextBox 40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  <p:grpSp>
        <p:nvGrpSpPr>
          <p:cNvPr id="37902" name="Group 51"/>
          <p:cNvGrpSpPr>
            <a:grpSpLocks/>
          </p:cNvGrpSpPr>
          <p:nvPr/>
        </p:nvGrpSpPr>
        <p:grpSpPr bwMode="auto">
          <a:xfrm>
            <a:off x="241300" y="5143500"/>
            <a:ext cx="1560513" cy="1638300"/>
            <a:chOff x="4495800" y="4953000"/>
            <a:chExt cx="1122760" cy="1082065"/>
          </a:xfrm>
        </p:grpSpPr>
        <p:grpSp>
          <p:nvGrpSpPr>
            <p:cNvPr id="37921" name="Group 5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5" name="Block Arc 5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7924" name="TextBox 5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7925" name="TextBox 5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7926" name="TextBox 5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922" name="TextBox 5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37903" name="Group 60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37913" name="Group 61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4" name="Block Arc 63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7916" name="TextBox 64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7917" name="TextBox 65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7918" name="TextBox 66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H="1" flipV="1">
                <a:off x="4733055" y="5378696"/>
                <a:ext cx="308491" cy="191878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914" name="TextBox 62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37904" name="Group 69"/>
          <p:cNvGrpSpPr>
            <a:grpSpLocks/>
          </p:cNvGrpSpPr>
          <p:nvPr/>
        </p:nvGrpSpPr>
        <p:grpSpPr bwMode="auto">
          <a:xfrm>
            <a:off x="4040188" y="5143500"/>
            <a:ext cx="1978025" cy="1638300"/>
            <a:chOff x="4346687" y="4953000"/>
            <a:chExt cx="1423991" cy="1082065"/>
          </a:xfrm>
        </p:grpSpPr>
        <p:grpSp>
          <p:nvGrpSpPr>
            <p:cNvPr id="37905" name="Group 70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3" name="Block Arc 72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7908" name="TextBox 7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7909" name="TextBox 7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7910" name="TextBox 7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906" name="TextBox 71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Scalability’s Invisible Enemy</a:t>
            </a:r>
          </a:p>
        </p:txBody>
      </p:sp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169669-F988-FE41-AF26-FB09B95B1FB1}" type="slidenum">
              <a:rPr lang="en-US" sz="14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2</a:t>
            </a:fld>
            <a:endParaRPr lang="en-US" sz="14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Science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- Conclusions</a:t>
            </a:r>
          </a:p>
        </p:txBody>
      </p:sp>
      <p:pic>
        <p:nvPicPr>
          <p:cNvPr id="1638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4321175"/>
            <a:ext cx="472281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4757738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76800" y="1855788"/>
            <a:ext cx="4038600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</a:rPr>
              <a:t>From a recent talk of Lucy </a:t>
            </a:r>
            <a:r>
              <a:rPr lang="en-US" sz="2000" i="1" dirty="0" err="1">
                <a:latin typeface="+mn-lt"/>
              </a:rPr>
              <a:t>Nowell</a:t>
            </a:r>
            <a:r>
              <a:rPr lang="en-US" sz="2000" i="1" dirty="0">
                <a:latin typeface="+mn-lt"/>
              </a:rPr>
              <a:t>, DoE Program Director</a:t>
            </a:r>
          </a:p>
          <a:p>
            <a:pPr>
              <a:defRPr/>
            </a:pPr>
            <a:r>
              <a:rPr lang="en-US" sz="2000" i="1" dirty="0">
                <a:latin typeface="+mn-lt"/>
              </a:rPr>
              <a:t>(DoE Workflow Workshop, Rockville, MD, April 20-21, 2015)</a:t>
            </a:r>
          </a:p>
          <a:p>
            <a:pPr>
              <a:defRPr/>
            </a:pP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Our simulations today: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Save all the data to analyze later!</a:t>
            </a:r>
          </a:p>
          <a:p>
            <a:pPr>
              <a:defRPr/>
            </a:pP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Our simulations at exascale: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Analyze data as they are generated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Save only what is really needed!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6800" y="5715000"/>
            <a:ext cx="4038600" cy="1016000"/>
          </a:xfrm>
          <a:prstGeom prst="rect">
            <a:avLst/>
          </a:prstGeom>
          <a:solidFill>
            <a:srgbClr val="00009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Scalability is  no longer about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number of FLOPS and cores BUT 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about data size and analysis speed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828800"/>
            <a:ext cx="194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Peak Performance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9913" y="4419600"/>
            <a:ext cx="15033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IO Bandwidth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81375" y="1470025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9"/>
          <p:cNvSpPr txBox="1">
            <a:spLocks noChangeArrowheads="1"/>
          </p:cNvSpPr>
          <p:nvPr/>
        </p:nvSpPr>
        <p:spPr bwMode="auto">
          <a:xfrm>
            <a:off x="3379788" y="2438400"/>
            <a:ext cx="522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14.7</a:t>
            </a:r>
          </a:p>
        </p:txBody>
      </p:sp>
      <p:grpSp>
        <p:nvGrpSpPr>
          <p:cNvPr id="38915" name="Group 91"/>
          <p:cNvGrpSpPr>
            <a:grpSpLocks/>
          </p:cNvGrpSpPr>
          <p:nvPr/>
        </p:nvGrpSpPr>
        <p:grpSpPr bwMode="auto">
          <a:xfrm>
            <a:off x="4040188" y="5127625"/>
            <a:ext cx="1978025" cy="1638300"/>
            <a:chOff x="4346687" y="4953000"/>
            <a:chExt cx="1423991" cy="1082065"/>
          </a:xfrm>
        </p:grpSpPr>
        <p:grpSp>
          <p:nvGrpSpPr>
            <p:cNvPr id="38943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8946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8947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8948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944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38916" name="Picture 115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0" y="3038475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116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43000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39"/>
          <p:cNvSpPr txBox="1">
            <a:spLocks noChangeArrowheads="1"/>
          </p:cNvSpPr>
          <p:nvPr/>
        </p:nvSpPr>
        <p:spPr bwMode="auto">
          <a:xfrm>
            <a:off x="2468563" y="2441575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38919" name="TextBox 40"/>
          <p:cNvSpPr txBox="1">
            <a:spLocks noChangeArrowheads="1"/>
          </p:cNvSpPr>
          <p:nvPr/>
        </p:nvSpPr>
        <p:spPr bwMode="auto">
          <a:xfrm>
            <a:off x="2468563" y="4338638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8922" name="TextBox 52"/>
          <p:cNvSpPr txBox="1">
            <a:spLocks noChangeArrowheads="1"/>
          </p:cNvSpPr>
          <p:nvPr/>
        </p:nvSpPr>
        <p:spPr bwMode="auto">
          <a:xfrm>
            <a:off x="3357563" y="4346575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4.9</a:t>
            </a:r>
          </a:p>
        </p:txBody>
      </p:sp>
      <p:pic>
        <p:nvPicPr>
          <p:cNvPr id="38923" name="Picture 53" descr="1hvk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429000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4" name="TextBox 38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  <p:grpSp>
        <p:nvGrpSpPr>
          <p:cNvPr id="38925" name="Group 54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38935" name="Group 55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8" name="Block Arc 57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8938" name="TextBox 58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8939" name="TextBox 59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8940" name="TextBox 60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3" name="Straight Arrow Connector 62"/>
              <p:cNvCxnSpPr/>
              <p:nvPr/>
            </p:nvCxnSpPr>
            <p:spPr>
              <a:xfrm flipH="1" flipV="1">
                <a:off x="4733055" y="5378696"/>
                <a:ext cx="308491" cy="191878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936" name="TextBox 56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38926" name="Group 63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38927" name="Group 64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7" name="Block Arc 66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8930" name="TextBox 67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8931" name="TextBox 68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8932" name="TextBox 69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8928" name="TextBox 65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440113" y="14097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9"/>
          <p:cNvSpPr txBox="1">
            <a:spLocks noChangeArrowheads="1"/>
          </p:cNvSpPr>
          <p:nvPr/>
        </p:nvSpPr>
        <p:spPr bwMode="auto">
          <a:xfrm>
            <a:off x="3438525" y="2378075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14.7</a:t>
            </a:r>
          </a:p>
        </p:txBody>
      </p:sp>
      <p:pic>
        <p:nvPicPr>
          <p:cNvPr id="39939" name="Picture 113" descr="1hvk_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516" r="10019"/>
          <a:stretch>
            <a:fillRect/>
          </a:stretch>
        </p:blipFill>
        <p:spPr bwMode="auto">
          <a:xfrm>
            <a:off x="58738" y="1092200"/>
            <a:ext cx="2559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114" descr="1hvk_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325" r="10019" b="2"/>
          <a:stretch>
            <a:fillRect/>
          </a:stretch>
        </p:blipFill>
        <p:spPr bwMode="auto">
          <a:xfrm>
            <a:off x="58738" y="2987675"/>
            <a:ext cx="25542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39"/>
          <p:cNvSpPr txBox="1">
            <a:spLocks noChangeArrowheads="1"/>
          </p:cNvSpPr>
          <p:nvPr/>
        </p:nvSpPr>
        <p:spPr bwMode="auto">
          <a:xfrm>
            <a:off x="2468563" y="2441575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39942" name="TextBox 40"/>
          <p:cNvSpPr txBox="1">
            <a:spLocks noChangeArrowheads="1"/>
          </p:cNvSpPr>
          <p:nvPr/>
        </p:nvSpPr>
        <p:spPr bwMode="auto">
          <a:xfrm>
            <a:off x="2468563" y="4338638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9945" name="TextBox 52"/>
          <p:cNvSpPr txBox="1">
            <a:spLocks noChangeArrowheads="1"/>
          </p:cNvSpPr>
          <p:nvPr/>
        </p:nvSpPr>
        <p:spPr bwMode="auto">
          <a:xfrm>
            <a:off x="3357563" y="4346575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4.9</a:t>
            </a:r>
          </a:p>
        </p:txBody>
      </p:sp>
      <p:pic>
        <p:nvPicPr>
          <p:cNvPr id="39946" name="Picture 53" descr="1hvk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429000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Box 38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  <p:grpSp>
        <p:nvGrpSpPr>
          <p:cNvPr id="39948" name="Group 63"/>
          <p:cNvGrpSpPr>
            <a:grpSpLocks/>
          </p:cNvGrpSpPr>
          <p:nvPr/>
        </p:nvGrpSpPr>
        <p:grpSpPr bwMode="auto">
          <a:xfrm>
            <a:off x="4040188" y="5143500"/>
            <a:ext cx="1978025" cy="1638300"/>
            <a:chOff x="4346687" y="4953000"/>
            <a:chExt cx="1423991" cy="1082065"/>
          </a:xfrm>
        </p:grpSpPr>
        <p:grpSp>
          <p:nvGrpSpPr>
            <p:cNvPr id="39967" name="Group 64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7" name="Block Arc 66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9970" name="TextBox 67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9971" name="TextBox 68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9972" name="TextBox 69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2" name="Straight Arrow Connector 71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968" name="TextBox 65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39949" name="Group 81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39959" name="Group 100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103" name="Block Arc 102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9962" name="TextBox 10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9963" name="TextBox 10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9964" name="TextBox 10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8" name="Straight Arrow Connector 107"/>
              <p:cNvCxnSpPr/>
              <p:nvPr/>
            </p:nvCxnSpPr>
            <p:spPr>
              <a:xfrm flipH="1" flipV="1">
                <a:off x="4733055" y="5378696"/>
                <a:ext cx="308491" cy="191878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960" name="TextBox 101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39950" name="Group 108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39951" name="Group 109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112" name="Block Arc 111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39954" name="TextBox 112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39955" name="TextBox 115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39956" name="TextBox 116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19" name="Straight Arrow Connector 118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9952" name="TextBox 110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4097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89313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9"/>
          <p:cNvSpPr txBox="1">
            <a:spLocks noChangeArrowheads="1"/>
          </p:cNvSpPr>
          <p:nvPr/>
        </p:nvSpPr>
        <p:spPr bwMode="auto">
          <a:xfrm>
            <a:off x="3359150" y="2378075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14.7</a:t>
            </a:r>
          </a:p>
        </p:txBody>
      </p:sp>
      <p:sp>
        <p:nvSpPr>
          <p:cNvPr id="40964" name="TextBox 12"/>
          <p:cNvSpPr txBox="1">
            <a:spLocks noChangeArrowheads="1"/>
          </p:cNvSpPr>
          <p:nvPr/>
        </p:nvSpPr>
        <p:spPr bwMode="auto">
          <a:xfrm>
            <a:off x="3357563" y="4405313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4.9</a:t>
            </a:r>
          </a:p>
        </p:txBody>
      </p:sp>
      <p:pic>
        <p:nvPicPr>
          <p:cNvPr id="40965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00488" y="1393825"/>
            <a:ext cx="6683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13188" y="3403600"/>
            <a:ext cx="75088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7" name="TextBox 19"/>
          <p:cNvSpPr txBox="1">
            <a:spLocks noChangeArrowheads="1"/>
          </p:cNvSpPr>
          <p:nvPr/>
        </p:nvSpPr>
        <p:spPr bwMode="auto">
          <a:xfrm>
            <a:off x="4021138" y="2376488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8.2</a:t>
            </a:r>
          </a:p>
        </p:txBody>
      </p:sp>
      <p:sp>
        <p:nvSpPr>
          <p:cNvPr id="40968" name="TextBox 20"/>
          <p:cNvSpPr txBox="1">
            <a:spLocks noChangeArrowheads="1"/>
          </p:cNvSpPr>
          <p:nvPr/>
        </p:nvSpPr>
        <p:spPr bwMode="auto">
          <a:xfrm>
            <a:off x="4006850" y="4416425"/>
            <a:ext cx="473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pic>
        <p:nvPicPr>
          <p:cNvPr id="40969" name="Picture 109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0842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10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29733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" name="Straight Arrow Connector 111"/>
          <p:cNvCxnSpPr/>
          <p:nvPr/>
        </p:nvCxnSpPr>
        <p:spPr>
          <a:xfrm flipV="1">
            <a:off x="2540000" y="19843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V="1">
            <a:off x="2540000" y="39528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973" name="TextBox 50"/>
          <p:cNvSpPr txBox="1">
            <a:spLocks noChangeArrowheads="1"/>
          </p:cNvSpPr>
          <p:nvPr/>
        </p:nvSpPr>
        <p:spPr bwMode="auto">
          <a:xfrm>
            <a:off x="2468563" y="2441575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40974" name="TextBox 51"/>
          <p:cNvSpPr txBox="1">
            <a:spLocks noChangeArrowheads="1"/>
          </p:cNvSpPr>
          <p:nvPr/>
        </p:nvSpPr>
        <p:spPr bwMode="auto">
          <a:xfrm>
            <a:off x="2468563" y="4338638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53" name="Can 52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4" name="Can 53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0977" name="TextBox 54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  <p:grpSp>
        <p:nvGrpSpPr>
          <p:cNvPr id="40978" name="Group 56"/>
          <p:cNvGrpSpPr>
            <a:grpSpLocks/>
          </p:cNvGrpSpPr>
          <p:nvPr/>
        </p:nvGrpSpPr>
        <p:grpSpPr bwMode="auto">
          <a:xfrm>
            <a:off x="241300" y="5143500"/>
            <a:ext cx="1560513" cy="1638300"/>
            <a:chOff x="4495800" y="4953000"/>
            <a:chExt cx="1122760" cy="1082065"/>
          </a:xfrm>
        </p:grpSpPr>
        <p:grpSp>
          <p:nvGrpSpPr>
            <p:cNvPr id="40997" name="Group 5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0" name="Block Arc 59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1000" name="TextBox 60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1001" name="TextBox 61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1002" name="TextBox 62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998" name="TextBox 58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40979" name="Group 65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40989" name="Group 6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9" name="Block Arc 68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0992" name="TextBox 6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0993" name="TextBox 7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0994" name="TextBox 71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4" name="Straight Arrow Connector 73"/>
              <p:cNvCxnSpPr>
                <a:endCxn id="40992" idx="0"/>
              </p:cNvCxnSpPr>
              <p:nvPr/>
            </p:nvCxnSpPr>
            <p:spPr>
              <a:xfrm flipH="1" flipV="1">
                <a:off x="4800466" y="5299009"/>
                <a:ext cx="241080" cy="271565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990" name="TextBox 67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40980" name="Group 74"/>
          <p:cNvGrpSpPr>
            <a:grpSpLocks/>
          </p:cNvGrpSpPr>
          <p:nvPr/>
        </p:nvGrpSpPr>
        <p:grpSpPr bwMode="auto">
          <a:xfrm>
            <a:off x="4040188" y="5143500"/>
            <a:ext cx="1978025" cy="1638300"/>
            <a:chOff x="4346687" y="4953000"/>
            <a:chExt cx="1423991" cy="1082065"/>
          </a:xfrm>
        </p:grpSpPr>
        <p:grpSp>
          <p:nvGrpSpPr>
            <p:cNvPr id="40981" name="Group 75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8" name="Block Arc 77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0984" name="TextBox 78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0985" name="TextBox 79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0986" name="TextBox 80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0982" name="TextBox 76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81375" y="14605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9"/>
          <p:cNvSpPr txBox="1">
            <a:spLocks noChangeArrowheads="1"/>
          </p:cNvSpPr>
          <p:nvPr/>
        </p:nvSpPr>
        <p:spPr bwMode="auto">
          <a:xfrm>
            <a:off x="3379788" y="2428875"/>
            <a:ext cx="522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14.7</a:t>
            </a:r>
          </a:p>
        </p:txBody>
      </p:sp>
      <p:pic>
        <p:nvPicPr>
          <p:cNvPr id="41987" name="Picture 17" descr="1hvk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21125" y="1444625"/>
            <a:ext cx="66833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19"/>
          <p:cNvSpPr txBox="1">
            <a:spLocks noChangeArrowheads="1"/>
          </p:cNvSpPr>
          <p:nvPr/>
        </p:nvSpPr>
        <p:spPr bwMode="auto">
          <a:xfrm>
            <a:off x="4041775" y="2427288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8.2</a:t>
            </a:r>
          </a:p>
        </p:txBody>
      </p:sp>
      <p:grpSp>
        <p:nvGrpSpPr>
          <p:cNvPr id="41989" name="Group 91"/>
          <p:cNvGrpSpPr>
            <a:grpSpLocks/>
          </p:cNvGrpSpPr>
          <p:nvPr/>
        </p:nvGrpSpPr>
        <p:grpSpPr bwMode="auto">
          <a:xfrm>
            <a:off x="4040188" y="5118100"/>
            <a:ext cx="1978025" cy="1638300"/>
            <a:chOff x="4346687" y="4953000"/>
            <a:chExt cx="1423991" cy="1082065"/>
          </a:xfrm>
        </p:grpSpPr>
        <p:grpSp>
          <p:nvGrpSpPr>
            <p:cNvPr id="42019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2022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2023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2024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020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41990" name="Picture 107" descr="1hvk_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516" r="10019"/>
          <a:stretch>
            <a:fillRect/>
          </a:stretch>
        </p:blipFill>
        <p:spPr bwMode="auto">
          <a:xfrm>
            <a:off x="0" y="1143000"/>
            <a:ext cx="2559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10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325" r="10019" b="2"/>
          <a:stretch>
            <a:fillRect/>
          </a:stretch>
        </p:blipFill>
        <p:spPr bwMode="auto">
          <a:xfrm>
            <a:off x="44450" y="3038475"/>
            <a:ext cx="25542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Box 50"/>
          <p:cNvSpPr txBox="1">
            <a:spLocks noChangeArrowheads="1"/>
          </p:cNvSpPr>
          <p:nvPr/>
        </p:nvSpPr>
        <p:spPr bwMode="auto">
          <a:xfrm>
            <a:off x="2468563" y="2441575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41993" name="TextBox 51"/>
          <p:cNvSpPr txBox="1">
            <a:spLocks noChangeArrowheads="1"/>
          </p:cNvSpPr>
          <p:nvPr/>
        </p:nvSpPr>
        <p:spPr bwMode="auto">
          <a:xfrm>
            <a:off x="2468563" y="4338638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53" name="Can 52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4" name="Can 53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1996" name="Picture 54" descr="1hvk_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89313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7" name="TextBox 55"/>
          <p:cNvSpPr txBox="1">
            <a:spLocks noChangeArrowheads="1"/>
          </p:cNvSpPr>
          <p:nvPr/>
        </p:nvSpPr>
        <p:spPr bwMode="auto">
          <a:xfrm>
            <a:off x="3357563" y="4405313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4.9</a:t>
            </a:r>
          </a:p>
        </p:txBody>
      </p:sp>
      <p:pic>
        <p:nvPicPr>
          <p:cNvPr id="41998" name="Picture 56" descr="1hvk_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13188" y="3403600"/>
            <a:ext cx="75088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9" name="TextBox 57"/>
          <p:cNvSpPr txBox="1">
            <a:spLocks noChangeArrowheads="1"/>
          </p:cNvSpPr>
          <p:nvPr/>
        </p:nvSpPr>
        <p:spPr bwMode="auto">
          <a:xfrm>
            <a:off x="4006850" y="4416425"/>
            <a:ext cx="473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sp>
        <p:nvSpPr>
          <p:cNvPr id="42000" name="TextBox 58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  <p:grpSp>
        <p:nvGrpSpPr>
          <p:cNvPr id="42001" name="Group 59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42011" name="Group 60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3" name="Block Arc 62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2014" name="TextBox 6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2015" name="TextBox 6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2016" name="TextBox 6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8" name="Straight Arrow Connector 67"/>
              <p:cNvCxnSpPr/>
              <p:nvPr/>
            </p:nvCxnSpPr>
            <p:spPr>
              <a:xfrm flipH="1" flipV="1">
                <a:off x="4733055" y="5378696"/>
                <a:ext cx="308491" cy="191878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012" name="TextBox 61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42002" name="Group 68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42003" name="Group 69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2" name="Block Arc 71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2006" name="TextBox 72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2007" name="TextBox 73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2008" name="TextBox 74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2004" name="TextBox 70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440113" y="1470025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9"/>
          <p:cNvSpPr txBox="1">
            <a:spLocks noChangeArrowheads="1"/>
          </p:cNvSpPr>
          <p:nvPr/>
        </p:nvSpPr>
        <p:spPr bwMode="auto">
          <a:xfrm>
            <a:off x="3438525" y="2438400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14.7</a:t>
            </a:r>
          </a:p>
        </p:txBody>
      </p:sp>
      <p:pic>
        <p:nvPicPr>
          <p:cNvPr id="43011" name="Picture 17" descr="1hvk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79863" y="1454150"/>
            <a:ext cx="6683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Box 19"/>
          <p:cNvSpPr txBox="1">
            <a:spLocks noChangeArrowheads="1"/>
          </p:cNvSpPr>
          <p:nvPr/>
        </p:nvSpPr>
        <p:spPr bwMode="auto">
          <a:xfrm>
            <a:off x="4098925" y="2436813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8.2</a:t>
            </a:r>
          </a:p>
        </p:txBody>
      </p:sp>
      <p:grpSp>
        <p:nvGrpSpPr>
          <p:cNvPr id="43013" name="Group 91"/>
          <p:cNvGrpSpPr>
            <a:grpSpLocks/>
          </p:cNvGrpSpPr>
          <p:nvPr/>
        </p:nvGrpSpPr>
        <p:grpSpPr bwMode="auto">
          <a:xfrm>
            <a:off x="4097338" y="5127625"/>
            <a:ext cx="1979612" cy="1638300"/>
            <a:chOff x="4346687" y="4953000"/>
            <a:chExt cx="1423991" cy="1082065"/>
          </a:xfrm>
        </p:grpSpPr>
        <p:grpSp>
          <p:nvGrpSpPr>
            <p:cNvPr id="43043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6280" y="4953000"/>
                <a:ext cx="1066566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3046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3047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3048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4441" y="5521294"/>
                <a:ext cx="7536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938" y="5570574"/>
                <a:ext cx="29918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044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43014" name="Picture 103" descr="1hvk_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63513" y="3038475"/>
            <a:ext cx="25511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04" descr="1hvk_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58738" y="1143000"/>
            <a:ext cx="2547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Box 54"/>
          <p:cNvSpPr txBox="1">
            <a:spLocks noChangeArrowheads="1"/>
          </p:cNvSpPr>
          <p:nvPr/>
        </p:nvSpPr>
        <p:spPr bwMode="auto">
          <a:xfrm>
            <a:off x="2468563" y="2441575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43017" name="TextBox 55"/>
          <p:cNvSpPr txBox="1">
            <a:spLocks noChangeArrowheads="1"/>
          </p:cNvSpPr>
          <p:nvPr/>
        </p:nvSpPr>
        <p:spPr bwMode="auto">
          <a:xfrm>
            <a:off x="2468563" y="4338638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57" name="Can 56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8" name="Can 57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3020" name="Picture 58" descr="1hvk_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89313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1" name="TextBox 59"/>
          <p:cNvSpPr txBox="1">
            <a:spLocks noChangeArrowheads="1"/>
          </p:cNvSpPr>
          <p:nvPr/>
        </p:nvSpPr>
        <p:spPr bwMode="auto">
          <a:xfrm>
            <a:off x="3357563" y="4405313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4.9</a:t>
            </a:r>
          </a:p>
        </p:txBody>
      </p:sp>
      <p:pic>
        <p:nvPicPr>
          <p:cNvPr id="43022" name="Picture 60" descr="1hvk_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13188" y="3403600"/>
            <a:ext cx="75088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3" name="TextBox 61"/>
          <p:cNvSpPr txBox="1">
            <a:spLocks noChangeArrowheads="1"/>
          </p:cNvSpPr>
          <p:nvPr/>
        </p:nvSpPr>
        <p:spPr bwMode="auto">
          <a:xfrm>
            <a:off x="4006850" y="4416425"/>
            <a:ext cx="473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sp>
        <p:nvSpPr>
          <p:cNvPr id="43024" name="TextBox 50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  <p:grpSp>
        <p:nvGrpSpPr>
          <p:cNvPr id="43025" name="Group 51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43035" name="Group 5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3" name="Block Arc 62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3038" name="TextBox 6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3039" name="TextBox 6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3040" name="TextBox 6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8" name="Straight Arrow Connector 67"/>
              <p:cNvCxnSpPr/>
              <p:nvPr/>
            </p:nvCxnSpPr>
            <p:spPr>
              <a:xfrm flipH="1" flipV="1">
                <a:off x="4733055" y="5378696"/>
                <a:ext cx="308491" cy="191878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036" name="TextBox 53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43026" name="Group 68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43027" name="Group 69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2" name="Block Arc 71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3030" name="TextBox 72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3031" name="TextBox 73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3032" name="TextBox 74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3028" name="TextBox 70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440113" y="14684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440113" y="3389313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9"/>
          <p:cNvSpPr txBox="1">
            <a:spLocks noChangeArrowheads="1"/>
          </p:cNvSpPr>
          <p:nvPr/>
        </p:nvSpPr>
        <p:spPr bwMode="auto">
          <a:xfrm>
            <a:off x="3438525" y="2436813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14.7</a:t>
            </a:r>
          </a:p>
        </p:txBody>
      </p:sp>
      <p:sp>
        <p:nvSpPr>
          <p:cNvPr id="44036" name="TextBox 12"/>
          <p:cNvSpPr txBox="1">
            <a:spLocks noChangeArrowheads="1"/>
          </p:cNvSpPr>
          <p:nvPr/>
        </p:nvSpPr>
        <p:spPr bwMode="auto">
          <a:xfrm>
            <a:off x="3436938" y="4405313"/>
            <a:ext cx="428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4.9</a:t>
            </a:r>
          </a:p>
        </p:txBody>
      </p:sp>
      <p:pic>
        <p:nvPicPr>
          <p:cNvPr id="44037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79863" y="1452563"/>
            <a:ext cx="6683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90975" y="3403600"/>
            <a:ext cx="75088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Box 19"/>
          <p:cNvSpPr txBox="1">
            <a:spLocks noChangeArrowheads="1"/>
          </p:cNvSpPr>
          <p:nvPr/>
        </p:nvSpPr>
        <p:spPr bwMode="auto">
          <a:xfrm>
            <a:off x="4098925" y="2436813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8.2</a:t>
            </a:r>
          </a:p>
        </p:txBody>
      </p:sp>
      <p:sp>
        <p:nvSpPr>
          <p:cNvPr id="44040" name="TextBox 20"/>
          <p:cNvSpPr txBox="1">
            <a:spLocks noChangeArrowheads="1"/>
          </p:cNvSpPr>
          <p:nvPr/>
        </p:nvSpPr>
        <p:spPr bwMode="auto">
          <a:xfrm>
            <a:off x="4084638" y="4416425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pic>
        <p:nvPicPr>
          <p:cNvPr id="44041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79375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79375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619375" y="2043113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619375" y="4013200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045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4587875" y="1452563"/>
            <a:ext cx="598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TextBox 27"/>
          <p:cNvSpPr txBox="1">
            <a:spLocks noChangeArrowheads="1"/>
          </p:cNvSpPr>
          <p:nvPr/>
        </p:nvSpPr>
        <p:spPr bwMode="auto">
          <a:xfrm>
            <a:off x="4716463" y="4413250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0.7</a:t>
            </a:r>
          </a:p>
        </p:txBody>
      </p:sp>
      <p:sp>
        <p:nvSpPr>
          <p:cNvPr id="44047" name="TextBox 28"/>
          <p:cNvSpPr txBox="1">
            <a:spLocks noChangeArrowheads="1"/>
          </p:cNvSpPr>
          <p:nvPr/>
        </p:nvSpPr>
        <p:spPr bwMode="auto">
          <a:xfrm>
            <a:off x="4645025" y="2438400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-1.5</a:t>
            </a:r>
          </a:p>
        </p:txBody>
      </p:sp>
      <p:grpSp>
        <p:nvGrpSpPr>
          <p:cNvPr id="44048" name="Group 41"/>
          <p:cNvGrpSpPr>
            <a:grpSpLocks/>
          </p:cNvGrpSpPr>
          <p:nvPr/>
        </p:nvGrpSpPr>
        <p:grpSpPr bwMode="auto">
          <a:xfrm>
            <a:off x="300038" y="5126038"/>
            <a:ext cx="1560512" cy="1638300"/>
            <a:chOff x="4495800" y="4953000"/>
            <a:chExt cx="1122760" cy="1082065"/>
          </a:xfrm>
        </p:grpSpPr>
        <p:grpSp>
          <p:nvGrpSpPr>
            <p:cNvPr id="44073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4076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4077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4078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074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44049" name="Group 91"/>
          <p:cNvGrpSpPr>
            <a:grpSpLocks/>
          </p:cNvGrpSpPr>
          <p:nvPr/>
        </p:nvGrpSpPr>
        <p:grpSpPr bwMode="auto">
          <a:xfrm>
            <a:off x="4097338" y="5126038"/>
            <a:ext cx="1979612" cy="1638300"/>
            <a:chOff x="4346687" y="4953000"/>
            <a:chExt cx="1423991" cy="1082065"/>
          </a:xfrm>
        </p:grpSpPr>
        <p:grpSp>
          <p:nvGrpSpPr>
            <p:cNvPr id="44065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6280" y="4953000"/>
                <a:ext cx="1066566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4068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4069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4070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4441" y="5521294"/>
                <a:ext cx="7536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938" y="5570574"/>
                <a:ext cx="299187" cy="84930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066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44050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4606925" y="3397250"/>
            <a:ext cx="636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1" name="TextBox 50"/>
          <p:cNvSpPr txBox="1">
            <a:spLocks noChangeArrowheads="1"/>
          </p:cNvSpPr>
          <p:nvPr/>
        </p:nvSpPr>
        <p:spPr bwMode="auto">
          <a:xfrm>
            <a:off x="2468563" y="2441575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44052" name="TextBox 51"/>
          <p:cNvSpPr txBox="1">
            <a:spLocks noChangeArrowheads="1"/>
          </p:cNvSpPr>
          <p:nvPr/>
        </p:nvSpPr>
        <p:spPr bwMode="auto">
          <a:xfrm>
            <a:off x="2468563" y="4338638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53" name="Can 52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4" name="Can 53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4055" name="TextBox 54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  <p:grpSp>
        <p:nvGrpSpPr>
          <p:cNvPr id="44056" name="Group 55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44057" name="Group 5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9" name="Block Arc 58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4060" name="TextBox 5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4061" name="TextBox 6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4062" name="TextBox 61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H="1" flipV="1">
                <a:off x="4733055" y="5378696"/>
                <a:ext cx="308491" cy="191878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4058" name="TextBox 57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4097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89313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9"/>
          <p:cNvSpPr txBox="1">
            <a:spLocks noChangeArrowheads="1"/>
          </p:cNvSpPr>
          <p:nvPr/>
        </p:nvSpPr>
        <p:spPr bwMode="auto">
          <a:xfrm>
            <a:off x="3359150" y="2378075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14.7</a:t>
            </a:r>
          </a:p>
        </p:txBody>
      </p:sp>
      <p:sp>
        <p:nvSpPr>
          <p:cNvPr id="45060" name="TextBox 12"/>
          <p:cNvSpPr txBox="1">
            <a:spLocks noChangeArrowheads="1"/>
          </p:cNvSpPr>
          <p:nvPr/>
        </p:nvSpPr>
        <p:spPr bwMode="auto">
          <a:xfrm>
            <a:off x="3357563" y="4405313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4.9</a:t>
            </a:r>
          </a:p>
        </p:txBody>
      </p:sp>
      <p:pic>
        <p:nvPicPr>
          <p:cNvPr id="45061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00488" y="1393825"/>
            <a:ext cx="6683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13188" y="3403600"/>
            <a:ext cx="75088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Box 19"/>
          <p:cNvSpPr txBox="1">
            <a:spLocks noChangeArrowheads="1"/>
          </p:cNvSpPr>
          <p:nvPr/>
        </p:nvSpPr>
        <p:spPr bwMode="auto">
          <a:xfrm>
            <a:off x="4021138" y="2376488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8.2</a:t>
            </a:r>
          </a:p>
        </p:txBody>
      </p:sp>
      <p:sp>
        <p:nvSpPr>
          <p:cNvPr id="45064" name="TextBox 20"/>
          <p:cNvSpPr txBox="1">
            <a:spLocks noChangeArrowheads="1"/>
          </p:cNvSpPr>
          <p:nvPr/>
        </p:nvSpPr>
        <p:spPr bwMode="auto">
          <a:xfrm>
            <a:off x="4006850" y="4416425"/>
            <a:ext cx="473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pic>
        <p:nvPicPr>
          <p:cNvPr id="45065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0842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29733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19843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39528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5069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4508500" y="1393825"/>
            <a:ext cx="59848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TextBox 27"/>
          <p:cNvSpPr txBox="1">
            <a:spLocks noChangeArrowheads="1"/>
          </p:cNvSpPr>
          <p:nvPr/>
        </p:nvSpPr>
        <p:spPr bwMode="auto">
          <a:xfrm>
            <a:off x="4637088" y="4413250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0.7</a:t>
            </a:r>
          </a:p>
        </p:txBody>
      </p:sp>
      <p:sp>
        <p:nvSpPr>
          <p:cNvPr id="45071" name="TextBox 28"/>
          <p:cNvSpPr txBox="1">
            <a:spLocks noChangeArrowheads="1"/>
          </p:cNvSpPr>
          <p:nvPr/>
        </p:nvSpPr>
        <p:spPr bwMode="auto">
          <a:xfrm>
            <a:off x="4565650" y="2379663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-1.5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513388" y="1998663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513388" y="3255963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5074" name="Picture 32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5483225" y="862013"/>
            <a:ext cx="598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5" name="TextBox 33"/>
          <p:cNvSpPr txBox="1">
            <a:spLocks noChangeArrowheads="1"/>
          </p:cNvSpPr>
          <p:nvPr/>
        </p:nvSpPr>
        <p:spPr bwMode="auto">
          <a:xfrm>
            <a:off x="5548313" y="1860550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-1.5</a:t>
            </a:r>
          </a:p>
        </p:txBody>
      </p:sp>
      <p:pic>
        <p:nvPicPr>
          <p:cNvPr id="45076" name="Picture 36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5483225" y="3616325"/>
            <a:ext cx="7508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7" name="TextBox 37"/>
          <p:cNvSpPr txBox="1">
            <a:spLocks noChangeArrowheads="1"/>
          </p:cNvSpPr>
          <p:nvPr/>
        </p:nvSpPr>
        <p:spPr bwMode="auto">
          <a:xfrm>
            <a:off x="5546725" y="4616450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grpSp>
        <p:nvGrpSpPr>
          <p:cNvPr id="45078" name="Group 41"/>
          <p:cNvGrpSpPr>
            <a:grpSpLocks/>
          </p:cNvGrpSpPr>
          <p:nvPr/>
        </p:nvGrpSpPr>
        <p:grpSpPr bwMode="auto">
          <a:xfrm>
            <a:off x="220663" y="5067300"/>
            <a:ext cx="1560512" cy="1638300"/>
            <a:chOff x="4495800" y="4953000"/>
            <a:chExt cx="1122760" cy="1082065"/>
          </a:xfrm>
        </p:grpSpPr>
        <p:grpSp>
          <p:nvGrpSpPr>
            <p:cNvPr id="45104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5107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5108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5109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105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45079" name="Group 82"/>
          <p:cNvGrpSpPr>
            <a:grpSpLocks/>
          </p:cNvGrpSpPr>
          <p:nvPr/>
        </p:nvGrpSpPr>
        <p:grpSpPr bwMode="auto">
          <a:xfrm>
            <a:off x="1916113" y="5067300"/>
            <a:ext cx="1968500" cy="1638300"/>
            <a:chOff x="4350297" y="4953000"/>
            <a:chExt cx="1416774" cy="1082065"/>
          </a:xfrm>
        </p:grpSpPr>
        <p:grpSp>
          <p:nvGrpSpPr>
            <p:cNvPr id="45096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5099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5100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5101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5097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45080" name="Group 91"/>
          <p:cNvGrpSpPr>
            <a:grpSpLocks/>
          </p:cNvGrpSpPr>
          <p:nvPr/>
        </p:nvGrpSpPr>
        <p:grpSpPr bwMode="auto">
          <a:xfrm>
            <a:off x="4019550" y="5067300"/>
            <a:ext cx="1978025" cy="1638300"/>
            <a:chOff x="4346687" y="4953000"/>
            <a:chExt cx="1423991" cy="1082065"/>
          </a:xfrm>
        </p:grpSpPr>
        <p:grpSp>
          <p:nvGrpSpPr>
            <p:cNvPr id="45089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5092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5093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5094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45090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45081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4527550" y="3397250"/>
            <a:ext cx="636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2" name="TextBox 56"/>
          <p:cNvSpPr txBox="1">
            <a:spLocks noChangeArrowheads="1"/>
          </p:cNvSpPr>
          <p:nvPr/>
        </p:nvSpPr>
        <p:spPr bwMode="auto">
          <a:xfrm>
            <a:off x="2468563" y="2441575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45083" name="TextBox 57"/>
          <p:cNvSpPr txBox="1">
            <a:spLocks noChangeArrowheads="1"/>
          </p:cNvSpPr>
          <p:nvPr/>
        </p:nvSpPr>
        <p:spPr bwMode="auto">
          <a:xfrm>
            <a:off x="2468563" y="4338638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59" name="Can 58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0" name="Can 59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1" name="Can 60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5087" name="TextBox 61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H="1" flipV="1">
            <a:off x="4792663" y="5591175"/>
            <a:ext cx="193675" cy="411163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4097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89313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9"/>
          <p:cNvSpPr txBox="1">
            <a:spLocks noChangeArrowheads="1"/>
          </p:cNvSpPr>
          <p:nvPr/>
        </p:nvSpPr>
        <p:spPr bwMode="auto">
          <a:xfrm>
            <a:off x="3359150" y="2378075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14.7</a:t>
            </a:r>
          </a:p>
        </p:txBody>
      </p:sp>
      <p:sp>
        <p:nvSpPr>
          <p:cNvPr id="46084" name="TextBox 12"/>
          <p:cNvSpPr txBox="1">
            <a:spLocks noChangeArrowheads="1"/>
          </p:cNvSpPr>
          <p:nvPr/>
        </p:nvSpPr>
        <p:spPr bwMode="auto">
          <a:xfrm>
            <a:off x="3357563" y="4405313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4.9</a:t>
            </a:r>
          </a:p>
        </p:txBody>
      </p:sp>
      <p:pic>
        <p:nvPicPr>
          <p:cNvPr id="46085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00488" y="1393825"/>
            <a:ext cx="6683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13188" y="3403600"/>
            <a:ext cx="75088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Box 19"/>
          <p:cNvSpPr txBox="1">
            <a:spLocks noChangeArrowheads="1"/>
          </p:cNvSpPr>
          <p:nvPr/>
        </p:nvSpPr>
        <p:spPr bwMode="auto">
          <a:xfrm>
            <a:off x="4021138" y="2376488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8.2</a:t>
            </a:r>
          </a:p>
        </p:txBody>
      </p:sp>
      <p:sp>
        <p:nvSpPr>
          <p:cNvPr id="46088" name="TextBox 20"/>
          <p:cNvSpPr txBox="1">
            <a:spLocks noChangeArrowheads="1"/>
          </p:cNvSpPr>
          <p:nvPr/>
        </p:nvSpPr>
        <p:spPr bwMode="auto">
          <a:xfrm>
            <a:off x="4006850" y="4416425"/>
            <a:ext cx="473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pic>
        <p:nvPicPr>
          <p:cNvPr id="46089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0842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29733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19843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39528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093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4508500" y="1393825"/>
            <a:ext cx="59848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4" name="TextBox 27"/>
          <p:cNvSpPr txBox="1">
            <a:spLocks noChangeArrowheads="1"/>
          </p:cNvSpPr>
          <p:nvPr/>
        </p:nvSpPr>
        <p:spPr bwMode="auto">
          <a:xfrm>
            <a:off x="4637088" y="4413250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0.7</a:t>
            </a:r>
          </a:p>
        </p:txBody>
      </p:sp>
      <p:sp>
        <p:nvSpPr>
          <p:cNvPr id="46095" name="TextBox 28"/>
          <p:cNvSpPr txBox="1">
            <a:spLocks noChangeArrowheads="1"/>
          </p:cNvSpPr>
          <p:nvPr/>
        </p:nvSpPr>
        <p:spPr bwMode="auto">
          <a:xfrm>
            <a:off x="4565650" y="2379663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-1.5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513388" y="1998663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513388" y="3255963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6098" name="Picture 32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183313" y="1014413"/>
            <a:ext cx="5984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9" name="TextBox 33"/>
          <p:cNvSpPr txBox="1">
            <a:spLocks noChangeArrowheads="1"/>
          </p:cNvSpPr>
          <p:nvPr/>
        </p:nvSpPr>
        <p:spPr bwMode="auto">
          <a:xfrm>
            <a:off x="6248400" y="2012950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-1.5</a:t>
            </a:r>
          </a:p>
        </p:txBody>
      </p:sp>
      <p:pic>
        <p:nvPicPr>
          <p:cNvPr id="46100" name="Picture 36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6107113" y="3416300"/>
            <a:ext cx="7508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1" name="TextBox 37"/>
          <p:cNvSpPr txBox="1">
            <a:spLocks noChangeArrowheads="1"/>
          </p:cNvSpPr>
          <p:nvPr/>
        </p:nvSpPr>
        <p:spPr bwMode="auto">
          <a:xfrm>
            <a:off x="6169025" y="4416425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grpSp>
        <p:nvGrpSpPr>
          <p:cNvPr id="46102" name="Group 41"/>
          <p:cNvGrpSpPr>
            <a:grpSpLocks/>
          </p:cNvGrpSpPr>
          <p:nvPr/>
        </p:nvGrpSpPr>
        <p:grpSpPr bwMode="auto">
          <a:xfrm>
            <a:off x="220663" y="5067300"/>
            <a:ext cx="1560512" cy="1638300"/>
            <a:chOff x="4495800" y="4953000"/>
            <a:chExt cx="1122760" cy="1082065"/>
          </a:xfrm>
        </p:grpSpPr>
        <p:grpSp>
          <p:nvGrpSpPr>
            <p:cNvPr id="46128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6131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6132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6133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2"/>
              </a:xfrm>
              <a:prstGeom prst="straightConnector1">
                <a:avLst/>
              </a:prstGeom>
              <a:ln>
                <a:headEnd type="non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129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46103" name="Group 82"/>
          <p:cNvGrpSpPr>
            <a:grpSpLocks/>
          </p:cNvGrpSpPr>
          <p:nvPr/>
        </p:nvGrpSpPr>
        <p:grpSpPr bwMode="auto">
          <a:xfrm>
            <a:off x="1916113" y="5067300"/>
            <a:ext cx="1968500" cy="1638300"/>
            <a:chOff x="4350297" y="4953000"/>
            <a:chExt cx="1416774" cy="1082065"/>
          </a:xfrm>
        </p:grpSpPr>
        <p:grpSp>
          <p:nvGrpSpPr>
            <p:cNvPr id="46120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6123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6124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6125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121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46104" name="Group 91"/>
          <p:cNvGrpSpPr>
            <a:grpSpLocks/>
          </p:cNvGrpSpPr>
          <p:nvPr/>
        </p:nvGrpSpPr>
        <p:grpSpPr bwMode="auto">
          <a:xfrm>
            <a:off x="4019550" y="5067300"/>
            <a:ext cx="1978025" cy="1638300"/>
            <a:chOff x="4346687" y="4953000"/>
            <a:chExt cx="1423991" cy="1082065"/>
          </a:xfrm>
        </p:grpSpPr>
        <p:grpSp>
          <p:nvGrpSpPr>
            <p:cNvPr id="46113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6116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6117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6118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46114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46105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4527550" y="3397250"/>
            <a:ext cx="636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Arrow Connector 56"/>
          <p:cNvCxnSpPr/>
          <p:nvPr/>
        </p:nvCxnSpPr>
        <p:spPr>
          <a:xfrm flipH="1" flipV="1">
            <a:off x="4792663" y="5591175"/>
            <a:ext cx="193675" cy="411163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107" name="TextBox 57"/>
          <p:cNvSpPr txBox="1">
            <a:spLocks noChangeArrowheads="1"/>
          </p:cNvSpPr>
          <p:nvPr/>
        </p:nvSpPr>
        <p:spPr bwMode="auto">
          <a:xfrm>
            <a:off x="2468563" y="2441575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46108" name="TextBox 58"/>
          <p:cNvSpPr txBox="1">
            <a:spLocks noChangeArrowheads="1"/>
          </p:cNvSpPr>
          <p:nvPr/>
        </p:nvSpPr>
        <p:spPr bwMode="auto">
          <a:xfrm>
            <a:off x="2468563" y="4338638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60" name="Can 59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1" name="Can 60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2" name="Can 61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6112" name="TextBox 55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3922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89313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9"/>
          <p:cNvSpPr txBox="1">
            <a:spLocks noChangeArrowheads="1"/>
          </p:cNvSpPr>
          <p:nvPr/>
        </p:nvSpPr>
        <p:spPr bwMode="auto">
          <a:xfrm>
            <a:off x="3359150" y="2360613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14.7</a:t>
            </a:r>
          </a:p>
        </p:txBody>
      </p:sp>
      <p:sp>
        <p:nvSpPr>
          <p:cNvPr id="47108" name="TextBox 12"/>
          <p:cNvSpPr txBox="1">
            <a:spLocks noChangeArrowheads="1"/>
          </p:cNvSpPr>
          <p:nvPr/>
        </p:nvSpPr>
        <p:spPr bwMode="auto">
          <a:xfrm>
            <a:off x="3357563" y="4405313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4.9</a:t>
            </a:r>
          </a:p>
        </p:txBody>
      </p:sp>
      <p:pic>
        <p:nvPicPr>
          <p:cNvPr id="47109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00488" y="1376363"/>
            <a:ext cx="6683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13188" y="3403600"/>
            <a:ext cx="75088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19"/>
          <p:cNvSpPr txBox="1">
            <a:spLocks noChangeArrowheads="1"/>
          </p:cNvSpPr>
          <p:nvPr/>
        </p:nvSpPr>
        <p:spPr bwMode="auto">
          <a:xfrm>
            <a:off x="4021138" y="2360613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8.2</a:t>
            </a:r>
          </a:p>
        </p:txBody>
      </p:sp>
      <p:sp>
        <p:nvSpPr>
          <p:cNvPr id="47112" name="TextBox 20"/>
          <p:cNvSpPr txBox="1">
            <a:spLocks noChangeArrowheads="1"/>
          </p:cNvSpPr>
          <p:nvPr/>
        </p:nvSpPr>
        <p:spPr bwMode="auto">
          <a:xfrm>
            <a:off x="4006850" y="4416425"/>
            <a:ext cx="473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pic>
        <p:nvPicPr>
          <p:cNvPr id="47113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0668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29559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19669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39370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7117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4508500" y="1376363"/>
            <a:ext cx="598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TextBox 27"/>
          <p:cNvSpPr txBox="1">
            <a:spLocks noChangeArrowheads="1"/>
          </p:cNvSpPr>
          <p:nvPr/>
        </p:nvSpPr>
        <p:spPr bwMode="auto">
          <a:xfrm>
            <a:off x="4637088" y="4413250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0.7</a:t>
            </a:r>
          </a:p>
        </p:txBody>
      </p:sp>
      <p:sp>
        <p:nvSpPr>
          <p:cNvPr id="47119" name="TextBox 28"/>
          <p:cNvSpPr txBox="1">
            <a:spLocks noChangeArrowheads="1"/>
          </p:cNvSpPr>
          <p:nvPr/>
        </p:nvSpPr>
        <p:spPr bwMode="auto">
          <a:xfrm>
            <a:off x="4565650" y="2362200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-1.5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513388" y="1981200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513388" y="3238500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7122" name="Group 41"/>
          <p:cNvGrpSpPr>
            <a:grpSpLocks/>
          </p:cNvGrpSpPr>
          <p:nvPr/>
        </p:nvGrpSpPr>
        <p:grpSpPr bwMode="auto">
          <a:xfrm>
            <a:off x="220663" y="5049838"/>
            <a:ext cx="1560512" cy="1638300"/>
            <a:chOff x="4495800" y="4953000"/>
            <a:chExt cx="1122760" cy="1082065"/>
          </a:xfrm>
        </p:grpSpPr>
        <p:grpSp>
          <p:nvGrpSpPr>
            <p:cNvPr id="47152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7155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7156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7157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153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47123" name="Group 82"/>
          <p:cNvGrpSpPr>
            <a:grpSpLocks/>
          </p:cNvGrpSpPr>
          <p:nvPr/>
        </p:nvGrpSpPr>
        <p:grpSpPr bwMode="auto">
          <a:xfrm>
            <a:off x="1916113" y="5049838"/>
            <a:ext cx="1968500" cy="1638300"/>
            <a:chOff x="4350297" y="4953000"/>
            <a:chExt cx="1416774" cy="1082065"/>
          </a:xfrm>
        </p:grpSpPr>
        <p:grpSp>
          <p:nvGrpSpPr>
            <p:cNvPr id="47144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7147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7148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7149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145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47124" name="Group 91"/>
          <p:cNvGrpSpPr>
            <a:grpSpLocks/>
          </p:cNvGrpSpPr>
          <p:nvPr/>
        </p:nvGrpSpPr>
        <p:grpSpPr bwMode="auto">
          <a:xfrm>
            <a:off x="4019550" y="5049838"/>
            <a:ext cx="1978025" cy="1638300"/>
            <a:chOff x="4346687" y="4953000"/>
            <a:chExt cx="1423991" cy="1082065"/>
          </a:xfrm>
        </p:grpSpPr>
        <p:grpSp>
          <p:nvGrpSpPr>
            <p:cNvPr id="47136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7139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7140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7141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30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7137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47125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4527550" y="3397250"/>
            <a:ext cx="636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26" name="TextBox 56"/>
          <p:cNvSpPr txBox="1">
            <a:spLocks noChangeArrowheads="1"/>
          </p:cNvSpPr>
          <p:nvPr/>
        </p:nvSpPr>
        <p:spPr bwMode="auto">
          <a:xfrm>
            <a:off x="2468563" y="2441575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47127" name="TextBox 57"/>
          <p:cNvSpPr txBox="1">
            <a:spLocks noChangeArrowheads="1"/>
          </p:cNvSpPr>
          <p:nvPr/>
        </p:nvSpPr>
        <p:spPr bwMode="auto">
          <a:xfrm>
            <a:off x="2468563" y="4338638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59" name="Can 58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0" name="Can 59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1" name="Can 60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7131" name="Picture 61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064250" y="2411413"/>
            <a:ext cx="598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32" name="TextBox 62"/>
          <p:cNvSpPr txBox="1">
            <a:spLocks noChangeArrowheads="1"/>
          </p:cNvSpPr>
          <p:nvPr/>
        </p:nvSpPr>
        <p:spPr bwMode="auto">
          <a:xfrm>
            <a:off x="6129338" y="3409950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-1.5</a:t>
            </a:r>
          </a:p>
        </p:txBody>
      </p:sp>
      <p:pic>
        <p:nvPicPr>
          <p:cNvPr id="47133" name="Picture 63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6569075" y="2425700"/>
            <a:ext cx="7508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34" name="TextBox 64"/>
          <p:cNvSpPr txBox="1">
            <a:spLocks noChangeArrowheads="1"/>
          </p:cNvSpPr>
          <p:nvPr/>
        </p:nvSpPr>
        <p:spPr bwMode="auto">
          <a:xfrm>
            <a:off x="6630988" y="3425825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sp>
        <p:nvSpPr>
          <p:cNvPr id="47135" name="TextBox 55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3922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89313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9"/>
          <p:cNvSpPr txBox="1">
            <a:spLocks noChangeArrowheads="1"/>
          </p:cNvSpPr>
          <p:nvPr/>
        </p:nvSpPr>
        <p:spPr bwMode="auto">
          <a:xfrm>
            <a:off x="3359150" y="2360613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14.7</a:t>
            </a:r>
          </a:p>
        </p:txBody>
      </p:sp>
      <p:sp>
        <p:nvSpPr>
          <p:cNvPr id="48132" name="TextBox 12"/>
          <p:cNvSpPr txBox="1">
            <a:spLocks noChangeArrowheads="1"/>
          </p:cNvSpPr>
          <p:nvPr/>
        </p:nvSpPr>
        <p:spPr bwMode="auto">
          <a:xfrm>
            <a:off x="3357563" y="4405313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4.9</a:t>
            </a:r>
          </a:p>
        </p:txBody>
      </p:sp>
      <p:pic>
        <p:nvPicPr>
          <p:cNvPr id="48133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00488" y="1376363"/>
            <a:ext cx="6683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13188" y="3403600"/>
            <a:ext cx="75088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Box 19"/>
          <p:cNvSpPr txBox="1">
            <a:spLocks noChangeArrowheads="1"/>
          </p:cNvSpPr>
          <p:nvPr/>
        </p:nvSpPr>
        <p:spPr bwMode="auto">
          <a:xfrm>
            <a:off x="4021138" y="2360613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8.2</a:t>
            </a:r>
          </a:p>
        </p:txBody>
      </p:sp>
      <p:sp>
        <p:nvSpPr>
          <p:cNvPr id="48136" name="TextBox 20"/>
          <p:cNvSpPr txBox="1">
            <a:spLocks noChangeArrowheads="1"/>
          </p:cNvSpPr>
          <p:nvPr/>
        </p:nvSpPr>
        <p:spPr bwMode="auto">
          <a:xfrm>
            <a:off x="4006850" y="4416425"/>
            <a:ext cx="473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pic>
        <p:nvPicPr>
          <p:cNvPr id="48137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0668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29559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19669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39370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8141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4508500" y="1376363"/>
            <a:ext cx="598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2" name="TextBox 27"/>
          <p:cNvSpPr txBox="1">
            <a:spLocks noChangeArrowheads="1"/>
          </p:cNvSpPr>
          <p:nvPr/>
        </p:nvSpPr>
        <p:spPr bwMode="auto">
          <a:xfrm>
            <a:off x="4637088" y="4413250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0.7</a:t>
            </a:r>
          </a:p>
        </p:txBody>
      </p:sp>
      <p:sp>
        <p:nvSpPr>
          <p:cNvPr id="48143" name="TextBox 28"/>
          <p:cNvSpPr txBox="1">
            <a:spLocks noChangeArrowheads="1"/>
          </p:cNvSpPr>
          <p:nvPr/>
        </p:nvSpPr>
        <p:spPr bwMode="auto">
          <a:xfrm>
            <a:off x="4565650" y="2362200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-1.5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513388" y="1981200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513388" y="3238500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8146" name="Picture 32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064250" y="2411413"/>
            <a:ext cx="598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7" name="TextBox 33"/>
          <p:cNvSpPr txBox="1">
            <a:spLocks noChangeArrowheads="1"/>
          </p:cNvSpPr>
          <p:nvPr/>
        </p:nvSpPr>
        <p:spPr bwMode="auto">
          <a:xfrm>
            <a:off x="6129338" y="3409950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-1.5</a:t>
            </a:r>
          </a:p>
        </p:txBody>
      </p:sp>
      <p:pic>
        <p:nvPicPr>
          <p:cNvPr id="48148" name="Picture 36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6569075" y="2425700"/>
            <a:ext cx="7508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9" name="TextBox 37"/>
          <p:cNvSpPr txBox="1">
            <a:spLocks noChangeArrowheads="1"/>
          </p:cNvSpPr>
          <p:nvPr/>
        </p:nvSpPr>
        <p:spPr bwMode="auto">
          <a:xfrm>
            <a:off x="6630988" y="3425825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8132763" y="2932113"/>
            <a:ext cx="238125" cy="0"/>
          </a:xfrm>
          <a:prstGeom prst="straightConnector1">
            <a:avLst/>
          </a:prstGeom>
          <a:ln w="38100" cmpd="sng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8389938" y="2895600"/>
            <a:ext cx="0" cy="1350963"/>
          </a:xfrm>
          <a:prstGeom prst="straightConnector1">
            <a:avLst/>
          </a:prstGeom>
          <a:ln w="38100" cmpd="sng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8152" name="Picture 38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1" r="30379"/>
          <a:stretch>
            <a:fillRect/>
          </a:stretch>
        </p:blipFill>
        <p:spPr bwMode="auto">
          <a:xfrm>
            <a:off x="7707313" y="4597400"/>
            <a:ext cx="6778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3" name="Picture 39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2539"/>
          <a:stretch>
            <a:fillRect/>
          </a:stretch>
        </p:blipFill>
        <p:spPr bwMode="auto">
          <a:xfrm>
            <a:off x="8323263" y="4645025"/>
            <a:ext cx="5873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eft Brace 40"/>
          <p:cNvSpPr/>
          <p:nvPr/>
        </p:nvSpPr>
        <p:spPr>
          <a:xfrm rot="5400000">
            <a:off x="8271670" y="3933031"/>
            <a:ext cx="227012" cy="936625"/>
          </a:xfrm>
          <a:prstGeom prst="leftBrace">
            <a:avLst>
              <a:gd name="adj1" fmla="val 45680"/>
              <a:gd name="adj2" fmla="val 50000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48155" name="Group 41"/>
          <p:cNvGrpSpPr>
            <a:grpSpLocks/>
          </p:cNvGrpSpPr>
          <p:nvPr/>
        </p:nvGrpSpPr>
        <p:grpSpPr bwMode="auto">
          <a:xfrm>
            <a:off x="220663" y="5049838"/>
            <a:ext cx="1560512" cy="1638300"/>
            <a:chOff x="4495800" y="4953000"/>
            <a:chExt cx="1122760" cy="1082065"/>
          </a:xfrm>
        </p:grpSpPr>
        <p:grpSp>
          <p:nvGrpSpPr>
            <p:cNvPr id="48181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8184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8185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8186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8182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48156" name="Group 82"/>
          <p:cNvGrpSpPr>
            <a:grpSpLocks/>
          </p:cNvGrpSpPr>
          <p:nvPr/>
        </p:nvGrpSpPr>
        <p:grpSpPr bwMode="auto">
          <a:xfrm>
            <a:off x="1916113" y="5049838"/>
            <a:ext cx="1968500" cy="1638300"/>
            <a:chOff x="4350297" y="4953000"/>
            <a:chExt cx="1416774" cy="1082065"/>
          </a:xfrm>
        </p:grpSpPr>
        <p:grpSp>
          <p:nvGrpSpPr>
            <p:cNvPr id="48173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8176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8177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8178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8174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48157" name="Group 91"/>
          <p:cNvGrpSpPr>
            <a:grpSpLocks/>
          </p:cNvGrpSpPr>
          <p:nvPr/>
        </p:nvGrpSpPr>
        <p:grpSpPr bwMode="auto">
          <a:xfrm>
            <a:off x="4019550" y="5049838"/>
            <a:ext cx="1978025" cy="1638300"/>
            <a:chOff x="4346687" y="4953000"/>
            <a:chExt cx="1423991" cy="1082065"/>
          </a:xfrm>
        </p:grpSpPr>
        <p:grpSp>
          <p:nvGrpSpPr>
            <p:cNvPr id="48165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8168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8169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8170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3256" y="5570574"/>
                <a:ext cx="298284" cy="9017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8166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48158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4527550" y="3397250"/>
            <a:ext cx="636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59" name="TextBox 76"/>
          <p:cNvSpPr txBox="1">
            <a:spLocks noChangeArrowheads="1"/>
          </p:cNvSpPr>
          <p:nvPr/>
        </p:nvSpPr>
        <p:spPr bwMode="auto">
          <a:xfrm>
            <a:off x="2468563" y="2441575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48160" name="TextBox 78"/>
          <p:cNvSpPr txBox="1">
            <a:spLocks noChangeArrowheads="1"/>
          </p:cNvSpPr>
          <p:nvPr/>
        </p:nvSpPr>
        <p:spPr bwMode="auto">
          <a:xfrm>
            <a:off x="2468563" y="4338638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102" name="Can 101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3" name="Can 102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4" name="Can 103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8164" name="TextBox 81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Scalability’s Invisible Enemy</a:t>
            </a:r>
          </a:p>
        </p:txBody>
      </p:sp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725338-2D0D-C947-81A8-685C72D3D2A8}" type="slidenum">
              <a:rPr lang="en-US" sz="14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3</a:t>
            </a:fld>
            <a:endParaRPr lang="en-US" sz="14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Science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- Conclusions</a:t>
            </a:r>
          </a:p>
        </p:txBody>
      </p:sp>
      <p:pic>
        <p:nvPicPr>
          <p:cNvPr id="1741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4321175"/>
            <a:ext cx="4722812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4757738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76800" y="5689600"/>
            <a:ext cx="4038600" cy="1016000"/>
          </a:xfrm>
          <a:prstGeom prst="rect">
            <a:avLst/>
          </a:prstGeom>
          <a:solidFill>
            <a:srgbClr val="00009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Scalability is no longer about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number of FLOPS and cores BUT </a:t>
            </a:r>
          </a:p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about data size and speed of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828800"/>
            <a:ext cx="19415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Peak Performance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9913" y="4419600"/>
            <a:ext cx="15033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latin typeface="+mn-lt"/>
              </a:rPr>
              <a:t>IO Bandwidth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219200" y="2198688"/>
            <a:ext cx="2514600" cy="1382712"/>
          </a:xfrm>
          <a:prstGeom prst="straightConnector1">
            <a:avLst/>
          </a:prstGeom>
          <a:ln w="762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073275" y="4648200"/>
            <a:ext cx="2246313" cy="0"/>
          </a:xfrm>
          <a:prstGeom prst="straightConnector1">
            <a:avLst/>
          </a:prstGeom>
          <a:ln w="76200" cmpd="sng"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76800" y="1855788"/>
            <a:ext cx="4038600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</a:rPr>
              <a:t>From a recent talk of Lucy </a:t>
            </a:r>
            <a:r>
              <a:rPr lang="en-US" sz="2000" i="1" dirty="0" err="1">
                <a:latin typeface="+mn-lt"/>
              </a:rPr>
              <a:t>Nowell</a:t>
            </a:r>
            <a:r>
              <a:rPr lang="en-US" sz="2000" i="1" dirty="0">
                <a:latin typeface="+mn-lt"/>
              </a:rPr>
              <a:t>, DoE Program Director</a:t>
            </a:r>
          </a:p>
          <a:p>
            <a:pPr>
              <a:defRPr/>
            </a:pPr>
            <a:r>
              <a:rPr lang="en-US" sz="2000" i="1" dirty="0">
                <a:latin typeface="+mn-lt"/>
              </a:rPr>
              <a:t>(DoE Workflow Workshop, Rockville, MD, April 20-21, 2015)</a:t>
            </a:r>
          </a:p>
          <a:p>
            <a:pPr>
              <a:defRPr/>
            </a:pP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Our simulations today: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Save all the data to analyze later!</a:t>
            </a:r>
          </a:p>
          <a:p>
            <a:pPr>
              <a:defRPr/>
            </a:pP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Our simulations at exascale: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Analyze data as they are generated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Save only what is really needed!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3922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89313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9"/>
          <p:cNvSpPr txBox="1">
            <a:spLocks noChangeArrowheads="1"/>
          </p:cNvSpPr>
          <p:nvPr/>
        </p:nvSpPr>
        <p:spPr bwMode="auto">
          <a:xfrm>
            <a:off x="3359150" y="2360613"/>
            <a:ext cx="52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14.7</a:t>
            </a:r>
          </a:p>
        </p:txBody>
      </p:sp>
      <p:sp>
        <p:nvSpPr>
          <p:cNvPr id="49156" name="TextBox 12"/>
          <p:cNvSpPr txBox="1">
            <a:spLocks noChangeArrowheads="1"/>
          </p:cNvSpPr>
          <p:nvPr/>
        </p:nvSpPr>
        <p:spPr bwMode="auto">
          <a:xfrm>
            <a:off x="3357563" y="4405313"/>
            <a:ext cx="43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4.9</a:t>
            </a:r>
          </a:p>
        </p:txBody>
      </p:sp>
      <p:pic>
        <p:nvPicPr>
          <p:cNvPr id="49157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00488" y="1376363"/>
            <a:ext cx="6683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13188" y="3403600"/>
            <a:ext cx="75088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Box 19"/>
          <p:cNvSpPr txBox="1">
            <a:spLocks noChangeArrowheads="1"/>
          </p:cNvSpPr>
          <p:nvPr/>
        </p:nvSpPr>
        <p:spPr bwMode="auto">
          <a:xfrm>
            <a:off x="4021138" y="2360613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8.2</a:t>
            </a:r>
          </a:p>
        </p:txBody>
      </p:sp>
      <p:sp>
        <p:nvSpPr>
          <p:cNvPr id="49160" name="TextBox 20"/>
          <p:cNvSpPr txBox="1">
            <a:spLocks noChangeArrowheads="1"/>
          </p:cNvSpPr>
          <p:nvPr/>
        </p:nvSpPr>
        <p:spPr bwMode="auto">
          <a:xfrm>
            <a:off x="4006850" y="4416425"/>
            <a:ext cx="473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pic>
        <p:nvPicPr>
          <p:cNvPr id="49161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0668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29559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19669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39370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9165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4508500" y="1376363"/>
            <a:ext cx="598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6" name="TextBox 27"/>
          <p:cNvSpPr txBox="1">
            <a:spLocks noChangeArrowheads="1"/>
          </p:cNvSpPr>
          <p:nvPr/>
        </p:nvSpPr>
        <p:spPr bwMode="auto">
          <a:xfrm>
            <a:off x="4637088" y="4413250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0.7</a:t>
            </a:r>
          </a:p>
        </p:txBody>
      </p:sp>
      <p:sp>
        <p:nvSpPr>
          <p:cNvPr id="49167" name="TextBox 28"/>
          <p:cNvSpPr txBox="1">
            <a:spLocks noChangeArrowheads="1"/>
          </p:cNvSpPr>
          <p:nvPr/>
        </p:nvSpPr>
        <p:spPr bwMode="auto">
          <a:xfrm>
            <a:off x="4565650" y="2362200"/>
            <a:ext cx="474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-1.5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513388" y="1981200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513388" y="3238500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9170" name="Picture 32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064250" y="2411413"/>
            <a:ext cx="598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1" name="TextBox 33"/>
          <p:cNvSpPr txBox="1">
            <a:spLocks noChangeArrowheads="1"/>
          </p:cNvSpPr>
          <p:nvPr/>
        </p:nvSpPr>
        <p:spPr bwMode="auto">
          <a:xfrm>
            <a:off x="6129338" y="3409950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-1.5</a:t>
            </a:r>
          </a:p>
        </p:txBody>
      </p:sp>
      <p:pic>
        <p:nvPicPr>
          <p:cNvPr id="49172" name="Picture 36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6569075" y="2425700"/>
            <a:ext cx="7508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3" name="TextBox 37"/>
          <p:cNvSpPr txBox="1">
            <a:spLocks noChangeArrowheads="1"/>
          </p:cNvSpPr>
          <p:nvPr/>
        </p:nvSpPr>
        <p:spPr bwMode="auto">
          <a:xfrm>
            <a:off x="6630988" y="3425825"/>
            <a:ext cx="474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-3.3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8132763" y="2932113"/>
            <a:ext cx="238125" cy="0"/>
          </a:xfrm>
          <a:prstGeom prst="straightConnector1">
            <a:avLst/>
          </a:prstGeom>
          <a:ln w="38100" cmpd="sng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8389938" y="2895600"/>
            <a:ext cx="0" cy="1350963"/>
          </a:xfrm>
          <a:prstGeom prst="straightConnector1">
            <a:avLst/>
          </a:prstGeom>
          <a:ln w="38100" cmpd="sng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9176" name="Picture 38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1" r="30379"/>
          <a:stretch>
            <a:fillRect/>
          </a:stretch>
        </p:blipFill>
        <p:spPr bwMode="auto">
          <a:xfrm>
            <a:off x="7707313" y="4597400"/>
            <a:ext cx="67786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7" name="Picture 39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2539"/>
          <a:stretch>
            <a:fillRect/>
          </a:stretch>
        </p:blipFill>
        <p:spPr bwMode="auto">
          <a:xfrm>
            <a:off x="8323263" y="4645025"/>
            <a:ext cx="5873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eft Brace 40"/>
          <p:cNvSpPr/>
          <p:nvPr/>
        </p:nvSpPr>
        <p:spPr>
          <a:xfrm rot="5400000">
            <a:off x="8271670" y="3933031"/>
            <a:ext cx="227012" cy="936625"/>
          </a:xfrm>
          <a:prstGeom prst="leftBrace">
            <a:avLst>
              <a:gd name="adj1" fmla="val 45680"/>
              <a:gd name="adj2" fmla="val 50000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49179" name="Group 41"/>
          <p:cNvGrpSpPr>
            <a:grpSpLocks/>
          </p:cNvGrpSpPr>
          <p:nvPr/>
        </p:nvGrpSpPr>
        <p:grpSpPr bwMode="auto">
          <a:xfrm>
            <a:off x="220663" y="5049838"/>
            <a:ext cx="1560512" cy="1638300"/>
            <a:chOff x="4495800" y="4953000"/>
            <a:chExt cx="1122760" cy="1082065"/>
          </a:xfrm>
        </p:grpSpPr>
        <p:grpSp>
          <p:nvGrpSpPr>
            <p:cNvPr id="49218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9221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9222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9223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219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49180" name="Group 3"/>
          <p:cNvGrpSpPr>
            <a:grpSpLocks/>
          </p:cNvGrpSpPr>
          <p:nvPr/>
        </p:nvGrpSpPr>
        <p:grpSpPr bwMode="auto">
          <a:xfrm>
            <a:off x="6132513" y="4967288"/>
            <a:ext cx="1690687" cy="1803400"/>
            <a:chOff x="6148610" y="4568568"/>
            <a:chExt cx="1690215" cy="1803167"/>
          </a:xfrm>
        </p:grpSpPr>
        <p:grpSp>
          <p:nvGrpSpPr>
            <p:cNvPr id="49206" name="Group 67"/>
            <p:cNvGrpSpPr>
              <a:grpSpLocks/>
            </p:cNvGrpSpPr>
            <p:nvPr/>
          </p:nvGrpSpPr>
          <p:grpSpPr bwMode="auto">
            <a:xfrm>
              <a:off x="6148610" y="4568568"/>
              <a:ext cx="1690215" cy="1803167"/>
              <a:chOff x="6964013" y="4984993"/>
              <a:chExt cx="1353987" cy="1493012"/>
            </a:xfrm>
          </p:grpSpPr>
          <p:grpSp>
            <p:nvGrpSpPr>
              <p:cNvPr id="49210" name="Group 68"/>
              <p:cNvGrpSpPr>
                <a:grpSpLocks/>
              </p:cNvGrpSpPr>
              <p:nvPr/>
            </p:nvGrpSpPr>
            <p:grpSpPr bwMode="auto">
              <a:xfrm>
                <a:off x="6985000" y="4984993"/>
                <a:ext cx="1244600" cy="1243584"/>
                <a:chOff x="6025028" y="2401150"/>
                <a:chExt cx="1244600" cy="1243584"/>
              </a:xfrm>
            </p:grpSpPr>
            <p:sp>
              <p:nvSpPr>
                <p:cNvPr id="71" name="Oval 70"/>
                <p:cNvSpPr>
                  <a:spLocks noChangeAspect="1"/>
                </p:cNvSpPr>
                <p:nvPr/>
              </p:nvSpPr>
              <p:spPr>
                <a:xfrm>
                  <a:off x="6025653" y="2401150"/>
                  <a:ext cx="1243380" cy="124330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2" name="Oval 71"/>
                <p:cNvSpPr>
                  <a:spLocks noChangeAspect="1"/>
                </p:cNvSpPr>
                <p:nvPr/>
              </p:nvSpPr>
              <p:spPr>
                <a:xfrm>
                  <a:off x="6117191" y="2493149"/>
                  <a:ext cx="1060306" cy="105930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3" name="Oval 72"/>
                <p:cNvSpPr>
                  <a:spLocks noChangeAspect="1"/>
                </p:cNvSpPr>
                <p:nvPr/>
              </p:nvSpPr>
              <p:spPr>
                <a:xfrm>
                  <a:off x="6211271" y="2587777"/>
                  <a:ext cx="872146" cy="8700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4" name="Oval 73"/>
                <p:cNvSpPr>
                  <a:spLocks noChangeAspect="1"/>
                </p:cNvSpPr>
                <p:nvPr/>
              </p:nvSpPr>
              <p:spPr>
                <a:xfrm>
                  <a:off x="6346034" y="2720518"/>
                  <a:ext cx="602620" cy="6045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5" name="Oval 74"/>
                <p:cNvSpPr>
                  <a:spLocks noChangeAspect="1"/>
                </p:cNvSpPr>
                <p:nvPr/>
              </p:nvSpPr>
              <p:spPr>
                <a:xfrm>
                  <a:off x="6437571" y="2812517"/>
                  <a:ext cx="419546" cy="42056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6" name="Oval 75"/>
                <p:cNvSpPr>
                  <a:spLocks noChangeAspect="1"/>
                </p:cNvSpPr>
                <p:nvPr/>
              </p:nvSpPr>
              <p:spPr>
                <a:xfrm>
                  <a:off x="6529108" y="2904516"/>
                  <a:ext cx="236471" cy="23656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  <p:sp>
            <p:nvSpPr>
              <p:cNvPr id="49211" name="TextBox 69"/>
              <p:cNvSpPr txBox="1">
                <a:spLocks noChangeArrowheads="1"/>
              </p:cNvSpPr>
              <p:nvPr/>
            </p:nvSpPr>
            <p:spPr bwMode="auto">
              <a:xfrm>
                <a:off x="6964013" y="6172200"/>
                <a:ext cx="1353987" cy="305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>
                    <a:latin typeface="Calibri" charset="0"/>
                    <a:cs typeface="Calibri" charset="0"/>
                  </a:rPr>
                  <a:t>Accuracy</a:t>
                </a:r>
              </a:p>
            </p:txBody>
          </p:sp>
        </p:grpSp>
        <p:pic>
          <p:nvPicPr>
            <p:cNvPr id="49207" name="Picture 77" descr="drug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6" r="25510"/>
            <a:stretch>
              <a:fillRect/>
            </a:stretch>
          </p:blipFill>
          <p:spPr bwMode="auto">
            <a:xfrm flipH="1">
              <a:off x="6855344" y="5165408"/>
              <a:ext cx="196640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Cross 79"/>
            <p:cNvSpPr>
              <a:spLocks noChangeAspect="1"/>
            </p:cNvSpPr>
            <p:nvPr/>
          </p:nvSpPr>
          <p:spPr>
            <a:xfrm>
              <a:off x="7386514" y="5205073"/>
              <a:ext cx="226949" cy="220634"/>
            </a:xfrm>
            <a:prstGeom prst="plus">
              <a:avLst>
                <a:gd name="adj" fmla="val 38764"/>
              </a:avLst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81" name="Cross 80"/>
            <p:cNvSpPr>
              <a:spLocks noChangeAspect="1"/>
            </p:cNvSpPr>
            <p:nvPr/>
          </p:nvSpPr>
          <p:spPr>
            <a:xfrm>
              <a:off x="6413648" y="5513008"/>
              <a:ext cx="211079" cy="201587"/>
            </a:xfrm>
            <a:prstGeom prst="plus">
              <a:avLst>
                <a:gd name="adj" fmla="val 38764"/>
              </a:avLst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grpSp>
        <p:nvGrpSpPr>
          <p:cNvPr id="49181" name="Group 82"/>
          <p:cNvGrpSpPr>
            <a:grpSpLocks/>
          </p:cNvGrpSpPr>
          <p:nvPr/>
        </p:nvGrpSpPr>
        <p:grpSpPr bwMode="auto">
          <a:xfrm>
            <a:off x="1916113" y="5049838"/>
            <a:ext cx="1968500" cy="1638300"/>
            <a:chOff x="4350297" y="4953000"/>
            <a:chExt cx="1416774" cy="1082065"/>
          </a:xfrm>
        </p:grpSpPr>
        <p:grpSp>
          <p:nvGrpSpPr>
            <p:cNvPr id="49198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9201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9202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9203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199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49182" name="Group 91"/>
          <p:cNvGrpSpPr>
            <a:grpSpLocks/>
          </p:cNvGrpSpPr>
          <p:nvPr/>
        </p:nvGrpSpPr>
        <p:grpSpPr bwMode="auto">
          <a:xfrm>
            <a:off x="4019550" y="5049838"/>
            <a:ext cx="1978025" cy="1638300"/>
            <a:chOff x="4346687" y="4953000"/>
            <a:chExt cx="1423991" cy="1082065"/>
          </a:xfrm>
        </p:grpSpPr>
        <p:grpSp>
          <p:nvGrpSpPr>
            <p:cNvPr id="49190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49193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49194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49195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3256" y="5570574"/>
                <a:ext cx="298284" cy="9017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9191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49183" name="Picture 100" descr="1hvk_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4527550" y="3397250"/>
            <a:ext cx="636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84" name="TextBox 76"/>
          <p:cNvSpPr txBox="1">
            <a:spLocks noChangeArrowheads="1"/>
          </p:cNvSpPr>
          <p:nvPr/>
        </p:nvSpPr>
        <p:spPr bwMode="auto">
          <a:xfrm>
            <a:off x="2468563" y="2441575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49185" name="TextBox 78"/>
          <p:cNvSpPr txBox="1">
            <a:spLocks noChangeArrowheads="1"/>
          </p:cNvSpPr>
          <p:nvPr/>
        </p:nvSpPr>
        <p:spPr bwMode="auto">
          <a:xfrm>
            <a:off x="2468563" y="4338638"/>
            <a:ext cx="731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latin typeface="Calibri" charset="0"/>
                <a:cs typeface="Calibri" charset="0"/>
              </a:rPr>
              <a:t>Energy:</a:t>
            </a:r>
          </a:p>
        </p:txBody>
      </p:sp>
      <p:sp>
        <p:nvSpPr>
          <p:cNvPr id="102" name="Can 101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3" name="Can 102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4" name="Can 103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9189" name="TextBox 81"/>
          <p:cNvSpPr txBox="1">
            <a:spLocks noChangeArrowheads="1"/>
          </p:cNvSpPr>
          <p:nvPr/>
        </p:nvSpPr>
        <p:spPr bwMode="auto">
          <a:xfrm>
            <a:off x="6019800" y="76200"/>
            <a:ext cx="2867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Energy-based Scoring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3505200"/>
            <a:ext cx="90947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0090"/>
                </a:solidFill>
                <a:latin typeface="+mj-lt"/>
                <a:cs typeface="Calibri"/>
              </a:rPr>
              <a:t>Geometry-based Clustering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1" name="Group 41"/>
          <p:cNvGrpSpPr>
            <a:grpSpLocks/>
          </p:cNvGrpSpPr>
          <p:nvPr/>
        </p:nvGrpSpPr>
        <p:grpSpPr bwMode="auto">
          <a:xfrm>
            <a:off x="241300" y="5143500"/>
            <a:ext cx="1560513" cy="1638300"/>
            <a:chOff x="4495800" y="4953000"/>
            <a:chExt cx="1122760" cy="1082065"/>
          </a:xfrm>
        </p:grpSpPr>
        <p:grpSp>
          <p:nvGrpSpPr>
            <p:cNvPr id="51223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1226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1227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1228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224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51202" name="Group 82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51215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1218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1219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1220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216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51203" name="Group 91"/>
          <p:cNvGrpSpPr>
            <a:grpSpLocks/>
          </p:cNvGrpSpPr>
          <p:nvPr/>
        </p:nvGrpSpPr>
        <p:grpSpPr bwMode="auto">
          <a:xfrm>
            <a:off x="4040188" y="5143500"/>
            <a:ext cx="1978025" cy="1638300"/>
            <a:chOff x="4346687" y="4953000"/>
            <a:chExt cx="1423991" cy="1082065"/>
          </a:xfrm>
        </p:grpSpPr>
        <p:grpSp>
          <p:nvGrpSpPr>
            <p:cNvPr id="51207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1210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1211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1212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208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51204" name="Picture 127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54350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128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58875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1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25" descr="1hvk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20173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126" descr="1hvk_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495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31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52228" name="Group 32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52247" name="Group 3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36" name="Block Arc 35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2250" name="TextBox 3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2251" name="TextBox 3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2252" name="TextBox 3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248" name="TextBox 34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52229" name="Group 50"/>
          <p:cNvGrpSpPr>
            <a:grpSpLocks/>
          </p:cNvGrpSpPr>
          <p:nvPr/>
        </p:nvGrpSpPr>
        <p:grpSpPr bwMode="auto">
          <a:xfrm>
            <a:off x="1936750" y="5143500"/>
            <a:ext cx="1970088" cy="1638300"/>
            <a:chOff x="4350297" y="4953000"/>
            <a:chExt cx="1416774" cy="1082065"/>
          </a:xfrm>
        </p:grpSpPr>
        <p:grpSp>
          <p:nvGrpSpPr>
            <p:cNvPr id="52239" name="Group 51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4" name="Block Arc 53"/>
              <p:cNvSpPr/>
              <p:nvPr/>
            </p:nvSpPr>
            <p:spPr>
              <a:xfrm>
                <a:off x="4495286" y="4953000"/>
                <a:ext cx="106743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2242" name="TextBox 54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2243" name="TextBox 55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2244" name="TextBox 56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003315" y="5521294"/>
                <a:ext cx="76490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H="1">
                <a:off x="4744163" y="5570574"/>
                <a:ext cx="297967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240" name="TextBox 52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52230" name="Group 59"/>
          <p:cNvGrpSpPr>
            <a:grpSpLocks/>
          </p:cNvGrpSpPr>
          <p:nvPr/>
        </p:nvGrpSpPr>
        <p:grpSpPr bwMode="auto">
          <a:xfrm>
            <a:off x="4040188" y="5143500"/>
            <a:ext cx="1979612" cy="1638300"/>
            <a:chOff x="4346687" y="4953000"/>
            <a:chExt cx="1423991" cy="1082065"/>
          </a:xfrm>
        </p:grpSpPr>
        <p:grpSp>
          <p:nvGrpSpPr>
            <p:cNvPr id="52231" name="Group 60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3" name="Block Arc 62"/>
              <p:cNvSpPr/>
              <p:nvPr/>
            </p:nvSpPr>
            <p:spPr>
              <a:xfrm>
                <a:off x="4496280" y="4953000"/>
                <a:ext cx="1066566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2234" name="TextBox 6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2235" name="TextBox 6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2236" name="TextBox 6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5004441" y="5521294"/>
                <a:ext cx="7536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8" name="Straight Arrow Connector 67"/>
              <p:cNvCxnSpPr/>
              <p:nvPr/>
            </p:nvCxnSpPr>
            <p:spPr>
              <a:xfrm flipH="1">
                <a:off x="4742938" y="5570574"/>
                <a:ext cx="29918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2232" name="TextBox 61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23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54350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124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58875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1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53252" name="Group 32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53271" name="Group 3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36" name="Block Arc 35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3274" name="TextBox 3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3275" name="TextBox 3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3276" name="TextBox 3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3272" name="TextBox 34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53253" name="Group 50"/>
          <p:cNvGrpSpPr>
            <a:grpSpLocks/>
          </p:cNvGrpSpPr>
          <p:nvPr/>
        </p:nvGrpSpPr>
        <p:grpSpPr bwMode="auto">
          <a:xfrm>
            <a:off x="1936750" y="5143500"/>
            <a:ext cx="1970088" cy="1638300"/>
            <a:chOff x="4350297" y="4953000"/>
            <a:chExt cx="1416774" cy="1082065"/>
          </a:xfrm>
        </p:grpSpPr>
        <p:grpSp>
          <p:nvGrpSpPr>
            <p:cNvPr id="53263" name="Group 51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4" name="Block Arc 53"/>
              <p:cNvSpPr/>
              <p:nvPr/>
            </p:nvSpPr>
            <p:spPr>
              <a:xfrm>
                <a:off x="4495286" y="4953000"/>
                <a:ext cx="106743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3266" name="TextBox 54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3267" name="TextBox 55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3268" name="TextBox 56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003315" y="5521294"/>
                <a:ext cx="76490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H="1">
                <a:off x="4744163" y="5570574"/>
                <a:ext cx="297967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3264" name="TextBox 52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53254" name="Group 59"/>
          <p:cNvGrpSpPr>
            <a:grpSpLocks/>
          </p:cNvGrpSpPr>
          <p:nvPr/>
        </p:nvGrpSpPr>
        <p:grpSpPr bwMode="auto">
          <a:xfrm>
            <a:off x="4040188" y="5143500"/>
            <a:ext cx="1979612" cy="1638300"/>
            <a:chOff x="4346687" y="4953000"/>
            <a:chExt cx="1423991" cy="1082065"/>
          </a:xfrm>
        </p:grpSpPr>
        <p:grpSp>
          <p:nvGrpSpPr>
            <p:cNvPr id="53255" name="Group 60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3" name="Block Arc 62"/>
              <p:cNvSpPr/>
              <p:nvPr/>
            </p:nvSpPr>
            <p:spPr>
              <a:xfrm>
                <a:off x="4496280" y="4953000"/>
                <a:ext cx="1066566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3258" name="TextBox 6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3259" name="TextBox 6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3260" name="TextBox 6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5004441" y="5521294"/>
                <a:ext cx="7536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8" name="Straight Arrow Connector 67"/>
              <p:cNvCxnSpPr/>
              <p:nvPr/>
            </p:nvCxnSpPr>
            <p:spPr>
              <a:xfrm flipH="1">
                <a:off x="4742938" y="5570574"/>
                <a:ext cx="29918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3256" name="TextBox 61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4859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480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119" descr="1hvk_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604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20" descr="1hvk_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495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2540000" y="20605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V="1">
            <a:off x="2540000" y="40290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Can 37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9" name="Can 38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4281" name="Rectangle 39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54282" name="Group 76"/>
          <p:cNvGrpSpPr>
            <a:grpSpLocks/>
          </p:cNvGrpSpPr>
          <p:nvPr/>
        </p:nvGrpSpPr>
        <p:grpSpPr bwMode="auto">
          <a:xfrm>
            <a:off x="4097338" y="5127625"/>
            <a:ext cx="1979612" cy="1638300"/>
            <a:chOff x="4346687" y="4953000"/>
            <a:chExt cx="1423991" cy="1082065"/>
          </a:xfrm>
        </p:grpSpPr>
        <p:grpSp>
          <p:nvGrpSpPr>
            <p:cNvPr id="54301" name="Group 7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0" name="Block Arc 79"/>
              <p:cNvSpPr/>
              <p:nvPr/>
            </p:nvSpPr>
            <p:spPr>
              <a:xfrm>
                <a:off x="4496280" y="4953000"/>
                <a:ext cx="1066566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4304" name="TextBox 80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4305" name="TextBox 81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4306" name="TextBox 100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5004441" y="5521294"/>
                <a:ext cx="7536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3" name="Straight Arrow Connector 102"/>
              <p:cNvCxnSpPr/>
              <p:nvPr/>
            </p:nvCxnSpPr>
            <p:spPr>
              <a:xfrm flipH="1">
                <a:off x="4742938" y="5570574"/>
                <a:ext cx="29918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4302" name="TextBox 78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54283" name="Group 103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54293" name="Group 104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107" name="Block Arc 106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4296" name="TextBox 107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4297" name="TextBox 108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4298" name="TextBox 109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12" name="Straight Arrow Connector 111"/>
              <p:cNvCxnSpPr/>
              <p:nvPr/>
            </p:nvCxnSpPr>
            <p:spPr>
              <a:xfrm flipH="1" flipV="1">
                <a:off x="4733055" y="5378696"/>
                <a:ext cx="308491" cy="191878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4294" name="TextBox 105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54284" name="Group 112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54285" name="Group 11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116" name="Block Arc 115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4288" name="TextBox 11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4289" name="TextBox 11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4290" name="TextBox 11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25" name="Straight Arrow Connector 124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4286" name="TextBox 114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81375" y="14859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81375" y="33480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115" descr="1hvk_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54350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116" descr="1hvk_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58875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an 35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7" name="Can 36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5303" name="Rectangle 37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55304" name="Group 38"/>
          <p:cNvGrpSpPr>
            <a:grpSpLocks/>
          </p:cNvGrpSpPr>
          <p:nvPr/>
        </p:nvGrpSpPr>
        <p:grpSpPr bwMode="auto">
          <a:xfrm>
            <a:off x="4097338" y="5127625"/>
            <a:ext cx="1979612" cy="1638300"/>
            <a:chOff x="4346687" y="4953000"/>
            <a:chExt cx="1423991" cy="1082065"/>
          </a:xfrm>
        </p:grpSpPr>
        <p:grpSp>
          <p:nvGrpSpPr>
            <p:cNvPr id="55323" name="Group 39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1" name="Block Arc 50"/>
              <p:cNvSpPr/>
              <p:nvPr/>
            </p:nvSpPr>
            <p:spPr>
              <a:xfrm>
                <a:off x="4496280" y="4953000"/>
                <a:ext cx="1066566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5326" name="TextBox 51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5327" name="TextBox 52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5328" name="TextBox 53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004441" y="5521294"/>
                <a:ext cx="7536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 flipH="1">
                <a:off x="4742938" y="5570574"/>
                <a:ext cx="29918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5324" name="TextBox 40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55305" name="Group 56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55315" name="Group 5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0" name="Block Arc 59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5318" name="TextBox 60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5319" name="TextBox 61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5320" name="TextBox 62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 flipH="1" flipV="1">
                <a:off x="4733055" y="5378696"/>
                <a:ext cx="308491" cy="191878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5316" name="TextBox 58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55306" name="Group 65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55307" name="Group 6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9" name="Block Arc 68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5310" name="TextBox 6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5311" name="TextBox 7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5312" name="TextBox 71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4" name="Straight Arrow Connector 73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5308" name="TextBox 67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81375" y="14859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81375" y="33480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113" descr="1hvk_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516" r="10019"/>
          <a:stretch>
            <a:fillRect/>
          </a:stretch>
        </p:blipFill>
        <p:spPr bwMode="auto">
          <a:xfrm>
            <a:off x="0" y="1168400"/>
            <a:ext cx="2559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14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325" r="10019" b="2"/>
          <a:stretch>
            <a:fillRect/>
          </a:stretch>
        </p:blipFill>
        <p:spPr bwMode="auto">
          <a:xfrm>
            <a:off x="44450" y="3063875"/>
            <a:ext cx="25542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Can 35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7" name="Can 36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6327" name="Rectangle 37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56328" name="Group 38"/>
          <p:cNvGrpSpPr>
            <a:grpSpLocks/>
          </p:cNvGrpSpPr>
          <p:nvPr/>
        </p:nvGrpSpPr>
        <p:grpSpPr bwMode="auto">
          <a:xfrm>
            <a:off x="4097338" y="5127625"/>
            <a:ext cx="1979612" cy="1638300"/>
            <a:chOff x="4346687" y="4953000"/>
            <a:chExt cx="1423991" cy="1082065"/>
          </a:xfrm>
        </p:grpSpPr>
        <p:grpSp>
          <p:nvGrpSpPr>
            <p:cNvPr id="56347" name="Group 39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1" name="Block Arc 50"/>
              <p:cNvSpPr/>
              <p:nvPr/>
            </p:nvSpPr>
            <p:spPr>
              <a:xfrm>
                <a:off x="4496280" y="4953000"/>
                <a:ext cx="1066566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50" name="TextBox 51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6351" name="TextBox 52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6352" name="TextBox 53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004441" y="5521294"/>
                <a:ext cx="7536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6" name="Straight Arrow Connector 55"/>
              <p:cNvCxnSpPr/>
              <p:nvPr/>
            </p:nvCxnSpPr>
            <p:spPr>
              <a:xfrm flipH="1">
                <a:off x="4742938" y="5570574"/>
                <a:ext cx="29918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6348" name="TextBox 40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56329" name="Group 56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56339" name="Group 5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0" name="Block Arc 59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42" name="TextBox 60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6343" name="TextBox 61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6344" name="TextBox 62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 flipH="1" flipV="1">
                <a:off x="4733055" y="5378696"/>
                <a:ext cx="308491" cy="191878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6340" name="TextBox 58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56330" name="Group 65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56331" name="Group 6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9" name="Block Arc 68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34" name="TextBox 6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6335" name="TextBox 7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6336" name="TextBox 71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4" name="Straight Arrow Connector 73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6332" name="TextBox 67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82963" y="14859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82963" y="33480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22713" y="1470025"/>
            <a:ext cx="6683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33825" y="3362325"/>
            <a:ext cx="7508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09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22225" y="11604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110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22225" y="30495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2" name="Straight Arrow Connector 111"/>
          <p:cNvCxnSpPr/>
          <p:nvPr/>
        </p:nvCxnSpPr>
        <p:spPr>
          <a:xfrm flipV="1">
            <a:off x="2562225" y="2060575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V="1">
            <a:off x="2562225" y="4029075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Can 39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1" name="Can 40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7355" name="Rectangle 50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57356" name="Group 51"/>
          <p:cNvGrpSpPr>
            <a:grpSpLocks/>
          </p:cNvGrpSpPr>
          <p:nvPr/>
        </p:nvGrpSpPr>
        <p:grpSpPr bwMode="auto">
          <a:xfrm>
            <a:off x="4097338" y="5127625"/>
            <a:ext cx="1979612" cy="1638300"/>
            <a:chOff x="4346687" y="4953000"/>
            <a:chExt cx="1423991" cy="1082065"/>
          </a:xfrm>
        </p:grpSpPr>
        <p:grpSp>
          <p:nvGrpSpPr>
            <p:cNvPr id="57375" name="Group 5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5" name="Block Arc 54"/>
              <p:cNvSpPr/>
              <p:nvPr/>
            </p:nvSpPr>
            <p:spPr>
              <a:xfrm>
                <a:off x="4496280" y="4953000"/>
                <a:ext cx="1066566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78" name="TextBox 5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7379" name="TextBox 5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7380" name="TextBox 5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004441" y="5521294"/>
                <a:ext cx="7536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 flipH="1">
                <a:off x="4742938" y="5570574"/>
                <a:ext cx="29918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7376" name="TextBox 5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57357" name="Group 60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57367" name="Group 61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4" name="Block Arc 63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70" name="TextBox 64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7371" name="TextBox 65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7372" name="TextBox 66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H="1" flipV="1">
                <a:off x="4733055" y="5378696"/>
                <a:ext cx="308491" cy="191878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7368" name="TextBox 62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57358" name="Group 69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57359" name="Group 70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3" name="Block Arc 72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62" name="TextBox 7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7363" name="TextBox 7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7364" name="TextBox 7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7360" name="TextBox 71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81375" y="14859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81375" y="33480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21125" y="1470025"/>
            <a:ext cx="66833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33825" y="3362325"/>
            <a:ext cx="7508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107" descr="1hvk_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516" r="10019"/>
          <a:stretch>
            <a:fillRect/>
          </a:stretch>
        </p:blipFill>
        <p:spPr bwMode="auto">
          <a:xfrm>
            <a:off x="0" y="1168400"/>
            <a:ext cx="2559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08" descr="1hvk_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325" r="10019" b="2"/>
          <a:stretch>
            <a:fillRect/>
          </a:stretch>
        </p:blipFill>
        <p:spPr bwMode="auto">
          <a:xfrm>
            <a:off x="44450" y="3063875"/>
            <a:ext cx="25542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an 37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9" name="Can 38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8377" name="Rectangle 39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58378" name="Group 40"/>
          <p:cNvGrpSpPr>
            <a:grpSpLocks/>
          </p:cNvGrpSpPr>
          <p:nvPr/>
        </p:nvGrpSpPr>
        <p:grpSpPr bwMode="auto">
          <a:xfrm>
            <a:off x="4097338" y="5127625"/>
            <a:ext cx="1979612" cy="1638300"/>
            <a:chOff x="4346687" y="4953000"/>
            <a:chExt cx="1423991" cy="1082065"/>
          </a:xfrm>
        </p:grpSpPr>
        <p:grpSp>
          <p:nvGrpSpPr>
            <p:cNvPr id="58397" name="Group 50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3" name="Block Arc 52"/>
              <p:cNvSpPr/>
              <p:nvPr/>
            </p:nvSpPr>
            <p:spPr>
              <a:xfrm>
                <a:off x="4496280" y="4953000"/>
                <a:ext cx="1066566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8400" name="TextBox 5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8401" name="TextBox 5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8402" name="TextBox 5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004441" y="5521294"/>
                <a:ext cx="7536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 flipH="1">
                <a:off x="4742938" y="5570574"/>
                <a:ext cx="29918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398" name="TextBox 51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58379" name="Group 58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58389" name="Group 59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2" name="Block Arc 61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8392" name="TextBox 62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8393" name="TextBox 63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8394" name="TextBox 64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 flipH="1" flipV="1">
                <a:off x="4733055" y="5378696"/>
                <a:ext cx="308491" cy="191878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390" name="TextBox 60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58380" name="Group 67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58381" name="Group 68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1" name="Block Arc 70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8384" name="TextBox 71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8385" name="TextBox 72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8386" name="TextBox 73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6" name="Straight Arrow Connector 75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8382" name="TextBox 69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980CEB-E4C0-324F-82C8-A453284EF498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4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19063" y="6243638"/>
            <a:ext cx="8110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/>
              <a:t>M. Taufer</a:t>
            </a:r>
            <a:r>
              <a:rPr lang="en-US" sz="1200"/>
              <a:t>, R.S. Armen, J. Chen, P.J. Teller, and C.L. Brooks III. Computational Multi-Scale Modeling in Protein-Ligand Docking. </a:t>
            </a:r>
            <a:r>
              <a:rPr lang="en-US" sz="1200" i="1"/>
              <a:t>IEEE Engineering in Medicine and Biology Magazine</a:t>
            </a:r>
            <a:r>
              <a:rPr lang="en-US" sz="1200"/>
              <a:t>, 28(2): 58 – 69, 2009. </a:t>
            </a:r>
          </a:p>
        </p:txBody>
      </p:sp>
      <p:sp>
        <p:nvSpPr>
          <p:cNvPr id="1843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Protein-Ligand Docking Simulations</a:t>
            </a:r>
          </a:p>
        </p:txBody>
      </p:sp>
      <p:pic>
        <p:nvPicPr>
          <p:cNvPr id="18436" name="Picture 8" descr="figure04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76200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9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Science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–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82963" y="14859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82963" y="33480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22713" y="1470025"/>
            <a:ext cx="6683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33825" y="3362325"/>
            <a:ext cx="7508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103" descr="1hvk_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54350"/>
            <a:ext cx="25511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4" descr="1hvk_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1588" y="1158875"/>
            <a:ext cx="2547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Can 37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39" name="Can 38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9401" name="Rectangle 39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59402" name="Group 40"/>
          <p:cNvGrpSpPr>
            <a:grpSpLocks/>
          </p:cNvGrpSpPr>
          <p:nvPr/>
        </p:nvGrpSpPr>
        <p:grpSpPr bwMode="auto">
          <a:xfrm>
            <a:off x="4097338" y="5127625"/>
            <a:ext cx="1979612" cy="1638300"/>
            <a:chOff x="4346687" y="4953000"/>
            <a:chExt cx="1423991" cy="1082065"/>
          </a:xfrm>
        </p:grpSpPr>
        <p:grpSp>
          <p:nvGrpSpPr>
            <p:cNvPr id="59421" name="Group 50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3" name="Block Arc 52"/>
              <p:cNvSpPr/>
              <p:nvPr/>
            </p:nvSpPr>
            <p:spPr>
              <a:xfrm>
                <a:off x="4496280" y="4953000"/>
                <a:ext cx="1066566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9424" name="TextBox 5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9425" name="TextBox 5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9426" name="TextBox 5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004441" y="5521294"/>
                <a:ext cx="7536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 flipH="1">
                <a:off x="4742938" y="5570574"/>
                <a:ext cx="29918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9422" name="TextBox 51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59403" name="Group 58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59413" name="Group 59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2" name="Block Arc 61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9416" name="TextBox 62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9417" name="TextBox 63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9418" name="TextBox 64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 flipH="1" flipV="1">
                <a:off x="4733055" y="5378696"/>
                <a:ext cx="308491" cy="191878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9414" name="TextBox 60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59404" name="Group 67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59405" name="Group 68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1" name="Block Arc 70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59408" name="TextBox 71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59409" name="TextBox 72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59410" name="TextBox 73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6" name="Straight Arrow Connector 75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9406" name="TextBox 69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4859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480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00488" y="1470025"/>
            <a:ext cx="6683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13188" y="3362325"/>
            <a:ext cx="7508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604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495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605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290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0425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4508500" y="1470025"/>
            <a:ext cx="59848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4527550" y="3355975"/>
            <a:ext cx="636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0429" name="Rectangle 52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60430" name="Group 53"/>
          <p:cNvGrpSpPr>
            <a:grpSpLocks/>
          </p:cNvGrpSpPr>
          <p:nvPr/>
        </p:nvGrpSpPr>
        <p:grpSpPr bwMode="auto">
          <a:xfrm>
            <a:off x="4097338" y="5127625"/>
            <a:ext cx="1979612" cy="1638300"/>
            <a:chOff x="4346687" y="4953000"/>
            <a:chExt cx="1423991" cy="1082065"/>
          </a:xfrm>
        </p:grpSpPr>
        <p:grpSp>
          <p:nvGrpSpPr>
            <p:cNvPr id="60449" name="Group 54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7" name="Block Arc 56"/>
              <p:cNvSpPr/>
              <p:nvPr/>
            </p:nvSpPr>
            <p:spPr>
              <a:xfrm>
                <a:off x="4496280" y="4953000"/>
                <a:ext cx="1066566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0452" name="TextBox 57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0453" name="TextBox 58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0454" name="TextBox 59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004441" y="5521294"/>
                <a:ext cx="7536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2" name="Straight Arrow Connector 61"/>
              <p:cNvCxnSpPr/>
              <p:nvPr/>
            </p:nvCxnSpPr>
            <p:spPr>
              <a:xfrm flipH="1">
                <a:off x="4742938" y="5570574"/>
                <a:ext cx="29918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0450" name="TextBox 55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60431" name="Group 62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60441" name="Group 6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6" name="Block Arc 6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0444" name="TextBox 6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0445" name="TextBox 6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0446" name="TextBox 6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1" name="Straight Arrow Connector 70"/>
              <p:cNvCxnSpPr>
                <a:endCxn id="60444" idx="0"/>
              </p:cNvCxnSpPr>
              <p:nvPr/>
            </p:nvCxnSpPr>
            <p:spPr>
              <a:xfrm flipH="1" flipV="1">
                <a:off x="4800466" y="5299009"/>
                <a:ext cx="241080" cy="271565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0442" name="TextBox 6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60432" name="Group 71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60433" name="Group 7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5" name="Block Arc 74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0436" name="TextBox 7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0437" name="TextBox 7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0438" name="TextBox 7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80" name="Straight Arrow Connector 79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0434" name="TextBox 7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4859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480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00488" y="1470025"/>
            <a:ext cx="6683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13188" y="3362325"/>
            <a:ext cx="7508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604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495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605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290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449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5407025" y="1330325"/>
            <a:ext cx="598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50" name="Group 41"/>
          <p:cNvGrpSpPr>
            <a:grpSpLocks/>
          </p:cNvGrpSpPr>
          <p:nvPr/>
        </p:nvGrpSpPr>
        <p:grpSpPr bwMode="auto">
          <a:xfrm>
            <a:off x="220663" y="5143500"/>
            <a:ext cx="1560512" cy="1638300"/>
            <a:chOff x="4495800" y="4953000"/>
            <a:chExt cx="1122760" cy="1082065"/>
          </a:xfrm>
        </p:grpSpPr>
        <p:grpSp>
          <p:nvGrpSpPr>
            <p:cNvPr id="61476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1479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1480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1481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1477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61451" name="Group 82"/>
          <p:cNvGrpSpPr>
            <a:grpSpLocks/>
          </p:cNvGrpSpPr>
          <p:nvPr/>
        </p:nvGrpSpPr>
        <p:grpSpPr bwMode="auto">
          <a:xfrm>
            <a:off x="1916113" y="5143500"/>
            <a:ext cx="1968500" cy="1638300"/>
            <a:chOff x="4350297" y="4953000"/>
            <a:chExt cx="1416774" cy="1082065"/>
          </a:xfrm>
        </p:grpSpPr>
        <p:grpSp>
          <p:nvGrpSpPr>
            <p:cNvPr id="61468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1471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1472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1473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1469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61452" name="Group 91"/>
          <p:cNvGrpSpPr>
            <a:grpSpLocks/>
          </p:cNvGrpSpPr>
          <p:nvPr/>
        </p:nvGrpSpPr>
        <p:grpSpPr bwMode="auto">
          <a:xfrm>
            <a:off x="4019550" y="5143500"/>
            <a:ext cx="1978025" cy="1638300"/>
            <a:chOff x="4346687" y="4953000"/>
            <a:chExt cx="1423991" cy="1082065"/>
          </a:xfrm>
        </p:grpSpPr>
        <p:grpSp>
          <p:nvGrpSpPr>
            <p:cNvPr id="61460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1463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1464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1465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V="1">
                <a:off x="5041540" y="5403860"/>
                <a:ext cx="228570" cy="166714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1461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61453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5407025" y="3768725"/>
            <a:ext cx="636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513388" y="2074863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513388" y="3332163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1459" name="Rectangle 5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284538" y="14684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284538" y="3332163"/>
            <a:ext cx="6223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824288" y="1452563"/>
            <a:ext cx="6683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836988" y="3344863"/>
            <a:ext cx="7508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-7620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-7620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463800" y="20431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463800" y="40132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2473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5559425" y="1465263"/>
            <a:ext cx="5984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5608638" y="3660775"/>
            <a:ext cx="63658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437188" y="2057400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437188" y="3314700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2480" name="Rectangle 5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62481" name="Group 55"/>
          <p:cNvGrpSpPr>
            <a:grpSpLocks/>
          </p:cNvGrpSpPr>
          <p:nvPr/>
        </p:nvGrpSpPr>
        <p:grpSpPr bwMode="auto">
          <a:xfrm>
            <a:off x="220663" y="5143500"/>
            <a:ext cx="1560512" cy="1638300"/>
            <a:chOff x="4495800" y="4953000"/>
            <a:chExt cx="1122760" cy="1082065"/>
          </a:xfrm>
        </p:grpSpPr>
        <p:grpSp>
          <p:nvGrpSpPr>
            <p:cNvPr id="62500" name="Group 5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9" name="Block Arc 58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2503" name="TextBox 5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2504" name="TextBox 6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2505" name="TextBox 63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 flipH="1">
                <a:off x="4743652" y="5570574"/>
                <a:ext cx="298109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2501" name="TextBox 57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62482" name="Group 66"/>
          <p:cNvGrpSpPr>
            <a:grpSpLocks/>
          </p:cNvGrpSpPr>
          <p:nvPr/>
        </p:nvGrpSpPr>
        <p:grpSpPr bwMode="auto">
          <a:xfrm>
            <a:off x="1916113" y="5143500"/>
            <a:ext cx="1968500" cy="1638300"/>
            <a:chOff x="4350297" y="4953000"/>
            <a:chExt cx="1416774" cy="1082065"/>
          </a:xfrm>
        </p:grpSpPr>
        <p:grpSp>
          <p:nvGrpSpPr>
            <p:cNvPr id="62492" name="Group 6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0" name="Block Arc 69"/>
              <p:cNvSpPr/>
              <p:nvPr/>
            </p:nvSpPr>
            <p:spPr>
              <a:xfrm>
                <a:off x="4495402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2495" name="TextBox 70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2496" name="TextBox 71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2497" name="TextBox 72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5" name="Straight Arrow Connector 74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2493" name="TextBox 68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62483" name="Group 75"/>
          <p:cNvGrpSpPr>
            <a:grpSpLocks/>
          </p:cNvGrpSpPr>
          <p:nvPr/>
        </p:nvGrpSpPr>
        <p:grpSpPr bwMode="auto">
          <a:xfrm>
            <a:off x="4019550" y="5143500"/>
            <a:ext cx="1978025" cy="1638300"/>
            <a:chOff x="4346687" y="4953000"/>
            <a:chExt cx="1423991" cy="1082065"/>
          </a:xfrm>
        </p:grpSpPr>
        <p:grpSp>
          <p:nvGrpSpPr>
            <p:cNvPr id="62484" name="Group 7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9" name="Block Arc 78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2487" name="TextBox 7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2488" name="TextBox 8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2489" name="TextBox 81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003826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 flipV="1">
                <a:off x="5041540" y="5403860"/>
                <a:ext cx="228570" cy="166714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2485" name="TextBox 77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4859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480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3900488" y="1470025"/>
            <a:ext cx="6683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3913188" y="3362325"/>
            <a:ext cx="7508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604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495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605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290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3497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115050" y="2274888"/>
            <a:ext cx="4349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6092825" y="3006725"/>
            <a:ext cx="4635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513388" y="2074863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513388" y="3332163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3504" name="Rectangle 5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63505" name="Group 55"/>
          <p:cNvGrpSpPr>
            <a:grpSpLocks/>
          </p:cNvGrpSpPr>
          <p:nvPr/>
        </p:nvGrpSpPr>
        <p:grpSpPr bwMode="auto">
          <a:xfrm>
            <a:off x="220663" y="5143500"/>
            <a:ext cx="1560512" cy="1638300"/>
            <a:chOff x="4495800" y="4953000"/>
            <a:chExt cx="1122760" cy="1082065"/>
          </a:xfrm>
        </p:grpSpPr>
        <p:grpSp>
          <p:nvGrpSpPr>
            <p:cNvPr id="63524" name="Group 5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9" name="Block Arc 58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3527" name="TextBox 5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3528" name="TextBox 6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3529" name="TextBox 63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 flipH="1">
                <a:off x="4743652" y="5570574"/>
                <a:ext cx="298109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3525" name="TextBox 57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63506" name="Group 66"/>
          <p:cNvGrpSpPr>
            <a:grpSpLocks/>
          </p:cNvGrpSpPr>
          <p:nvPr/>
        </p:nvGrpSpPr>
        <p:grpSpPr bwMode="auto">
          <a:xfrm>
            <a:off x="1916113" y="5143500"/>
            <a:ext cx="1968500" cy="1638300"/>
            <a:chOff x="4350297" y="4953000"/>
            <a:chExt cx="1416774" cy="1082065"/>
          </a:xfrm>
        </p:grpSpPr>
        <p:grpSp>
          <p:nvGrpSpPr>
            <p:cNvPr id="63516" name="Group 6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0" name="Block Arc 69"/>
              <p:cNvSpPr/>
              <p:nvPr/>
            </p:nvSpPr>
            <p:spPr>
              <a:xfrm>
                <a:off x="4495402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3519" name="TextBox 70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3520" name="TextBox 71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3521" name="TextBox 72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5" name="Straight Arrow Connector 74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3517" name="TextBox 68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63507" name="Group 75"/>
          <p:cNvGrpSpPr>
            <a:grpSpLocks/>
          </p:cNvGrpSpPr>
          <p:nvPr/>
        </p:nvGrpSpPr>
        <p:grpSpPr bwMode="auto">
          <a:xfrm>
            <a:off x="4019550" y="5143500"/>
            <a:ext cx="1978025" cy="1638300"/>
            <a:chOff x="4346687" y="4953000"/>
            <a:chExt cx="1423991" cy="1082065"/>
          </a:xfrm>
        </p:grpSpPr>
        <p:grpSp>
          <p:nvGrpSpPr>
            <p:cNvPr id="63508" name="Group 7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9" name="Block Arc 78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3511" name="TextBox 7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3512" name="TextBox 8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3513" name="TextBox 81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003826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 flipV="1">
                <a:off x="5041540" y="5403860"/>
                <a:ext cx="228570" cy="166714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3509" name="TextBox 77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4859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480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5407025" y="1254125"/>
            <a:ext cx="6683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5407025" y="3844925"/>
            <a:ext cx="7508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604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495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605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290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4521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115050" y="2274888"/>
            <a:ext cx="4349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2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6092825" y="3006725"/>
            <a:ext cx="4635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513388" y="2074863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513388" y="3332163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4528" name="Rectangle 5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64529" name="Group 55"/>
          <p:cNvGrpSpPr>
            <a:grpSpLocks/>
          </p:cNvGrpSpPr>
          <p:nvPr/>
        </p:nvGrpSpPr>
        <p:grpSpPr bwMode="auto">
          <a:xfrm>
            <a:off x="220663" y="5143500"/>
            <a:ext cx="1560512" cy="1638300"/>
            <a:chOff x="4495800" y="4953000"/>
            <a:chExt cx="1122760" cy="1082065"/>
          </a:xfrm>
        </p:grpSpPr>
        <p:grpSp>
          <p:nvGrpSpPr>
            <p:cNvPr id="64548" name="Group 5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9" name="Block Arc 58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4551" name="TextBox 5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4552" name="TextBox 6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4553" name="TextBox 63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 flipH="1">
                <a:off x="4743652" y="5570574"/>
                <a:ext cx="298109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549" name="TextBox 57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64530" name="Group 66"/>
          <p:cNvGrpSpPr>
            <a:grpSpLocks/>
          </p:cNvGrpSpPr>
          <p:nvPr/>
        </p:nvGrpSpPr>
        <p:grpSpPr bwMode="auto">
          <a:xfrm>
            <a:off x="1916113" y="5143500"/>
            <a:ext cx="1968500" cy="1638300"/>
            <a:chOff x="4350297" y="4953000"/>
            <a:chExt cx="1416774" cy="1082065"/>
          </a:xfrm>
        </p:grpSpPr>
        <p:grpSp>
          <p:nvGrpSpPr>
            <p:cNvPr id="64540" name="Group 6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0" name="Block Arc 69"/>
              <p:cNvSpPr/>
              <p:nvPr/>
            </p:nvSpPr>
            <p:spPr>
              <a:xfrm>
                <a:off x="4495402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4543" name="TextBox 70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4544" name="TextBox 71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4545" name="TextBox 72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5" name="Straight Arrow Connector 74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541" name="TextBox 68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64531" name="Group 75"/>
          <p:cNvGrpSpPr>
            <a:grpSpLocks/>
          </p:cNvGrpSpPr>
          <p:nvPr/>
        </p:nvGrpSpPr>
        <p:grpSpPr bwMode="auto">
          <a:xfrm>
            <a:off x="4019550" y="5143500"/>
            <a:ext cx="1978025" cy="1638300"/>
            <a:chOff x="4346687" y="4953000"/>
            <a:chExt cx="1423991" cy="1082065"/>
          </a:xfrm>
        </p:grpSpPr>
        <p:grpSp>
          <p:nvGrpSpPr>
            <p:cNvPr id="64532" name="Group 7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9" name="Block Arc 78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4535" name="TextBox 7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4536" name="TextBox 8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4537" name="TextBox 81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003826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 flipV="1">
                <a:off x="5041540" y="5403860"/>
                <a:ext cx="228570" cy="166714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4533" name="TextBox 77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457575" y="1485900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457575" y="33480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5808663" y="1406525"/>
            <a:ext cx="66833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5808663" y="3616325"/>
            <a:ext cx="7508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604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495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605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290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5545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211888" y="2274888"/>
            <a:ext cx="4349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6189663" y="3006725"/>
            <a:ext cx="4635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486400" y="2074863"/>
            <a:ext cx="485775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486400" y="3332163"/>
            <a:ext cx="485775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5552" name="Rectangle 5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65553" name="Group 55"/>
          <p:cNvGrpSpPr>
            <a:grpSpLocks/>
          </p:cNvGrpSpPr>
          <p:nvPr/>
        </p:nvGrpSpPr>
        <p:grpSpPr bwMode="auto">
          <a:xfrm>
            <a:off x="220663" y="5143500"/>
            <a:ext cx="1560512" cy="1638300"/>
            <a:chOff x="4495800" y="4953000"/>
            <a:chExt cx="1122760" cy="1082065"/>
          </a:xfrm>
        </p:grpSpPr>
        <p:grpSp>
          <p:nvGrpSpPr>
            <p:cNvPr id="65572" name="Group 5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9" name="Block Arc 58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5575" name="TextBox 5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5576" name="TextBox 6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5577" name="TextBox 63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 flipH="1">
                <a:off x="4743652" y="5570574"/>
                <a:ext cx="298109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5573" name="TextBox 57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65554" name="Group 66"/>
          <p:cNvGrpSpPr>
            <a:grpSpLocks/>
          </p:cNvGrpSpPr>
          <p:nvPr/>
        </p:nvGrpSpPr>
        <p:grpSpPr bwMode="auto">
          <a:xfrm>
            <a:off x="1916113" y="5143500"/>
            <a:ext cx="1968500" cy="1638300"/>
            <a:chOff x="4350297" y="4953000"/>
            <a:chExt cx="1416774" cy="1082065"/>
          </a:xfrm>
        </p:grpSpPr>
        <p:grpSp>
          <p:nvGrpSpPr>
            <p:cNvPr id="65564" name="Group 6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0" name="Block Arc 69"/>
              <p:cNvSpPr/>
              <p:nvPr/>
            </p:nvSpPr>
            <p:spPr>
              <a:xfrm>
                <a:off x="4495402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5567" name="TextBox 70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5568" name="TextBox 71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5569" name="TextBox 72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5" name="Straight Arrow Connector 74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5565" name="TextBox 68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65555" name="Group 75"/>
          <p:cNvGrpSpPr>
            <a:grpSpLocks/>
          </p:cNvGrpSpPr>
          <p:nvPr/>
        </p:nvGrpSpPr>
        <p:grpSpPr bwMode="auto">
          <a:xfrm>
            <a:off x="4019550" y="5143500"/>
            <a:ext cx="1978025" cy="1638300"/>
            <a:chOff x="4346687" y="4953000"/>
            <a:chExt cx="1423991" cy="1082065"/>
          </a:xfrm>
        </p:grpSpPr>
        <p:grpSp>
          <p:nvGrpSpPr>
            <p:cNvPr id="65556" name="Group 7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9" name="Block Arc 78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5559" name="TextBox 7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5560" name="TextBox 8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5561" name="TextBox 81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003826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 flipV="1">
                <a:off x="5041540" y="5403860"/>
                <a:ext cx="228570" cy="166714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5557" name="TextBox 77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4684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32163"/>
            <a:ext cx="6223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6778625" y="2335213"/>
            <a:ext cx="487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6778625" y="2989263"/>
            <a:ext cx="5461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431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132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6569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115050" y="2259013"/>
            <a:ext cx="434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6092825" y="2989263"/>
            <a:ext cx="4635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513388" y="2057400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513388" y="3314700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6576" name="Rectangle 5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66577" name="Group 55"/>
          <p:cNvGrpSpPr>
            <a:grpSpLocks/>
          </p:cNvGrpSpPr>
          <p:nvPr/>
        </p:nvGrpSpPr>
        <p:grpSpPr bwMode="auto">
          <a:xfrm>
            <a:off x="220663" y="5143500"/>
            <a:ext cx="1560512" cy="1638300"/>
            <a:chOff x="4495800" y="4953000"/>
            <a:chExt cx="1122760" cy="1082065"/>
          </a:xfrm>
        </p:grpSpPr>
        <p:grpSp>
          <p:nvGrpSpPr>
            <p:cNvPr id="66596" name="Group 5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9" name="Block Arc 58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6599" name="TextBox 5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6600" name="TextBox 6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6601" name="TextBox 63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 flipH="1">
                <a:off x="4743652" y="5570574"/>
                <a:ext cx="298109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597" name="TextBox 57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66578" name="Group 66"/>
          <p:cNvGrpSpPr>
            <a:grpSpLocks/>
          </p:cNvGrpSpPr>
          <p:nvPr/>
        </p:nvGrpSpPr>
        <p:grpSpPr bwMode="auto">
          <a:xfrm>
            <a:off x="1916113" y="5143500"/>
            <a:ext cx="1968500" cy="1638300"/>
            <a:chOff x="4350297" y="4953000"/>
            <a:chExt cx="1416774" cy="1082065"/>
          </a:xfrm>
        </p:grpSpPr>
        <p:grpSp>
          <p:nvGrpSpPr>
            <p:cNvPr id="66588" name="Group 6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0" name="Block Arc 69"/>
              <p:cNvSpPr/>
              <p:nvPr/>
            </p:nvSpPr>
            <p:spPr>
              <a:xfrm>
                <a:off x="4495402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6591" name="TextBox 70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6592" name="TextBox 71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6593" name="TextBox 72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5" name="Straight Arrow Connector 74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589" name="TextBox 68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66579" name="Group 75"/>
          <p:cNvGrpSpPr>
            <a:grpSpLocks/>
          </p:cNvGrpSpPr>
          <p:nvPr/>
        </p:nvGrpSpPr>
        <p:grpSpPr bwMode="auto">
          <a:xfrm>
            <a:off x="4019550" y="5143500"/>
            <a:ext cx="1978025" cy="1638300"/>
            <a:chOff x="4346687" y="4953000"/>
            <a:chExt cx="1423991" cy="1082065"/>
          </a:xfrm>
        </p:grpSpPr>
        <p:grpSp>
          <p:nvGrpSpPr>
            <p:cNvPr id="66580" name="Group 7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9" name="Block Arc 78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6583" name="TextBox 7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6584" name="TextBox 8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6585" name="TextBox 81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003826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 flipV="1">
                <a:off x="5041540" y="5403860"/>
                <a:ext cx="228570" cy="166714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6581" name="TextBox 77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3360738" y="1468438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3360738" y="3332163"/>
            <a:ext cx="6223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6778625" y="2335213"/>
            <a:ext cx="487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6778625" y="2989263"/>
            <a:ext cx="5461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431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132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7593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115050" y="2259013"/>
            <a:ext cx="434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6092825" y="2989263"/>
            <a:ext cx="4635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513388" y="2057400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513388" y="3314700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7600" name="Rectangle 5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67601" name="Group 55"/>
          <p:cNvGrpSpPr>
            <a:grpSpLocks/>
          </p:cNvGrpSpPr>
          <p:nvPr/>
        </p:nvGrpSpPr>
        <p:grpSpPr bwMode="auto">
          <a:xfrm>
            <a:off x="220663" y="5143500"/>
            <a:ext cx="1560512" cy="1638300"/>
            <a:chOff x="4495800" y="4953000"/>
            <a:chExt cx="1122760" cy="1082065"/>
          </a:xfrm>
        </p:grpSpPr>
        <p:grpSp>
          <p:nvGrpSpPr>
            <p:cNvPr id="67620" name="Group 5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9" name="Block Arc 58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7623" name="TextBox 5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7624" name="TextBox 6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7625" name="TextBox 63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 flipH="1">
                <a:off x="4743652" y="5570574"/>
                <a:ext cx="298109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7621" name="TextBox 57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67602" name="Group 66"/>
          <p:cNvGrpSpPr>
            <a:grpSpLocks/>
          </p:cNvGrpSpPr>
          <p:nvPr/>
        </p:nvGrpSpPr>
        <p:grpSpPr bwMode="auto">
          <a:xfrm>
            <a:off x="1916113" y="5143500"/>
            <a:ext cx="1968500" cy="1638300"/>
            <a:chOff x="4350297" y="4953000"/>
            <a:chExt cx="1416774" cy="1082065"/>
          </a:xfrm>
        </p:grpSpPr>
        <p:grpSp>
          <p:nvGrpSpPr>
            <p:cNvPr id="67612" name="Group 6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0" name="Block Arc 69"/>
              <p:cNvSpPr/>
              <p:nvPr/>
            </p:nvSpPr>
            <p:spPr>
              <a:xfrm>
                <a:off x="4495402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7615" name="TextBox 70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7616" name="TextBox 71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7617" name="TextBox 72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5" name="Straight Arrow Connector 74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7613" name="TextBox 68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67603" name="Group 75"/>
          <p:cNvGrpSpPr>
            <a:grpSpLocks/>
          </p:cNvGrpSpPr>
          <p:nvPr/>
        </p:nvGrpSpPr>
        <p:grpSpPr bwMode="auto">
          <a:xfrm>
            <a:off x="4019550" y="5143500"/>
            <a:ext cx="1978025" cy="1638300"/>
            <a:chOff x="4346687" y="4953000"/>
            <a:chExt cx="1423991" cy="1082065"/>
          </a:xfrm>
        </p:grpSpPr>
        <p:grpSp>
          <p:nvGrpSpPr>
            <p:cNvPr id="67604" name="Group 7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9" name="Block Arc 78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7607" name="TextBox 7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7608" name="TextBox 8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7609" name="TextBox 81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003826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 flipV="1">
                <a:off x="5041540" y="5403860"/>
                <a:ext cx="228570" cy="166714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7605" name="TextBox 77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5635625" y="1450975"/>
            <a:ext cx="6223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5775325" y="3598863"/>
            <a:ext cx="6223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6778625" y="2335213"/>
            <a:ext cx="487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6778625" y="2989263"/>
            <a:ext cx="5461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431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132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8617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115050" y="2259013"/>
            <a:ext cx="434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6092825" y="2989263"/>
            <a:ext cx="4635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513388" y="2057400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513388" y="3314700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8624" name="Rectangle 5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68625" name="Group 54"/>
          <p:cNvGrpSpPr>
            <a:grpSpLocks/>
          </p:cNvGrpSpPr>
          <p:nvPr/>
        </p:nvGrpSpPr>
        <p:grpSpPr bwMode="auto">
          <a:xfrm>
            <a:off x="220663" y="5143500"/>
            <a:ext cx="1560512" cy="1638300"/>
            <a:chOff x="4495800" y="4953000"/>
            <a:chExt cx="1122760" cy="1082065"/>
          </a:xfrm>
        </p:grpSpPr>
        <p:grpSp>
          <p:nvGrpSpPr>
            <p:cNvPr id="68644" name="Group 5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9" name="Block Arc 58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8647" name="TextBox 5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8648" name="TextBox 6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8649" name="TextBox 63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 flipH="1">
                <a:off x="4743652" y="5570574"/>
                <a:ext cx="298109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8645" name="TextBox 57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68626" name="Group 66"/>
          <p:cNvGrpSpPr>
            <a:grpSpLocks/>
          </p:cNvGrpSpPr>
          <p:nvPr/>
        </p:nvGrpSpPr>
        <p:grpSpPr bwMode="auto">
          <a:xfrm>
            <a:off x="1916113" y="5143500"/>
            <a:ext cx="1968500" cy="1638300"/>
            <a:chOff x="4350297" y="4953000"/>
            <a:chExt cx="1416774" cy="1082065"/>
          </a:xfrm>
        </p:grpSpPr>
        <p:grpSp>
          <p:nvGrpSpPr>
            <p:cNvPr id="68636" name="Group 6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0" name="Block Arc 69"/>
              <p:cNvSpPr/>
              <p:nvPr/>
            </p:nvSpPr>
            <p:spPr>
              <a:xfrm>
                <a:off x="4495402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8639" name="TextBox 70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8640" name="TextBox 71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8641" name="TextBox 72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5" name="Straight Arrow Connector 74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8637" name="TextBox 68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68627" name="Group 75"/>
          <p:cNvGrpSpPr>
            <a:grpSpLocks/>
          </p:cNvGrpSpPr>
          <p:nvPr/>
        </p:nvGrpSpPr>
        <p:grpSpPr bwMode="auto">
          <a:xfrm>
            <a:off x="4019550" y="5143500"/>
            <a:ext cx="1978025" cy="1638300"/>
            <a:chOff x="4346687" y="4953000"/>
            <a:chExt cx="1423991" cy="1082065"/>
          </a:xfrm>
        </p:grpSpPr>
        <p:grpSp>
          <p:nvGrpSpPr>
            <p:cNvPr id="68628" name="Group 7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9" name="Block Arc 78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8631" name="TextBox 7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8632" name="TextBox 8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8633" name="TextBox 81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003826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2" name="Straight Arrow Connector 101"/>
              <p:cNvCxnSpPr/>
              <p:nvPr/>
            </p:nvCxnSpPr>
            <p:spPr>
              <a:xfrm flipV="1">
                <a:off x="5041540" y="5403860"/>
                <a:ext cx="228570" cy="166714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8629" name="TextBox 77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6853924-D570-9446-908D-921EF1D5BE03}" type="slidenum">
              <a:rPr lang="en-GB" sz="1200">
                <a:solidFill>
                  <a:srgbClr val="191966"/>
                </a:solidFill>
                <a:latin typeface="+mn-lt"/>
              </a:rPr>
              <a:pPr eaLnBrk="1" hangingPunct="1">
                <a:defRPr/>
              </a:pPr>
              <a:t>5</a:t>
            </a:fld>
            <a:endParaRPr lang="en-GB" sz="1200">
              <a:solidFill>
                <a:srgbClr val="191966"/>
              </a:solidFill>
              <a:latin typeface="+mn-lt"/>
            </a:endParaRP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Principles of Drug Action</a:t>
            </a:r>
            <a:endParaRPr lang="en-US" sz="1800">
              <a:latin typeface="Calibri" charset="0"/>
            </a:endParaRPr>
          </a:p>
        </p:txBody>
      </p:sp>
      <p:sp>
        <p:nvSpPr>
          <p:cNvPr id="24580" name="Rectangle 64"/>
          <p:cNvSpPr>
            <a:spLocks noChangeArrowheads="1"/>
          </p:cNvSpPr>
          <p:nvPr/>
        </p:nvSpPr>
        <p:spPr bwMode="auto">
          <a:xfrm>
            <a:off x="768350" y="1600200"/>
            <a:ext cx="7842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39725" indent="-339725">
              <a:lnSpc>
                <a:spcPct val="75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DeltaSymbol" charset="0"/>
              <a:buChar char="J"/>
              <a:defRPr/>
            </a:pPr>
            <a:r>
              <a:rPr lang="en-US" sz="2000" dirty="0">
                <a:solidFill>
                  <a:srgbClr val="FF8000"/>
                </a:solidFill>
                <a:latin typeface="+mn-lt"/>
              </a:rPr>
              <a:t>Parkinson's: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>
                <a:solidFill>
                  <a:srgbClr val="000080"/>
                </a:solidFill>
                <a:latin typeface="+mn-lt"/>
              </a:rPr>
              <a:t>caused by decrease of the neurotransmitter dopamine. Drugs restore the action of dopamine</a:t>
            </a:r>
            <a:r>
              <a:rPr lang="en-US" sz="2000" dirty="0">
                <a:latin typeface="+mn-lt"/>
              </a:rPr>
              <a:t>.</a:t>
            </a:r>
          </a:p>
        </p:txBody>
      </p:sp>
      <p:sp>
        <p:nvSpPr>
          <p:cNvPr id="24581" name="Freeform 65"/>
          <p:cNvSpPr>
            <a:spLocks/>
          </p:cNvSpPr>
          <p:nvPr/>
        </p:nvSpPr>
        <p:spPr bwMode="auto">
          <a:xfrm>
            <a:off x="1200150" y="2844800"/>
            <a:ext cx="1252538" cy="1031875"/>
          </a:xfrm>
          <a:custGeom>
            <a:avLst/>
            <a:gdLst>
              <a:gd name="T0" fmla="*/ 2147483647 w 1592"/>
              <a:gd name="T1" fmla="*/ 2147483647 h 1312"/>
              <a:gd name="T2" fmla="*/ 2147483647 w 1592"/>
              <a:gd name="T3" fmla="*/ 2147483647 h 1312"/>
              <a:gd name="T4" fmla="*/ 0 w 1592"/>
              <a:gd name="T5" fmla="*/ 2147483647 h 1312"/>
              <a:gd name="T6" fmla="*/ 2147483647 w 1592"/>
              <a:gd name="T7" fmla="*/ 2147483647 h 1312"/>
              <a:gd name="T8" fmla="*/ 2147483647 w 1592"/>
              <a:gd name="T9" fmla="*/ 2147483647 h 1312"/>
              <a:gd name="T10" fmla="*/ 2147483647 w 1592"/>
              <a:gd name="T11" fmla="*/ 2147483647 h 1312"/>
              <a:gd name="T12" fmla="*/ 2147483647 w 1592"/>
              <a:gd name="T13" fmla="*/ 2147483647 h 1312"/>
              <a:gd name="T14" fmla="*/ 2147483647 w 1592"/>
              <a:gd name="T15" fmla="*/ 2147483647 h 1312"/>
              <a:gd name="T16" fmla="*/ 2147483647 w 1592"/>
              <a:gd name="T17" fmla="*/ 2147483647 h 1312"/>
              <a:gd name="T18" fmla="*/ 2147483647 w 1592"/>
              <a:gd name="T19" fmla="*/ 2147483647 h 1312"/>
              <a:gd name="T20" fmla="*/ 2147483647 w 1592"/>
              <a:gd name="T21" fmla="*/ 2147483647 h 1312"/>
              <a:gd name="T22" fmla="*/ 2147483647 w 1592"/>
              <a:gd name="T23" fmla="*/ 2147483647 h 1312"/>
              <a:gd name="T24" fmla="*/ 2147483647 w 1592"/>
              <a:gd name="T25" fmla="*/ 2147483647 h 1312"/>
              <a:gd name="T26" fmla="*/ 2147483647 w 1592"/>
              <a:gd name="T27" fmla="*/ 2147483647 h 1312"/>
              <a:gd name="T28" fmla="*/ 2147483647 w 1592"/>
              <a:gd name="T29" fmla="*/ 2147483647 h 1312"/>
              <a:gd name="T30" fmla="*/ 2147483647 w 1592"/>
              <a:gd name="T31" fmla="*/ 2147483647 h 1312"/>
              <a:gd name="T32" fmla="*/ 2147483647 w 1592"/>
              <a:gd name="T33" fmla="*/ 2147483647 h 1312"/>
              <a:gd name="T34" fmla="*/ 2147483647 w 1592"/>
              <a:gd name="T35" fmla="*/ 2147483647 h 1312"/>
              <a:gd name="T36" fmla="*/ 2147483647 w 1592"/>
              <a:gd name="T37" fmla="*/ 2147483647 h 1312"/>
              <a:gd name="T38" fmla="*/ 2147483647 w 1592"/>
              <a:gd name="T39" fmla="*/ 2147483647 h 1312"/>
              <a:gd name="T40" fmla="*/ 2147483647 w 1592"/>
              <a:gd name="T41" fmla="*/ 2147483647 h 1312"/>
              <a:gd name="T42" fmla="*/ 2147483647 w 1592"/>
              <a:gd name="T43" fmla="*/ 2147483647 h 1312"/>
              <a:gd name="T44" fmla="*/ 2147483647 w 1592"/>
              <a:gd name="T45" fmla="*/ 2147483647 h 1312"/>
              <a:gd name="T46" fmla="*/ 2147483647 w 1592"/>
              <a:gd name="T47" fmla="*/ 2147483647 h 1312"/>
              <a:gd name="T48" fmla="*/ 2147483647 w 1592"/>
              <a:gd name="T49" fmla="*/ 2147483647 h 1312"/>
              <a:gd name="T50" fmla="*/ 2147483647 w 1592"/>
              <a:gd name="T51" fmla="*/ 0 h 1312"/>
              <a:gd name="T52" fmla="*/ 2147483647 w 1592"/>
              <a:gd name="T53" fmla="*/ 2147483647 h 1312"/>
              <a:gd name="T54" fmla="*/ 2147483647 w 1592"/>
              <a:gd name="T55" fmla="*/ 2147483647 h 1312"/>
              <a:gd name="T56" fmla="*/ 2147483647 w 1592"/>
              <a:gd name="T57" fmla="*/ 2147483647 h 1312"/>
              <a:gd name="T58" fmla="*/ 2147483647 w 1592"/>
              <a:gd name="T59" fmla="*/ 2147483647 h 1312"/>
              <a:gd name="T60" fmla="*/ 2147483647 w 1592"/>
              <a:gd name="T61" fmla="*/ 2147483647 h 1312"/>
              <a:gd name="T62" fmla="*/ 2147483647 w 1592"/>
              <a:gd name="T63" fmla="*/ 2147483647 h 1312"/>
              <a:gd name="T64" fmla="*/ 2147483647 w 1592"/>
              <a:gd name="T65" fmla="*/ 2147483647 h 1312"/>
              <a:gd name="T66" fmla="*/ 2147483647 w 1592"/>
              <a:gd name="T67" fmla="*/ 2147483647 h 1312"/>
              <a:gd name="T68" fmla="*/ 2147483647 w 1592"/>
              <a:gd name="T69" fmla="*/ 2147483647 h 1312"/>
              <a:gd name="T70" fmla="*/ 2147483647 w 1592"/>
              <a:gd name="T71" fmla="*/ 2147483647 h 1312"/>
              <a:gd name="T72" fmla="*/ 2147483647 w 1592"/>
              <a:gd name="T73" fmla="*/ 2147483647 h 1312"/>
              <a:gd name="T74" fmla="*/ 2147483647 w 1592"/>
              <a:gd name="T75" fmla="*/ 2147483647 h 1312"/>
              <a:gd name="T76" fmla="*/ 2147483647 w 1592"/>
              <a:gd name="T77" fmla="*/ 2147483647 h 1312"/>
              <a:gd name="T78" fmla="*/ 2147483647 w 1592"/>
              <a:gd name="T79" fmla="*/ 2147483647 h 1312"/>
              <a:gd name="T80" fmla="*/ 2147483647 w 1592"/>
              <a:gd name="T81" fmla="*/ 2147483647 h 1312"/>
              <a:gd name="T82" fmla="*/ 2147483647 w 1592"/>
              <a:gd name="T83" fmla="*/ 2147483647 h 1312"/>
              <a:gd name="T84" fmla="*/ 2147483647 w 1592"/>
              <a:gd name="T85" fmla="*/ 2147483647 h 1312"/>
              <a:gd name="T86" fmla="*/ 2147483647 w 1592"/>
              <a:gd name="T87" fmla="*/ 2147483647 h 1312"/>
              <a:gd name="T88" fmla="*/ 2147483647 w 1592"/>
              <a:gd name="T89" fmla="*/ 2147483647 h 1312"/>
              <a:gd name="T90" fmla="*/ 2147483647 w 1592"/>
              <a:gd name="T91" fmla="*/ 2147483647 h 1312"/>
              <a:gd name="T92" fmla="*/ 2147483647 w 1592"/>
              <a:gd name="T93" fmla="*/ 2147483647 h 1312"/>
              <a:gd name="T94" fmla="*/ 2147483647 w 1592"/>
              <a:gd name="T95" fmla="*/ 2147483647 h 1312"/>
              <a:gd name="T96" fmla="*/ 2147483647 w 1592"/>
              <a:gd name="T97" fmla="*/ 2147483647 h 1312"/>
              <a:gd name="T98" fmla="*/ 2147483647 w 1592"/>
              <a:gd name="T99" fmla="*/ 2147483647 h 1312"/>
              <a:gd name="T100" fmla="*/ 2147483647 w 1592"/>
              <a:gd name="T101" fmla="*/ 2147483647 h 1312"/>
              <a:gd name="T102" fmla="*/ 2147483647 w 1592"/>
              <a:gd name="T103" fmla="*/ 2147483647 h 1312"/>
              <a:gd name="T104" fmla="*/ 2147483647 w 1592"/>
              <a:gd name="T105" fmla="*/ 2147483647 h 1312"/>
              <a:gd name="T106" fmla="*/ 2147483647 w 1592"/>
              <a:gd name="T107" fmla="*/ 2147483647 h 1312"/>
              <a:gd name="T108" fmla="*/ 2147483647 w 1592"/>
              <a:gd name="T109" fmla="*/ 2147483647 h 131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592"/>
              <a:gd name="T166" fmla="*/ 0 h 1312"/>
              <a:gd name="T167" fmla="*/ 1592 w 1592"/>
              <a:gd name="T168" fmla="*/ 1312 h 131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592" h="1312">
                <a:moveTo>
                  <a:pt x="192" y="216"/>
                </a:moveTo>
                <a:cubicBezTo>
                  <a:pt x="170" y="245"/>
                  <a:pt x="148" y="307"/>
                  <a:pt x="120" y="328"/>
                </a:cubicBezTo>
                <a:cubicBezTo>
                  <a:pt x="59" y="374"/>
                  <a:pt x="24" y="441"/>
                  <a:pt x="0" y="512"/>
                </a:cubicBezTo>
                <a:cubicBezTo>
                  <a:pt x="12" y="622"/>
                  <a:pt x="23" y="721"/>
                  <a:pt x="64" y="824"/>
                </a:cubicBezTo>
                <a:cubicBezTo>
                  <a:pt x="77" y="856"/>
                  <a:pt x="86" y="891"/>
                  <a:pt x="104" y="920"/>
                </a:cubicBezTo>
                <a:cubicBezTo>
                  <a:pt x="118" y="942"/>
                  <a:pt x="152" y="984"/>
                  <a:pt x="152" y="984"/>
                </a:cubicBezTo>
                <a:cubicBezTo>
                  <a:pt x="168" y="1031"/>
                  <a:pt x="205" y="1061"/>
                  <a:pt x="240" y="1096"/>
                </a:cubicBezTo>
                <a:cubicBezTo>
                  <a:pt x="365" y="1221"/>
                  <a:pt x="477" y="1290"/>
                  <a:pt x="656" y="1312"/>
                </a:cubicBezTo>
                <a:cubicBezTo>
                  <a:pt x="739" y="1307"/>
                  <a:pt x="822" y="1304"/>
                  <a:pt x="904" y="1296"/>
                </a:cubicBezTo>
                <a:cubicBezTo>
                  <a:pt x="974" y="1289"/>
                  <a:pt x="1024" y="1245"/>
                  <a:pt x="1088" y="1224"/>
                </a:cubicBezTo>
                <a:cubicBezTo>
                  <a:pt x="1165" y="1147"/>
                  <a:pt x="1067" y="1238"/>
                  <a:pt x="1136" y="1192"/>
                </a:cubicBezTo>
                <a:cubicBezTo>
                  <a:pt x="1169" y="1170"/>
                  <a:pt x="1206" y="1130"/>
                  <a:pt x="1232" y="1104"/>
                </a:cubicBezTo>
                <a:cubicBezTo>
                  <a:pt x="1247" y="1089"/>
                  <a:pt x="1280" y="1016"/>
                  <a:pt x="1280" y="1016"/>
                </a:cubicBezTo>
                <a:cubicBezTo>
                  <a:pt x="1290" y="997"/>
                  <a:pt x="1303" y="980"/>
                  <a:pt x="1312" y="960"/>
                </a:cubicBezTo>
                <a:cubicBezTo>
                  <a:pt x="1319" y="945"/>
                  <a:pt x="1319" y="926"/>
                  <a:pt x="1328" y="912"/>
                </a:cubicBezTo>
                <a:cubicBezTo>
                  <a:pt x="1339" y="896"/>
                  <a:pt x="1360" y="864"/>
                  <a:pt x="1360" y="864"/>
                </a:cubicBezTo>
                <a:cubicBezTo>
                  <a:pt x="1373" y="811"/>
                  <a:pt x="1403" y="774"/>
                  <a:pt x="1432" y="728"/>
                </a:cubicBezTo>
                <a:cubicBezTo>
                  <a:pt x="1493" y="631"/>
                  <a:pt x="1564" y="546"/>
                  <a:pt x="1592" y="432"/>
                </a:cubicBezTo>
                <a:cubicBezTo>
                  <a:pt x="1584" y="390"/>
                  <a:pt x="1581" y="350"/>
                  <a:pt x="1560" y="312"/>
                </a:cubicBezTo>
                <a:cubicBezTo>
                  <a:pt x="1517" y="233"/>
                  <a:pt x="1547" y="286"/>
                  <a:pt x="1504" y="248"/>
                </a:cubicBezTo>
                <a:cubicBezTo>
                  <a:pt x="1479" y="225"/>
                  <a:pt x="1456" y="200"/>
                  <a:pt x="1432" y="176"/>
                </a:cubicBezTo>
                <a:cubicBezTo>
                  <a:pt x="1424" y="168"/>
                  <a:pt x="1410" y="167"/>
                  <a:pt x="1400" y="160"/>
                </a:cubicBezTo>
                <a:cubicBezTo>
                  <a:pt x="1378" y="145"/>
                  <a:pt x="1360" y="124"/>
                  <a:pt x="1336" y="112"/>
                </a:cubicBezTo>
                <a:cubicBezTo>
                  <a:pt x="1325" y="107"/>
                  <a:pt x="1314" y="102"/>
                  <a:pt x="1304" y="96"/>
                </a:cubicBezTo>
                <a:cubicBezTo>
                  <a:pt x="1260" y="71"/>
                  <a:pt x="1235" y="40"/>
                  <a:pt x="1184" y="24"/>
                </a:cubicBezTo>
                <a:cubicBezTo>
                  <a:pt x="1160" y="17"/>
                  <a:pt x="1112" y="0"/>
                  <a:pt x="1112" y="0"/>
                </a:cubicBezTo>
                <a:cubicBezTo>
                  <a:pt x="1056" y="8"/>
                  <a:pt x="997" y="6"/>
                  <a:pt x="944" y="24"/>
                </a:cubicBezTo>
                <a:cubicBezTo>
                  <a:pt x="929" y="39"/>
                  <a:pt x="907" y="56"/>
                  <a:pt x="904" y="80"/>
                </a:cubicBezTo>
                <a:cubicBezTo>
                  <a:pt x="899" y="123"/>
                  <a:pt x="929" y="155"/>
                  <a:pt x="952" y="184"/>
                </a:cubicBezTo>
                <a:cubicBezTo>
                  <a:pt x="981" y="221"/>
                  <a:pt x="1006" y="264"/>
                  <a:pt x="1032" y="304"/>
                </a:cubicBezTo>
                <a:cubicBezTo>
                  <a:pt x="1048" y="328"/>
                  <a:pt x="1064" y="352"/>
                  <a:pt x="1080" y="376"/>
                </a:cubicBezTo>
                <a:cubicBezTo>
                  <a:pt x="1089" y="390"/>
                  <a:pt x="1096" y="424"/>
                  <a:pt x="1096" y="424"/>
                </a:cubicBezTo>
                <a:cubicBezTo>
                  <a:pt x="1084" y="517"/>
                  <a:pt x="1102" y="571"/>
                  <a:pt x="1016" y="600"/>
                </a:cubicBezTo>
                <a:cubicBezTo>
                  <a:pt x="930" y="542"/>
                  <a:pt x="879" y="450"/>
                  <a:pt x="792" y="392"/>
                </a:cubicBezTo>
                <a:cubicBezTo>
                  <a:pt x="730" y="404"/>
                  <a:pt x="762" y="390"/>
                  <a:pt x="704" y="448"/>
                </a:cubicBezTo>
                <a:cubicBezTo>
                  <a:pt x="696" y="456"/>
                  <a:pt x="680" y="472"/>
                  <a:pt x="680" y="472"/>
                </a:cubicBezTo>
                <a:cubicBezTo>
                  <a:pt x="683" y="488"/>
                  <a:pt x="680" y="506"/>
                  <a:pt x="688" y="520"/>
                </a:cubicBezTo>
                <a:cubicBezTo>
                  <a:pt x="699" y="540"/>
                  <a:pt x="723" y="549"/>
                  <a:pt x="736" y="568"/>
                </a:cubicBezTo>
                <a:cubicBezTo>
                  <a:pt x="782" y="637"/>
                  <a:pt x="727" y="550"/>
                  <a:pt x="760" y="616"/>
                </a:cubicBezTo>
                <a:cubicBezTo>
                  <a:pt x="798" y="692"/>
                  <a:pt x="751" y="564"/>
                  <a:pt x="792" y="688"/>
                </a:cubicBezTo>
                <a:cubicBezTo>
                  <a:pt x="795" y="696"/>
                  <a:pt x="800" y="712"/>
                  <a:pt x="800" y="712"/>
                </a:cubicBezTo>
                <a:cubicBezTo>
                  <a:pt x="795" y="728"/>
                  <a:pt x="791" y="745"/>
                  <a:pt x="784" y="760"/>
                </a:cubicBezTo>
                <a:cubicBezTo>
                  <a:pt x="767" y="798"/>
                  <a:pt x="727" y="803"/>
                  <a:pt x="696" y="824"/>
                </a:cubicBezTo>
                <a:cubicBezTo>
                  <a:pt x="661" y="819"/>
                  <a:pt x="624" y="822"/>
                  <a:pt x="592" y="808"/>
                </a:cubicBezTo>
                <a:cubicBezTo>
                  <a:pt x="571" y="799"/>
                  <a:pt x="560" y="776"/>
                  <a:pt x="544" y="760"/>
                </a:cubicBezTo>
                <a:cubicBezTo>
                  <a:pt x="497" y="713"/>
                  <a:pt x="445" y="672"/>
                  <a:pt x="408" y="616"/>
                </a:cubicBezTo>
                <a:cubicBezTo>
                  <a:pt x="419" y="584"/>
                  <a:pt x="429" y="552"/>
                  <a:pt x="440" y="520"/>
                </a:cubicBezTo>
                <a:cubicBezTo>
                  <a:pt x="443" y="511"/>
                  <a:pt x="452" y="505"/>
                  <a:pt x="456" y="496"/>
                </a:cubicBezTo>
                <a:cubicBezTo>
                  <a:pt x="463" y="481"/>
                  <a:pt x="472" y="448"/>
                  <a:pt x="472" y="448"/>
                </a:cubicBezTo>
                <a:cubicBezTo>
                  <a:pt x="467" y="421"/>
                  <a:pt x="466" y="393"/>
                  <a:pt x="456" y="368"/>
                </a:cubicBezTo>
                <a:cubicBezTo>
                  <a:pt x="441" y="328"/>
                  <a:pt x="363" y="257"/>
                  <a:pt x="328" y="240"/>
                </a:cubicBezTo>
                <a:cubicBezTo>
                  <a:pt x="323" y="232"/>
                  <a:pt x="319" y="222"/>
                  <a:pt x="312" y="216"/>
                </a:cubicBezTo>
                <a:cubicBezTo>
                  <a:pt x="298" y="203"/>
                  <a:pt x="264" y="184"/>
                  <a:pt x="264" y="184"/>
                </a:cubicBezTo>
                <a:cubicBezTo>
                  <a:pt x="240" y="187"/>
                  <a:pt x="214" y="183"/>
                  <a:pt x="192" y="192"/>
                </a:cubicBezTo>
                <a:cubicBezTo>
                  <a:pt x="185" y="195"/>
                  <a:pt x="184" y="216"/>
                  <a:pt x="192" y="21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582" name="Freeform 66"/>
          <p:cNvSpPr>
            <a:spLocks/>
          </p:cNvSpPr>
          <p:nvPr/>
        </p:nvSpPr>
        <p:spPr bwMode="auto">
          <a:xfrm>
            <a:off x="1130300" y="2303463"/>
            <a:ext cx="301625" cy="352425"/>
          </a:xfrm>
          <a:custGeom>
            <a:avLst/>
            <a:gdLst>
              <a:gd name="T0" fmla="*/ 2147483647 w 694"/>
              <a:gd name="T1" fmla="*/ 2147483647 h 810"/>
              <a:gd name="T2" fmla="*/ 2147483647 w 694"/>
              <a:gd name="T3" fmla="*/ 2147483647 h 810"/>
              <a:gd name="T4" fmla="*/ 2147483647 w 694"/>
              <a:gd name="T5" fmla="*/ 2147483647 h 810"/>
              <a:gd name="T6" fmla="*/ 2147483647 w 694"/>
              <a:gd name="T7" fmla="*/ 2147483647 h 810"/>
              <a:gd name="T8" fmla="*/ 2147483647 w 694"/>
              <a:gd name="T9" fmla="*/ 2147483647 h 810"/>
              <a:gd name="T10" fmla="*/ 2147483647 w 694"/>
              <a:gd name="T11" fmla="*/ 2147483647 h 810"/>
              <a:gd name="T12" fmla="*/ 2147483647 w 694"/>
              <a:gd name="T13" fmla="*/ 2147483647 h 810"/>
              <a:gd name="T14" fmla="*/ 2147483647 w 694"/>
              <a:gd name="T15" fmla="*/ 2147483647 h 810"/>
              <a:gd name="T16" fmla="*/ 2147483647 w 694"/>
              <a:gd name="T17" fmla="*/ 2147483647 h 810"/>
              <a:gd name="T18" fmla="*/ 2147483647 w 694"/>
              <a:gd name="T19" fmla="*/ 2147483647 h 810"/>
              <a:gd name="T20" fmla="*/ 2147483647 w 694"/>
              <a:gd name="T21" fmla="*/ 2147483647 h 810"/>
              <a:gd name="T22" fmla="*/ 2147483647 w 694"/>
              <a:gd name="T23" fmla="*/ 2147483647 h 810"/>
              <a:gd name="T24" fmla="*/ 2147483647 w 694"/>
              <a:gd name="T25" fmla="*/ 2147483647 h 810"/>
              <a:gd name="T26" fmla="*/ 2147483647 w 694"/>
              <a:gd name="T27" fmla="*/ 2147483647 h 810"/>
              <a:gd name="T28" fmla="*/ 2147483647 w 694"/>
              <a:gd name="T29" fmla="*/ 2147483647 h 810"/>
              <a:gd name="T30" fmla="*/ 2147483647 w 694"/>
              <a:gd name="T31" fmla="*/ 2147483647 h 810"/>
              <a:gd name="T32" fmla="*/ 2147483647 w 694"/>
              <a:gd name="T33" fmla="*/ 2147483647 h 810"/>
              <a:gd name="T34" fmla="*/ 2147483647 w 694"/>
              <a:gd name="T35" fmla="*/ 2147483647 h 810"/>
              <a:gd name="T36" fmla="*/ 2147483647 w 694"/>
              <a:gd name="T37" fmla="*/ 2147483647 h 810"/>
              <a:gd name="T38" fmla="*/ 2147483647 w 694"/>
              <a:gd name="T39" fmla="*/ 2147483647 h 810"/>
              <a:gd name="T40" fmla="*/ 2147483647 w 694"/>
              <a:gd name="T41" fmla="*/ 2147483647 h 810"/>
              <a:gd name="T42" fmla="*/ 2147483647 w 694"/>
              <a:gd name="T43" fmla="*/ 2147483647 h 810"/>
              <a:gd name="T44" fmla="*/ 2147483647 w 694"/>
              <a:gd name="T45" fmla="*/ 2147483647 h 810"/>
              <a:gd name="T46" fmla="*/ 2147483647 w 694"/>
              <a:gd name="T47" fmla="*/ 2147483647 h 810"/>
              <a:gd name="T48" fmla="*/ 2147483647 w 694"/>
              <a:gd name="T49" fmla="*/ 2147483647 h 810"/>
              <a:gd name="T50" fmla="*/ 2147483647 w 694"/>
              <a:gd name="T51" fmla="*/ 2147483647 h 810"/>
              <a:gd name="T52" fmla="*/ 2147483647 w 694"/>
              <a:gd name="T53" fmla="*/ 2147483647 h 810"/>
              <a:gd name="T54" fmla="*/ 2147483647 w 694"/>
              <a:gd name="T55" fmla="*/ 2147483647 h 810"/>
              <a:gd name="T56" fmla="*/ 2147483647 w 694"/>
              <a:gd name="T57" fmla="*/ 2147483647 h 810"/>
              <a:gd name="T58" fmla="*/ 2147483647 w 694"/>
              <a:gd name="T59" fmla="*/ 0 h 810"/>
              <a:gd name="T60" fmla="*/ 2147483647 w 694"/>
              <a:gd name="T61" fmla="*/ 2147483647 h 81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694"/>
              <a:gd name="T94" fmla="*/ 0 h 810"/>
              <a:gd name="T95" fmla="*/ 694 w 694"/>
              <a:gd name="T96" fmla="*/ 810 h 81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694" h="810">
                <a:moveTo>
                  <a:pt x="88" y="3"/>
                </a:moveTo>
                <a:cubicBezTo>
                  <a:pt x="105" y="37"/>
                  <a:pt x="104" y="77"/>
                  <a:pt x="106" y="114"/>
                </a:cubicBezTo>
                <a:cubicBezTo>
                  <a:pt x="92" y="135"/>
                  <a:pt x="104" y="161"/>
                  <a:pt x="85" y="180"/>
                </a:cubicBezTo>
                <a:cubicBezTo>
                  <a:pt x="75" y="210"/>
                  <a:pt x="51" y="238"/>
                  <a:pt x="34" y="264"/>
                </a:cubicBezTo>
                <a:cubicBezTo>
                  <a:pt x="28" y="273"/>
                  <a:pt x="22" y="282"/>
                  <a:pt x="16" y="291"/>
                </a:cubicBezTo>
                <a:cubicBezTo>
                  <a:pt x="14" y="294"/>
                  <a:pt x="10" y="300"/>
                  <a:pt x="10" y="300"/>
                </a:cubicBezTo>
                <a:cubicBezTo>
                  <a:pt x="16" y="333"/>
                  <a:pt x="14" y="367"/>
                  <a:pt x="1" y="399"/>
                </a:cubicBezTo>
                <a:cubicBezTo>
                  <a:pt x="2" y="410"/>
                  <a:pt x="0" y="422"/>
                  <a:pt x="4" y="432"/>
                </a:cubicBezTo>
                <a:cubicBezTo>
                  <a:pt x="7" y="440"/>
                  <a:pt x="22" y="450"/>
                  <a:pt x="22" y="450"/>
                </a:cubicBezTo>
                <a:cubicBezTo>
                  <a:pt x="27" y="466"/>
                  <a:pt x="69" y="523"/>
                  <a:pt x="85" y="534"/>
                </a:cubicBezTo>
                <a:cubicBezTo>
                  <a:pt x="101" y="558"/>
                  <a:pt x="146" y="610"/>
                  <a:pt x="169" y="627"/>
                </a:cubicBezTo>
                <a:cubicBezTo>
                  <a:pt x="183" y="638"/>
                  <a:pt x="201" y="645"/>
                  <a:pt x="214" y="657"/>
                </a:cubicBezTo>
                <a:cubicBezTo>
                  <a:pt x="240" y="681"/>
                  <a:pt x="263" y="712"/>
                  <a:pt x="292" y="732"/>
                </a:cubicBezTo>
                <a:cubicBezTo>
                  <a:pt x="352" y="772"/>
                  <a:pt x="419" y="796"/>
                  <a:pt x="490" y="810"/>
                </a:cubicBezTo>
                <a:cubicBezTo>
                  <a:pt x="500" y="808"/>
                  <a:pt x="510" y="808"/>
                  <a:pt x="520" y="804"/>
                </a:cubicBezTo>
                <a:cubicBezTo>
                  <a:pt x="532" y="799"/>
                  <a:pt x="534" y="782"/>
                  <a:pt x="541" y="774"/>
                </a:cubicBezTo>
                <a:cubicBezTo>
                  <a:pt x="554" y="759"/>
                  <a:pt x="570" y="747"/>
                  <a:pt x="589" y="741"/>
                </a:cubicBezTo>
                <a:cubicBezTo>
                  <a:pt x="602" y="724"/>
                  <a:pt x="624" y="714"/>
                  <a:pt x="643" y="702"/>
                </a:cubicBezTo>
                <a:cubicBezTo>
                  <a:pt x="649" y="698"/>
                  <a:pt x="655" y="694"/>
                  <a:pt x="661" y="690"/>
                </a:cubicBezTo>
                <a:cubicBezTo>
                  <a:pt x="666" y="687"/>
                  <a:pt x="676" y="681"/>
                  <a:pt x="676" y="681"/>
                </a:cubicBezTo>
                <a:cubicBezTo>
                  <a:pt x="687" y="665"/>
                  <a:pt x="690" y="646"/>
                  <a:pt x="694" y="627"/>
                </a:cubicBezTo>
                <a:cubicBezTo>
                  <a:pt x="685" y="560"/>
                  <a:pt x="664" y="536"/>
                  <a:pt x="640" y="477"/>
                </a:cubicBezTo>
                <a:cubicBezTo>
                  <a:pt x="629" y="450"/>
                  <a:pt x="605" y="381"/>
                  <a:pt x="580" y="363"/>
                </a:cubicBezTo>
                <a:cubicBezTo>
                  <a:pt x="559" y="347"/>
                  <a:pt x="546" y="322"/>
                  <a:pt x="532" y="300"/>
                </a:cubicBezTo>
                <a:cubicBezTo>
                  <a:pt x="513" y="272"/>
                  <a:pt x="494" y="256"/>
                  <a:pt x="484" y="222"/>
                </a:cubicBezTo>
                <a:cubicBezTo>
                  <a:pt x="487" y="169"/>
                  <a:pt x="488" y="146"/>
                  <a:pt x="445" y="117"/>
                </a:cubicBezTo>
                <a:cubicBezTo>
                  <a:pt x="436" y="104"/>
                  <a:pt x="422" y="94"/>
                  <a:pt x="406" y="90"/>
                </a:cubicBezTo>
                <a:cubicBezTo>
                  <a:pt x="398" y="88"/>
                  <a:pt x="382" y="84"/>
                  <a:pt x="382" y="84"/>
                </a:cubicBezTo>
                <a:cubicBezTo>
                  <a:pt x="330" y="53"/>
                  <a:pt x="264" y="41"/>
                  <a:pt x="205" y="24"/>
                </a:cubicBezTo>
                <a:cubicBezTo>
                  <a:pt x="187" y="12"/>
                  <a:pt x="160" y="6"/>
                  <a:pt x="139" y="0"/>
                </a:cubicBezTo>
                <a:cubicBezTo>
                  <a:pt x="122" y="1"/>
                  <a:pt x="88" y="3"/>
                  <a:pt x="88" y="3"/>
                </a:cubicBezTo>
                <a:close/>
              </a:path>
            </a:pathLst>
          </a:cu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583" name="Text Box 67"/>
          <p:cNvSpPr txBox="1">
            <a:spLocks noChangeArrowheads="1"/>
          </p:cNvSpPr>
          <p:nvPr/>
        </p:nvSpPr>
        <p:spPr bwMode="auto">
          <a:xfrm>
            <a:off x="1398588" y="3479800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Receptor</a:t>
            </a:r>
          </a:p>
        </p:txBody>
      </p:sp>
      <p:sp>
        <p:nvSpPr>
          <p:cNvPr id="24584" name="Line 68"/>
          <p:cNvSpPr>
            <a:spLocks noChangeShapeType="1"/>
          </p:cNvSpPr>
          <p:nvPr/>
        </p:nvSpPr>
        <p:spPr bwMode="auto">
          <a:xfrm>
            <a:off x="2514600" y="3273425"/>
            <a:ext cx="287338" cy="127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585" name="Freeform 69"/>
          <p:cNvSpPr>
            <a:spLocks/>
          </p:cNvSpPr>
          <p:nvPr/>
        </p:nvSpPr>
        <p:spPr bwMode="auto">
          <a:xfrm>
            <a:off x="2905125" y="2859088"/>
            <a:ext cx="1252538" cy="1031875"/>
          </a:xfrm>
          <a:custGeom>
            <a:avLst/>
            <a:gdLst>
              <a:gd name="T0" fmla="*/ 2147483647 w 1592"/>
              <a:gd name="T1" fmla="*/ 2147483647 h 1312"/>
              <a:gd name="T2" fmla="*/ 2147483647 w 1592"/>
              <a:gd name="T3" fmla="*/ 2147483647 h 1312"/>
              <a:gd name="T4" fmla="*/ 0 w 1592"/>
              <a:gd name="T5" fmla="*/ 2147483647 h 1312"/>
              <a:gd name="T6" fmla="*/ 2147483647 w 1592"/>
              <a:gd name="T7" fmla="*/ 2147483647 h 1312"/>
              <a:gd name="T8" fmla="*/ 2147483647 w 1592"/>
              <a:gd name="T9" fmla="*/ 2147483647 h 1312"/>
              <a:gd name="T10" fmla="*/ 2147483647 w 1592"/>
              <a:gd name="T11" fmla="*/ 2147483647 h 1312"/>
              <a:gd name="T12" fmla="*/ 2147483647 w 1592"/>
              <a:gd name="T13" fmla="*/ 2147483647 h 1312"/>
              <a:gd name="T14" fmla="*/ 2147483647 w 1592"/>
              <a:gd name="T15" fmla="*/ 2147483647 h 1312"/>
              <a:gd name="T16" fmla="*/ 2147483647 w 1592"/>
              <a:gd name="T17" fmla="*/ 2147483647 h 1312"/>
              <a:gd name="T18" fmla="*/ 2147483647 w 1592"/>
              <a:gd name="T19" fmla="*/ 2147483647 h 1312"/>
              <a:gd name="T20" fmla="*/ 2147483647 w 1592"/>
              <a:gd name="T21" fmla="*/ 2147483647 h 1312"/>
              <a:gd name="T22" fmla="*/ 2147483647 w 1592"/>
              <a:gd name="T23" fmla="*/ 2147483647 h 1312"/>
              <a:gd name="T24" fmla="*/ 2147483647 w 1592"/>
              <a:gd name="T25" fmla="*/ 2147483647 h 1312"/>
              <a:gd name="T26" fmla="*/ 2147483647 w 1592"/>
              <a:gd name="T27" fmla="*/ 2147483647 h 1312"/>
              <a:gd name="T28" fmla="*/ 2147483647 w 1592"/>
              <a:gd name="T29" fmla="*/ 2147483647 h 1312"/>
              <a:gd name="T30" fmla="*/ 2147483647 w 1592"/>
              <a:gd name="T31" fmla="*/ 2147483647 h 1312"/>
              <a:gd name="T32" fmla="*/ 2147483647 w 1592"/>
              <a:gd name="T33" fmla="*/ 2147483647 h 1312"/>
              <a:gd name="T34" fmla="*/ 2147483647 w 1592"/>
              <a:gd name="T35" fmla="*/ 2147483647 h 1312"/>
              <a:gd name="T36" fmla="*/ 2147483647 w 1592"/>
              <a:gd name="T37" fmla="*/ 2147483647 h 1312"/>
              <a:gd name="T38" fmla="*/ 2147483647 w 1592"/>
              <a:gd name="T39" fmla="*/ 2147483647 h 1312"/>
              <a:gd name="T40" fmla="*/ 2147483647 w 1592"/>
              <a:gd name="T41" fmla="*/ 2147483647 h 1312"/>
              <a:gd name="T42" fmla="*/ 2147483647 w 1592"/>
              <a:gd name="T43" fmla="*/ 2147483647 h 1312"/>
              <a:gd name="T44" fmla="*/ 2147483647 w 1592"/>
              <a:gd name="T45" fmla="*/ 2147483647 h 1312"/>
              <a:gd name="T46" fmla="*/ 2147483647 w 1592"/>
              <a:gd name="T47" fmla="*/ 2147483647 h 1312"/>
              <a:gd name="T48" fmla="*/ 2147483647 w 1592"/>
              <a:gd name="T49" fmla="*/ 2147483647 h 1312"/>
              <a:gd name="T50" fmla="*/ 2147483647 w 1592"/>
              <a:gd name="T51" fmla="*/ 0 h 1312"/>
              <a:gd name="T52" fmla="*/ 2147483647 w 1592"/>
              <a:gd name="T53" fmla="*/ 2147483647 h 1312"/>
              <a:gd name="T54" fmla="*/ 2147483647 w 1592"/>
              <a:gd name="T55" fmla="*/ 2147483647 h 1312"/>
              <a:gd name="T56" fmla="*/ 2147483647 w 1592"/>
              <a:gd name="T57" fmla="*/ 2147483647 h 1312"/>
              <a:gd name="T58" fmla="*/ 2147483647 w 1592"/>
              <a:gd name="T59" fmla="*/ 2147483647 h 1312"/>
              <a:gd name="T60" fmla="*/ 2147483647 w 1592"/>
              <a:gd name="T61" fmla="*/ 2147483647 h 1312"/>
              <a:gd name="T62" fmla="*/ 2147483647 w 1592"/>
              <a:gd name="T63" fmla="*/ 2147483647 h 1312"/>
              <a:gd name="T64" fmla="*/ 2147483647 w 1592"/>
              <a:gd name="T65" fmla="*/ 2147483647 h 1312"/>
              <a:gd name="T66" fmla="*/ 2147483647 w 1592"/>
              <a:gd name="T67" fmla="*/ 2147483647 h 1312"/>
              <a:gd name="T68" fmla="*/ 2147483647 w 1592"/>
              <a:gd name="T69" fmla="*/ 2147483647 h 1312"/>
              <a:gd name="T70" fmla="*/ 2147483647 w 1592"/>
              <a:gd name="T71" fmla="*/ 2147483647 h 1312"/>
              <a:gd name="T72" fmla="*/ 2147483647 w 1592"/>
              <a:gd name="T73" fmla="*/ 2147483647 h 1312"/>
              <a:gd name="T74" fmla="*/ 2147483647 w 1592"/>
              <a:gd name="T75" fmla="*/ 2147483647 h 1312"/>
              <a:gd name="T76" fmla="*/ 2147483647 w 1592"/>
              <a:gd name="T77" fmla="*/ 2147483647 h 1312"/>
              <a:gd name="T78" fmla="*/ 2147483647 w 1592"/>
              <a:gd name="T79" fmla="*/ 2147483647 h 1312"/>
              <a:gd name="T80" fmla="*/ 2147483647 w 1592"/>
              <a:gd name="T81" fmla="*/ 2147483647 h 1312"/>
              <a:gd name="T82" fmla="*/ 2147483647 w 1592"/>
              <a:gd name="T83" fmla="*/ 2147483647 h 1312"/>
              <a:gd name="T84" fmla="*/ 2147483647 w 1592"/>
              <a:gd name="T85" fmla="*/ 2147483647 h 1312"/>
              <a:gd name="T86" fmla="*/ 2147483647 w 1592"/>
              <a:gd name="T87" fmla="*/ 2147483647 h 1312"/>
              <a:gd name="T88" fmla="*/ 2147483647 w 1592"/>
              <a:gd name="T89" fmla="*/ 2147483647 h 1312"/>
              <a:gd name="T90" fmla="*/ 2147483647 w 1592"/>
              <a:gd name="T91" fmla="*/ 2147483647 h 1312"/>
              <a:gd name="T92" fmla="*/ 2147483647 w 1592"/>
              <a:gd name="T93" fmla="*/ 2147483647 h 1312"/>
              <a:gd name="T94" fmla="*/ 2147483647 w 1592"/>
              <a:gd name="T95" fmla="*/ 2147483647 h 1312"/>
              <a:gd name="T96" fmla="*/ 2147483647 w 1592"/>
              <a:gd name="T97" fmla="*/ 2147483647 h 1312"/>
              <a:gd name="T98" fmla="*/ 2147483647 w 1592"/>
              <a:gd name="T99" fmla="*/ 2147483647 h 1312"/>
              <a:gd name="T100" fmla="*/ 2147483647 w 1592"/>
              <a:gd name="T101" fmla="*/ 2147483647 h 1312"/>
              <a:gd name="T102" fmla="*/ 2147483647 w 1592"/>
              <a:gd name="T103" fmla="*/ 2147483647 h 1312"/>
              <a:gd name="T104" fmla="*/ 2147483647 w 1592"/>
              <a:gd name="T105" fmla="*/ 2147483647 h 1312"/>
              <a:gd name="T106" fmla="*/ 2147483647 w 1592"/>
              <a:gd name="T107" fmla="*/ 2147483647 h 1312"/>
              <a:gd name="T108" fmla="*/ 2147483647 w 1592"/>
              <a:gd name="T109" fmla="*/ 2147483647 h 131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592"/>
              <a:gd name="T166" fmla="*/ 0 h 1312"/>
              <a:gd name="T167" fmla="*/ 1592 w 1592"/>
              <a:gd name="T168" fmla="*/ 1312 h 131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592" h="1312">
                <a:moveTo>
                  <a:pt x="192" y="216"/>
                </a:moveTo>
                <a:cubicBezTo>
                  <a:pt x="170" y="245"/>
                  <a:pt x="148" y="307"/>
                  <a:pt x="120" y="328"/>
                </a:cubicBezTo>
                <a:cubicBezTo>
                  <a:pt x="59" y="374"/>
                  <a:pt x="24" y="441"/>
                  <a:pt x="0" y="512"/>
                </a:cubicBezTo>
                <a:cubicBezTo>
                  <a:pt x="12" y="622"/>
                  <a:pt x="23" y="721"/>
                  <a:pt x="64" y="824"/>
                </a:cubicBezTo>
                <a:cubicBezTo>
                  <a:pt x="77" y="856"/>
                  <a:pt x="86" y="891"/>
                  <a:pt x="104" y="920"/>
                </a:cubicBezTo>
                <a:cubicBezTo>
                  <a:pt x="118" y="942"/>
                  <a:pt x="152" y="984"/>
                  <a:pt x="152" y="984"/>
                </a:cubicBezTo>
                <a:cubicBezTo>
                  <a:pt x="168" y="1031"/>
                  <a:pt x="205" y="1061"/>
                  <a:pt x="240" y="1096"/>
                </a:cubicBezTo>
                <a:cubicBezTo>
                  <a:pt x="365" y="1221"/>
                  <a:pt x="477" y="1290"/>
                  <a:pt x="656" y="1312"/>
                </a:cubicBezTo>
                <a:cubicBezTo>
                  <a:pt x="739" y="1307"/>
                  <a:pt x="822" y="1304"/>
                  <a:pt x="904" y="1296"/>
                </a:cubicBezTo>
                <a:cubicBezTo>
                  <a:pt x="974" y="1289"/>
                  <a:pt x="1024" y="1245"/>
                  <a:pt x="1088" y="1224"/>
                </a:cubicBezTo>
                <a:cubicBezTo>
                  <a:pt x="1165" y="1147"/>
                  <a:pt x="1067" y="1238"/>
                  <a:pt x="1136" y="1192"/>
                </a:cubicBezTo>
                <a:cubicBezTo>
                  <a:pt x="1169" y="1170"/>
                  <a:pt x="1206" y="1130"/>
                  <a:pt x="1232" y="1104"/>
                </a:cubicBezTo>
                <a:cubicBezTo>
                  <a:pt x="1247" y="1089"/>
                  <a:pt x="1280" y="1016"/>
                  <a:pt x="1280" y="1016"/>
                </a:cubicBezTo>
                <a:cubicBezTo>
                  <a:pt x="1290" y="997"/>
                  <a:pt x="1303" y="980"/>
                  <a:pt x="1312" y="960"/>
                </a:cubicBezTo>
                <a:cubicBezTo>
                  <a:pt x="1319" y="945"/>
                  <a:pt x="1319" y="926"/>
                  <a:pt x="1328" y="912"/>
                </a:cubicBezTo>
                <a:cubicBezTo>
                  <a:pt x="1339" y="896"/>
                  <a:pt x="1360" y="864"/>
                  <a:pt x="1360" y="864"/>
                </a:cubicBezTo>
                <a:cubicBezTo>
                  <a:pt x="1373" y="811"/>
                  <a:pt x="1403" y="774"/>
                  <a:pt x="1432" y="728"/>
                </a:cubicBezTo>
                <a:cubicBezTo>
                  <a:pt x="1493" y="631"/>
                  <a:pt x="1564" y="546"/>
                  <a:pt x="1592" y="432"/>
                </a:cubicBezTo>
                <a:cubicBezTo>
                  <a:pt x="1584" y="390"/>
                  <a:pt x="1581" y="350"/>
                  <a:pt x="1560" y="312"/>
                </a:cubicBezTo>
                <a:cubicBezTo>
                  <a:pt x="1517" y="233"/>
                  <a:pt x="1547" y="286"/>
                  <a:pt x="1504" y="248"/>
                </a:cubicBezTo>
                <a:cubicBezTo>
                  <a:pt x="1479" y="225"/>
                  <a:pt x="1456" y="200"/>
                  <a:pt x="1432" y="176"/>
                </a:cubicBezTo>
                <a:cubicBezTo>
                  <a:pt x="1424" y="168"/>
                  <a:pt x="1410" y="167"/>
                  <a:pt x="1400" y="160"/>
                </a:cubicBezTo>
                <a:cubicBezTo>
                  <a:pt x="1378" y="145"/>
                  <a:pt x="1360" y="124"/>
                  <a:pt x="1336" y="112"/>
                </a:cubicBezTo>
                <a:cubicBezTo>
                  <a:pt x="1325" y="107"/>
                  <a:pt x="1314" y="102"/>
                  <a:pt x="1304" y="96"/>
                </a:cubicBezTo>
                <a:cubicBezTo>
                  <a:pt x="1260" y="71"/>
                  <a:pt x="1235" y="40"/>
                  <a:pt x="1184" y="24"/>
                </a:cubicBezTo>
                <a:cubicBezTo>
                  <a:pt x="1160" y="17"/>
                  <a:pt x="1112" y="0"/>
                  <a:pt x="1112" y="0"/>
                </a:cubicBezTo>
                <a:cubicBezTo>
                  <a:pt x="1056" y="8"/>
                  <a:pt x="997" y="6"/>
                  <a:pt x="944" y="24"/>
                </a:cubicBezTo>
                <a:cubicBezTo>
                  <a:pt x="929" y="39"/>
                  <a:pt x="907" y="56"/>
                  <a:pt x="904" y="80"/>
                </a:cubicBezTo>
                <a:cubicBezTo>
                  <a:pt x="899" y="123"/>
                  <a:pt x="929" y="155"/>
                  <a:pt x="952" y="184"/>
                </a:cubicBezTo>
                <a:cubicBezTo>
                  <a:pt x="981" y="221"/>
                  <a:pt x="1006" y="264"/>
                  <a:pt x="1032" y="304"/>
                </a:cubicBezTo>
                <a:cubicBezTo>
                  <a:pt x="1048" y="328"/>
                  <a:pt x="1064" y="352"/>
                  <a:pt x="1080" y="376"/>
                </a:cubicBezTo>
                <a:cubicBezTo>
                  <a:pt x="1089" y="390"/>
                  <a:pt x="1096" y="424"/>
                  <a:pt x="1096" y="424"/>
                </a:cubicBezTo>
                <a:cubicBezTo>
                  <a:pt x="1084" y="517"/>
                  <a:pt x="1102" y="571"/>
                  <a:pt x="1016" y="600"/>
                </a:cubicBezTo>
                <a:cubicBezTo>
                  <a:pt x="930" y="542"/>
                  <a:pt x="879" y="450"/>
                  <a:pt x="792" y="392"/>
                </a:cubicBezTo>
                <a:cubicBezTo>
                  <a:pt x="730" y="404"/>
                  <a:pt x="762" y="390"/>
                  <a:pt x="704" y="448"/>
                </a:cubicBezTo>
                <a:cubicBezTo>
                  <a:pt x="696" y="456"/>
                  <a:pt x="680" y="472"/>
                  <a:pt x="680" y="472"/>
                </a:cubicBezTo>
                <a:cubicBezTo>
                  <a:pt x="683" y="488"/>
                  <a:pt x="680" y="506"/>
                  <a:pt x="688" y="520"/>
                </a:cubicBezTo>
                <a:cubicBezTo>
                  <a:pt x="699" y="540"/>
                  <a:pt x="723" y="549"/>
                  <a:pt x="736" y="568"/>
                </a:cubicBezTo>
                <a:cubicBezTo>
                  <a:pt x="782" y="637"/>
                  <a:pt x="727" y="550"/>
                  <a:pt x="760" y="616"/>
                </a:cubicBezTo>
                <a:cubicBezTo>
                  <a:pt x="798" y="692"/>
                  <a:pt x="751" y="564"/>
                  <a:pt x="792" y="688"/>
                </a:cubicBezTo>
                <a:cubicBezTo>
                  <a:pt x="795" y="696"/>
                  <a:pt x="800" y="712"/>
                  <a:pt x="800" y="712"/>
                </a:cubicBezTo>
                <a:cubicBezTo>
                  <a:pt x="795" y="728"/>
                  <a:pt x="791" y="745"/>
                  <a:pt x="784" y="760"/>
                </a:cubicBezTo>
                <a:cubicBezTo>
                  <a:pt x="767" y="798"/>
                  <a:pt x="727" y="803"/>
                  <a:pt x="696" y="824"/>
                </a:cubicBezTo>
                <a:cubicBezTo>
                  <a:pt x="661" y="819"/>
                  <a:pt x="624" y="822"/>
                  <a:pt x="592" y="808"/>
                </a:cubicBezTo>
                <a:cubicBezTo>
                  <a:pt x="571" y="799"/>
                  <a:pt x="560" y="776"/>
                  <a:pt x="544" y="760"/>
                </a:cubicBezTo>
                <a:cubicBezTo>
                  <a:pt x="497" y="713"/>
                  <a:pt x="445" y="672"/>
                  <a:pt x="408" y="616"/>
                </a:cubicBezTo>
                <a:cubicBezTo>
                  <a:pt x="419" y="584"/>
                  <a:pt x="429" y="552"/>
                  <a:pt x="440" y="520"/>
                </a:cubicBezTo>
                <a:cubicBezTo>
                  <a:pt x="443" y="511"/>
                  <a:pt x="452" y="505"/>
                  <a:pt x="456" y="496"/>
                </a:cubicBezTo>
                <a:cubicBezTo>
                  <a:pt x="463" y="481"/>
                  <a:pt x="472" y="448"/>
                  <a:pt x="472" y="448"/>
                </a:cubicBezTo>
                <a:cubicBezTo>
                  <a:pt x="467" y="421"/>
                  <a:pt x="466" y="393"/>
                  <a:pt x="456" y="368"/>
                </a:cubicBezTo>
                <a:cubicBezTo>
                  <a:pt x="441" y="328"/>
                  <a:pt x="363" y="257"/>
                  <a:pt x="328" y="240"/>
                </a:cubicBezTo>
                <a:cubicBezTo>
                  <a:pt x="323" y="232"/>
                  <a:pt x="319" y="222"/>
                  <a:pt x="312" y="216"/>
                </a:cubicBezTo>
                <a:cubicBezTo>
                  <a:pt x="298" y="203"/>
                  <a:pt x="264" y="184"/>
                  <a:pt x="264" y="184"/>
                </a:cubicBezTo>
                <a:cubicBezTo>
                  <a:pt x="240" y="187"/>
                  <a:pt x="214" y="183"/>
                  <a:pt x="192" y="192"/>
                </a:cubicBezTo>
                <a:cubicBezTo>
                  <a:pt x="185" y="195"/>
                  <a:pt x="184" y="216"/>
                  <a:pt x="192" y="21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586" name="Text Box 70"/>
          <p:cNvSpPr txBox="1">
            <a:spLocks noChangeArrowheads="1"/>
          </p:cNvSpPr>
          <p:nvPr/>
        </p:nvSpPr>
        <p:spPr bwMode="auto">
          <a:xfrm>
            <a:off x="3101975" y="3494088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Receptor</a:t>
            </a:r>
          </a:p>
        </p:txBody>
      </p:sp>
      <p:sp>
        <p:nvSpPr>
          <p:cNvPr id="24587" name="Text Box 71"/>
          <p:cNvSpPr txBox="1">
            <a:spLocks noChangeArrowheads="1"/>
          </p:cNvSpPr>
          <p:nvPr/>
        </p:nvSpPr>
        <p:spPr bwMode="auto">
          <a:xfrm>
            <a:off x="1439863" y="2044700"/>
            <a:ext cx="881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rgbClr val="CC0099"/>
                </a:solidFill>
                <a:latin typeface="+mn-lt"/>
              </a:rPr>
              <a:t>Agonist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(binds to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 Dopamine 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Receptor)</a:t>
            </a:r>
          </a:p>
        </p:txBody>
      </p:sp>
      <p:sp>
        <p:nvSpPr>
          <p:cNvPr id="24588" name="Freeform 72"/>
          <p:cNvSpPr>
            <a:spLocks/>
          </p:cNvSpPr>
          <p:nvPr/>
        </p:nvSpPr>
        <p:spPr bwMode="auto">
          <a:xfrm>
            <a:off x="4559300" y="2833688"/>
            <a:ext cx="1252538" cy="1031875"/>
          </a:xfrm>
          <a:custGeom>
            <a:avLst/>
            <a:gdLst>
              <a:gd name="T0" fmla="*/ 2147483647 w 1592"/>
              <a:gd name="T1" fmla="*/ 2147483647 h 1312"/>
              <a:gd name="T2" fmla="*/ 2147483647 w 1592"/>
              <a:gd name="T3" fmla="*/ 2147483647 h 1312"/>
              <a:gd name="T4" fmla="*/ 0 w 1592"/>
              <a:gd name="T5" fmla="*/ 2147483647 h 1312"/>
              <a:gd name="T6" fmla="*/ 2147483647 w 1592"/>
              <a:gd name="T7" fmla="*/ 2147483647 h 1312"/>
              <a:gd name="T8" fmla="*/ 2147483647 w 1592"/>
              <a:gd name="T9" fmla="*/ 2147483647 h 1312"/>
              <a:gd name="T10" fmla="*/ 2147483647 w 1592"/>
              <a:gd name="T11" fmla="*/ 2147483647 h 1312"/>
              <a:gd name="T12" fmla="*/ 2147483647 w 1592"/>
              <a:gd name="T13" fmla="*/ 2147483647 h 1312"/>
              <a:gd name="T14" fmla="*/ 2147483647 w 1592"/>
              <a:gd name="T15" fmla="*/ 2147483647 h 1312"/>
              <a:gd name="T16" fmla="*/ 2147483647 w 1592"/>
              <a:gd name="T17" fmla="*/ 2147483647 h 1312"/>
              <a:gd name="T18" fmla="*/ 2147483647 w 1592"/>
              <a:gd name="T19" fmla="*/ 2147483647 h 1312"/>
              <a:gd name="T20" fmla="*/ 2147483647 w 1592"/>
              <a:gd name="T21" fmla="*/ 2147483647 h 1312"/>
              <a:gd name="T22" fmla="*/ 2147483647 w 1592"/>
              <a:gd name="T23" fmla="*/ 2147483647 h 1312"/>
              <a:gd name="T24" fmla="*/ 2147483647 w 1592"/>
              <a:gd name="T25" fmla="*/ 2147483647 h 1312"/>
              <a:gd name="T26" fmla="*/ 2147483647 w 1592"/>
              <a:gd name="T27" fmla="*/ 2147483647 h 1312"/>
              <a:gd name="T28" fmla="*/ 2147483647 w 1592"/>
              <a:gd name="T29" fmla="*/ 2147483647 h 1312"/>
              <a:gd name="T30" fmla="*/ 2147483647 w 1592"/>
              <a:gd name="T31" fmla="*/ 2147483647 h 1312"/>
              <a:gd name="T32" fmla="*/ 2147483647 w 1592"/>
              <a:gd name="T33" fmla="*/ 2147483647 h 1312"/>
              <a:gd name="T34" fmla="*/ 2147483647 w 1592"/>
              <a:gd name="T35" fmla="*/ 2147483647 h 1312"/>
              <a:gd name="T36" fmla="*/ 2147483647 w 1592"/>
              <a:gd name="T37" fmla="*/ 2147483647 h 1312"/>
              <a:gd name="T38" fmla="*/ 2147483647 w 1592"/>
              <a:gd name="T39" fmla="*/ 2147483647 h 1312"/>
              <a:gd name="T40" fmla="*/ 2147483647 w 1592"/>
              <a:gd name="T41" fmla="*/ 2147483647 h 1312"/>
              <a:gd name="T42" fmla="*/ 2147483647 w 1592"/>
              <a:gd name="T43" fmla="*/ 2147483647 h 1312"/>
              <a:gd name="T44" fmla="*/ 2147483647 w 1592"/>
              <a:gd name="T45" fmla="*/ 2147483647 h 1312"/>
              <a:gd name="T46" fmla="*/ 2147483647 w 1592"/>
              <a:gd name="T47" fmla="*/ 2147483647 h 1312"/>
              <a:gd name="T48" fmla="*/ 2147483647 w 1592"/>
              <a:gd name="T49" fmla="*/ 2147483647 h 1312"/>
              <a:gd name="T50" fmla="*/ 2147483647 w 1592"/>
              <a:gd name="T51" fmla="*/ 0 h 1312"/>
              <a:gd name="T52" fmla="*/ 2147483647 w 1592"/>
              <a:gd name="T53" fmla="*/ 2147483647 h 1312"/>
              <a:gd name="T54" fmla="*/ 2147483647 w 1592"/>
              <a:gd name="T55" fmla="*/ 2147483647 h 1312"/>
              <a:gd name="T56" fmla="*/ 2147483647 w 1592"/>
              <a:gd name="T57" fmla="*/ 2147483647 h 1312"/>
              <a:gd name="T58" fmla="*/ 2147483647 w 1592"/>
              <a:gd name="T59" fmla="*/ 2147483647 h 1312"/>
              <a:gd name="T60" fmla="*/ 2147483647 w 1592"/>
              <a:gd name="T61" fmla="*/ 2147483647 h 1312"/>
              <a:gd name="T62" fmla="*/ 2147483647 w 1592"/>
              <a:gd name="T63" fmla="*/ 2147483647 h 1312"/>
              <a:gd name="T64" fmla="*/ 2147483647 w 1592"/>
              <a:gd name="T65" fmla="*/ 2147483647 h 1312"/>
              <a:gd name="T66" fmla="*/ 2147483647 w 1592"/>
              <a:gd name="T67" fmla="*/ 2147483647 h 1312"/>
              <a:gd name="T68" fmla="*/ 2147483647 w 1592"/>
              <a:gd name="T69" fmla="*/ 2147483647 h 1312"/>
              <a:gd name="T70" fmla="*/ 2147483647 w 1592"/>
              <a:gd name="T71" fmla="*/ 2147483647 h 1312"/>
              <a:gd name="T72" fmla="*/ 2147483647 w 1592"/>
              <a:gd name="T73" fmla="*/ 2147483647 h 1312"/>
              <a:gd name="T74" fmla="*/ 2147483647 w 1592"/>
              <a:gd name="T75" fmla="*/ 2147483647 h 1312"/>
              <a:gd name="T76" fmla="*/ 2147483647 w 1592"/>
              <a:gd name="T77" fmla="*/ 2147483647 h 1312"/>
              <a:gd name="T78" fmla="*/ 2147483647 w 1592"/>
              <a:gd name="T79" fmla="*/ 2147483647 h 1312"/>
              <a:gd name="T80" fmla="*/ 2147483647 w 1592"/>
              <a:gd name="T81" fmla="*/ 2147483647 h 1312"/>
              <a:gd name="T82" fmla="*/ 2147483647 w 1592"/>
              <a:gd name="T83" fmla="*/ 2147483647 h 1312"/>
              <a:gd name="T84" fmla="*/ 2147483647 w 1592"/>
              <a:gd name="T85" fmla="*/ 2147483647 h 1312"/>
              <a:gd name="T86" fmla="*/ 2147483647 w 1592"/>
              <a:gd name="T87" fmla="*/ 2147483647 h 1312"/>
              <a:gd name="T88" fmla="*/ 2147483647 w 1592"/>
              <a:gd name="T89" fmla="*/ 2147483647 h 1312"/>
              <a:gd name="T90" fmla="*/ 2147483647 w 1592"/>
              <a:gd name="T91" fmla="*/ 2147483647 h 1312"/>
              <a:gd name="T92" fmla="*/ 2147483647 w 1592"/>
              <a:gd name="T93" fmla="*/ 2147483647 h 1312"/>
              <a:gd name="T94" fmla="*/ 2147483647 w 1592"/>
              <a:gd name="T95" fmla="*/ 2147483647 h 1312"/>
              <a:gd name="T96" fmla="*/ 2147483647 w 1592"/>
              <a:gd name="T97" fmla="*/ 2147483647 h 1312"/>
              <a:gd name="T98" fmla="*/ 2147483647 w 1592"/>
              <a:gd name="T99" fmla="*/ 2147483647 h 1312"/>
              <a:gd name="T100" fmla="*/ 2147483647 w 1592"/>
              <a:gd name="T101" fmla="*/ 2147483647 h 1312"/>
              <a:gd name="T102" fmla="*/ 2147483647 w 1592"/>
              <a:gd name="T103" fmla="*/ 2147483647 h 1312"/>
              <a:gd name="T104" fmla="*/ 2147483647 w 1592"/>
              <a:gd name="T105" fmla="*/ 2147483647 h 1312"/>
              <a:gd name="T106" fmla="*/ 2147483647 w 1592"/>
              <a:gd name="T107" fmla="*/ 2147483647 h 1312"/>
              <a:gd name="T108" fmla="*/ 2147483647 w 1592"/>
              <a:gd name="T109" fmla="*/ 2147483647 h 131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592"/>
              <a:gd name="T166" fmla="*/ 0 h 1312"/>
              <a:gd name="T167" fmla="*/ 1592 w 1592"/>
              <a:gd name="T168" fmla="*/ 1312 h 131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592" h="1312">
                <a:moveTo>
                  <a:pt x="192" y="216"/>
                </a:moveTo>
                <a:cubicBezTo>
                  <a:pt x="170" y="245"/>
                  <a:pt x="148" y="307"/>
                  <a:pt x="120" y="328"/>
                </a:cubicBezTo>
                <a:cubicBezTo>
                  <a:pt x="59" y="374"/>
                  <a:pt x="24" y="441"/>
                  <a:pt x="0" y="512"/>
                </a:cubicBezTo>
                <a:cubicBezTo>
                  <a:pt x="12" y="622"/>
                  <a:pt x="23" y="721"/>
                  <a:pt x="64" y="824"/>
                </a:cubicBezTo>
                <a:cubicBezTo>
                  <a:pt x="77" y="856"/>
                  <a:pt x="86" y="891"/>
                  <a:pt x="104" y="920"/>
                </a:cubicBezTo>
                <a:cubicBezTo>
                  <a:pt x="118" y="942"/>
                  <a:pt x="152" y="984"/>
                  <a:pt x="152" y="984"/>
                </a:cubicBezTo>
                <a:cubicBezTo>
                  <a:pt x="168" y="1031"/>
                  <a:pt x="205" y="1061"/>
                  <a:pt x="240" y="1096"/>
                </a:cubicBezTo>
                <a:cubicBezTo>
                  <a:pt x="365" y="1221"/>
                  <a:pt x="477" y="1290"/>
                  <a:pt x="656" y="1312"/>
                </a:cubicBezTo>
                <a:cubicBezTo>
                  <a:pt x="739" y="1307"/>
                  <a:pt x="822" y="1304"/>
                  <a:pt x="904" y="1296"/>
                </a:cubicBezTo>
                <a:cubicBezTo>
                  <a:pt x="974" y="1289"/>
                  <a:pt x="1024" y="1245"/>
                  <a:pt x="1088" y="1224"/>
                </a:cubicBezTo>
                <a:cubicBezTo>
                  <a:pt x="1165" y="1147"/>
                  <a:pt x="1067" y="1238"/>
                  <a:pt x="1136" y="1192"/>
                </a:cubicBezTo>
                <a:cubicBezTo>
                  <a:pt x="1169" y="1170"/>
                  <a:pt x="1206" y="1130"/>
                  <a:pt x="1232" y="1104"/>
                </a:cubicBezTo>
                <a:cubicBezTo>
                  <a:pt x="1247" y="1089"/>
                  <a:pt x="1280" y="1016"/>
                  <a:pt x="1280" y="1016"/>
                </a:cubicBezTo>
                <a:cubicBezTo>
                  <a:pt x="1290" y="997"/>
                  <a:pt x="1303" y="980"/>
                  <a:pt x="1312" y="960"/>
                </a:cubicBezTo>
                <a:cubicBezTo>
                  <a:pt x="1319" y="945"/>
                  <a:pt x="1319" y="926"/>
                  <a:pt x="1328" y="912"/>
                </a:cubicBezTo>
                <a:cubicBezTo>
                  <a:pt x="1339" y="896"/>
                  <a:pt x="1360" y="864"/>
                  <a:pt x="1360" y="864"/>
                </a:cubicBezTo>
                <a:cubicBezTo>
                  <a:pt x="1373" y="811"/>
                  <a:pt x="1403" y="774"/>
                  <a:pt x="1432" y="728"/>
                </a:cubicBezTo>
                <a:cubicBezTo>
                  <a:pt x="1493" y="631"/>
                  <a:pt x="1564" y="546"/>
                  <a:pt x="1592" y="432"/>
                </a:cubicBezTo>
                <a:cubicBezTo>
                  <a:pt x="1584" y="390"/>
                  <a:pt x="1581" y="350"/>
                  <a:pt x="1560" y="312"/>
                </a:cubicBezTo>
                <a:cubicBezTo>
                  <a:pt x="1517" y="233"/>
                  <a:pt x="1547" y="286"/>
                  <a:pt x="1504" y="248"/>
                </a:cubicBezTo>
                <a:cubicBezTo>
                  <a:pt x="1479" y="225"/>
                  <a:pt x="1456" y="200"/>
                  <a:pt x="1432" y="176"/>
                </a:cubicBezTo>
                <a:cubicBezTo>
                  <a:pt x="1424" y="168"/>
                  <a:pt x="1410" y="167"/>
                  <a:pt x="1400" y="160"/>
                </a:cubicBezTo>
                <a:cubicBezTo>
                  <a:pt x="1378" y="145"/>
                  <a:pt x="1360" y="124"/>
                  <a:pt x="1336" y="112"/>
                </a:cubicBezTo>
                <a:cubicBezTo>
                  <a:pt x="1325" y="107"/>
                  <a:pt x="1314" y="102"/>
                  <a:pt x="1304" y="96"/>
                </a:cubicBezTo>
                <a:cubicBezTo>
                  <a:pt x="1260" y="71"/>
                  <a:pt x="1235" y="40"/>
                  <a:pt x="1184" y="24"/>
                </a:cubicBezTo>
                <a:cubicBezTo>
                  <a:pt x="1160" y="17"/>
                  <a:pt x="1112" y="0"/>
                  <a:pt x="1112" y="0"/>
                </a:cubicBezTo>
                <a:cubicBezTo>
                  <a:pt x="1056" y="8"/>
                  <a:pt x="997" y="6"/>
                  <a:pt x="944" y="24"/>
                </a:cubicBezTo>
                <a:cubicBezTo>
                  <a:pt x="929" y="39"/>
                  <a:pt x="907" y="56"/>
                  <a:pt x="904" y="80"/>
                </a:cubicBezTo>
                <a:cubicBezTo>
                  <a:pt x="899" y="123"/>
                  <a:pt x="929" y="155"/>
                  <a:pt x="952" y="184"/>
                </a:cubicBezTo>
                <a:cubicBezTo>
                  <a:pt x="981" y="221"/>
                  <a:pt x="1006" y="264"/>
                  <a:pt x="1032" y="304"/>
                </a:cubicBezTo>
                <a:cubicBezTo>
                  <a:pt x="1048" y="328"/>
                  <a:pt x="1064" y="352"/>
                  <a:pt x="1080" y="376"/>
                </a:cubicBezTo>
                <a:cubicBezTo>
                  <a:pt x="1089" y="390"/>
                  <a:pt x="1096" y="424"/>
                  <a:pt x="1096" y="424"/>
                </a:cubicBezTo>
                <a:cubicBezTo>
                  <a:pt x="1084" y="517"/>
                  <a:pt x="1102" y="571"/>
                  <a:pt x="1016" y="600"/>
                </a:cubicBezTo>
                <a:cubicBezTo>
                  <a:pt x="930" y="542"/>
                  <a:pt x="879" y="450"/>
                  <a:pt x="792" y="392"/>
                </a:cubicBezTo>
                <a:cubicBezTo>
                  <a:pt x="730" y="404"/>
                  <a:pt x="762" y="390"/>
                  <a:pt x="704" y="448"/>
                </a:cubicBezTo>
                <a:cubicBezTo>
                  <a:pt x="696" y="456"/>
                  <a:pt x="680" y="472"/>
                  <a:pt x="680" y="472"/>
                </a:cubicBezTo>
                <a:cubicBezTo>
                  <a:pt x="683" y="488"/>
                  <a:pt x="680" y="506"/>
                  <a:pt x="688" y="520"/>
                </a:cubicBezTo>
                <a:cubicBezTo>
                  <a:pt x="699" y="540"/>
                  <a:pt x="723" y="549"/>
                  <a:pt x="736" y="568"/>
                </a:cubicBezTo>
                <a:cubicBezTo>
                  <a:pt x="782" y="637"/>
                  <a:pt x="727" y="550"/>
                  <a:pt x="760" y="616"/>
                </a:cubicBezTo>
                <a:cubicBezTo>
                  <a:pt x="798" y="692"/>
                  <a:pt x="751" y="564"/>
                  <a:pt x="792" y="688"/>
                </a:cubicBezTo>
                <a:cubicBezTo>
                  <a:pt x="795" y="696"/>
                  <a:pt x="800" y="712"/>
                  <a:pt x="800" y="712"/>
                </a:cubicBezTo>
                <a:cubicBezTo>
                  <a:pt x="795" y="728"/>
                  <a:pt x="791" y="745"/>
                  <a:pt x="784" y="760"/>
                </a:cubicBezTo>
                <a:cubicBezTo>
                  <a:pt x="767" y="798"/>
                  <a:pt x="727" y="803"/>
                  <a:pt x="696" y="824"/>
                </a:cubicBezTo>
                <a:cubicBezTo>
                  <a:pt x="661" y="819"/>
                  <a:pt x="624" y="822"/>
                  <a:pt x="592" y="808"/>
                </a:cubicBezTo>
                <a:cubicBezTo>
                  <a:pt x="571" y="799"/>
                  <a:pt x="560" y="776"/>
                  <a:pt x="544" y="760"/>
                </a:cubicBezTo>
                <a:cubicBezTo>
                  <a:pt x="497" y="713"/>
                  <a:pt x="445" y="672"/>
                  <a:pt x="408" y="616"/>
                </a:cubicBezTo>
                <a:cubicBezTo>
                  <a:pt x="419" y="584"/>
                  <a:pt x="429" y="552"/>
                  <a:pt x="440" y="520"/>
                </a:cubicBezTo>
                <a:cubicBezTo>
                  <a:pt x="443" y="511"/>
                  <a:pt x="452" y="505"/>
                  <a:pt x="456" y="496"/>
                </a:cubicBezTo>
                <a:cubicBezTo>
                  <a:pt x="463" y="481"/>
                  <a:pt x="472" y="448"/>
                  <a:pt x="472" y="448"/>
                </a:cubicBezTo>
                <a:cubicBezTo>
                  <a:pt x="467" y="421"/>
                  <a:pt x="466" y="393"/>
                  <a:pt x="456" y="368"/>
                </a:cubicBezTo>
                <a:cubicBezTo>
                  <a:pt x="441" y="328"/>
                  <a:pt x="363" y="257"/>
                  <a:pt x="328" y="240"/>
                </a:cubicBezTo>
                <a:cubicBezTo>
                  <a:pt x="323" y="232"/>
                  <a:pt x="319" y="222"/>
                  <a:pt x="312" y="216"/>
                </a:cubicBezTo>
                <a:cubicBezTo>
                  <a:pt x="298" y="203"/>
                  <a:pt x="264" y="184"/>
                  <a:pt x="264" y="184"/>
                </a:cubicBezTo>
                <a:cubicBezTo>
                  <a:pt x="240" y="187"/>
                  <a:pt x="214" y="183"/>
                  <a:pt x="192" y="192"/>
                </a:cubicBezTo>
                <a:cubicBezTo>
                  <a:pt x="185" y="195"/>
                  <a:pt x="184" y="216"/>
                  <a:pt x="192" y="21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589" name="Text Box 73"/>
          <p:cNvSpPr txBox="1">
            <a:spLocks noChangeArrowheads="1"/>
          </p:cNvSpPr>
          <p:nvPr/>
        </p:nvSpPr>
        <p:spPr bwMode="auto">
          <a:xfrm>
            <a:off x="4757738" y="3468688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Receptor</a:t>
            </a:r>
          </a:p>
        </p:txBody>
      </p:sp>
      <p:sp>
        <p:nvSpPr>
          <p:cNvPr id="24590" name="Line 74"/>
          <p:cNvSpPr>
            <a:spLocks noChangeShapeType="1"/>
          </p:cNvSpPr>
          <p:nvPr/>
        </p:nvSpPr>
        <p:spPr bwMode="auto">
          <a:xfrm>
            <a:off x="5873750" y="3262313"/>
            <a:ext cx="287338" cy="127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591" name="Freeform 75"/>
          <p:cNvSpPr>
            <a:spLocks/>
          </p:cNvSpPr>
          <p:nvPr/>
        </p:nvSpPr>
        <p:spPr bwMode="auto">
          <a:xfrm>
            <a:off x="6264275" y="2847975"/>
            <a:ext cx="1252538" cy="1031875"/>
          </a:xfrm>
          <a:custGeom>
            <a:avLst/>
            <a:gdLst>
              <a:gd name="T0" fmla="*/ 2147483647 w 1592"/>
              <a:gd name="T1" fmla="*/ 2147483647 h 1312"/>
              <a:gd name="T2" fmla="*/ 2147483647 w 1592"/>
              <a:gd name="T3" fmla="*/ 2147483647 h 1312"/>
              <a:gd name="T4" fmla="*/ 0 w 1592"/>
              <a:gd name="T5" fmla="*/ 2147483647 h 1312"/>
              <a:gd name="T6" fmla="*/ 2147483647 w 1592"/>
              <a:gd name="T7" fmla="*/ 2147483647 h 1312"/>
              <a:gd name="T8" fmla="*/ 2147483647 w 1592"/>
              <a:gd name="T9" fmla="*/ 2147483647 h 1312"/>
              <a:gd name="T10" fmla="*/ 2147483647 w 1592"/>
              <a:gd name="T11" fmla="*/ 2147483647 h 1312"/>
              <a:gd name="T12" fmla="*/ 2147483647 w 1592"/>
              <a:gd name="T13" fmla="*/ 2147483647 h 1312"/>
              <a:gd name="T14" fmla="*/ 2147483647 w 1592"/>
              <a:gd name="T15" fmla="*/ 2147483647 h 1312"/>
              <a:gd name="T16" fmla="*/ 2147483647 w 1592"/>
              <a:gd name="T17" fmla="*/ 2147483647 h 1312"/>
              <a:gd name="T18" fmla="*/ 2147483647 w 1592"/>
              <a:gd name="T19" fmla="*/ 2147483647 h 1312"/>
              <a:gd name="T20" fmla="*/ 2147483647 w 1592"/>
              <a:gd name="T21" fmla="*/ 2147483647 h 1312"/>
              <a:gd name="T22" fmla="*/ 2147483647 w 1592"/>
              <a:gd name="T23" fmla="*/ 2147483647 h 1312"/>
              <a:gd name="T24" fmla="*/ 2147483647 w 1592"/>
              <a:gd name="T25" fmla="*/ 2147483647 h 1312"/>
              <a:gd name="T26" fmla="*/ 2147483647 w 1592"/>
              <a:gd name="T27" fmla="*/ 2147483647 h 1312"/>
              <a:gd name="T28" fmla="*/ 2147483647 w 1592"/>
              <a:gd name="T29" fmla="*/ 2147483647 h 1312"/>
              <a:gd name="T30" fmla="*/ 2147483647 w 1592"/>
              <a:gd name="T31" fmla="*/ 2147483647 h 1312"/>
              <a:gd name="T32" fmla="*/ 2147483647 w 1592"/>
              <a:gd name="T33" fmla="*/ 2147483647 h 1312"/>
              <a:gd name="T34" fmla="*/ 2147483647 w 1592"/>
              <a:gd name="T35" fmla="*/ 2147483647 h 1312"/>
              <a:gd name="T36" fmla="*/ 2147483647 w 1592"/>
              <a:gd name="T37" fmla="*/ 2147483647 h 1312"/>
              <a:gd name="T38" fmla="*/ 2147483647 w 1592"/>
              <a:gd name="T39" fmla="*/ 2147483647 h 1312"/>
              <a:gd name="T40" fmla="*/ 2147483647 w 1592"/>
              <a:gd name="T41" fmla="*/ 2147483647 h 1312"/>
              <a:gd name="T42" fmla="*/ 2147483647 w 1592"/>
              <a:gd name="T43" fmla="*/ 2147483647 h 1312"/>
              <a:gd name="T44" fmla="*/ 2147483647 w 1592"/>
              <a:gd name="T45" fmla="*/ 2147483647 h 1312"/>
              <a:gd name="T46" fmla="*/ 2147483647 w 1592"/>
              <a:gd name="T47" fmla="*/ 2147483647 h 1312"/>
              <a:gd name="T48" fmla="*/ 2147483647 w 1592"/>
              <a:gd name="T49" fmla="*/ 2147483647 h 1312"/>
              <a:gd name="T50" fmla="*/ 2147483647 w 1592"/>
              <a:gd name="T51" fmla="*/ 0 h 1312"/>
              <a:gd name="T52" fmla="*/ 2147483647 w 1592"/>
              <a:gd name="T53" fmla="*/ 2147483647 h 1312"/>
              <a:gd name="T54" fmla="*/ 2147483647 w 1592"/>
              <a:gd name="T55" fmla="*/ 2147483647 h 1312"/>
              <a:gd name="T56" fmla="*/ 2147483647 w 1592"/>
              <a:gd name="T57" fmla="*/ 2147483647 h 1312"/>
              <a:gd name="T58" fmla="*/ 2147483647 w 1592"/>
              <a:gd name="T59" fmla="*/ 2147483647 h 1312"/>
              <a:gd name="T60" fmla="*/ 2147483647 w 1592"/>
              <a:gd name="T61" fmla="*/ 2147483647 h 1312"/>
              <a:gd name="T62" fmla="*/ 2147483647 w 1592"/>
              <a:gd name="T63" fmla="*/ 2147483647 h 1312"/>
              <a:gd name="T64" fmla="*/ 2147483647 w 1592"/>
              <a:gd name="T65" fmla="*/ 2147483647 h 1312"/>
              <a:gd name="T66" fmla="*/ 2147483647 w 1592"/>
              <a:gd name="T67" fmla="*/ 2147483647 h 1312"/>
              <a:gd name="T68" fmla="*/ 2147483647 w 1592"/>
              <a:gd name="T69" fmla="*/ 2147483647 h 1312"/>
              <a:gd name="T70" fmla="*/ 2147483647 w 1592"/>
              <a:gd name="T71" fmla="*/ 2147483647 h 1312"/>
              <a:gd name="T72" fmla="*/ 2147483647 w 1592"/>
              <a:gd name="T73" fmla="*/ 2147483647 h 1312"/>
              <a:gd name="T74" fmla="*/ 2147483647 w 1592"/>
              <a:gd name="T75" fmla="*/ 2147483647 h 1312"/>
              <a:gd name="T76" fmla="*/ 2147483647 w 1592"/>
              <a:gd name="T77" fmla="*/ 2147483647 h 1312"/>
              <a:gd name="T78" fmla="*/ 2147483647 w 1592"/>
              <a:gd name="T79" fmla="*/ 2147483647 h 1312"/>
              <a:gd name="T80" fmla="*/ 2147483647 w 1592"/>
              <a:gd name="T81" fmla="*/ 2147483647 h 1312"/>
              <a:gd name="T82" fmla="*/ 2147483647 w 1592"/>
              <a:gd name="T83" fmla="*/ 2147483647 h 1312"/>
              <a:gd name="T84" fmla="*/ 2147483647 w 1592"/>
              <a:gd name="T85" fmla="*/ 2147483647 h 1312"/>
              <a:gd name="T86" fmla="*/ 2147483647 w 1592"/>
              <a:gd name="T87" fmla="*/ 2147483647 h 1312"/>
              <a:gd name="T88" fmla="*/ 2147483647 w 1592"/>
              <a:gd name="T89" fmla="*/ 2147483647 h 1312"/>
              <a:gd name="T90" fmla="*/ 2147483647 w 1592"/>
              <a:gd name="T91" fmla="*/ 2147483647 h 1312"/>
              <a:gd name="T92" fmla="*/ 2147483647 w 1592"/>
              <a:gd name="T93" fmla="*/ 2147483647 h 1312"/>
              <a:gd name="T94" fmla="*/ 2147483647 w 1592"/>
              <a:gd name="T95" fmla="*/ 2147483647 h 1312"/>
              <a:gd name="T96" fmla="*/ 2147483647 w 1592"/>
              <a:gd name="T97" fmla="*/ 2147483647 h 1312"/>
              <a:gd name="T98" fmla="*/ 2147483647 w 1592"/>
              <a:gd name="T99" fmla="*/ 2147483647 h 1312"/>
              <a:gd name="T100" fmla="*/ 2147483647 w 1592"/>
              <a:gd name="T101" fmla="*/ 2147483647 h 1312"/>
              <a:gd name="T102" fmla="*/ 2147483647 w 1592"/>
              <a:gd name="T103" fmla="*/ 2147483647 h 1312"/>
              <a:gd name="T104" fmla="*/ 2147483647 w 1592"/>
              <a:gd name="T105" fmla="*/ 2147483647 h 1312"/>
              <a:gd name="T106" fmla="*/ 2147483647 w 1592"/>
              <a:gd name="T107" fmla="*/ 2147483647 h 1312"/>
              <a:gd name="T108" fmla="*/ 2147483647 w 1592"/>
              <a:gd name="T109" fmla="*/ 2147483647 h 131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592"/>
              <a:gd name="T166" fmla="*/ 0 h 1312"/>
              <a:gd name="T167" fmla="*/ 1592 w 1592"/>
              <a:gd name="T168" fmla="*/ 1312 h 131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592" h="1312">
                <a:moveTo>
                  <a:pt x="192" y="216"/>
                </a:moveTo>
                <a:cubicBezTo>
                  <a:pt x="170" y="245"/>
                  <a:pt x="148" y="307"/>
                  <a:pt x="120" y="328"/>
                </a:cubicBezTo>
                <a:cubicBezTo>
                  <a:pt x="59" y="374"/>
                  <a:pt x="24" y="441"/>
                  <a:pt x="0" y="512"/>
                </a:cubicBezTo>
                <a:cubicBezTo>
                  <a:pt x="12" y="622"/>
                  <a:pt x="23" y="721"/>
                  <a:pt x="64" y="824"/>
                </a:cubicBezTo>
                <a:cubicBezTo>
                  <a:pt x="77" y="856"/>
                  <a:pt x="86" y="891"/>
                  <a:pt x="104" y="920"/>
                </a:cubicBezTo>
                <a:cubicBezTo>
                  <a:pt x="118" y="942"/>
                  <a:pt x="152" y="984"/>
                  <a:pt x="152" y="984"/>
                </a:cubicBezTo>
                <a:cubicBezTo>
                  <a:pt x="168" y="1031"/>
                  <a:pt x="205" y="1061"/>
                  <a:pt x="240" y="1096"/>
                </a:cubicBezTo>
                <a:cubicBezTo>
                  <a:pt x="365" y="1221"/>
                  <a:pt x="477" y="1290"/>
                  <a:pt x="656" y="1312"/>
                </a:cubicBezTo>
                <a:cubicBezTo>
                  <a:pt x="739" y="1307"/>
                  <a:pt x="822" y="1304"/>
                  <a:pt x="904" y="1296"/>
                </a:cubicBezTo>
                <a:cubicBezTo>
                  <a:pt x="974" y="1289"/>
                  <a:pt x="1024" y="1245"/>
                  <a:pt x="1088" y="1224"/>
                </a:cubicBezTo>
                <a:cubicBezTo>
                  <a:pt x="1165" y="1147"/>
                  <a:pt x="1067" y="1238"/>
                  <a:pt x="1136" y="1192"/>
                </a:cubicBezTo>
                <a:cubicBezTo>
                  <a:pt x="1169" y="1170"/>
                  <a:pt x="1206" y="1130"/>
                  <a:pt x="1232" y="1104"/>
                </a:cubicBezTo>
                <a:cubicBezTo>
                  <a:pt x="1247" y="1089"/>
                  <a:pt x="1280" y="1016"/>
                  <a:pt x="1280" y="1016"/>
                </a:cubicBezTo>
                <a:cubicBezTo>
                  <a:pt x="1290" y="997"/>
                  <a:pt x="1303" y="980"/>
                  <a:pt x="1312" y="960"/>
                </a:cubicBezTo>
                <a:cubicBezTo>
                  <a:pt x="1319" y="945"/>
                  <a:pt x="1319" y="926"/>
                  <a:pt x="1328" y="912"/>
                </a:cubicBezTo>
                <a:cubicBezTo>
                  <a:pt x="1339" y="896"/>
                  <a:pt x="1360" y="864"/>
                  <a:pt x="1360" y="864"/>
                </a:cubicBezTo>
                <a:cubicBezTo>
                  <a:pt x="1373" y="811"/>
                  <a:pt x="1403" y="774"/>
                  <a:pt x="1432" y="728"/>
                </a:cubicBezTo>
                <a:cubicBezTo>
                  <a:pt x="1493" y="631"/>
                  <a:pt x="1564" y="546"/>
                  <a:pt x="1592" y="432"/>
                </a:cubicBezTo>
                <a:cubicBezTo>
                  <a:pt x="1584" y="390"/>
                  <a:pt x="1581" y="350"/>
                  <a:pt x="1560" y="312"/>
                </a:cubicBezTo>
                <a:cubicBezTo>
                  <a:pt x="1517" y="233"/>
                  <a:pt x="1547" y="286"/>
                  <a:pt x="1504" y="248"/>
                </a:cubicBezTo>
                <a:cubicBezTo>
                  <a:pt x="1479" y="225"/>
                  <a:pt x="1456" y="200"/>
                  <a:pt x="1432" y="176"/>
                </a:cubicBezTo>
                <a:cubicBezTo>
                  <a:pt x="1424" y="168"/>
                  <a:pt x="1410" y="167"/>
                  <a:pt x="1400" y="160"/>
                </a:cubicBezTo>
                <a:cubicBezTo>
                  <a:pt x="1378" y="145"/>
                  <a:pt x="1360" y="124"/>
                  <a:pt x="1336" y="112"/>
                </a:cubicBezTo>
                <a:cubicBezTo>
                  <a:pt x="1325" y="107"/>
                  <a:pt x="1314" y="102"/>
                  <a:pt x="1304" y="96"/>
                </a:cubicBezTo>
                <a:cubicBezTo>
                  <a:pt x="1260" y="71"/>
                  <a:pt x="1235" y="40"/>
                  <a:pt x="1184" y="24"/>
                </a:cubicBezTo>
                <a:cubicBezTo>
                  <a:pt x="1160" y="17"/>
                  <a:pt x="1112" y="0"/>
                  <a:pt x="1112" y="0"/>
                </a:cubicBezTo>
                <a:cubicBezTo>
                  <a:pt x="1056" y="8"/>
                  <a:pt x="997" y="6"/>
                  <a:pt x="944" y="24"/>
                </a:cubicBezTo>
                <a:cubicBezTo>
                  <a:pt x="929" y="39"/>
                  <a:pt x="907" y="56"/>
                  <a:pt x="904" y="80"/>
                </a:cubicBezTo>
                <a:cubicBezTo>
                  <a:pt x="899" y="123"/>
                  <a:pt x="929" y="155"/>
                  <a:pt x="952" y="184"/>
                </a:cubicBezTo>
                <a:cubicBezTo>
                  <a:pt x="981" y="221"/>
                  <a:pt x="1006" y="264"/>
                  <a:pt x="1032" y="304"/>
                </a:cubicBezTo>
                <a:cubicBezTo>
                  <a:pt x="1048" y="328"/>
                  <a:pt x="1064" y="352"/>
                  <a:pt x="1080" y="376"/>
                </a:cubicBezTo>
                <a:cubicBezTo>
                  <a:pt x="1089" y="390"/>
                  <a:pt x="1096" y="424"/>
                  <a:pt x="1096" y="424"/>
                </a:cubicBezTo>
                <a:cubicBezTo>
                  <a:pt x="1084" y="517"/>
                  <a:pt x="1102" y="571"/>
                  <a:pt x="1016" y="600"/>
                </a:cubicBezTo>
                <a:cubicBezTo>
                  <a:pt x="930" y="542"/>
                  <a:pt x="879" y="450"/>
                  <a:pt x="792" y="392"/>
                </a:cubicBezTo>
                <a:cubicBezTo>
                  <a:pt x="730" y="404"/>
                  <a:pt x="762" y="390"/>
                  <a:pt x="704" y="448"/>
                </a:cubicBezTo>
                <a:cubicBezTo>
                  <a:pt x="696" y="456"/>
                  <a:pt x="680" y="472"/>
                  <a:pt x="680" y="472"/>
                </a:cubicBezTo>
                <a:cubicBezTo>
                  <a:pt x="683" y="488"/>
                  <a:pt x="680" y="506"/>
                  <a:pt x="688" y="520"/>
                </a:cubicBezTo>
                <a:cubicBezTo>
                  <a:pt x="699" y="540"/>
                  <a:pt x="723" y="549"/>
                  <a:pt x="736" y="568"/>
                </a:cubicBezTo>
                <a:cubicBezTo>
                  <a:pt x="782" y="637"/>
                  <a:pt x="727" y="550"/>
                  <a:pt x="760" y="616"/>
                </a:cubicBezTo>
                <a:cubicBezTo>
                  <a:pt x="798" y="692"/>
                  <a:pt x="751" y="564"/>
                  <a:pt x="792" y="688"/>
                </a:cubicBezTo>
                <a:cubicBezTo>
                  <a:pt x="795" y="696"/>
                  <a:pt x="800" y="712"/>
                  <a:pt x="800" y="712"/>
                </a:cubicBezTo>
                <a:cubicBezTo>
                  <a:pt x="795" y="728"/>
                  <a:pt x="791" y="745"/>
                  <a:pt x="784" y="760"/>
                </a:cubicBezTo>
                <a:cubicBezTo>
                  <a:pt x="767" y="798"/>
                  <a:pt x="727" y="803"/>
                  <a:pt x="696" y="824"/>
                </a:cubicBezTo>
                <a:cubicBezTo>
                  <a:pt x="661" y="819"/>
                  <a:pt x="624" y="822"/>
                  <a:pt x="592" y="808"/>
                </a:cubicBezTo>
                <a:cubicBezTo>
                  <a:pt x="571" y="799"/>
                  <a:pt x="560" y="776"/>
                  <a:pt x="544" y="760"/>
                </a:cubicBezTo>
                <a:cubicBezTo>
                  <a:pt x="497" y="713"/>
                  <a:pt x="445" y="672"/>
                  <a:pt x="408" y="616"/>
                </a:cubicBezTo>
                <a:cubicBezTo>
                  <a:pt x="419" y="584"/>
                  <a:pt x="429" y="552"/>
                  <a:pt x="440" y="520"/>
                </a:cubicBezTo>
                <a:cubicBezTo>
                  <a:pt x="443" y="511"/>
                  <a:pt x="452" y="505"/>
                  <a:pt x="456" y="496"/>
                </a:cubicBezTo>
                <a:cubicBezTo>
                  <a:pt x="463" y="481"/>
                  <a:pt x="472" y="448"/>
                  <a:pt x="472" y="448"/>
                </a:cubicBezTo>
                <a:cubicBezTo>
                  <a:pt x="467" y="421"/>
                  <a:pt x="466" y="393"/>
                  <a:pt x="456" y="368"/>
                </a:cubicBezTo>
                <a:cubicBezTo>
                  <a:pt x="441" y="328"/>
                  <a:pt x="363" y="257"/>
                  <a:pt x="328" y="240"/>
                </a:cubicBezTo>
                <a:cubicBezTo>
                  <a:pt x="323" y="232"/>
                  <a:pt x="319" y="222"/>
                  <a:pt x="312" y="216"/>
                </a:cubicBezTo>
                <a:cubicBezTo>
                  <a:pt x="298" y="203"/>
                  <a:pt x="264" y="184"/>
                  <a:pt x="264" y="184"/>
                </a:cubicBezTo>
                <a:cubicBezTo>
                  <a:pt x="240" y="187"/>
                  <a:pt x="214" y="183"/>
                  <a:pt x="192" y="192"/>
                </a:cubicBezTo>
                <a:cubicBezTo>
                  <a:pt x="185" y="195"/>
                  <a:pt x="184" y="216"/>
                  <a:pt x="192" y="21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592" name="Text Box 76"/>
          <p:cNvSpPr txBox="1">
            <a:spLocks noChangeArrowheads="1"/>
          </p:cNvSpPr>
          <p:nvPr/>
        </p:nvSpPr>
        <p:spPr bwMode="auto">
          <a:xfrm>
            <a:off x="6461125" y="3482975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Receptor</a:t>
            </a:r>
          </a:p>
        </p:txBody>
      </p:sp>
      <p:sp>
        <p:nvSpPr>
          <p:cNvPr id="24593" name="Line 77"/>
          <p:cNvSpPr>
            <a:spLocks noChangeShapeType="1"/>
          </p:cNvSpPr>
          <p:nvPr/>
        </p:nvSpPr>
        <p:spPr bwMode="auto">
          <a:xfrm>
            <a:off x="4230688" y="3263900"/>
            <a:ext cx="287337" cy="127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594" name="Text Box 78"/>
          <p:cNvSpPr txBox="1">
            <a:spLocks noChangeArrowheads="1"/>
          </p:cNvSpPr>
          <p:nvPr/>
        </p:nvSpPr>
        <p:spPr bwMode="auto">
          <a:xfrm>
            <a:off x="3956050" y="2193925"/>
            <a:ext cx="2525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Biochemical signal sent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(turns a pathway on or off)</a:t>
            </a:r>
            <a:endParaRPr lang="en-US" sz="1200" b="1">
              <a:solidFill>
                <a:schemeClr val="tx2"/>
              </a:solidFill>
              <a:latin typeface="+mn-lt"/>
            </a:endParaRPr>
          </a:p>
        </p:txBody>
      </p:sp>
      <p:sp>
        <p:nvSpPr>
          <p:cNvPr id="24595" name="Freeform 79"/>
          <p:cNvSpPr>
            <a:spLocks/>
          </p:cNvSpPr>
          <p:nvPr/>
        </p:nvSpPr>
        <p:spPr bwMode="auto">
          <a:xfrm>
            <a:off x="3222625" y="3144838"/>
            <a:ext cx="301625" cy="352425"/>
          </a:xfrm>
          <a:custGeom>
            <a:avLst/>
            <a:gdLst>
              <a:gd name="T0" fmla="*/ 2147483647 w 694"/>
              <a:gd name="T1" fmla="*/ 2147483647 h 810"/>
              <a:gd name="T2" fmla="*/ 2147483647 w 694"/>
              <a:gd name="T3" fmla="*/ 2147483647 h 810"/>
              <a:gd name="T4" fmla="*/ 2147483647 w 694"/>
              <a:gd name="T5" fmla="*/ 2147483647 h 810"/>
              <a:gd name="T6" fmla="*/ 2147483647 w 694"/>
              <a:gd name="T7" fmla="*/ 2147483647 h 810"/>
              <a:gd name="T8" fmla="*/ 2147483647 w 694"/>
              <a:gd name="T9" fmla="*/ 2147483647 h 810"/>
              <a:gd name="T10" fmla="*/ 2147483647 w 694"/>
              <a:gd name="T11" fmla="*/ 2147483647 h 810"/>
              <a:gd name="T12" fmla="*/ 2147483647 w 694"/>
              <a:gd name="T13" fmla="*/ 2147483647 h 810"/>
              <a:gd name="T14" fmla="*/ 2147483647 w 694"/>
              <a:gd name="T15" fmla="*/ 2147483647 h 810"/>
              <a:gd name="T16" fmla="*/ 2147483647 w 694"/>
              <a:gd name="T17" fmla="*/ 2147483647 h 810"/>
              <a:gd name="T18" fmla="*/ 2147483647 w 694"/>
              <a:gd name="T19" fmla="*/ 2147483647 h 810"/>
              <a:gd name="T20" fmla="*/ 2147483647 w 694"/>
              <a:gd name="T21" fmla="*/ 2147483647 h 810"/>
              <a:gd name="T22" fmla="*/ 2147483647 w 694"/>
              <a:gd name="T23" fmla="*/ 2147483647 h 810"/>
              <a:gd name="T24" fmla="*/ 2147483647 w 694"/>
              <a:gd name="T25" fmla="*/ 2147483647 h 810"/>
              <a:gd name="T26" fmla="*/ 2147483647 w 694"/>
              <a:gd name="T27" fmla="*/ 2147483647 h 810"/>
              <a:gd name="T28" fmla="*/ 2147483647 w 694"/>
              <a:gd name="T29" fmla="*/ 2147483647 h 810"/>
              <a:gd name="T30" fmla="*/ 2147483647 w 694"/>
              <a:gd name="T31" fmla="*/ 2147483647 h 810"/>
              <a:gd name="T32" fmla="*/ 2147483647 w 694"/>
              <a:gd name="T33" fmla="*/ 2147483647 h 810"/>
              <a:gd name="T34" fmla="*/ 2147483647 w 694"/>
              <a:gd name="T35" fmla="*/ 2147483647 h 810"/>
              <a:gd name="T36" fmla="*/ 2147483647 w 694"/>
              <a:gd name="T37" fmla="*/ 2147483647 h 810"/>
              <a:gd name="T38" fmla="*/ 2147483647 w 694"/>
              <a:gd name="T39" fmla="*/ 2147483647 h 810"/>
              <a:gd name="T40" fmla="*/ 2147483647 w 694"/>
              <a:gd name="T41" fmla="*/ 2147483647 h 810"/>
              <a:gd name="T42" fmla="*/ 2147483647 w 694"/>
              <a:gd name="T43" fmla="*/ 2147483647 h 810"/>
              <a:gd name="T44" fmla="*/ 2147483647 w 694"/>
              <a:gd name="T45" fmla="*/ 2147483647 h 810"/>
              <a:gd name="T46" fmla="*/ 2147483647 w 694"/>
              <a:gd name="T47" fmla="*/ 2147483647 h 810"/>
              <a:gd name="T48" fmla="*/ 2147483647 w 694"/>
              <a:gd name="T49" fmla="*/ 2147483647 h 810"/>
              <a:gd name="T50" fmla="*/ 2147483647 w 694"/>
              <a:gd name="T51" fmla="*/ 2147483647 h 810"/>
              <a:gd name="T52" fmla="*/ 2147483647 w 694"/>
              <a:gd name="T53" fmla="*/ 2147483647 h 810"/>
              <a:gd name="T54" fmla="*/ 2147483647 w 694"/>
              <a:gd name="T55" fmla="*/ 2147483647 h 810"/>
              <a:gd name="T56" fmla="*/ 2147483647 w 694"/>
              <a:gd name="T57" fmla="*/ 2147483647 h 810"/>
              <a:gd name="T58" fmla="*/ 2147483647 w 694"/>
              <a:gd name="T59" fmla="*/ 0 h 810"/>
              <a:gd name="T60" fmla="*/ 2147483647 w 694"/>
              <a:gd name="T61" fmla="*/ 2147483647 h 81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694"/>
              <a:gd name="T94" fmla="*/ 0 h 810"/>
              <a:gd name="T95" fmla="*/ 694 w 694"/>
              <a:gd name="T96" fmla="*/ 810 h 81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694" h="810">
                <a:moveTo>
                  <a:pt x="88" y="3"/>
                </a:moveTo>
                <a:cubicBezTo>
                  <a:pt x="105" y="37"/>
                  <a:pt x="104" y="77"/>
                  <a:pt x="106" y="114"/>
                </a:cubicBezTo>
                <a:cubicBezTo>
                  <a:pt x="92" y="135"/>
                  <a:pt x="104" y="161"/>
                  <a:pt x="85" y="180"/>
                </a:cubicBezTo>
                <a:cubicBezTo>
                  <a:pt x="75" y="210"/>
                  <a:pt x="51" y="238"/>
                  <a:pt x="34" y="264"/>
                </a:cubicBezTo>
                <a:cubicBezTo>
                  <a:pt x="28" y="273"/>
                  <a:pt x="22" y="282"/>
                  <a:pt x="16" y="291"/>
                </a:cubicBezTo>
                <a:cubicBezTo>
                  <a:pt x="14" y="294"/>
                  <a:pt x="10" y="300"/>
                  <a:pt x="10" y="300"/>
                </a:cubicBezTo>
                <a:cubicBezTo>
                  <a:pt x="16" y="333"/>
                  <a:pt x="14" y="367"/>
                  <a:pt x="1" y="399"/>
                </a:cubicBezTo>
                <a:cubicBezTo>
                  <a:pt x="2" y="410"/>
                  <a:pt x="0" y="422"/>
                  <a:pt x="4" y="432"/>
                </a:cubicBezTo>
                <a:cubicBezTo>
                  <a:pt x="7" y="440"/>
                  <a:pt x="22" y="450"/>
                  <a:pt x="22" y="450"/>
                </a:cubicBezTo>
                <a:cubicBezTo>
                  <a:pt x="27" y="466"/>
                  <a:pt x="69" y="523"/>
                  <a:pt x="85" y="534"/>
                </a:cubicBezTo>
                <a:cubicBezTo>
                  <a:pt x="101" y="558"/>
                  <a:pt x="146" y="610"/>
                  <a:pt x="169" y="627"/>
                </a:cubicBezTo>
                <a:cubicBezTo>
                  <a:pt x="183" y="638"/>
                  <a:pt x="201" y="645"/>
                  <a:pt x="214" y="657"/>
                </a:cubicBezTo>
                <a:cubicBezTo>
                  <a:pt x="240" y="681"/>
                  <a:pt x="263" y="712"/>
                  <a:pt x="292" y="732"/>
                </a:cubicBezTo>
                <a:cubicBezTo>
                  <a:pt x="352" y="772"/>
                  <a:pt x="419" y="796"/>
                  <a:pt x="490" y="810"/>
                </a:cubicBezTo>
                <a:cubicBezTo>
                  <a:pt x="500" y="808"/>
                  <a:pt x="510" y="808"/>
                  <a:pt x="520" y="804"/>
                </a:cubicBezTo>
                <a:cubicBezTo>
                  <a:pt x="532" y="799"/>
                  <a:pt x="534" y="782"/>
                  <a:pt x="541" y="774"/>
                </a:cubicBezTo>
                <a:cubicBezTo>
                  <a:pt x="554" y="759"/>
                  <a:pt x="570" y="747"/>
                  <a:pt x="589" y="741"/>
                </a:cubicBezTo>
                <a:cubicBezTo>
                  <a:pt x="602" y="724"/>
                  <a:pt x="624" y="714"/>
                  <a:pt x="643" y="702"/>
                </a:cubicBezTo>
                <a:cubicBezTo>
                  <a:pt x="649" y="698"/>
                  <a:pt x="655" y="694"/>
                  <a:pt x="661" y="690"/>
                </a:cubicBezTo>
                <a:cubicBezTo>
                  <a:pt x="666" y="687"/>
                  <a:pt x="676" y="681"/>
                  <a:pt x="676" y="681"/>
                </a:cubicBezTo>
                <a:cubicBezTo>
                  <a:pt x="687" y="665"/>
                  <a:pt x="690" y="646"/>
                  <a:pt x="694" y="627"/>
                </a:cubicBezTo>
                <a:cubicBezTo>
                  <a:pt x="685" y="560"/>
                  <a:pt x="664" y="536"/>
                  <a:pt x="640" y="477"/>
                </a:cubicBezTo>
                <a:cubicBezTo>
                  <a:pt x="629" y="450"/>
                  <a:pt x="605" y="381"/>
                  <a:pt x="580" y="363"/>
                </a:cubicBezTo>
                <a:cubicBezTo>
                  <a:pt x="559" y="347"/>
                  <a:pt x="546" y="322"/>
                  <a:pt x="532" y="300"/>
                </a:cubicBezTo>
                <a:cubicBezTo>
                  <a:pt x="513" y="272"/>
                  <a:pt x="494" y="256"/>
                  <a:pt x="484" y="222"/>
                </a:cubicBezTo>
                <a:cubicBezTo>
                  <a:pt x="487" y="169"/>
                  <a:pt x="488" y="146"/>
                  <a:pt x="445" y="117"/>
                </a:cubicBezTo>
                <a:cubicBezTo>
                  <a:pt x="436" y="104"/>
                  <a:pt x="422" y="94"/>
                  <a:pt x="406" y="90"/>
                </a:cubicBezTo>
                <a:cubicBezTo>
                  <a:pt x="398" y="88"/>
                  <a:pt x="382" y="84"/>
                  <a:pt x="382" y="84"/>
                </a:cubicBezTo>
                <a:cubicBezTo>
                  <a:pt x="330" y="53"/>
                  <a:pt x="264" y="41"/>
                  <a:pt x="205" y="24"/>
                </a:cubicBezTo>
                <a:cubicBezTo>
                  <a:pt x="187" y="12"/>
                  <a:pt x="160" y="6"/>
                  <a:pt x="139" y="0"/>
                </a:cubicBezTo>
                <a:cubicBezTo>
                  <a:pt x="122" y="1"/>
                  <a:pt x="88" y="3"/>
                  <a:pt x="88" y="3"/>
                </a:cubicBezTo>
                <a:close/>
              </a:path>
            </a:pathLst>
          </a:cu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596" name="Line 80"/>
          <p:cNvSpPr>
            <a:spLocks noChangeShapeType="1"/>
          </p:cNvSpPr>
          <p:nvPr/>
        </p:nvSpPr>
        <p:spPr bwMode="auto">
          <a:xfrm>
            <a:off x="1387475" y="2659063"/>
            <a:ext cx="312738" cy="67627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597" name="Line 81"/>
          <p:cNvSpPr>
            <a:spLocks noChangeShapeType="1"/>
          </p:cNvSpPr>
          <p:nvPr/>
        </p:nvSpPr>
        <p:spPr bwMode="auto">
          <a:xfrm flipV="1">
            <a:off x="6723063" y="2759075"/>
            <a:ext cx="100012" cy="5762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598" name="Text Box 82"/>
          <p:cNvSpPr txBox="1">
            <a:spLocks noChangeArrowheads="1"/>
          </p:cNvSpPr>
          <p:nvPr/>
        </p:nvSpPr>
        <p:spPr bwMode="auto">
          <a:xfrm>
            <a:off x="2925763" y="2120900"/>
            <a:ext cx="765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rgbClr val="CC0099"/>
                </a:solidFill>
                <a:latin typeface="+mn-lt"/>
              </a:rPr>
              <a:t>Agonist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-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Receptor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Complex</a:t>
            </a:r>
          </a:p>
        </p:txBody>
      </p:sp>
      <p:sp>
        <p:nvSpPr>
          <p:cNvPr id="24599" name="Text Box 83"/>
          <p:cNvSpPr txBox="1">
            <a:spLocks noChangeArrowheads="1"/>
          </p:cNvSpPr>
          <p:nvPr/>
        </p:nvSpPr>
        <p:spPr bwMode="auto">
          <a:xfrm>
            <a:off x="7154863" y="2217738"/>
            <a:ext cx="730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rgbClr val="CC0099"/>
                </a:solidFill>
                <a:latin typeface="+mn-lt"/>
              </a:rPr>
              <a:t>Agonist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released</a:t>
            </a:r>
          </a:p>
        </p:txBody>
      </p:sp>
      <p:sp>
        <p:nvSpPr>
          <p:cNvPr id="24600" name="Freeform 84"/>
          <p:cNvSpPr>
            <a:spLocks/>
          </p:cNvSpPr>
          <p:nvPr/>
        </p:nvSpPr>
        <p:spPr bwMode="auto">
          <a:xfrm>
            <a:off x="4878388" y="3121025"/>
            <a:ext cx="301625" cy="352425"/>
          </a:xfrm>
          <a:custGeom>
            <a:avLst/>
            <a:gdLst>
              <a:gd name="T0" fmla="*/ 2147483647 w 694"/>
              <a:gd name="T1" fmla="*/ 2147483647 h 810"/>
              <a:gd name="T2" fmla="*/ 2147483647 w 694"/>
              <a:gd name="T3" fmla="*/ 2147483647 h 810"/>
              <a:gd name="T4" fmla="*/ 2147483647 w 694"/>
              <a:gd name="T5" fmla="*/ 2147483647 h 810"/>
              <a:gd name="T6" fmla="*/ 2147483647 w 694"/>
              <a:gd name="T7" fmla="*/ 2147483647 h 810"/>
              <a:gd name="T8" fmla="*/ 2147483647 w 694"/>
              <a:gd name="T9" fmla="*/ 2147483647 h 810"/>
              <a:gd name="T10" fmla="*/ 2147483647 w 694"/>
              <a:gd name="T11" fmla="*/ 2147483647 h 810"/>
              <a:gd name="T12" fmla="*/ 2147483647 w 694"/>
              <a:gd name="T13" fmla="*/ 2147483647 h 810"/>
              <a:gd name="T14" fmla="*/ 2147483647 w 694"/>
              <a:gd name="T15" fmla="*/ 2147483647 h 810"/>
              <a:gd name="T16" fmla="*/ 2147483647 w 694"/>
              <a:gd name="T17" fmla="*/ 2147483647 h 810"/>
              <a:gd name="T18" fmla="*/ 2147483647 w 694"/>
              <a:gd name="T19" fmla="*/ 2147483647 h 810"/>
              <a:gd name="T20" fmla="*/ 2147483647 w 694"/>
              <a:gd name="T21" fmla="*/ 2147483647 h 810"/>
              <a:gd name="T22" fmla="*/ 2147483647 w 694"/>
              <a:gd name="T23" fmla="*/ 2147483647 h 810"/>
              <a:gd name="T24" fmla="*/ 2147483647 w 694"/>
              <a:gd name="T25" fmla="*/ 2147483647 h 810"/>
              <a:gd name="T26" fmla="*/ 2147483647 w 694"/>
              <a:gd name="T27" fmla="*/ 2147483647 h 810"/>
              <a:gd name="T28" fmla="*/ 2147483647 w 694"/>
              <a:gd name="T29" fmla="*/ 2147483647 h 810"/>
              <a:gd name="T30" fmla="*/ 2147483647 w 694"/>
              <a:gd name="T31" fmla="*/ 2147483647 h 810"/>
              <a:gd name="T32" fmla="*/ 2147483647 w 694"/>
              <a:gd name="T33" fmla="*/ 2147483647 h 810"/>
              <a:gd name="T34" fmla="*/ 2147483647 w 694"/>
              <a:gd name="T35" fmla="*/ 2147483647 h 810"/>
              <a:gd name="T36" fmla="*/ 2147483647 w 694"/>
              <a:gd name="T37" fmla="*/ 2147483647 h 810"/>
              <a:gd name="T38" fmla="*/ 2147483647 w 694"/>
              <a:gd name="T39" fmla="*/ 2147483647 h 810"/>
              <a:gd name="T40" fmla="*/ 2147483647 w 694"/>
              <a:gd name="T41" fmla="*/ 2147483647 h 810"/>
              <a:gd name="T42" fmla="*/ 2147483647 w 694"/>
              <a:gd name="T43" fmla="*/ 2147483647 h 810"/>
              <a:gd name="T44" fmla="*/ 2147483647 w 694"/>
              <a:gd name="T45" fmla="*/ 2147483647 h 810"/>
              <a:gd name="T46" fmla="*/ 2147483647 w 694"/>
              <a:gd name="T47" fmla="*/ 2147483647 h 810"/>
              <a:gd name="T48" fmla="*/ 2147483647 w 694"/>
              <a:gd name="T49" fmla="*/ 2147483647 h 810"/>
              <a:gd name="T50" fmla="*/ 2147483647 w 694"/>
              <a:gd name="T51" fmla="*/ 2147483647 h 810"/>
              <a:gd name="T52" fmla="*/ 2147483647 w 694"/>
              <a:gd name="T53" fmla="*/ 2147483647 h 810"/>
              <a:gd name="T54" fmla="*/ 2147483647 w 694"/>
              <a:gd name="T55" fmla="*/ 2147483647 h 810"/>
              <a:gd name="T56" fmla="*/ 2147483647 w 694"/>
              <a:gd name="T57" fmla="*/ 2147483647 h 810"/>
              <a:gd name="T58" fmla="*/ 2147483647 w 694"/>
              <a:gd name="T59" fmla="*/ 0 h 810"/>
              <a:gd name="T60" fmla="*/ 2147483647 w 694"/>
              <a:gd name="T61" fmla="*/ 2147483647 h 81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694"/>
              <a:gd name="T94" fmla="*/ 0 h 810"/>
              <a:gd name="T95" fmla="*/ 694 w 694"/>
              <a:gd name="T96" fmla="*/ 810 h 81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694" h="810">
                <a:moveTo>
                  <a:pt x="88" y="3"/>
                </a:moveTo>
                <a:cubicBezTo>
                  <a:pt x="105" y="37"/>
                  <a:pt x="104" y="77"/>
                  <a:pt x="106" y="114"/>
                </a:cubicBezTo>
                <a:cubicBezTo>
                  <a:pt x="92" y="135"/>
                  <a:pt x="104" y="161"/>
                  <a:pt x="85" y="180"/>
                </a:cubicBezTo>
                <a:cubicBezTo>
                  <a:pt x="75" y="210"/>
                  <a:pt x="51" y="238"/>
                  <a:pt x="34" y="264"/>
                </a:cubicBezTo>
                <a:cubicBezTo>
                  <a:pt x="28" y="273"/>
                  <a:pt x="22" y="282"/>
                  <a:pt x="16" y="291"/>
                </a:cubicBezTo>
                <a:cubicBezTo>
                  <a:pt x="14" y="294"/>
                  <a:pt x="10" y="300"/>
                  <a:pt x="10" y="300"/>
                </a:cubicBezTo>
                <a:cubicBezTo>
                  <a:pt x="16" y="333"/>
                  <a:pt x="14" y="367"/>
                  <a:pt x="1" y="399"/>
                </a:cubicBezTo>
                <a:cubicBezTo>
                  <a:pt x="2" y="410"/>
                  <a:pt x="0" y="422"/>
                  <a:pt x="4" y="432"/>
                </a:cubicBezTo>
                <a:cubicBezTo>
                  <a:pt x="7" y="440"/>
                  <a:pt x="22" y="450"/>
                  <a:pt x="22" y="450"/>
                </a:cubicBezTo>
                <a:cubicBezTo>
                  <a:pt x="27" y="466"/>
                  <a:pt x="69" y="523"/>
                  <a:pt x="85" y="534"/>
                </a:cubicBezTo>
                <a:cubicBezTo>
                  <a:pt x="101" y="558"/>
                  <a:pt x="146" y="610"/>
                  <a:pt x="169" y="627"/>
                </a:cubicBezTo>
                <a:cubicBezTo>
                  <a:pt x="183" y="638"/>
                  <a:pt x="201" y="645"/>
                  <a:pt x="214" y="657"/>
                </a:cubicBezTo>
                <a:cubicBezTo>
                  <a:pt x="240" y="681"/>
                  <a:pt x="263" y="712"/>
                  <a:pt x="292" y="732"/>
                </a:cubicBezTo>
                <a:cubicBezTo>
                  <a:pt x="352" y="772"/>
                  <a:pt x="419" y="796"/>
                  <a:pt x="490" y="810"/>
                </a:cubicBezTo>
                <a:cubicBezTo>
                  <a:pt x="500" y="808"/>
                  <a:pt x="510" y="808"/>
                  <a:pt x="520" y="804"/>
                </a:cubicBezTo>
                <a:cubicBezTo>
                  <a:pt x="532" y="799"/>
                  <a:pt x="534" y="782"/>
                  <a:pt x="541" y="774"/>
                </a:cubicBezTo>
                <a:cubicBezTo>
                  <a:pt x="554" y="759"/>
                  <a:pt x="570" y="747"/>
                  <a:pt x="589" y="741"/>
                </a:cubicBezTo>
                <a:cubicBezTo>
                  <a:pt x="602" y="724"/>
                  <a:pt x="624" y="714"/>
                  <a:pt x="643" y="702"/>
                </a:cubicBezTo>
                <a:cubicBezTo>
                  <a:pt x="649" y="698"/>
                  <a:pt x="655" y="694"/>
                  <a:pt x="661" y="690"/>
                </a:cubicBezTo>
                <a:cubicBezTo>
                  <a:pt x="666" y="687"/>
                  <a:pt x="676" y="681"/>
                  <a:pt x="676" y="681"/>
                </a:cubicBezTo>
                <a:cubicBezTo>
                  <a:pt x="687" y="665"/>
                  <a:pt x="690" y="646"/>
                  <a:pt x="694" y="627"/>
                </a:cubicBezTo>
                <a:cubicBezTo>
                  <a:pt x="685" y="560"/>
                  <a:pt x="664" y="536"/>
                  <a:pt x="640" y="477"/>
                </a:cubicBezTo>
                <a:cubicBezTo>
                  <a:pt x="629" y="450"/>
                  <a:pt x="605" y="381"/>
                  <a:pt x="580" y="363"/>
                </a:cubicBezTo>
                <a:cubicBezTo>
                  <a:pt x="559" y="347"/>
                  <a:pt x="546" y="322"/>
                  <a:pt x="532" y="300"/>
                </a:cubicBezTo>
                <a:cubicBezTo>
                  <a:pt x="513" y="272"/>
                  <a:pt x="494" y="256"/>
                  <a:pt x="484" y="222"/>
                </a:cubicBezTo>
                <a:cubicBezTo>
                  <a:pt x="487" y="169"/>
                  <a:pt x="488" y="146"/>
                  <a:pt x="445" y="117"/>
                </a:cubicBezTo>
                <a:cubicBezTo>
                  <a:pt x="436" y="104"/>
                  <a:pt x="422" y="94"/>
                  <a:pt x="406" y="90"/>
                </a:cubicBezTo>
                <a:cubicBezTo>
                  <a:pt x="398" y="88"/>
                  <a:pt x="382" y="84"/>
                  <a:pt x="382" y="84"/>
                </a:cubicBezTo>
                <a:cubicBezTo>
                  <a:pt x="330" y="53"/>
                  <a:pt x="264" y="41"/>
                  <a:pt x="205" y="24"/>
                </a:cubicBezTo>
                <a:cubicBezTo>
                  <a:pt x="187" y="12"/>
                  <a:pt x="160" y="6"/>
                  <a:pt x="139" y="0"/>
                </a:cubicBezTo>
                <a:cubicBezTo>
                  <a:pt x="122" y="1"/>
                  <a:pt x="88" y="3"/>
                  <a:pt x="88" y="3"/>
                </a:cubicBezTo>
                <a:close/>
              </a:path>
            </a:pathLst>
          </a:cu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01" name="Freeform 85"/>
          <p:cNvSpPr>
            <a:spLocks/>
          </p:cNvSpPr>
          <p:nvPr/>
        </p:nvSpPr>
        <p:spPr bwMode="auto">
          <a:xfrm>
            <a:off x="6746875" y="2295525"/>
            <a:ext cx="301625" cy="352425"/>
          </a:xfrm>
          <a:custGeom>
            <a:avLst/>
            <a:gdLst>
              <a:gd name="T0" fmla="*/ 2147483647 w 694"/>
              <a:gd name="T1" fmla="*/ 2147483647 h 810"/>
              <a:gd name="T2" fmla="*/ 2147483647 w 694"/>
              <a:gd name="T3" fmla="*/ 2147483647 h 810"/>
              <a:gd name="T4" fmla="*/ 2147483647 w 694"/>
              <a:gd name="T5" fmla="*/ 2147483647 h 810"/>
              <a:gd name="T6" fmla="*/ 2147483647 w 694"/>
              <a:gd name="T7" fmla="*/ 2147483647 h 810"/>
              <a:gd name="T8" fmla="*/ 2147483647 w 694"/>
              <a:gd name="T9" fmla="*/ 2147483647 h 810"/>
              <a:gd name="T10" fmla="*/ 2147483647 w 694"/>
              <a:gd name="T11" fmla="*/ 2147483647 h 810"/>
              <a:gd name="T12" fmla="*/ 2147483647 w 694"/>
              <a:gd name="T13" fmla="*/ 2147483647 h 810"/>
              <a:gd name="T14" fmla="*/ 2147483647 w 694"/>
              <a:gd name="T15" fmla="*/ 2147483647 h 810"/>
              <a:gd name="T16" fmla="*/ 2147483647 w 694"/>
              <a:gd name="T17" fmla="*/ 2147483647 h 810"/>
              <a:gd name="T18" fmla="*/ 2147483647 w 694"/>
              <a:gd name="T19" fmla="*/ 2147483647 h 810"/>
              <a:gd name="T20" fmla="*/ 2147483647 w 694"/>
              <a:gd name="T21" fmla="*/ 2147483647 h 810"/>
              <a:gd name="T22" fmla="*/ 2147483647 w 694"/>
              <a:gd name="T23" fmla="*/ 2147483647 h 810"/>
              <a:gd name="T24" fmla="*/ 2147483647 w 694"/>
              <a:gd name="T25" fmla="*/ 2147483647 h 810"/>
              <a:gd name="T26" fmla="*/ 2147483647 w 694"/>
              <a:gd name="T27" fmla="*/ 2147483647 h 810"/>
              <a:gd name="T28" fmla="*/ 2147483647 w 694"/>
              <a:gd name="T29" fmla="*/ 2147483647 h 810"/>
              <a:gd name="T30" fmla="*/ 2147483647 w 694"/>
              <a:gd name="T31" fmla="*/ 2147483647 h 810"/>
              <a:gd name="T32" fmla="*/ 2147483647 w 694"/>
              <a:gd name="T33" fmla="*/ 2147483647 h 810"/>
              <a:gd name="T34" fmla="*/ 2147483647 w 694"/>
              <a:gd name="T35" fmla="*/ 2147483647 h 810"/>
              <a:gd name="T36" fmla="*/ 2147483647 w 694"/>
              <a:gd name="T37" fmla="*/ 2147483647 h 810"/>
              <a:gd name="T38" fmla="*/ 2147483647 w 694"/>
              <a:gd name="T39" fmla="*/ 2147483647 h 810"/>
              <a:gd name="T40" fmla="*/ 2147483647 w 694"/>
              <a:gd name="T41" fmla="*/ 2147483647 h 810"/>
              <a:gd name="T42" fmla="*/ 2147483647 w 694"/>
              <a:gd name="T43" fmla="*/ 2147483647 h 810"/>
              <a:gd name="T44" fmla="*/ 2147483647 w 694"/>
              <a:gd name="T45" fmla="*/ 2147483647 h 810"/>
              <a:gd name="T46" fmla="*/ 2147483647 w 694"/>
              <a:gd name="T47" fmla="*/ 2147483647 h 810"/>
              <a:gd name="T48" fmla="*/ 2147483647 w 694"/>
              <a:gd name="T49" fmla="*/ 2147483647 h 810"/>
              <a:gd name="T50" fmla="*/ 2147483647 w 694"/>
              <a:gd name="T51" fmla="*/ 2147483647 h 810"/>
              <a:gd name="T52" fmla="*/ 2147483647 w 694"/>
              <a:gd name="T53" fmla="*/ 2147483647 h 810"/>
              <a:gd name="T54" fmla="*/ 2147483647 w 694"/>
              <a:gd name="T55" fmla="*/ 2147483647 h 810"/>
              <a:gd name="T56" fmla="*/ 2147483647 w 694"/>
              <a:gd name="T57" fmla="*/ 2147483647 h 810"/>
              <a:gd name="T58" fmla="*/ 2147483647 w 694"/>
              <a:gd name="T59" fmla="*/ 0 h 810"/>
              <a:gd name="T60" fmla="*/ 2147483647 w 694"/>
              <a:gd name="T61" fmla="*/ 2147483647 h 81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694"/>
              <a:gd name="T94" fmla="*/ 0 h 810"/>
              <a:gd name="T95" fmla="*/ 694 w 694"/>
              <a:gd name="T96" fmla="*/ 810 h 81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694" h="810">
                <a:moveTo>
                  <a:pt x="88" y="3"/>
                </a:moveTo>
                <a:cubicBezTo>
                  <a:pt x="105" y="37"/>
                  <a:pt x="104" y="77"/>
                  <a:pt x="106" y="114"/>
                </a:cubicBezTo>
                <a:cubicBezTo>
                  <a:pt x="92" y="135"/>
                  <a:pt x="104" y="161"/>
                  <a:pt x="85" y="180"/>
                </a:cubicBezTo>
                <a:cubicBezTo>
                  <a:pt x="75" y="210"/>
                  <a:pt x="51" y="238"/>
                  <a:pt x="34" y="264"/>
                </a:cubicBezTo>
                <a:cubicBezTo>
                  <a:pt x="28" y="273"/>
                  <a:pt x="22" y="282"/>
                  <a:pt x="16" y="291"/>
                </a:cubicBezTo>
                <a:cubicBezTo>
                  <a:pt x="14" y="294"/>
                  <a:pt x="10" y="300"/>
                  <a:pt x="10" y="300"/>
                </a:cubicBezTo>
                <a:cubicBezTo>
                  <a:pt x="16" y="333"/>
                  <a:pt x="14" y="367"/>
                  <a:pt x="1" y="399"/>
                </a:cubicBezTo>
                <a:cubicBezTo>
                  <a:pt x="2" y="410"/>
                  <a:pt x="0" y="422"/>
                  <a:pt x="4" y="432"/>
                </a:cubicBezTo>
                <a:cubicBezTo>
                  <a:pt x="7" y="440"/>
                  <a:pt x="22" y="450"/>
                  <a:pt x="22" y="450"/>
                </a:cubicBezTo>
                <a:cubicBezTo>
                  <a:pt x="27" y="466"/>
                  <a:pt x="69" y="523"/>
                  <a:pt x="85" y="534"/>
                </a:cubicBezTo>
                <a:cubicBezTo>
                  <a:pt x="101" y="558"/>
                  <a:pt x="146" y="610"/>
                  <a:pt x="169" y="627"/>
                </a:cubicBezTo>
                <a:cubicBezTo>
                  <a:pt x="183" y="638"/>
                  <a:pt x="201" y="645"/>
                  <a:pt x="214" y="657"/>
                </a:cubicBezTo>
                <a:cubicBezTo>
                  <a:pt x="240" y="681"/>
                  <a:pt x="263" y="712"/>
                  <a:pt x="292" y="732"/>
                </a:cubicBezTo>
                <a:cubicBezTo>
                  <a:pt x="352" y="772"/>
                  <a:pt x="419" y="796"/>
                  <a:pt x="490" y="810"/>
                </a:cubicBezTo>
                <a:cubicBezTo>
                  <a:pt x="500" y="808"/>
                  <a:pt x="510" y="808"/>
                  <a:pt x="520" y="804"/>
                </a:cubicBezTo>
                <a:cubicBezTo>
                  <a:pt x="532" y="799"/>
                  <a:pt x="534" y="782"/>
                  <a:pt x="541" y="774"/>
                </a:cubicBezTo>
                <a:cubicBezTo>
                  <a:pt x="554" y="759"/>
                  <a:pt x="570" y="747"/>
                  <a:pt x="589" y="741"/>
                </a:cubicBezTo>
                <a:cubicBezTo>
                  <a:pt x="602" y="724"/>
                  <a:pt x="624" y="714"/>
                  <a:pt x="643" y="702"/>
                </a:cubicBezTo>
                <a:cubicBezTo>
                  <a:pt x="649" y="698"/>
                  <a:pt x="655" y="694"/>
                  <a:pt x="661" y="690"/>
                </a:cubicBezTo>
                <a:cubicBezTo>
                  <a:pt x="666" y="687"/>
                  <a:pt x="676" y="681"/>
                  <a:pt x="676" y="681"/>
                </a:cubicBezTo>
                <a:cubicBezTo>
                  <a:pt x="687" y="665"/>
                  <a:pt x="690" y="646"/>
                  <a:pt x="694" y="627"/>
                </a:cubicBezTo>
                <a:cubicBezTo>
                  <a:pt x="685" y="560"/>
                  <a:pt x="664" y="536"/>
                  <a:pt x="640" y="477"/>
                </a:cubicBezTo>
                <a:cubicBezTo>
                  <a:pt x="629" y="450"/>
                  <a:pt x="605" y="381"/>
                  <a:pt x="580" y="363"/>
                </a:cubicBezTo>
                <a:cubicBezTo>
                  <a:pt x="559" y="347"/>
                  <a:pt x="546" y="322"/>
                  <a:pt x="532" y="300"/>
                </a:cubicBezTo>
                <a:cubicBezTo>
                  <a:pt x="513" y="272"/>
                  <a:pt x="494" y="256"/>
                  <a:pt x="484" y="222"/>
                </a:cubicBezTo>
                <a:cubicBezTo>
                  <a:pt x="487" y="169"/>
                  <a:pt x="488" y="146"/>
                  <a:pt x="445" y="117"/>
                </a:cubicBezTo>
                <a:cubicBezTo>
                  <a:pt x="436" y="104"/>
                  <a:pt x="422" y="94"/>
                  <a:pt x="406" y="90"/>
                </a:cubicBezTo>
                <a:cubicBezTo>
                  <a:pt x="398" y="88"/>
                  <a:pt x="382" y="84"/>
                  <a:pt x="382" y="84"/>
                </a:cubicBezTo>
                <a:cubicBezTo>
                  <a:pt x="330" y="53"/>
                  <a:pt x="264" y="41"/>
                  <a:pt x="205" y="24"/>
                </a:cubicBezTo>
                <a:cubicBezTo>
                  <a:pt x="187" y="12"/>
                  <a:pt x="160" y="6"/>
                  <a:pt x="139" y="0"/>
                </a:cubicBezTo>
                <a:cubicBezTo>
                  <a:pt x="122" y="1"/>
                  <a:pt x="88" y="3"/>
                  <a:pt x="88" y="3"/>
                </a:cubicBezTo>
                <a:close/>
              </a:path>
            </a:pathLst>
          </a:cu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grpSp>
        <p:nvGrpSpPr>
          <p:cNvPr id="19481" name="Group 86"/>
          <p:cNvGrpSpPr>
            <a:grpSpLocks/>
          </p:cNvGrpSpPr>
          <p:nvPr/>
        </p:nvGrpSpPr>
        <p:grpSpPr bwMode="auto">
          <a:xfrm>
            <a:off x="5572125" y="3546475"/>
            <a:ext cx="423863" cy="357188"/>
            <a:chOff x="4803" y="2154"/>
            <a:chExt cx="267" cy="225"/>
          </a:xfrm>
        </p:grpSpPr>
        <p:sp>
          <p:nvSpPr>
            <p:cNvPr id="24634" name="Line 87"/>
            <p:cNvSpPr>
              <a:spLocks noChangeShapeType="1"/>
            </p:cNvSpPr>
            <p:nvPr/>
          </p:nvSpPr>
          <p:spPr bwMode="auto">
            <a:xfrm>
              <a:off x="4803" y="2208"/>
              <a:ext cx="45" cy="3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24635" name="Line 88"/>
            <p:cNvSpPr>
              <a:spLocks noChangeShapeType="1"/>
            </p:cNvSpPr>
            <p:nvPr/>
          </p:nvSpPr>
          <p:spPr bwMode="auto">
            <a:xfrm flipV="1">
              <a:off x="4845" y="2175"/>
              <a:ext cx="54" cy="6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24636" name="Line 89"/>
            <p:cNvSpPr>
              <a:spLocks noChangeShapeType="1"/>
            </p:cNvSpPr>
            <p:nvPr/>
          </p:nvSpPr>
          <p:spPr bwMode="auto">
            <a:xfrm flipV="1">
              <a:off x="4887" y="2172"/>
              <a:ext cx="9" cy="12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24637" name="Line 90"/>
            <p:cNvSpPr>
              <a:spLocks noChangeShapeType="1"/>
            </p:cNvSpPr>
            <p:nvPr/>
          </p:nvSpPr>
          <p:spPr bwMode="auto">
            <a:xfrm flipV="1">
              <a:off x="4887" y="2154"/>
              <a:ext cx="63" cy="13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24638" name="Line 91"/>
            <p:cNvSpPr>
              <a:spLocks noChangeShapeType="1"/>
            </p:cNvSpPr>
            <p:nvPr/>
          </p:nvSpPr>
          <p:spPr bwMode="auto">
            <a:xfrm flipV="1">
              <a:off x="4935" y="2160"/>
              <a:ext cx="12" cy="1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24639" name="Line 92"/>
            <p:cNvSpPr>
              <a:spLocks noChangeShapeType="1"/>
            </p:cNvSpPr>
            <p:nvPr/>
          </p:nvSpPr>
          <p:spPr bwMode="auto">
            <a:xfrm flipV="1">
              <a:off x="4935" y="2211"/>
              <a:ext cx="45" cy="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24640" name="Line 93"/>
            <p:cNvSpPr>
              <a:spLocks noChangeShapeType="1"/>
            </p:cNvSpPr>
            <p:nvPr/>
          </p:nvSpPr>
          <p:spPr bwMode="auto">
            <a:xfrm flipV="1">
              <a:off x="4980" y="2217"/>
              <a:ext cx="0" cy="10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sz="1800">
                <a:latin typeface="+mn-lt"/>
              </a:endParaRPr>
            </a:p>
          </p:txBody>
        </p:sp>
        <p:sp>
          <p:nvSpPr>
            <p:cNvPr id="24641" name="Line 94"/>
            <p:cNvSpPr>
              <a:spLocks noChangeShapeType="1"/>
            </p:cNvSpPr>
            <p:nvPr/>
          </p:nvSpPr>
          <p:spPr bwMode="auto">
            <a:xfrm>
              <a:off x="4977" y="2316"/>
              <a:ext cx="93" cy="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 sz="1800">
                <a:latin typeface="+mn-lt"/>
              </a:endParaRPr>
            </a:p>
          </p:txBody>
        </p:sp>
      </p:grpSp>
      <p:sp>
        <p:nvSpPr>
          <p:cNvPr id="24603" name="Text Box 95"/>
          <p:cNvSpPr txBox="1">
            <a:spLocks noChangeArrowheads="1"/>
          </p:cNvSpPr>
          <p:nvPr/>
        </p:nvSpPr>
        <p:spPr bwMode="auto">
          <a:xfrm>
            <a:off x="5668963" y="3341688"/>
            <a:ext cx="557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rgbClr val="FF0000"/>
                </a:solidFill>
                <a:latin typeface="+mn-lt"/>
              </a:rPr>
              <a:t>signal</a:t>
            </a:r>
          </a:p>
        </p:txBody>
      </p:sp>
      <p:sp>
        <p:nvSpPr>
          <p:cNvPr id="24604" name="Freeform 96"/>
          <p:cNvSpPr>
            <a:spLocks/>
          </p:cNvSpPr>
          <p:nvPr/>
        </p:nvSpPr>
        <p:spPr bwMode="auto">
          <a:xfrm>
            <a:off x="1824038" y="4772025"/>
            <a:ext cx="542925" cy="536575"/>
          </a:xfrm>
          <a:custGeom>
            <a:avLst/>
            <a:gdLst>
              <a:gd name="T0" fmla="*/ 0 w 1242"/>
              <a:gd name="T1" fmla="*/ 2147483647 h 1230"/>
              <a:gd name="T2" fmla="*/ 2147483647 w 1242"/>
              <a:gd name="T3" fmla="*/ 2147483647 h 1230"/>
              <a:gd name="T4" fmla="*/ 2147483647 w 1242"/>
              <a:gd name="T5" fmla="*/ 2147483647 h 1230"/>
              <a:gd name="T6" fmla="*/ 2147483647 w 1242"/>
              <a:gd name="T7" fmla="*/ 2147483647 h 1230"/>
              <a:gd name="T8" fmla="*/ 2147483647 w 1242"/>
              <a:gd name="T9" fmla="*/ 2147483647 h 1230"/>
              <a:gd name="T10" fmla="*/ 2147483647 w 1242"/>
              <a:gd name="T11" fmla="*/ 2147483647 h 1230"/>
              <a:gd name="T12" fmla="*/ 2147483647 w 1242"/>
              <a:gd name="T13" fmla="*/ 2147483647 h 1230"/>
              <a:gd name="T14" fmla="*/ 2147483647 w 1242"/>
              <a:gd name="T15" fmla="*/ 2147483647 h 1230"/>
              <a:gd name="T16" fmla="*/ 2147483647 w 1242"/>
              <a:gd name="T17" fmla="*/ 2147483647 h 1230"/>
              <a:gd name="T18" fmla="*/ 2147483647 w 1242"/>
              <a:gd name="T19" fmla="*/ 2147483647 h 1230"/>
              <a:gd name="T20" fmla="*/ 2147483647 w 1242"/>
              <a:gd name="T21" fmla="*/ 2147483647 h 1230"/>
              <a:gd name="T22" fmla="*/ 2147483647 w 1242"/>
              <a:gd name="T23" fmla="*/ 2147483647 h 1230"/>
              <a:gd name="T24" fmla="*/ 2147483647 w 1242"/>
              <a:gd name="T25" fmla="*/ 2147483647 h 1230"/>
              <a:gd name="T26" fmla="*/ 2147483647 w 1242"/>
              <a:gd name="T27" fmla="*/ 2147483647 h 1230"/>
              <a:gd name="T28" fmla="*/ 2147483647 w 1242"/>
              <a:gd name="T29" fmla="*/ 2147483647 h 1230"/>
              <a:gd name="T30" fmla="*/ 2147483647 w 1242"/>
              <a:gd name="T31" fmla="*/ 2147483647 h 1230"/>
              <a:gd name="T32" fmla="*/ 2147483647 w 1242"/>
              <a:gd name="T33" fmla="*/ 2147483647 h 1230"/>
              <a:gd name="T34" fmla="*/ 2147483647 w 1242"/>
              <a:gd name="T35" fmla="*/ 2147483647 h 1230"/>
              <a:gd name="T36" fmla="*/ 2147483647 w 1242"/>
              <a:gd name="T37" fmla="*/ 2147483647 h 1230"/>
              <a:gd name="T38" fmla="*/ 2147483647 w 1242"/>
              <a:gd name="T39" fmla="*/ 2147483647 h 1230"/>
              <a:gd name="T40" fmla="*/ 2147483647 w 1242"/>
              <a:gd name="T41" fmla="*/ 2147483647 h 1230"/>
              <a:gd name="T42" fmla="*/ 2147483647 w 1242"/>
              <a:gd name="T43" fmla="*/ 2147483647 h 1230"/>
              <a:gd name="T44" fmla="*/ 2147483647 w 1242"/>
              <a:gd name="T45" fmla="*/ 2147483647 h 1230"/>
              <a:gd name="T46" fmla="*/ 2147483647 w 1242"/>
              <a:gd name="T47" fmla="*/ 2147483647 h 1230"/>
              <a:gd name="T48" fmla="*/ 2147483647 w 1242"/>
              <a:gd name="T49" fmla="*/ 2147483647 h 1230"/>
              <a:gd name="T50" fmla="*/ 2147483647 w 1242"/>
              <a:gd name="T51" fmla="*/ 2147483647 h 1230"/>
              <a:gd name="T52" fmla="*/ 2147483647 w 1242"/>
              <a:gd name="T53" fmla="*/ 2147483647 h 1230"/>
              <a:gd name="T54" fmla="*/ 2147483647 w 1242"/>
              <a:gd name="T55" fmla="*/ 2147483647 h 1230"/>
              <a:gd name="T56" fmla="*/ 2147483647 w 1242"/>
              <a:gd name="T57" fmla="*/ 2147483647 h 1230"/>
              <a:gd name="T58" fmla="*/ 2147483647 w 1242"/>
              <a:gd name="T59" fmla="*/ 2147483647 h 1230"/>
              <a:gd name="T60" fmla="*/ 2147483647 w 1242"/>
              <a:gd name="T61" fmla="*/ 2147483647 h 1230"/>
              <a:gd name="T62" fmla="*/ 2147483647 w 1242"/>
              <a:gd name="T63" fmla="*/ 2147483647 h 1230"/>
              <a:gd name="T64" fmla="*/ 2147483647 w 1242"/>
              <a:gd name="T65" fmla="*/ 2147483647 h 1230"/>
              <a:gd name="T66" fmla="*/ 2147483647 w 1242"/>
              <a:gd name="T67" fmla="*/ 2147483647 h 1230"/>
              <a:gd name="T68" fmla="*/ 2147483647 w 1242"/>
              <a:gd name="T69" fmla="*/ 2147483647 h 1230"/>
              <a:gd name="T70" fmla="*/ 2147483647 w 1242"/>
              <a:gd name="T71" fmla="*/ 2147483647 h 1230"/>
              <a:gd name="T72" fmla="*/ 2147483647 w 1242"/>
              <a:gd name="T73" fmla="*/ 2147483647 h 1230"/>
              <a:gd name="T74" fmla="*/ 2147483647 w 1242"/>
              <a:gd name="T75" fmla="*/ 2147483647 h 1230"/>
              <a:gd name="T76" fmla="*/ 2147483647 w 1242"/>
              <a:gd name="T77" fmla="*/ 2147483647 h 1230"/>
              <a:gd name="T78" fmla="*/ 2147483647 w 1242"/>
              <a:gd name="T79" fmla="*/ 2147483647 h 1230"/>
              <a:gd name="T80" fmla="*/ 2147483647 w 1242"/>
              <a:gd name="T81" fmla="*/ 2147483647 h 1230"/>
              <a:gd name="T82" fmla="*/ 2147483647 w 1242"/>
              <a:gd name="T83" fmla="*/ 2147483647 h 1230"/>
              <a:gd name="T84" fmla="*/ 2147483647 w 1242"/>
              <a:gd name="T85" fmla="*/ 2147483647 h 1230"/>
              <a:gd name="T86" fmla="*/ 2147483647 w 1242"/>
              <a:gd name="T87" fmla="*/ 2147483647 h 1230"/>
              <a:gd name="T88" fmla="*/ 2147483647 w 1242"/>
              <a:gd name="T89" fmla="*/ 2147483647 h 1230"/>
              <a:gd name="T90" fmla="*/ 2147483647 w 1242"/>
              <a:gd name="T91" fmla="*/ 2147483647 h 1230"/>
              <a:gd name="T92" fmla="*/ 2147483647 w 1242"/>
              <a:gd name="T93" fmla="*/ 2147483647 h 1230"/>
              <a:gd name="T94" fmla="*/ 2147483647 w 1242"/>
              <a:gd name="T95" fmla="*/ 2147483647 h 1230"/>
              <a:gd name="T96" fmla="*/ 2147483647 w 1242"/>
              <a:gd name="T97" fmla="*/ 2147483647 h 1230"/>
              <a:gd name="T98" fmla="*/ 2147483647 w 1242"/>
              <a:gd name="T99" fmla="*/ 2147483647 h 1230"/>
              <a:gd name="T100" fmla="*/ 2147483647 w 1242"/>
              <a:gd name="T101" fmla="*/ 2147483647 h 1230"/>
              <a:gd name="T102" fmla="*/ 2147483647 w 1242"/>
              <a:gd name="T103" fmla="*/ 2147483647 h 1230"/>
              <a:gd name="T104" fmla="*/ 2147483647 w 1242"/>
              <a:gd name="T105" fmla="*/ 2147483647 h 1230"/>
              <a:gd name="T106" fmla="*/ 2147483647 w 1242"/>
              <a:gd name="T107" fmla="*/ 2147483647 h 1230"/>
              <a:gd name="T108" fmla="*/ 2147483647 w 1242"/>
              <a:gd name="T109" fmla="*/ 2147483647 h 1230"/>
              <a:gd name="T110" fmla="*/ 2147483647 w 1242"/>
              <a:gd name="T111" fmla="*/ 2147483647 h 1230"/>
              <a:gd name="T112" fmla="*/ 2147483647 w 1242"/>
              <a:gd name="T113" fmla="*/ 2147483647 h 1230"/>
              <a:gd name="T114" fmla="*/ 2147483647 w 1242"/>
              <a:gd name="T115" fmla="*/ 2147483647 h 1230"/>
              <a:gd name="T116" fmla="*/ 2147483647 w 1242"/>
              <a:gd name="T117" fmla="*/ 2147483647 h 1230"/>
              <a:gd name="T118" fmla="*/ 2147483647 w 1242"/>
              <a:gd name="T119" fmla="*/ 2147483647 h 1230"/>
              <a:gd name="T120" fmla="*/ 0 w 1242"/>
              <a:gd name="T121" fmla="*/ 2147483647 h 12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242"/>
              <a:gd name="T184" fmla="*/ 0 h 1230"/>
              <a:gd name="T185" fmla="*/ 1242 w 1242"/>
              <a:gd name="T186" fmla="*/ 1230 h 12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242" h="1230">
                <a:moveTo>
                  <a:pt x="0" y="273"/>
                </a:moveTo>
                <a:cubicBezTo>
                  <a:pt x="14" y="283"/>
                  <a:pt x="63" y="323"/>
                  <a:pt x="72" y="336"/>
                </a:cubicBezTo>
                <a:cubicBezTo>
                  <a:pt x="79" y="347"/>
                  <a:pt x="80" y="361"/>
                  <a:pt x="87" y="372"/>
                </a:cubicBezTo>
                <a:cubicBezTo>
                  <a:pt x="111" y="408"/>
                  <a:pt x="124" y="453"/>
                  <a:pt x="132" y="495"/>
                </a:cubicBezTo>
                <a:cubicBezTo>
                  <a:pt x="130" y="524"/>
                  <a:pt x="129" y="553"/>
                  <a:pt x="126" y="582"/>
                </a:cubicBezTo>
                <a:cubicBezTo>
                  <a:pt x="123" y="604"/>
                  <a:pt x="96" y="624"/>
                  <a:pt x="84" y="642"/>
                </a:cubicBezTo>
                <a:cubicBezTo>
                  <a:pt x="78" y="651"/>
                  <a:pt x="73" y="688"/>
                  <a:pt x="72" y="693"/>
                </a:cubicBezTo>
                <a:cubicBezTo>
                  <a:pt x="66" y="721"/>
                  <a:pt x="58" y="726"/>
                  <a:pt x="42" y="744"/>
                </a:cubicBezTo>
                <a:cubicBezTo>
                  <a:pt x="35" y="752"/>
                  <a:pt x="30" y="762"/>
                  <a:pt x="24" y="771"/>
                </a:cubicBezTo>
                <a:cubicBezTo>
                  <a:pt x="22" y="774"/>
                  <a:pt x="18" y="780"/>
                  <a:pt x="18" y="780"/>
                </a:cubicBezTo>
                <a:cubicBezTo>
                  <a:pt x="22" y="817"/>
                  <a:pt x="27" y="855"/>
                  <a:pt x="39" y="891"/>
                </a:cubicBezTo>
                <a:cubicBezTo>
                  <a:pt x="41" y="898"/>
                  <a:pt x="49" y="902"/>
                  <a:pt x="51" y="909"/>
                </a:cubicBezTo>
                <a:cubicBezTo>
                  <a:pt x="66" y="954"/>
                  <a:pt x="114" y="993"/>
                  <a:pt x="147" y="1026"/>
                </a:cubicBezTo>
                <a:cubicBezTo>
                  <a:pt x="151" y="1030"/>
                  <a:pt x="152" y="1037"/>
                  <a:pt x="156" y="1041"/>
                </a:cubicBezTo>
                <a:cubicBezTo>
                  <a:pt x="188" y="1078"/>
                  <a:pt x="244" y="1124"/>
                  <a:pt x="291" y="1140"/>
                </a:cubicBezTo>
                <a:cubicBezTo>
                  <a:pt x="313" y="1162"/>
                  <a:pt x="302" y="1154"/>
                  <a:pt x="324" y="1167"/>
                </a:cubicBezTo>
                <a:cubicBezTo>
                  <a:pt x="357" y="1216"/>
                  <a:pt x="403" y="1219"/>
                  <a:pt x="456" y="1230"/>
                </a:cubicBezTo>
                <a:cubicBezTo>
                  <a:pt x="514" y="1222"/>
                  <a:pt x="566" y="1206"/>
                  <a:pt x="627" y="1200"/>
                </a:cubicBezTo>
                <a:cubicBezTo>
                  <a:pt x="641" y="1191"/>
                  <a:pt x="649" y="1179"/>
                  <a:pt x="660" y="1167"/>
                </a:cubicBezTo>
                <a:cubicBezTo>
                  <a:pt x="699" y="1123"/>
                  <a:pt x="711" y="1108"/>
                  <a:pt x="723" y="1050"/>
                </a:cubicBezTo>
                <a:cubicBezTo>
                  <a:pt x="711" y="989"/>
                  <a:pt x="677" y="956"/>
                  <a:pt x="651" y="903"/>
                </a:cubicBezTo>
                <a:cubicBezTo>
                  <a:pt x="627" y="855"/>
                  <a:pt x="615" y="804"/>
                  <a:pt x="591" y="756"/>
                </a:cubicBezTo>
                <a:cubicBezTo>
                  <a:pt x="575" y="724"/>
                  <a:pt x="551" y="695"/>
                  <a:pt x="531" y="666"/>
                </a:cubicBezTo>
                <a:cubicBezTo>
                  <a:pt x="525" y="657"/>
                  <a:pt x="519" y="648"/>
                  <a:pt x="513" y="639"/>
                </a:cubicBezTo>
                <a:cubicBezTo>
                  <a:pt x="511" y="636"/>
                  <a:pt x="507" y="630"/>
                  <a:pt x="507" y="630"/>
                </a:cubicBezTo>
                <a:cubicBezTo>
                  <a:pt x="510" y="581"/>
                  <a:pt x="517" y="555"/>
                  <a:pt x="558" y="528"/>
                </a:cubicBezTo>
                <a:cubicBezTo>
                  <a:pt x="567" y="515"/>
                  <a:pt x="580" y="509"/>
                  <a:pt x="591" y="498"/>
                </a:cubicBezTo>
                <a:cubicBezTo>
                  <a:pt x="601" y="488"/>
                  <a:pt x="606" y="479"/>
                  <a:pt x="618" y="471"/>
                </a:cubicBezTo>
                <a:cubicBezTo>
                  <a:pt x="628" y="456"/>
                  <a:pt x="621" y="464"/>
                  <a:pt x="642" y="450"/>
                </a:cubicBezTo>
                <a:cubicBezTo>
                  <a:pt x="645" y="448"/>
                  <a:pt x="651" y="444"/>
                  <a:pt x="651" y="444"/>
                </a:cubicBezTo>
                <a:cubicBezTo>
                  <a:pt x="672" y="446"/>
                  <a:pt x="694" y="443"/>
                  <a:pt x="714" y="450"/>
                </a:cubicBezTo>
                <a:cubicBezTo>
                  <a:pt x="745" y="460"/>
                  <a:pt x="773" y="482"/>
                  <a:pt x="804" y="492"/>
                </a:cubicBezTo>
                <a:cubicBezTo>
                  <a:pt x="828" y="528"/>
                  <a:pt x="858" y="558"/>
                  <a:pt x="888" y="588"/>
                </a:cubicBezTo>
                <a:cubicBezTo>
                  <a:pt x="901" y="601"/>
                  <a:pt x="908" y="622"/>
                  <a:pt x="921" y="636"/>
                </a:cubicBezTo>
                <a:cubicBezTo>
                  <a:pt x="944" y="661"/>
                  <a:pt x="968" y="685"/>
                  <a:pt x="990" y="711"/>
                </a:cubicBezTo>
                <a:cubicBezTo>
                  <a:pt x="1013" y="738"/>
                  <a:pt x="1037" y="758"/>
                  <a:pt x="1062" y="783"/>
                </a:cubicBezTo>
                <a:cubicBezTo>
                  <a:pt x="1062" y="783"/>
                  <a:pt x="1084" y="798"/>
                  <a:pt x="1089" y="801"/>
                </a:cubicBezTo>
                <a:cubicBezTo>
                  <a:pt x="1092" y="803"/>
                  <a:pt x="1098" y="807"/>
                  <a:pt x="1098" y="807"/>
                </a:cubicBezTo>
                <a:cubicBezTo>
                  <a:pt x="1109" y="805"/>
                  <a:pt x="1120" y="802"/>
                  <a:pt x="1131" y="801"/>
                </a:cubicBezTo>
                <a:cubicBezTo>
                  <a:pt x="1134" y="801"/>
                  <a:pt x="1137" y="805"/>
                  <a:pt x="1140" y="804"/>
                </a:cubicBezTo>
                <a:cubicBezTo>
                  <a:pt x="1159" y="798"/>
                  <a:pt x="1170" y="779"/>
                  <a:pt x="1182" y="765"/>
                </a:cubicBezTo>
                <a:cubicBezTo>
                  <a:pt x="1211" y="733"/>
                  <a:pt x="1231" y="715"/>
                  <a:pt x="1242" y="672"/>
                </a:cubicBezTo>
                <a:cubicBezTo>
                  <a:pt x="1237" y="644"/>
                  <a:pt x="1230" y="616"/>
                  <a:pt x="1224" y="588"/>
                </a:cubicBezTo>
                <a:cubicBezTo>
                  <a:pt x="1232" y="563"/>
                  <a:pt x="1236" y="543"/>
                  <a:pt x="1239" y="516"/>
                </a:cubicBezTo>
                <a:cubicBezTo>
                  <a:pt x="1223" y="493"/>
                  <a:pt x="1236" y="515"/>
                  <a:pt x="1227" y="459"/>
                </a:cubicBezTo>
                <a:cubicBezTo>
                  <a:pt x="1223" y="437"/>
                  <a:pt x="1218" y="427"/>
                  <a:pt x="1209" y="405"/>
                </a:cubicBezTo>
                <a:cubicBezTo>
                  <a:pt x="1189" y="355"/>
                  <a:pt x="1151" y="320"/>
                  <a:pt x="1122" y="276"/>
                </a:cubicBezTo>
                <a:cubicBezTo>
                  <a:pt x="1113" y="262"/>
                  <a:pt x="1100" y="256"/>
                  <a:pt x="1095" y="240"/>
                </a:cubicBezTo>
                <a:cubicBezTo>
                  <a:pt x="1101" y="202"/>
                  <a:pt x="1075" y="134"/>
                  <a:pt x="1041" y="111"/>
                </a:cubicBezTo>
                <a:cubicBezTo>
                  <a:pt x="1028" y="92"/>
                  <a:pt x="1006" y="79"/>
                  <a:pt x="990" y="63"/>
                </a:cubicBezTo>
                <a:cubicBezTo>
                  <a:pt x="955" y="28"/>
                  <a:pt x="950" y="21"/>
                  <a:pt x="900" y="9"/>
                </a:cubicBezTo>
                <a:cubicBezTo>
                  <a:pt x="887" y="0"/>
                  <a:pt x="885" y="6"/>
                  <a:pt x="870" y="9"/>
                </a:cubicBezTo>
                <a:cubicBezTo>
                  <a:pt x="845" y="14"/>
                  <a:pt x="820" y="18"/>
                  <a:pt x="795" y="24"/>
                </a:cubicBezTo>
                <a:cubicBezTo>
                  <a:pt x="766" y="30"/>
                  <a:pt x="740" y="42"/>
                  <a:pt x="714" y="54"/>
                </a:cubicBezTo>
                <a:cubicBezTo>
                  <a:pt x="658" y="79"/>
                  <a:pt x="574" y="101"/>
                  <a:pt x="513" y="108"/>
                </a:cubicBezTo>
                <a:cubicBezTo>
                  <a:pt x="432" y="128"/>
                  <a:pt x="353" y="153"/>
                  <a:pt x="270" y="165"/>
                </a:cubicBezTo>
                <a:cubicBezTo>
                  <a:pt x="249" y="172"/>
                  <a:pt x="226" y="175"/>
                  <a:pt x="204" y="180"/>
                </a:cubicBezTo>
                <a:cubicBezTo>
                  <a:pt x="187" y="192"/>
                  <a:pt x="159" y="198"/>
                  <a:pt x="138" y="204"/>
                </a:cubicBezTo>
                <a:cubicBezTo>
                  <a:pt x="112" y="212"/>
                  <a:pt x="90" y="225"/>
                  <a:pt x="66" y="234"/>
                </a:cubicBezTo>
                <a:cubicBezTo>
                  <a:pt x="40" y="244"/>
                  <a:pt x="23" y="262"/>
                  <a:pt x="3" y="282"/>
                </a:cubicBezTo>
                <a:cubicBezTo>
                  <a:pt x="1" y="284"/>
                  <a:pt x="1" y="276"/>
                  <a:pt x="0" y="273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05" name="Freeform 97"/>
          <p:cNvSpPr>
            <a:spLocks/>
          </p:cNvSpPr>
          <p:nvPr/>
        </p:nvSpPr>
        <p:spPr bwMode="auto">
          <a:xfrm>
            <a:off x="1381125" y="5370513"/>
            <a:ext cx="1252538" cy="1031875"/>
          </a:xfrm>
          <a:custGeom>
            <a:avLst/>
            <a:gdLst>
              <a:gd name="T0" fmla="*/ 2147483647 w 1592"/>
              <a:gd name="T1" fmla="*/ 2147483647 h 1312"/>
              <a:gd name="T2" fmla="*/ 2147483647 w 1592"/>
              <a:gd name="T3" fmla="*/ 2147483647 h 1312"/>
              <a:gd name="T4" fmla="*/ 0 w 1592"/>
              <a:gd name="T5" fmla="*/ 2147483647 h 1312"/>
              <a:gd name="T6" fmla="*/ 2147483647 w 1592"/>
              <a:gd name="T7" fmla="*/ 2147483647 h 1312"/>
              <a:gd name="T8" fmla="*/ 2147483647 w 1592"/>
              <a:gd name="T9" fmla="*/ 2147483647 h 1312"/>
              <a:gd name="T10" fmla="*/ 2147483647 w 1592"/>
              <a:gd name="T11" fmla="*/ 2147483647 h 1312"/>
              <a:gd name="T12" fmla="*/ 2147483647 w 1592"/>
              <a:gd name="T13" fmla="*/ 2147483647 h 1312"/>
              <a:gd name="T14" fmla="*/ 2147483647 w 1592"/>
              <a:gd name="T15" fmla="*/ 2147483647 h 1312"/>
              <a:gd name="T16" fmla="*/ 2147483647 w 1592"/>
              <a:gd name="T17" fmla="*/ 2147483647 h 1312"/>
              <a:gd name="T18" fmla="*/ 2147483647 w 1592"/>
              <a:gd name="T19" fmla="*/ 2147483647 h 1312"/>
              <a:gd name="T20" fmla="*/ 2147483647 w 1592"/>
              <a:gd name="T21" fmla="*/ 2147483647 h 1312"/>
              <a:gd name="T22" fmla="*/ 2147483647 w 1592"/>
              <a:gd name="T23" fmla="*/ 2147483647 h 1312"/>
              <a:gd name="T24" fmla="*/ 2147483647 w 1592"/>
              <a:gd name="T25" fmla="*/ 2147483647 h 1312"/>
              <a:gd name="T26" fmla="*/ 2147483647 w 1592"/>
              <a:gd name="T27" fmla="*/ 2147483647 h 1312"/>
              <a:gd name="T28" fmla="*/ 2147483647 w 1592"/>
              <a:gd name="T29" fmla="*/ 2147483647 h 1312"/>
              <a:gd name="T30" fmla="*/ 2147483647 w 1592"/>
              <a:gd name="T31" fmla="*/ 2147483647 h 1312"/>
              <a:gd name="T32" fmla="*/ 2147483647 w 1592"/>
              <a:gd name="T33" fmla="*/ 2147483647 h 1312"/>
              <a:gd name="T34" fmla="*/ 2147483647 w 1592"/>
              <a:gd name="T35" fmla="*/ 2147483647 h 1312"/>
              <a:gd name="T36" fmla="*/ 2147483647 w 1592"/>
              <a:gd name="T37" fmla="*/ 2147483647 h 1312"/>
              <a:gd name="T38" fmla="*/ 2147483647 w 1592"/>
              <a:gd name="T39" fmla="*/ 2147483647 h 1312"/>
              <a:gd name="T40" fmla="*/ 2147483647 w 1592"/>
              <a:gd name="T41" fmla="*/ 2147483647 h 1312"/>
              <a:gd name="T42" fmla="*/ 2147483647 w 1592"/>
              <a:gd name="T43" fmla="*/ 2147483647 h 1312"/>
              <a:gd name="T44" fmla="*/ 2147483647 w 1592"/>
              <a:gd name="T45" fmla="*/ 2147483647 h 1312"/>
              <a:gd name="T46" fmla="*/ 2147483647 w 1592"/>
              <a:gd name="T47" fmla="*/ 2147483647 h 1312"/>
              <a:gd name="T48" fmla="*/ 2147483647 w 1592"/>
              <a:gd name="T49" fmla="*/ 2147483647 h 1312"/>
              <a:gd name="T50" fmla="*/ 2147483647 w 1592"/>
              <a:gd name="T51" fmla="*/ 0 h 1312"/>
              <a:gd name="T52" fmla="*/ 2147483647 w 1592"/>
              <a:gd name="T53" fmla="*/ 2147483647 h 1312"/>
              <a:gd name="T54" fmla="*/ 2147483647 w 1592"/>
              <a:gd name="T55" fmla="*/ 2147483647 h 1312"/>
              <a:gd name="T56" fmla="*/ 2147483647 w 1592"/>
              <a:gd name="T57" fmla="*/ 2147483647 h 1312"/>
              <a:gd name="T58" fmla="*/ 2147483647 w 1592"/>
              <a:gd name="T59" fmla="*/ 2147483647 h 1312"/>
              <a:gd name="T60" fmla="*/ 2147483647 w 1592"/>
              <a:gd name="T61" fmla="*/ 2147483647 h 1312"/>
              <a:gd name="T62" fmla="*/ 2147483647 w 1592"/>
              <a:gd name="T63" fmla="*/ 2147483647 h 1312"/>
              <a:gd name="T64" fmla="*/ 2147483647 w 1592"/>
              <a:gd name="T65" fmla="*/ 2147483647 h 1312"/>
              <a:gd name="T66" fmla="*/ 2147483647 w 1592"/>
              <a:gd name="T67" fmla="*/ 2147483647 h 1312"/>
              <a:gd name="T68" fmla="*/ 2147483647 w 1592"/>
              <a:gd name="T69" fmla="*/ 2147483647 h 1312"/>
              <a:gd name="T70" fmla="*/ 2147483647 w 1592"/>
              <a:gd name="T71" fmla="*/ 2147483647 h 1312"/>
              <a:gd name="T72" fmla="*/ 2147483647 w 1592"/>
              <a:gd name="T73" fmla="*/ 2147483647 h 1312"/>
              <a:gd name="T74" fmla="*/ 2147483647 w 1592"/>
              <a:gd name="T75" fmla="*/ 2147483647 h 1312"/>
              <a:gd name="T76" fmla="*/ 2147483647 w 1592"/>
              <a:gd name="T77" fmla="*/ 2147483647 h 1312"/>
              <a:gd name="T78" fmla="*/ 2147483647 w 1592"/>
              <a:gd name="T79" fmla="*/ 2147483647 h 1312"/>
              <a:gd name="T80" fmla="*/ 2147483647 w 1592"/>
              <a:gd name="T81" fmla="*/ 2147483647 h 1312"/>
              <a:gd name="T82" fmla="*/ 2147483647 w 1592"/>
              <a:gd name="T83" fmla="*/ 2147483647 h 1312"/>
              <a:gd name="T84" fmla="*/ 2147483647 w 1592"/>
              <a:gd name="T85" fmla="*/ 2147483647 h 1312"/>
              <a:gd name="T86" fmla="*/ 2147483647 w 1592"/>
              <a:gd name="T87" fmla="*/ 2147483647 h 1312"/>
              <a:gd name="T88" fmla="*/ 2147483647 w 1592"/>
              <a:gd name="T89" fmla="*/ 2147483647 h 1312"/>
              <a:gd name="T90" fmla="*/ 2147483647 w 1592"/>
              <a:gd name="T91" fmla="*/ 2147483647 h 1312"/>
              <a:gd name="T92" fmla="*/ 2147483647 w 1592"/>
              <a:gd name="T93" fmla="*/ 2147483647 h 1312"/>
              <a:gd name="T94" fmla="*/ 2147483647 w 1592"/>
              <a:gd name="T95" fmla="*/ 2147483647 h 1312"/>
              <a:gd name="T96" fmla="*/ 2147483647 w 1592"/>
              <a:gd name="T97" fmla="*/ 2147483647 h 1312"/>
              <a:gd name="T98" fmla="*/ 2147483647 w 1592"/>
              <a:gd name="T99" fmla="*/ 2147483647 h 1312"/>
              <a:gd name="T100" fmla="*/ 2147483647 w 1592"/>
              <a:gd name="T101" fmla="*/ 2147483647 h 1312"/>
              <a:gd name="T102" fmla="*/ 2147483647 w 1592"/>
              <a:gd name="T103" fmla="*/ 2147483647 h 1312"/>
              <a:gd name="T104" fmla="*/ 2147483647 w 1592"/>
              <a:gd name="T105" fmla="*/ 2147483647 h 1312"/>
              <a:gd name="T106" fmla="*/ 2147483647 w 1592"/>
              <a:gd name="T107" fmla="*/ 2147483647 h 1312"/>
              <a:gd name="T108" fmla="*/ 2147483647 w 1592"/>
              <a:gd name="T109" fmla="*/ 2147483647 h 131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592"/>
              <a:gd name="T166" fmla="*/ 0 h 1312"/>
              <a:gd name="T167" fmla="*/ 1592 w 1592"/>
              <a:gd name="T168" fmla="*/ 1312 h 131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592" h="1312">
                <a:moveTo>
                  <a:pt x="192" y="216"/>
                </a:moveTo>
                <a:cubicBezTo>
                  <a:pt x="170" y="245"/>
                  <a:pt x="148" y="307"/>
                  <a:pt x="120" y="328"/>
                </a:cubicBezTo>
                <a:cubicBezTo>
                  <a:pt x="59" y="374"/>
                  <a:pt x="24" y="441"/>
                  <a:pt x="0" y="512"/>
                </a:cubicBezTo>
                <a:cubicBezTo>
                  <a:pt x="12" y="622"/>
                  <a:pt x="23" y="721"/>
                  <a:pt x="64" y="824"/>
                </a:cubicBezTo>
                <a:cubicBezTo>
                  <a:pt x="77" y="856"/>
                  <a:pt x="86" y="891"/>
                  <a:pt x="104" y="920"/>
                </a:cubicBezTo>
                <a:cubicBezTo>
                  <a:pt x="118" y="942"/>
                  <a:pt x="152" y="984"/>
                  <a:pt x="152" y="984"/>
                </a:cubicBezTo>
                <a:cubicBezTo>
                  <a:pt x="168" y="1031"/>
                  <a:pt x="205" y="1061"/>
                  <a:pt x="240" y="1096"/>
                </a:cubicBezTo>
                <a:cubicBezTo>
                  <a:pt x="365" y="1221"/>
                  <a:pt x="477" y="1290"/>
                  <a:pt x="656" y="1312"/>
                </a:cubicBezTo>
                <a:cubicBezTo>
                  <a:pt x="739" y="1307"/>
                  <a:pt x="822" y="1304"/>
                  <a:pt x="904" y="1296"/>
                </a:cubicBezTo>
                <a:cubicBezTo>
                  <a:pt x="974" y="1289"/>
                  <a:pt x="1024" y="1245"/>
                  <a:pt x="1088" y="1224"/>
                </a:cubicBezTo>
                <a:cubicBezTo>
                  <a:pt x="1165" y="1147"/>
                  <a:pt x="1067" y="1238"/>
                  <a:pt x="1136" y="1192"/>
                </a:cubicBezTo>
                <a:cubicBezTo>
                  <a:pt x="1169" y="1170"/>
                  <a:pt x="1206" y="1130"/>
                  <a:pt x="1232" y="1104"/>
                </a:cubicBezTo>
                <a:cubicBezTo>
                  <a:pt x="1247" y="1089"/>
                  <a:pt x="1280" y="1016"/>
                  <a:pt x="1280" y="1016"/>
                </a:cubicBezTo>
                <a:cubicBezTo>
                  <a:pt x="1290" y="997"/>
                  <a:pt x="1303" y="980"/>
                  <a:pt x="1312" y="960"/>
                </a:cubicBezTo>
                <a:cubicBezTo>
                  <a:pt x="1319" y="945"/>
                  <a:pt x="1319" y="926"/>
                  <a:pt x="1328" y="912"/>
                </a:cubicBezTo>
                <a:cubicBezTo>
                  <a:pt x="1339" y="896"/>
                  <a:pt x="1360" y="864"/>
                  <a:pt x="1360" y="864"/>
                </a:cubicBezTo>
                <a:cubicBezTo>
                  <a:pt x="1373" y="811"/>
                  <a:pt x="1403" y="774"/>
                  <a:pt x="1432" y="728"/>
                </a:cubicBezTo>
                <a:cubicBezTo>
                  <a:pt x="1493" y="631"/>
                  <a:pt x="1564" y="546"/>
                  <a:pt x="1592" y="432"/>
                </a:cubicBezTo>
                <a:cubicBezTo>
                  <a:pt x="1584" y="390"/>
                  <a:pt x="1581" y="350"/>
                  <a:pt x="1560" y="312"/>
                </a:cubicBezTo>
                <a:cubicBezTo>
                  <a:pt x="1517" y="233"/>
                  <a:pt x="1547" y="286"/>
                  <a:pt x="1504" y="248"/>
                </a:cubicBezTo>
                <a:cubicBezTo>
                  <a:pt x="1479" y="225"/>
                  <a:pt x="1456" y="200"/>
                  <a:pt x="1432" y="176"/>
                </a:cubicBezTo>
                <a:cubicBezTo>
                  <a:pt x="1424" y="168"/>
                  <a:pt x="1410" y="167"/>
                  <a:pt x="1400" y="160"/>
                </a:cubicBezTo>
                <a:cubicBezTo>
                  <a:pt x="1378" y="145"/>
                  <a:pt x="1360" y="124"/>
                  <a:pt x="1336" y="112"/>
                </a:cubicBezTo>
                <a:cubicBezTo>
                  <a:pt x="1325" y="107"/>
                  <a:pt x="1314" y="102"/>
                  <a:pt x="1304" y="96"/>
                </a:cubicBezTo>
                <a:cubicBezTo>
                  <a:pt x="1260" y="71"/>
                  <a:pt x="1235" y="40"/>
                  <a:pt x="1184" y="24"/>
                </a:cubicBezTo>
                <a:cubicBezTo>
                  <a:pt x="1160" y="17"/>
                  <a:pt x="1112" y="0"/>
                  <a:pt x="1112" y="0"/>
                </a:cubicBezTo>
                <a:cubicBezTo>
                  <a:pt x="1056" y="8"/>
                  <a:pt x="997" y="6"/>
                  <a:pt x="944" y="24"/>
                </a:cubicBezTo>
                <a:cubicBezTo>
                  <a:pt x="929" y="39"/>
                  <a:pt x="907" y="56"/>
                  <a:pt x="904" y="80"/>
                </a:cubicBezTo>
                <a:cubicBezTo>
                  <a:pt x="899" y="123"/>
                  <a:pt x="929" y="155"/>
                  <a:pt x="952" y="184"/>
                </a:cubicBezTo>
                <a:cubicBezTo>
                  <a:pt x="981" y="221"/>
                  <a:pt x="1006" y="264"/>
                  <a:pt x="1032" y="304"/>
                </a:cubicBezTo>
                <a:cubicBezTo>
                  <a:pt x="1048" y="328"/>
                  <a:pt x="1064" y="352"/>
                  <a:pt x="1080" y="376"/>
                </a:cubicBezTo>
                <a:cubicBezTo>
                  <a:pt x="1089" y="390"/>
                  <a:pt x="1096" y="424"/>
                  <a:pt x="1096" y="424"/>
                </a:cubicBezTo>
                <a:cubicBezTo>
                  <a:pt x="1084" y="517"/>
                  <a:pt x="1102" y="571"/>
                  <a:pt x="1016" y="600"/>
                </a:cubicBezTo>
                <a:cubicBezTo>
                  <a:pt x="930" y="542"/>
                  <a:pt x="879" y="450"/>
                  <a:pt x="792" y="392"/>
                </a:cubicBezTo>
                <a:cubicBezTo>
                  <a:pt x="730" y="404"/>
                  <a:pt x="762" y="390"/>
                  <a:pt x="704" y="448"/>
                </a:cubicBezTo>
                <a:cubicBezTo>
                  <a:pt x="696" y="456"/>
                  <a:pt x="680" y="472"/>
                  <a:pt x="680" y="472"/>
                </a:cubicBezTo>
                <a:cubicBezTo>
                  <a:pt x="683" y="488"/>
                  <a:pt x="680" y="506"/>
                  <a:pt x="688" y="520"/>
                </a:cubicBezTo>
                <a:cubicBezTo>
                  <a:pt x="699" y="540"/>
                  <a:pt x="723" y="549"/>
                  <a:pt x="736" y="568"/>
                </a:cubicBezTo>
                <a:cubicBezTo>
                  <a:pt x="782" y="637"/>
                  <a:pt x="727" y="550"/>
                  <a:pt x="760" y="616"/>
                </a:cubicBezTo>
                <a:cubicBezTo>
                  <a:pt x="798" y="692"/>
                  <a:pt x="751" y="564"/>
                  <a:pt x="792" y="688"/>
                </a:cubicBezTo>
                <a:cubicBezTo>
                  <a:pt x="795" y="696"/>
                  <a:pt x="800" y="712"/>
                  <a:pt x="800" y="712"/>
                </a:cubicBezTo>
                <a:cubicBezTo>
                  <a:pt x="795" y="728"/>
                  <a:pt x="791" y="745"/>
                  <a:pt x="784" y="760"/>
                </a:cubicBezTo>
                <a:cubicBezTo>
                  <a:pt x="767" y="798"/>
                  <a:pt x="727" y="803"/>
                  <a:pt x="696" y="824"/>
                </a:cubicBezTo>
                <a:cubicBezTo>
                  <a:pt x="661" y="819"/>
                  <a:pt x="624" y="822"/>
                  <a:pt x="592" y="808"/>
                </a:cubicBezTo>
                <a:cubicBezTo>
                  <a:pt x="571" y="799"/>
                  <a:pt x="560" y="776"/>
                  <a:pt x="544" y="760"/>
                </a:cubicBezTo>
                <a:cubicBezTo>
                  <a:pt x="497" y="713"/>
                  <a:pt x="445" y="672"/>
                  <a:pt x="408" y="616"/>
                </a:cubicBezTo>
                <a:cubicBezTo>
                  <a:pt x="419" y="584"/>
                  <a:pt x="429" y="552"/>
                  <a:pt x="440" y="520"/>
                </a:cubicBezTo>
                <a:cubicBezTo>
                  <a:pt x="443" y="511"/>
                  <a:pt x="452" y="505"/>
                  <a:pt x="456" y="496"/>
                </a:cubicBezTo>
                <a:cubicBezTo>
                  <a:pt x="463" y="481"/>
                  <a:pt x="472" y="448"/>
                  <a:pt x="472" y="448"/>
                </a:cubicBezTo>
                <a:cubicBezTo>
                  <a:pt x="467" y="421"/>
                  <a:pt x="466" y="393"/>
                  <a:pt x="456" y="368"/>
                </a:cubicBezTo>
                <a:cubicBezTo>
                  <a:pt x="441" y="328"/>
                  <a:pt x="363" y="257"/>
                  <a:pt x="328" y="240"/>
                </a:cubicBezTo>
                <a:cubicBezTo>
                  <a:pt x="323" y="232"/>
                  <a:pt x="319" y="222"/>
                  <a:pt x="312" y="216"/>
                </a:cubicBezTo>
                <a:cubicBezTo>
                  <a:pt x="298" y="203"/>
                  <a:pt x="264" y="184"/>
                  <a:pt x="264" y="184"/>
                </a:cubicBezTo>
                <a:cubicBezTo>
                  <a:pt x="240" y="187"/>
                  <a:pt x="214" y="183"/>
                  <a:pt x="192" y="192"/>
                </a:cubicBezTo>
                <a:cubicBezTo>
                  <a:pt x="185" y="195"/>
                  <a:pt x="184" y="216"/>
                  <a:pt x="192" y="21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06" name="Freeform 98"/>
          <p:cNvSpPr>
            <a:spLocks/>
          </p:cNvSpPr>
          <p:nvPr/>
        </p:nvSpPr>
        <p:spPr bwMode="auto">
          <a:xfrm>
            <a:off x="1320800" y="4816475"/>
            <a:ext cx="301625" cy="352425"/>
          </a:xfrm>
          <a:custGeom>
            <a:avLst/>
            <a:gdLst>
              <a:gd name="T0" fmla="*/ 2147483647 w 694"/>
              <a:gd name="T1" fmla="*/ 2147483647 h 810"/>
              <a:gd name="T2" fmla="*/ 2147483647 w 694"/>
              <a:gd name="T3" fmla="*/ 2147483647 h 810"/>
              <a:gd name="T4" fmla="*/ 2147483647 w 694"/>
              <a:gd name="T5" fmla="*/ 2147483647 h 810"/>
              <a:gd name="T6" fmla="*/ 2147483647 w 694"/>
              <a:gd name="T7" fmla="*/ 2147483647 h 810"/>
              <a:gd name="T8" fmla="*/ 2147483647 w 694"/>
              <a:gd name="T9" fmla="*/ 2147483647 h 810"/>
              <a:gd name="T10" fmla="*/ 2147483647 w 694"/>
              <a:gd name="T11" fmla="*/ 2147483647 h 810"/>
              <a:gd name="T12" fmla="*/ 2147483647 w 694"/>
              <a:gd name="T13" fmla="*/ 2147483647 h 810"/>
              <a:gd name="T14" fmla="*/ 2147483647 w 694"/>
              <a:gd name="T15" fmla="*/ 2147483647 h 810"/>
              <a:gd name="T16" fmla="*/ 2147483647 w 694"/>
              <a:gd name="T17" fmla="*/ 2147483647 h 810"/>
              <a:gd name="T18" fmla="*/ 2147483647 w 694"/>
              <a:gd name="T19" fmla="*/ 2147483647 h 810"/>
              <a:gd name="T20" fmla="*/ 2147483647 w 694"/>
              <a:gd name="T21" fmla="*/ 2147483647 h 810"/>
              <a:gd name="T22" fmla="*/ 2147483647 w 694"/>
              <a:gd name="T23" fmla="*/ 2147483647 h 810"/>
              <a:gd name="T24" fmla="*/ 2147483647 w 694"/>
              <a:gd name="T25" fmla="*/ 2147483647 h 810"/>
              <a:gd name="T26" fmla="*/ 2147483647 w 694"/>
              <a:gd name="T27" fmla="*/ 2147483647 h 810"/>
              <a:gd name="T28" fmla="*/ 2147483647 w 694"/>
              <a:gd name="T29" fmla="*/ 2147483647 h 810"/>
              <a:gd name="T30" fmla="*/ 2147483647 w 694"/>
              <a:gd name="T31" fmla="*/ 2147483647 h 810"/>
              <a:gd name="T32" fmla="*/ 2147483647 w 694"/>
              <a:gd name="T33" fmla="*/ 2147483647 h 810"/>
              <a:gd name="T34" fmla="*/ 2147483647 w 694"/>
              <a:gd name="T35" fmla="*/ 2147483647 h 810"/>
              <a:gd name="T36" fmla="*/ 2147483647 w 694"/>
              <a:gd name="T37" fmla="*/ 2147483647 h 810"/>
              <a:gd name="T38" fmla="*/ 2147483647 w 694"/>
              <a:gd name="T39" fmla="*/ 2147483647 h 810"/>
              <a:gd name="T40" fmla="*/ 2147483647 w 694"/>
              <a:gd name="T41" fmla="*/ 2147483647 h 810"/>
              <a:gd name="T42" fmla="*/ 2147483647 w 694"/>
              <a:gd name="T43" fmla="*/ 2147483647 h 810"/>
              <a:gd name="T44" fmla="*/ 2147483647 w 694"/>
              <a:gd name="T45" fmla="*/ 2147483647 h 810"/>
              <a:gd name="T46" fmla="*/ 2147483647 w 694"/>
              <a:gd name="T47" fmla="*/ 2147483647 h 810"/>
              <a:gd name="T48" fmla="*/ 2147483647 w 694"/>
              <a:gd name="T49" fmla="*/ 2147483647 h 810"/>
              <a:gd name="T50" fmla="*/ 2147483647 w 694"/>
              <a:gd name="T51" fmla="*/ 2147483647 h 810"/>
              <a:gd name="T52" fmla="*/ 2147483647 w 694"/>
              <a:gd name="T53" fmla="*/ 2147483647 h 810"/>
              <a:gd name="T54" fmla="*/ 2147483647 w 694"/>
              <a:gd name="T55" fmla="*/ 2147483647 h 810"/>
              <a:gd name="T56" fmla="*/ 2147483647 w 694"/>
              <a:gd name="T57" fmla="*/ 2147483647 h 810"/>
              <a:gd name="T58" fmla="*/ 2147483647 w 694"/>
              <a:gd name="T59" fmla="*/ 0 h 810"/>
              <a:gd name="T60" fmla="*/ 2147483647 w 694"/>
              <a:gd name="T61" fmla="*/ 2147483647 h 81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694"/>
              <a:gd name="T94" fmla="*/ 0 h 810"/>
              <a:gd name="T95" fmla="*/ 694 w 694"/>
              <a:gd name="T96" fmla="*/ 810 h 81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694" h="810">
                <a:moveTo>
                  <a:pt x="88" y="3"/>
                </a:moveTo>
                <a:cubicBezTo>
                  <a:pt x="105" y="37"/>
                  <a:pt x="104" y="77"/>
                  <a:pt x="106" y="114"/>
                </a:cubicBezTo>
                <a:cubicBezTo>
                  <a:pt x="92" y="135"/>
                  <a:pt x="104" y="161"/>
                  <a:pt x="85" y="180"/>
                </a:cubicBezTo>
                <a:cubicBezTo>
                  <a:pt x="75" y="210"/>
                  <a:pt x="51" y="238"/>
                  <a:pt x="34" y="264"/>
                </a:cubicBezTo>
                <a:cubicBezTo>
                  <a:pt x="28" y="273"/>
                  <a:pt x="22" y="282"/>
                  <a:pt x="16" y="291"/>
                </a:cubicBezTo>
                <a:cubicBezTo>
                  <a:pt x="14" y="294"/>
                  <a:pt x="10" y="300"/>
                  <a:pt x="10" y="300"/>
                </a:cubicBezTo>
                <a:cubicBezTo>
                  <a:pt x="16" y="333"/>
                  <a:pt x="14" y="367"/>
                  <a:pt x="1" y="399"/>
                </a:cubicBezTo>
                <a:cubicBezTo>
                  <a:pt x="2" y="410"/>
                  <a:pt x="0" y="422"/>
                  <a:pt x="4" y="432"/>
                </a:cubicBezTo>
                <a:cubicBezTo>
                  <a:pt x="7" y="440"/>
                  <a:pt x="22" y="450"/>
                  <a:pt x="22" y="450"/>
                </a:cubicBezTo>
                <a:cubicBezTo>
                  <a:pt x="27" y="466"/>
                  <a:pt x="69" y="523"/>
                  <a:pt x="85" y="534"/>
                </a:cubicBezTo>
                <a:cubicBezTo>
                  <a:pt x="101" y="558"/>
                  <a:pt x="146" y="610"/>
                  <a:pt x="169" y="627"/>
                </a:cubicBezTo>
                <a:cubicBezTo>
                  <a:pt x="183" y="638"/>
                  <a:pt x="201" y="645"/>
                  <a:pt x="214" y="657"/>
                </a:cubicBezTo>
                <a:cubicBezTo>
                  <a:pt x="240" y="681"/>
                  <a:pt x="263" y="712"/>
                  <a:pt x="292" y="732"/>
                </a:cubicBezTo>
                <a:cubicBezTo>
                  <a:pt x="352" y="772"/>
                  <a:pt x="419" y="796"/>
                  <a:pt x="490" y="810"/>
                </a:cubicBezTo>
                <a:cubicBezTo>
                  <a:pt x="500" y="808"/>
                  <a:pt x="510" y="808"/>
                  <a:pt x="520" y="804"/>
                </a:cubicBezTo>
                <a:cubicBezTo>
                  <a:pt x="532" y="799"/>
                  <a:pt x="534" y="782"/>
                  <a:pt x="541" y="774"/>
                </a:cubicBezTo>
                <a:cubicBezTo>
                  <a:pt x="554" y="759"/>
                  <a:pt x="570" y="747"/>
                  <a:pt x="589" y="741"/>
                </a:cubicBezTo>
                <a:cubicBezTo>
                  <a:pt x="602" y="724"/>
                  <a:pt x="624" y="714"/>
                  <a:pt x="643" y="702"/>
                </a:cubicBezTo>
                <a:cubicBezTo>
                  <a:pt x="649" y="698"/>
                  <a:pt x="655" y="694"/>
                  <a:pt x="661" y="690"/>
                </a:cubicBezTo>
                <a:cubicBezTo>
                  <a:pt x="666" y="687"/>
                  <a:pt x="676" y="681"/>
                  <a:pt x="676" y="681"/>
                </a:cubicBezTo>
                <a:cubicBezTo>
                  <a:pt x="687" y="665"/>
                  <a:pt x="690" y="646"/>
                  <a:pt x="694" y="627"/>
                </a:cubicBezTo>
                <a:cubicBezTo>
                  <a:pt x="685" y="560"/>
                  <a:pt x="664" y="536"/>
                  <a:pt x="640" y="477"/>
                </a:cubicBezTo>
                <a:cubicBezTo>
                  <a:pt x="629" y="450"/>
                  <a:pt x="605" y="381"/>
                  <a:pt x="580" y="363"/>
                </a:cubicBezTo>
                <a:cubicBezTo>
                  <a:pt x="559" y="347"/>
                  <a:pt x="546" y="322"/>
                  <a:pt x="532" y="300"/>
                </a:cubicBezTo>
                <a:cubicBezTo>
                  <a:pt x="513" y="272"/>
                  <a:pt x="494" y="256"/>
                  <a:pt x="484" y="222"/>
                </a:cubicBezTo>
                <a:cubicBezTo>
                  <a:pt x="487" y="169"/>
                  <a:pt x="488" y="146"/>
                  <a:pt x="445" y="117"/>
                </a:cubicBezTo>
                <a:cubicBezTo>
                  <a:pt x="436" y="104"/>
                  <a:pt x="422" y="94"/>
                  <a:pt x="406" y="90"/>
                </a:cubicBezTo>
                <a:cubicBezTo>
                  <a:pt x="398" y="88"/>
                  <a:pt x="382" y="84"/>
                  <a:pt x="382" y="84"/>
                </a:cubicBezTo>
                <a:cubicBezTo>
                  <a:pt x="330" y="53"/>
                  <a:pt x="264" y="41"/>
                  <a:pt x="205" y="24"/>
                </a:cubicBezTo>
                <a:cubicBezTo>
                  <a:pt x="187" y="12"/>
                  <a:pt x="160" y="6"/>
                  <a:pt x="139" y="0"/>
                </a:cubicBezTo>
                <a:cubicBezTo>
                  <a:pt x="122" y="1"/>
                  <a:pt x="88" y="3"/>
                  <a:pt x="88" y="3"/>
                </a:cubicBezTo>
                <a:close/>
              </a:path>
            </a:pathLst>
          </a:cu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07" name="Text Box 99"/>
          <p:cNvSpPr txBox="1">
            <a:spLocks noChangeArrowheads="1"/>
          </p:cNvSpPr>
          <p:nvPr/>
        </p:nvSpPr>
        <p:spPr bwMode="auto">
          <a:xfrm>
            <a:off x="1579563" y="6005513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Receptor</a:t>
            </a:r>
          </a:p>
        </p:txBody>
      </p:sp>
      <p:sp>
        <p:nvSpPr>
          <p:cNvPr id="24608" name="Line 100"/>
          <p:cNvSpPr>
            <a:spLocks noChangeShapeType="1"/>
          </p:cNvSpPr>
          <p:nvPr/>
        </p:nvSpPr>
        <p:spPr bwMode="auto">
          <a:xfrm>
            <a:off x="2695575" y="5799138"/>
            <a:ext cx="287338" cy="127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09" name="Freeform 101"/>
          <p:cNvSpPr>
            <a:spLocks/>
          </p:cNvSpPr>
          <p:nvPr/>
        </p:nvSpPr>
        <p:spPr bwMode="auto">
          <a:xfrm>
            <a:off x="3086100" y="5384800"/>
            <a:ext cx="1252538" cy="1031875"/>
          </a:xfrm>
          <a:custGeom>
            <a:avLst/>
            <a:gdLst>
              <a:gd name="T0" fmla="*/ 2147483647 w 1592"/>
              <a:gd name="T1" fmla="*/ 2147483647 h 1312"/>
              <a:gd name="T2" fmla="*/ 2147483647 w 1592"/>
              <a:gd name="T3" fmla="*/ 2147483647 h 1312"/>
              <a:gd name="T4" fmla="*/ 0 w 1592"/>
              <a:gd name="T5" fmla="*/ 2147483647 h 1312"/>
              <a:gd name="T6" fmla="*/ 2147483647 w 1592"/>
              <a:gd name="T7" fmla="*/ 2147483647 h 1312"/>
              <a:gd name="T8" fmla="*/ 2147483647 w 1592"/>
              <a:gd name="T9" fmla="*/ 2147483647 h 1312"/>
              <a:gd name="T10" fmla="*/ 2147483647 w 1592"/>
              <a:gd name="T11" fmla="*/ 2147483647 h 1312"/>
              <a:gd name="T12" fmla="*/ 2147483647 w 1592"/>
              <a:gd name="T13" fmla="*/ 2147483647 h 1312"/>
              <a:gd name="T14" fmla="*/ 2147483647 w 1592"/>
              <a:gd name="T15" fmla="*/ 2147483647 h 1312"/>
              <a:gd name="T16" fmla="*/ 2147483647 w 1592"/>
              <a:gd name="T17" fmla="*/ 2147483647 h 1312"/>
              <a:gd name="T18" fmla="*/ 2147483647 w 1592"/>
              <a:gd name="T19" fmla="*/ 2147483647 h 1312"/>
              <a:gd name="T20" fmla="*/ 2147483647 w 1592"/>
              <a:gd name="T21" fmla="*/ 2147483647 h 1312"/>
              <a:gd name="T22" fmla="*/ 2147483647 w 1592"/>
              <a:gd name="T23" fmla="*/ 2147483647 h 1312"/>
              <a:gd name="T24" fmla="*/ 2147483647 w 1592"/>
              <a:gd name="T25" fmla="*/ 2147483647 h 1312"/>
              <a:gd name="T26" fmla="*/ 2147483647 w 1592"/>
              <a:gd name="T27" fmla="*/ 2147483647 h 1312"/>
              <a:gd name="T28" fmla="*/ 2147483647 w 1592"/>
              <a:gd name="T29" fmla="*/ 2147483647 h 1312"/>
              <a:gd name="T30" fmla="*/ 2147483647 w 1592"/>
              <a:gd name="T31" fmla="*/ 2147483647 h 1312"/>
              <a:gd name="T32" fmla="*/ 2147483647 w 1592"/>
              <a:gd name="T33" fmla="*/ 2147483647 h 1312"/>
              <a:gd name="T34" fmla="*/ 2147483647 w 1592"/>
              <a:gd name="T35" fmla="*/ 2147483647 h 1312"/>
              <a:gd name="T36" fmla="*/ 2147483647 w 1592"/>
              <a:gd name="T37" fmla="*/ 2147483647 h 1312"/>
              <a:gd name="T38" fmla="*/ 2147483647 w 1592"/>
              <a:gd name="T39" fmla="*/ 2147483647 h 1312"/>
              <a:gd name="T40" fmla="*/ 2147483647 w 1592"/>
              <a:gd name="T41" fmla="*/ 2147483647 h 1312"/>
              <a:gd name="T42" fmla="*/ 2147483647 w 1592"/>
              <a:gd name="T43" fmla="*/ 2147483647 h 1312"/>
              <a:gd name="T44" fmla="*/ 2147483647 w 1592"/>
              <a:gd name="T45" fmla="*/ 2147483647 h 1312"/>
              <a:gd name="T46" fmla="*/ 2147483647 w 1592"/>
              <a:gd name="T47" fmla="*/ 2147483647 h 1312"/>
              <a:gd name="T48" fmla="*/ 2147483647 w 1592"/>
              <a:gd name="T49" fmla="*/ 2147483647 h 1312"/>
              <a:gd name="T50" fmla="*/ 2147483647 w 1592"/>
              <a:gd name="T51" fmla="*/ 0 h 1312"/>
              <a:gd name="T52" fmla="*/ 2147483647 w 1592"/>
              <a:gd name="T53" fmla="*/ 2147483647 h 1312"/>
              <a:gd name="T54" fmla="*/ 2147483647 w 1592"/>
              <a:gd name="T55" fmla="*/ 2147483647 h 1312"/>
              <a:gd name="T56" fmla="*/ 2147483647 w 1592"/>
              <a:gd name="T57" fmla="*/ 2147483647 h 1312"/>
              <a:gd name="T58" fmla="*/ 2147483647 w 1592"/>
              <a:gd name="T59" fmla="*/ 2147483647 h 1312"/>
              <a:gd name="T60" fmla="*/ 2147483647 w 1592"/>
              <a:gd name="T61" fmla="*/ 2147483647 h 1312"/>
              <a:gd name="T62" fmla="*/ 2147483647 w 1592"/>
              <a:gd name="T63" fmla="*/ 2147483647 h 1312"/>
              <a:gd name="T64" fmla="*/ 2147483647 w 1592"/>
              <a:gd name="T65" fmla="*/ 2147483647 h 1312"/>
              <a:gd name="T66" fmla="*/ 2147483647 w 1592"/>
              <a:gd name="T67" fmla="*/ 2147483647 h 1312"/>
              <a:gd name="T68" fmla="*/ 2147483647 w 1592"/>
              <a:gd name="T69" fmla="*/ 2147483647 h 1312"/>
              <a:gd name="T70" fmla="*/ 2147483647 w 1592"/>
              <a:gd name="T71" fmla="*/ 2147483647 h 1312"/>
              <a:gd name="T72" fmla="*/ 2147483647 w 1592"/>
              <a:gd name="T73" fmla="*/ 2147483647 h 1312"/>
              <a:gd name="T74" fmla="*/ 2147483647 w 1592"/>
              <a:gd name="T75" fmla="*/ 2147483647 h 1312"/>
              <a:gd name="T76" fmla="*/ 2147483647 w 1592"/>
              <a:gd name="T77" fmla="*/ 2147483647 h 1312"/>
              <a:gd name="T78" fmla="*/ 2147483647 w 1592"/>
              <a:gd name="T79" fmla="*/ 2147483647 h 1312"/>
              <a:gd name="T80" fmla="*/ 2147483647 w 1592"/>
              <a:gd name="T81" fmla="*/ 2147483647 h 1312"/>
              <a:gd name="T82" fmla="*/ 2147483647 w 1592"/>
              <a:gd name="T83" fmla="*/ 2147483647 h 1312"/>
              <a:gd name="T84" fmla="*/ 2147483647 w 1592"/>
              <a:gd name="T85" fmla="*/ 2147483647 h 1312"/>
              <a:gd name="T86" fmla="*/ 2147483647 w 1592"/>
              <a:gd name="T87" fmla="*/ 2147483647 h 1312"/>
              <a:gd name="T88" fmla="*/ 2147483647 w 1592"/>
              <a:gd name="T89" fmla="*/ 2147483647 h 1312"/>
              <a:gd name="T90" fmla="*/ 2147483647 w 1592"/>
              <a:gd name="T91" fmla="*/ 2147483647 h 1312"/>
              <a:gd name="T92" fmla="*/ 2147483647 w 1592"/>
              <a:gd name="T93" fmla="*/ 2147483647 h 1312"/>
              <a:gd name="T94" fmla="*/ 2147483647 w 1592"/>
              <a:gd name="T95" fmla="*/ 2147483647 h 1312"/>
              <a:gd name="T96" fmla="*/ 2147483647 w 1592"/>
              <a:gd name="T97" fmla="*/ 2147483647 h 1312"/>
              <a:gd name="T98" fmla="*/ 2147483647 w 1592"/>
              <a:gd name="T99" fmla="*/ 2147483647 h 1312"/>
              <a:gd name="T100" fmla="*/ 2147483647 w 1592"/>
              <a:gd name="T101" fmla="*/ 2147483647 h 1312"/>
              <a:gd name="T102" fmla="*/ 2147483647 w 1592"/>
              <a:gd name="T103" fmla="*/ 2147483647 h 1312"/>
              <a:gd name="T104" fmla="*/ 2147483647 w 1592"/>
              <a:gd name="T105" fmla="*/ 2147483647 h 1312"/>
              <a:gd name="T106" fmla="*/ 2147483647 w 1592"/>
              <a:gd name="T107" fmla="*/ 2147483647 h 1312"/>
              <a:gd name="T108" fmla="*/ 2147483647 w 1592"/>
              <a:gd name="T109" fmla="*/ 2147483647 h 131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592"/>
              <a:gd name="T166" fmla="*/ 0 h 1312"/>
              <a:gd name="T167" fmla="*/ 1592 w 1592"/>
              <a:gd name="T168" fmla="*/ 1312 h 131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592" h="1312">
                <a:moveTo>
                  <a:pt x="192" y="216"/>
                </a:moveTo>
                <a:cubicBezTo>
                  <a:pt x="170" y="245"/>
                  <a:pt x="148" y="307"/>
                  <a:pt x="120" y="328"/>
                </a:cubicBezTo>
                <a:cubicBezTo>
                  <a:pt x="59" y="374"/>
                  <a:pt x="24" y="441"/>
                  <a:pt x="0" y="512"/>
                </a:cubicBezTo>
                <a:cubicBezTo>
                  <a:pt x="12" y="622"/>
                  <a:pt x="23" y="721"/>
                  <a:pt x="64" y="824"/>
                </a:cubicBezTo>
                <a:cubicBezTo>
                  <a:pt x="77" y="856"/>
                  <a:pt x="86" y="891"/>
                  <a:pt x="104" y="920"/>
                </a:cubicBezTo>
                <a:cubicBezTo>
                  <a:pt x="118" y="942"/>
                  <a:pt x="152" y="984"/>
                  <a:pt x="152" y="984"/>
                </a:cubicBezTo>
                <a:cubicBezTo>
                  <a:pt x="168" y="1031"/>
                  <a:pt x="205" y="1061"/>
                  <a:pt x="240" y="1096"/>
                </a:cubicBezTo>
                <a:cubicBezTo>
                  <a:pt x="365" y="1221"/>
                  <a:pt x="477" y="1290"/>
                  <a:pt x="656" y="1312"/>
                </a:cubicBezTo>
                <a:cubicBezTo>
                  <a:pt x="739" y="1307"/>
                  <a:pt x="822" y="1304"/>
                  <a:pt x="904" y="1296"/>
                </a:cubicBezTo>
                <a:cubicBezTo>
                  <a:pt x="974" y="1289"/>
                  <a:pt x="1024" y="1245"/>
                  <a:pt x="1088" y="1224"/>
                </a:cubicBezTo>
                <a:cubicBezTo>
                  <a:pt x="1165" y="1147"/>
                  <a:pt x="1067" y="1238"/>
                  <a:pt x="1136" y="1192"/>
                </a:cubicBezTo>
                <a:cubicBezTo>
                  <a:pt x="1169" y="1170"/>
                  <a:pt x="1206" y="1130"/>
                  <a:pt x="1232" y="1104"/>
                </a:cubicBezTo>
                <a:cubicBezTo>
                  <a:pt x="1247" y="1089"/>
                  <a:pt x="1280" y="1016"/>
                  <a:pt x="1280" y="1016"/>
                </a:cubicBezTo>
                <a:cubicBezTo>
                  <a:pt x="1290" y="997"/>
                  <a:pt x="1303" y="980"/>
                  <a:pt x="1312" y="960"/>
                </a:cubicBezTo>
                <a:cubicBezTo>
                  <a:pt x="1319" y="945"/>
                  <a:pt x="1319" y="926"/>
                  <a:pt x="1328" y="912"/>
                </a:cubicBezTo>
                <a:cubicBezTo>
                  <a:pt x="1339" y="896"/>
                  <a:pt x="1360" y="864"/>
                  <a:pt x="1360" y="864"/>
                </a:cubicBezTo>
                <a:cubicBezTo>
                  <a:pt x="1373" y="811"/>
                  <a:pt x="1403" y="774"/>
                  <a:pt x="1432" y="728"/>
                </a:cubicBezTo>
                <a:cubicBezTo>
                  <a:pt x="1493" y="631"/>
                  <a:pt x="1564" y="546"/>
                  <a:pt x="1592" y="432"/>
                </a:cubicBezTo>
                <a:cubicBezTo>
                  <a:pt x="1584" y="390"/>
                  <a:pt x="1581" y="350"/>
                  <a:pt x="1560" y="312"/>
                </a:cubicBezTo>
                <a:cubicBezTo>
                  <a:pt x="1517" y="233"/>
                  <a:pt x="1547" y="286"/>
                  <a:pt x="1504" y="248"/>
                </a:cubicBezTo>
                <a:cubicBezTo>
                  <a:pt x="1479" y="225"/>
                  <a:pt x="1456" y="200"/>
                  <a:pt x="1432" y="176"/>
                </a:cubicBezTo>
                <a:cubicBezTo>
                  <a:pt x="1424" y="168"/>
                  <a:pt x="1410" y="167"/>
                  <a:pt x="1400" y="160"/>
                </a:cubicBezTo>
                <a:cubicBezTo>
                  <a:pt x="1378" y="145"/>
                  <a:pt x="1360" y="124"/>
                  <a:pt x="1336" y="112"/>
                </a:cubicBezTo>
                <a:cubicBezTo>
                  <a:pt x="1325" y="107"/>
                  <a:pt x="1314" y="102"/>
                  <a:pt x="1304" y="96"/>
                </a:cubicBezTo>
                <a:cubicBezTo>
                  <a:pt x="1260" y="71"/>
                  <a:pt x="1235" y="40"/>
                  <a:pt x="1184" y="24"/>
                </a:cubicBezTo>
                <a:cubicBezTo>
                  <a:pt x="1160" y="17"/>
                  <a:pt x="1112" y="0"/>
                  <a:pt x="1112" y="0"/>
                </a:cubicBezTo>
                <a:cubicBezTo>
                  <a:pt x="1056" y="8"/>
                  <a:pt x="997" y="6"/>
                  <a:pt x="944" y="24"/>
                </a:cubicBezTo>
                <a:cubicBezTo>
                  <a:pt x="929" y="39"/>
                  <a:pt x="907" y="56"/>
                  <a:pt x="904" y="80"/>
                </a:cubicBezTo>
                <a:cubicBezTo>
                  <a:pt x="899" y="123"/>
                  <a:pt x="929" y="155"/>
                  <a:pt x="952" y="184"/>
                </a:cubicBezTo>
                <a:cubicBezTo>
                  <a:pt x="981" y="221"/>
                  <a:pt x="1006" y="264"/>
                  <a:pt x="1032" y="304"/>
                </a:cubicBezTo>
                <a:cubicBezTo>
                  <a:pt x="1048" y="328"/>
                  <a:pt x="1064" y="352"/>
                  <a:pt x="1080" y="376"/>
                </a:cubicBezTo>
                <a:cubicBezTo>
                  <a:pt x="1089" y="390"/>
                  <a:pt x="1096" y="424"/>
                  <a:pt x="1096" y="424"/>
                </a:cubicBezTo>
                <a:cubicBezTo>
                  <a:pt x="1084" y="517"/>
                  <a:pt x="1102" y="571"/>
                  <a:pt x="1016" y="600"/>
                </a:cubicBezTo>
                <a:cubicBezTo>
                  <a:pt x="930" y="542"/>
                  <a:pt x="879" y="450"/>
                  <a:pt x="792" y="392"/>
                </a:cubicBezTo>
                <a:cubicBezTo>
                  <a:pt x="730" y="404"/>
                  <a:pt x="762" y="390"/>
                  <a:pt x="704" y="448"/>
                </a:cubicBezTo>
                <a:cubicBezTo>
                  <a:pt x="696" y="456"/>
                  <a:pt x="680" y="472"/>
                  <a:pt x="680" y="472"/>
                </a:cubicBezTo>
                <a:cubicBezTo>
                  <a:pt x="683" y="488"/>
                  <a:pt x="680" y="506"/>
                  <a:pt x="688" y="520"/>
                </a:cubicBezTo>
                <a:cubicBezTo>
                  <a:pt x="699" y="540"/>
                  <a:pt x="723" y="549"/>
                  <a:pt x="736" y="568"/>
                </a:cubicBezTo>
                <a:cubicBezTo>
                  <a:pt x="782" y="637"/>
                  <a:pt x="727" y="550"/>
                  <a:pt x="760" y="616"/>
                </a:cubicBezTo>
                <a:cubicBezTo>
                  <a:pt x="798" y="692"/>
                  <a:pt x="751" y="564"/>
                  <a:pt x="792" y="688"/>
                </a:cubicBezTo>
                <a:cubicBezTo>
                  <a:pt x="795" y="696"/>
                  <a:pt x="800" y="712"/>
                  <a:pt x="800" y="712"/>
                </a:cubicBezTo>
                <a:cubicBezTo>
                  <a:pt x="795" y="728"/>
                  <a:pt x="791" y="745"/>
                  <a:pt x="784" y="760"/>
                </a:cubicBezTo>
                <a:cubicBezTo>
                  <a:pt x="767" y="798"/>
                  <a:pt x="727" y="803"/>
                  <a:pt x="696" y="824"/>
                </a:cubicBezTo>
                <a:cubicBezTo>
                  <a:pt x="661" y="819"/>
                  <a:pt x="624" y="822"/>
                  <a:pt x="592" y="808"/>
                </a:cubicBezTo>
                <a:cubicBezTo>
                  <a:pt x="571" y="799"/>
                  <a:pt x="560" y="776"/>
                  <a:pt x="544" y="760"/>
                </a:cubicBezTo>
                <a:cubicBezTo>
                  <a:pt x="497" y="713"/>
                  <a:pt x="445" y="672"/>
                  <a:pt x="408" y="616"/>
                </a:cubicBezTo>
                <a:cubicBezTo>
                  <a:pt x="419" y="584"/>
                  <a:pt x="429" y="552"/>
                  <a:pt x="440" y="520"/>
                </a:cubicBezTo>
                <a:cubicBezTo>
                  <a:pt x="443" y="511"/>
                  <a:pt x="452" y="505"/>
                  <a:pt x="456" y="496"/>
                </a:cubicBezTo>
                <a:cubicBezTo>
                  <a:pt x="463" y="481"/>
                  <a:pt x="472" y="448"/>
                  <a:pt x="472" y="448"/>
                </a:cubicBezTo>
                <a:cubicBezTo>
                  <a:pt x="467" y="421"/>
                  <a:pt x="466" y="393"/>
                  <a:pt x="456" y="368"/>
                </a:cubicBezTo>
                <a:cubicBezTo>
                  <a:pt x="441" y="328"/>
                  <a:pt x="363" y="257"/>
                  <a:pt x="328" y="240"/>
                </a:cubicBezTo>
                <a:cubicBezTo>
                  <a:pt x="323" y="232"/>
                  <a:pt x="319" y="222"/>
                  <a:pt x="312" y="216"/>
                </a:cubicBezTo>
                <a:cubicBezTo>
                  <a:pt x="298" y="203"/>
                  <a:pt x="264" y="184"/>
                  <a:pt x="264" y="184"/>
                </a:cubicBezTo>
                <a:cubicBezTo>
                  <a:pt x="240" y="187"/>
                  <a:pt x="214" y="183"/>
                  <a:pt x="192" y="192"/>
                </a:cubicBezTo>
                <a:cubicBezTo>
                  <a:pt x="185" y="195"/>
                  <a:pt x="184" y="216"/>
                  <a:pt x="192" y="21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10" name="Text Box 102"/>
          <p:cNvSpPr txBox="1">
            <a:spLocks noChangeArrowheads="1"/>
          </p:cNvSpPr>
          <p:nvPr/>
        </p:nvSpPr>
        <p:spPr bwMode="auto">
          <a:xfrm>
            <a:off x="3282950" y="6019800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Receptor</a:t>
            </a:r>
          </a:p>
        </p:txBody>
      </p:sp>
      <p:sp>
        <p:nvSpPr>
          <p:cNvPr id="24611" name="Text Box 103"/>
          <p:cNvSpPr txBox="1">
            <a:spLocks noChangeArrowheads="1"/>
          </p:cNvSpPr>
          <p:nvPr/>
        </p:nvSpPr>
        <p:spPr bwMode="auto">
          <a:xfrm>
            <a:off x="1116013" y="4505325"/>
            <a:ext cx="671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rgbClr val="CC0099"/>
                </a:solidFill>
                <a:latin typeface="+mn-lt"/>
              </a:rPr>
              <a:t>Agonist</a:t>
            </a:r>
          </a:p>
        </p:txBody>
      </p:sp>
      <p:sp>
        <p:nvSpPr>
          <p:cNvPr id="24612" name="Freeform 104"/>
          <p:cNvSpPr>
            <a:spLocks/>
          </p:cNvSpPr>
          <p:nvPr/>
        </p:nvSpPr>
        <p:spPr bwMode="auto">
          <a:xfrm>
            <a:off x="4740275" y="5359400"/>
            <a:ext cx="1252538" cy="1031875"/>
          </a:xfrm>
          <a:custGeom>
            <a:avLst/>
            <a:gdLst>
              <a:gd name="T0" fmla="*/ 2147483647 w 1592"/>
              <a:gd name="T1" fmla="*/ 2147483647 h 1312"/>
              <a:gd name="T2" fmla="*/ 2147483647 w 1592"/>
              <a:gd name="T3" fmla="*/ 2147483647 h 1312"/>
              <a:gd name="T4" fmla="*/ 0 w 1592"/>
              <a:gd name="T5" fmla="*/ 2147483647 h 1312"/>
              <a:gd name="T6" fmla="*/ 2147483647 w 1592"/>
              <a:gd name="T7" fmla="*/ 2147483647 h 1312"/>
              <a:gd name="T8" fmla="*/ 2147483647 w 1592"/>
              <a:gd name="T9" fmla="*/ 2147483647 h 1312"/>
              <a:gd name="T10" fmla="*/ 2147483647 w 1592"/>
              <a:gd name="T11" fmla="*/ 2147483647 h 1312"/>
              <a:gd name="T12" fmla="*/ 2147483647 w 1592"/>
              <a:gd name="T13" fmla="*/ 2147483647 h 1312"/>
              <a:gd name="T14" fmla="*/ 2147483647 w 1592"/>
              <a:gd name="T15" fmla="*/ 2147483647 h 1312"/>
              <a:gd name="T16" fmla="*/ 2147483647 w 1592"/>
              <a:gd name="T17" fmla="*/ 2147483647 h 1312"/>
              <a:gd name="T18" fmla="*/ 2147483647 w 1592"/>
              <a:gd name="T19" fmla="*/ 2147483647 h 1312"/>
              <a:gd name="T20" fmla="*/ 2147483647 w 1592"/>
              <a:gd name="T21" fmla="*/ 2147483647 h 1312"/>
              <a:gd name="T22" fmla="*/ 2147483647 w 1592"/>
              <a:gd name="T23" fmla="*/ 2147483647 h 1312"/>
              <a:gd name="T24" fmla="*/ 2147483647 w 1592"/>
              <a:gd name="T25" fmla="*/ 2147483647 h 1312"/>
              <a:gd name="T26" fmla="*/ 2147483647 w 1592"/>
              <a:gd name="T27" fmla="*/ 2147483647 h 1312"/>
              <a:gd name="T28" fmla="*/ 2147483647 w 1592"/>
              <a:gd name="T29" fmla="*/ 2147483647 h 1312"/>
              <a:gd name="T30" fmla="*/ 2147483647 w 1592"/>
              <a:gd name="T31" fmla="*/ 2147483647 h 1312"/>
              <a:gd name="T32" fmla="*/ 2147483647 w 1592"/>
              <a:gd name="T33" fmla="*/ 2147483647 h 1312"/>
              <a:gd name="T34" fmla="*/ 2147483647 w 1592"/>
              <a:gd name="T35" fmla="*/ 2147483647 h 1312"/>
              <a:gd name="T36" fmla="*/ 2147483647 w 1592"/>
              <a:gd name="T37" fmla="*/ 2147483647 h 1312"/>
              <a:gd name="T38" fmla="*/ 2147483647 w 1592"/>
              <a:gd name="T39" fmla="*/ 2147483647 h 1312"/>
              <a:gd name="T40" fmla="*/ 2147483647 w 1592"/>
              <a:gd name="T41" fmla="*/ 2147483647 h 1312"/>
              <a:gd name="T42" fmla="*/ 2147483647 w 1592"/>
              <a:gd name="T43" fmla="*/ 2147483647 h 1312"/>
              <a:gd name="T44" fmla="*/ 2147483647 w 1592"/>
              <a:gd name="T45" fmla="*/ 2147483647 h 1312"/>
              <a:gd name="T46" fmla="*/ 2147483647 w 1592"/>
              <a:gd name="T47" fmla="*/ 2147483647 h 1312"/>
              <a:gd name="T48" fmla="*/ 2147483647 w 1592"/>
              <a:gd name="T49" fmla="*/ 2147483647 h 1312"/>
              <a:gd name="T50" fmla="*/ 2147483647 w 1592"/>
              <a:gd name="T51" fmla="*/ 0 h 1312"/>
              <a:gd name="T52" fmla="*/ 2147483647 w 1592"/>
              <a:gd name="T53" fmla="*/ 2147483647 h 1312"/>
              <a:gd name="T54" fmla="*/ 2147483647 w 1592"/>
              <a:gd name="T55" fmla="*/ 2147483647 h 1312"/>
              <a:gd name="T56" fmla="*/ 2147483647 w 1592"/>
              <a:gd name="T57" fmla="*/ 2147483647 h 1312"/>
              <a:gd name="T58" fmla="*/ 2147483647 w 1592"/>
              <a:gd name="T59" fmla="*/ 2147483647 h 1312"/>
              <a:gd name="T60" fmla="*/ 2147483647 w 1592"/>
              <a:gd name="T61" fmla="*/ 2147483647 h 1312"/>
              <a:gd name="T62" fmla="*/ 2147483647 w 1592"/>
              <a:gd name="T63" fmla="*/ 2147483647 h 1312"/>
              <a:gd name="T64" fmla="*/ 2147483647 w 1592"/>
              <a:gd name="T65" fmla="*/ 2147483647 h 1312"/>
              <a:gd name="T66" fmla="*/ 2147483647 w 1592"/>
              <a:gd name="T67" fmla="*/ 2147483647 h 1312"/>
              <a:gd name="T68" fmla="*/ 2147483647 w 1592"/>
              <a:gd name="T69" fmla="*/ 2147483647 h 1312"/>
              <a:gd name="T70" fmla="*/ 2147483647 w 1592"/>
              <a:gd name="T71" fmla="*/ 2147483647 h 1312"/>
              <a:gd name="T72" fmla="*/ 2147483647 w 1592"/>
              <a:gd name="T73" fmla="*/ 2147483647 h 1312"/>
              <a:gd name="T74" fmla="*/ 2147483647 w 1592"/>
              <a:gd name="T75" fmla="*/ 2147483647 h 1312"/>
              <a:gd name="T76" fmla="*/ 2147483647 w 1592"/>
              <a:gd name="T77" fmla="*/ 2147483647 h 1312"/>
              <a:gd name="T78" fmla="*/ 2147483647 w 1592"/>
              <a:gd name="T79" fmla="*/ 2147483647 h 1312"/>
              <a:gd name="T80" fmla="*/ 2147483647 w 1592"/>
              <a:gd name="T81" fmla="*/ 2147483647 h 1312"/>
              <a:gd name="T82" fmla="*/ 2147483647 w 1592"/>
              <a:gd name="T83" fmla="*/ 2147483647 h 1312"/>
              <a:gd name="T84" fmla="*/ 2147483647 w 1592"/>
              <a:gd name="T85" fmla="*/ 2147483647 h 1312"/>
              <a:gd name="T86" fmla="*/ 2147483647 w 1592"/>
              <a:gd name="T87" fmla="*/ 2147483647 h 1312"/>
              <a:gd name="T88" fmla="*/ 2147483647 w 1592"/>
              <a:gd name="T89" fmla="*/ 2147483647 h 1312"/>
              <a:gd name="T90" fmla="*/ 2147483647 w 1592"/>
              <a:gd name="T91" fmla="*/ 2147483647 h 1312"/>
              <a:gd name="T92" fmla="*/ 2147483647 w 1592"/>
              <a:gd name="T93" fmla="*/ 2147483647 h 1312"/>
              <a:gd name="T94" fmla="*/ 2147483647 w 1592"/>
              <a:gd name="T95" fmla="*/ 2147483647 h 1312"/>
              <a:gd name="T96" fmla="*/ 2147483647 w 1592"/>
              <a:gd name="T97" fmla="*/ 2147483647 h 1312"/>
              <a:gd name="T98" fmla="*/ 2147483647 w 1592"/>
              <a:gd name="T99" fmla="*/ 2147483647 h 1312"/>
              <a:gd name="T100" fmla="*/ 2147483647 w 1592"/>
              <a:gd name="T101" fmla="*/ 2147483647 h 1312"/>
              <a:gd name="T102" fmla="*/ 2147483647 w 1592"/>
              <a:gd name="T103" fmla="*/ 2147483647 h 1312"/>
              <a:gd name="T104" fmla="*/ 2147483647 w 1592"/>
              <a:gd name="T105" fmla="*/ 2147483647 h 1312"/>
              <a:gd name="T106" fmla="*/ 2147483647 w 1592"/>
              <a:gd name="T107" fmla="*/ 2147483647 h 1312"/>
              <a:gd name="T108" fmla="*/ 2147483647 w 1592"/>
              <a:gd name="T109" fmla="*/ 2147483647 h 131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592"/>
              <a:gd name="T166" fmla="*/ 0 h 1312"/>
              <a:gd name="T167" fmla="*/ 1592 w 1592"/>
              <a:gd name="T168" fmla="*/ 1312 h 131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592" h="1312">
                <a:moveTo>
                  <a:pt x="192" y="216"/>
                </a:moveTo>
                <a:cubicBezTo>
                  <a:pt x="170" y="245"/>
                  <a:pt x="148" y="307"/>
                  <a:pt x="120" y="328"/>
                </a:cubicBezTo>
                <a:cubicBezTo>
                  <a:pt x="59" y="374"/>
                  <a:pt x="24" y="441"/>
                  <a:pt x="0" y="512"/>
                </a:cubicBezTo>
                <a:cubicBezTo>
                  <a:pt x="12" y="622"/>
                  <a:pt x="23" y="721"/>
                  <a:pt x="64" y="824"/>
                </a:cubicBezTo>
                <a:cubicBezTo>
                  <a:pt x="77" y="856"/>
                  <a:pt x="86" y="891"/>
                  <a:pt x="104" y="920"/>
                </a:cubicBezTo>
                <a:cubicBezTo>
                  <a:pt x="118" y="942"/>
                  <a:pt x="152" y="984"/>
                  <a:pt x="152" y="984"/>
                </a:cubicBezTo>
                <a:cubicBezTo>
                  <a:pt x="168" y="1031"/>
                  <a:pt x="205" y="1061"/>
                  <a:pt x="240" y="1096"/>
                </a:cubicBezTo>
                <a:cubicBezTo>
                  <a:pt x="365" y="1221"/>
                  <a:pt x="477" y="1290"/>
                  <a:pt x="656" y="1312"/>
                </a:cubicBezTo>
                <a:cubicBezTo>
                  <a:pt x="739" y="1307"/>
                  <a:pt x="822" y="1304"/>
                  <a:pt x="904" y="1296"/>
                </a:cubicBezTo>
                <a:cubicBezTo>
                  <a:pt x="974" y="1289"/>
                  <a:pt x="1024" y="1245"/>
                  <a:pt x="1088" y="1224"/>
                </a:cubicBezTo>
                <a:cubicBezTo>
                  <a:pt x="1165" y="1147"/>
                  <a:pt x="1067" y="1238"/>
                  <a:pt x="1136" y="1192"/>
                </a:cubicBezTo>
                <a:cubicBezTo>
                  <a:pt x="1169" y="1170"/>
                  <a:pt x="1206" y="1130"/>
                  <a:pt x="1232" y="1104"/>
                </a:cubicBezTo>
                <a:cubicBezTo>
                  <a:pt x="1247" y="1089"/>
                  <a:pt x="1280" y="1016"/>
                  <a:pt x="1280" y="1016"/>
                </a:cubicBezTo>
                <a:cubicBezTo>
                  <a:pt x="1290" y="997"/>
                  <a:pt x="1303" y="980"/>
                  <a:pt x="1312" y="960"/>
                </a:cubicBezTo>
                <a:cubicBezTo>
                  <a:pt x="1319" y="945"/>
                  <a:pt x="1319" y="926"/>
                  <a:pt x="1328" y="912"/>
                </a:cubicBezTo>
                <a:cubicBezTo>
                  <a:pt x="1339" y="896"/>
                  <a:pt x="1360" y="864"/>
                  <a:pt x="1360" y="864"/>
                </a:cubicBezTo>
                <a:cubicBezTo>
                  <a:pt x="1373" y="811"/>
                  <a:pt x="1403" y="774"/>
                  <a:pt x="1432" y="728"/>
                </a:cubicBezTo>
                <a:cubicBezTo>
                  <a:pt x="1493" y="631"/>
                  <a:pt x="1564" y="546"/>
                  <a:pt x="1592" y="432"/>
                </a:cubicBezTo>
                <a:cubicBezTo>
                  <a:pt x="1584" y="390"/>
                  <a:pt x="1581" y="350"/>
                  <a:pt x="1560" y="312"/>
                </a:cubicBezTo>
                <a:cubicBezTo>
                  <a:pt x="1517" y="233"/>
                  <a:pt x="1547" y="286"/>
                  <a:pt x="1504" y="248"/>
                </a:cubicBezTo>
                <a:cubicBezTo>
                  <a:pt x="1479" y="225"/>
                  <a:pt x="1456" y="200"/>
                  <a:pt x="1432" y="176"/>
                </a:cubicBezTo>
                <a:cubicBezTo>
                  <a:pt x="1424" y="168"/>
                  <a:pt x="1410" y="167"/>
                  <a:pt x="1400" y="160"/>
                </a:cubicBezTo>
                <a:cubicBezTo>
                  <a:pt x="1378" y="145"/>
                  <a:pt x="1360" y="124"/>
                  <a:pt x="1336" y="112"/>
                </a:cubicBezTo>
                <a:cubicBezTo>
                  <a:pt x="1325" y="107"/>
                  <a:pt x="1314" y="102"/>
                  <a:pt x="1304" y="96"/>
                </a:cubicBezTo>
                <a:cubicBezTo>
                  <a:pt x="1260" y="71"/>
                  <a:pt x="1235" y="40"/>
                  <a:pt x="1184" y="24"/>
                </a:cubicBezTo>
                <a:cubicBezTo>
                  <a:pt x="1160" y="17"/>
                  <a:pt x="1112" y="0"/>
                  <a:pt x="1112" y="0"/>
                </a:cubicBezTo>
                <a:cubicBezTo>
                  <a:pt x="1056" y="8"/>
                  <a:pt x="997" y="6"/>
                  <a:pt x="944" y="24"/>
                </a:cubicBezTo>
                <a:cubicBezTo>
                  <a:pt x="929" y="39"/>
                  <a:pt x="907" y="56"/>
                  <a:pt x="904" y="80"/>
                </a:cubicBezTo>
                <a:cubicBezTo>
                  <a:pt x="899" y="123"/>
                  <a:pt x="929" y="155"/>
                  <a:pt x="952" y="184"/>
                </a:cubicBezTo>
                <a:cubicBezTo>
                  <a:pt x="981" y="221"/>
                  <a:pt x="1006" y="264"/>
                  <a:pt x="1032" y="304"/>
                </a:cubicBezTo>
                <a:cubicBezTo>
                  <a:pt x="1048" y="328"/>
                  <a:pt x="1064" y="352"/>
                  <a:pt x="1080" y="376"/>
                </a:cubicBezTo>
                <a:cubicBezTo>
                  <a:pt x="1089" y="390"/>
                  <a:pt x="1096" y="424"/>
                  <a:pt x="1096" y="424"/>
                </a:cubicBezTo>
                <a:cubicBezTo>
                  <a:pt x="1084" y="517"/>
                  <a:pt x="1102" y="571"/>
                  <a:pt x="1016" y="600"/>
                </a:cubicBezTo>
                <a:cubicBezTo>
                  <a:pt x="930" y="542"/>
                  <a:pt x="879" y="450"/>
                  <a:pt x="792" y="392"/>
                </a:cubicBezTo>
                <a:cubicBezTo>
                  <a:pt x="730" y="404"/>
                  <a:pt x="762" y="390"/>
                  <a:pt x="704" y="448"/>
                </a:cubicBezTo>
                <a:cubicBezTo>
                  <a:pt x="696" y="456"/>
                  <a:pt x="680" y="472"/>
                  <a:pt x="680" y="472"/>
                </a:cubicBezTo>
                <a:cubicBezTo>
                  <a:pt x="683" y="488"/>
                  <a:pt x="680" y="506"/>
                  <a:pt x="688" y="520"/>
                </a:cubicBezTo>
                <a:cubicBezTo>
                  <a:pt x="699" y="540"/>
                  <a:pt x="723" y="549"/>
                  <a:pt x="736" y="568"/>
                </a:cubicBezTo>
                <a:cubicBezTo>
                  <a:pt x="782" y="637"/>
                  <a:pt x="727" y="550"/>
                  <a:pt x="760" y="616"/>
                </a:cubicBezTo>
                <a:cubicBezTo>
                  <a:pt x="798" y="692"/>
                  <a:pt x="751" y="564"/>
                  <a:pt x="792" y="688"/>
                </a:cubicBezTo>
                <a:cubicBezTo>
                  <a:pt x="795" y="696"/>
                  <a:pt x="800" y="712"/>
                  <a:pt x="800" y="712"/>
                </a:cubicBezTo>
                <a:cubicBezTo>
                  <a:pt x="795" y="728"/>
                  <a:pt x="791" y="745"/>
                  <a:pt x="784" y="760"/>
                </a:cubicBezTo>
                <a:cubicBezTo>
                  <a:pt x="767" y="798"/>
                  <a:pt x="727" y="803"/>
                  <a:pt x="696" y="824"/>
                </a:cubicBezTo>
                <a:cubicBezTo>
                  <a:pt x="661" y="819"/>
                  <a:pt x="624" y="822"/>
                  <a:pt x="592" y="808"/>
                </a:cubicBezTo>
                <a:cubicBezTo>
                  <a:pt x="571" y="799"/>
                  <a:pt x="560" y="776"/>
                  <a:pt x="544" y="760"/>
                </a:cubicBezTo>
                <a:cubicBezTo>
                  <a:pt x="497" y="713"/>
                  <a:pt x="445" y="672"/>
                  <a:pt x="408" y="616"/>
                </a:cubicBezTo>
                <a:cubicBezTo>
                  <a:pt x="419" y="584"/>
                  <a:pt x="429" y="552"/>
                  <a:pt x="440" y="520"/>
                </a:cubicBezTo>
                <a:cubicBezTo>
                  <a:pt x="443" y="511"/>
                  <a:pt x="452" y="505"/>
                  <a:pt x="456" y="496"/>
                </a:cubicBezTo>
                <a:cubicBezTo>
                  <a:pt x="463" y="481"/>
                  <a:pt x="472" y="448"/>
                  <a:pt x="472" y="448"/>
                </a:cubicBezTo>
                <a:cubicBezTo>
                  <a:pt x="467" y="421"/>
                  <a:pt x="466" y="393"/>
                  <a:pt x="456" y="368"/>
                </a:cubicBezTo>
                <a:cubicBezTo>
                  <a:pt x="441" y="328"/>
                  <a:pt x="363" y="257"/>
                  <a:pt x="328" y="240"/>
                </a:cubicBezTo>
                <a:cubicBezTo>
                  <a:pt x="323" y="232"/>
                  <a:pt x="319" y="222"/>
                  <a:pt x="312" y="216"/>
                </a:cubicBezTo>
                <a:cubicBezTo>
                  <a:pt x="298" y="203"/>
                  <a:pt x="264" y="184"/>
                  <a:pt x="264" y="184"/>
                </a:cubicBezTo>
                <a:cubicBezTo>
                  <a:pt x="240" y="187"/>
                  <a:pt x="214" y="183"/>
                  <a:pt x="192" y="192"/>
                </a:cubicBezTo>
                <a:cubicBezTo>
                  <a:pt x="185" y="195"/>
                  <a:pt x="184" y="216"/>
                  <a:pt x="192" y="21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13" name="Text Box 105"/>
          <p:cNvSpPr txBox="1">
            <a:spLocks noChangeArrowheads="1"/>
          </p:cNvSpPr>
          <p:nvPr/>
        </p:nvSpPr>
        <p:spPr bwMode="auto">
          <a:xfrm>
            <a:off x="4938713" y="5994400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Receptor</a:t>
            </a:r>
          </a:p>
        </p:txBody>
      </p:sp>
      <p:sp>
        <p:nvSpPr>
          <p:cNvPr id="24614" name="Line 106"/>
          <p:cNvSpPr>
            <a:spLocks noChangeShapeType="1"/>
          </p:cNvSpPr>
          <p:nvPr/>
        </p:nvSpPr>
        <p:spPr bwMode="auto">
          <a:xfrm>
            <a:off x="6054725" y="5788025"/>
            <a:ext cx="287338" cy="127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15" name="Freeform 107"/>
          <p:cNvSpPr>
            <a:spLocks/>
          </p:cNvSpPr>
          <p:nvPr/>
        </p:nvSpPr>
        <p:spPr bwMode="auto">
          <a:xfrm>
            <a:off x="6445250" y="5373688"/>
            <a:ext cx="1252538" cy="1031875"/>
          </a:xfrm>
          <a:custGeom>
            <a:avLst/>
            <a:gdLst>
              <a:gd name="T0" fmla="*/ 2147483647 w 1592"/>
              <a:gd name="T1" fmla="*/ 2147483647 h 1312"/>
              <a:gd name="T2" fmla="*/ 2147483647 w 1592"/>
              <a:gd name="T3" fmla="*/ 2147483647 h 1312"/>
              <a:gd name="T4" fmla="*/ 0 w 1592"/>
              <a:gd name="T5" fmla="*/ 2147483647 h 1312"/>
              <a:gd name="T6" fmla="*/ 2147483647 w 1592"/>
              <a:gd name="T7" fmla="*/ 2147483647 h 1312"/>
              <a:gd name="T8" fmla="*/ 2147483647 w 1592"/>
              <a:gd name="T9" fmla="*/ 2147483647 h 1312"/>
              <a:gd name="T10" fmla="*/ 2147483647 w 1592"/>
              <a:gd name="T11" fmla="*/ 2147483647 h 1312"/>
              <a:gd name="T12" fmla="*/ 2147483647 w 1592"/>
              <a:gd name="T13" fmla="*/ 2147483647 h 1312"/>
              <a:gd name="T14" fmla="*/ 2147483647 w 1592"/>
              <a:gd name="T15" fmla="*/ 2147483647 h 1312"/>
              <a:gd name="T16" fmla="*/ 2147483647 w 1592"/>
              <a:gd name="T17" fmla="*/ 2147483647 h 1312"/>
              <a:gd name="T18" fmla="*/ 2147483647 w 1592"/>
              <a:gd name="T19" fmla="*/ 2147483647 h 1312"/>
              <a:gd name="T20" fmla="*/ 2147483647 w 1592"/>
              <a:gd name="T21" fmla="*/ 2147483647 h 1312"/>
              <a:gd name="T22" fmla="*/ 2147483647 w 1592"/>
              <a:gd name="T23" fmla="*/ 2147483647 h 1312"/>
              <a:gd name="T24" fmla="*/ 2147483647 w 1592"/>
              <a:gd name="T25" fmla="*/ 2147483647 h 1312"/>
              <a:gd name="T26" fmla="*/ 2147483647 w 1592"/>
              <a:gd name="T27" fmla="*/ 2147483647 h 1312"/>
              <a:gd name="T28" fmla="*/ 2147483647 w 1592"/>
              <a:gd name="T29" fmla="*/ 2147483647 h 1312"/>
              <a:gd name="T30" fmla="*/ 2147483647 w 1592"/>
              <a:gd name="T31" fmla="*/ 2147483647 h 1312"/>
              <a:gd name="T32" fmla="*/ 2147483647 w 1592"/>
              <a:gd name="T33" fmla="*/ 2147483647 h 1312"/>
              <a:gd name="T34" fmla="*/ 2147483647 w 1592"/>
              <a:gd name="T35" fmla="*/ 2147483647 h 1312"/>
              <a:gd name="T36" fmla="*/ 2147483647 w 1592"/>
              <a:gd name="T37" fmla="*/ 2147483647 h 1312"/>
              <a:gd name="T38" fmla="*/ 2147483647 w 1592"/>
              <a:gd name="T39" fmla="*/ 2147483647 h 1312"/>
              <a:gd name="T40" fmla="*/ 2147483647 w 1592"/>
              <a:gd name="T41" fmla="*/ 2147483647 h 1312"/>
              <a:gd name="T42" fmla="*/ 2147483647 w 1592"/>
              <a:gd name="T43" fmla="*/ 2147483647 h 1312"/>
              <a:gd name="T44" fmla="*/ 2147483647 w 1592"/>
              <a:gd name="T45" fmla="*/ 2147483647 h 1312"/>
              <a:gd name="T46" fmla="*/ 2147483647 w 1592"/>
              <a:gd name="T47" fmla="*/ 2147483647 h 1312"/>
              <a:gd name="T48" fmla="*/ 2147483647 w 1592"/>
              <a:gd name="T49" fmla="*/ 2147483647 h 1312"/>
              <a:gd name="T50" fmla="*/ 2147483647 w 1592"/>
              <a:gd name="T51" fmla="*/ 0 h 1312"/>
              <a:gd name="T52" fmla="*/ 2147483647 w 1592"/>
              <a:gd name="T53" fmla="*/ 2147483647 h 1312"/>
              <a:gd name="T54" fmla="*/ 2147483647 w 1592"/>
              <a:gd name="T55" fmla="*/ 2147483647 h 1312"/>
              <a:gd name="T56" fmla="*/ 2147483647 w 1592"/>
              <a:gd name="T57" fmla="*/ 2147483647 h 1312"/>
              <a:gd name="T58" fmla="*/ 2147483647 w 1592"/>
              <a:gd name="T59" fmla="*/ 2147483647 h 1312"/>
              <a:gd name="T60" fmla="*/ 2147483647 w 1592"/>
              <a:gd name="T61" fmla="*/ 2147483647 h 1312"/>
              <a:gd name="T62" fmla="*/ 2147483647 w 1592"/>
              <a:gd name="T63" fmla="*/ 2147483647 h 1312"/>
              <a:gd name="T64" fmla="*/ 2147483647 w 1592"/>
              <a:gd name="T65" fmla="*/ 2147483647 h 1312"/>
              <a:gd name="T66" fmla="*/ 2147483647 w 1592"/>
              <a:gd name="T67" fmla="*/ 2147483647 h 1312"/>
              <a:gd name="T68" fmla="*/ 2147483647 w 1592"/>
              <a:gd name="T69" fmla="*/ 2147483647 h 1312"/>
              <a:gd name="T70" fmla="*/ 2147483647 w 1592"/>
              <a:gd name="T71" fmla="*/ 2147483647 h 1312"/>
              <a:gd name="T72" fmla="*/ 2147483647 w 1592"/>
              <a:gd name="T73" fmla="*/ 2147483647 h 1312"/>
              <a:gd name="T74" fmla="*/ 2147483647 w 1592"/>
              <a:gd name="T75" fmla="*/ 2147483647 h 1312"/>
              <a:gd name="T76" fmla="*/ 2147483647 w 1592"/>
              <a:gd name="T77" fmla="*/ 2147483647 h 1312"/>
              <a:gd name="T78" fmla="*/ 2147483647 w 1592"/>
              <a:gd name="T79" fmla="*/ 2147483647 h 1312"/>
              <a:gd name="T80" fmla="*/ 2147483647 w 1592"/>
              <a:gd name="T81" fmla="*/ 2147483647 h 1312"/>
              <a:gd name="T82" fmla="*/ 2147483647 w 1592"/>
              <a:gd name="T83" fmla="*/ 2147483647 h 1312"/>
              <a:gd name="T84" fmla="*/ 2147483647 w 1592"/>
              <a:gd name="T85" fmla="*/ 2147483647 h 1312"/>
              <a:gd name="T86" fmla="*/ 2147483647 w 1592"/>
              <a:gd name="T87" fmla="*/ 2147483647 h 1312"/>
              <a:gd name="T88" fmla="*/ 2147483647 w 1592"/>
              <a:gd name="T89" fmla="*/ 2147483647 h 1312"/>
              <a:gd name="T90" fmla="*/ 2147483647 w 1592"/>
              <a:gd name="T91" fmla="*/ 2147483647 h 1312"/>
              <a:gd name="T92" fmla="*/ 2147483647 w 1592"/>
              <a:gd name="T93" fmla="*/ 2147483647 h 1312"/>
              <a:gd name="T94" fmla="*/ 2147483647 w 1592"/>
              <a:gd name="T95" fmla="*/ 2147483647 h 1312"/>
              <a:gd name="T96" fmla="*/ 2147483647 w 1592"/>
              <a:gd name="T97" fmla="*/ 2147483647 h 1312"/>
              <a:gd name="T98" fmla="*/ 2147483647 w 1592"/>
              <a:gd name="T99" fmla="*/ 2147483647 h 1312"/>
              <a:gd name="T100" fmla="*/ 2147483647 w 1592"/>
              <a:gd name="T101" fmla="*/ 2147483647 h 1312"/>
              <a:gd name="T102" fmla="*/ 2147483647 w 1592"/>
              <a:gd name="T103" fmla="*/ 2147483647 h 1312"/>
              <a:gd name="T104" fmla="*/ 2147483647 w 1592"/>
              <a:gd name="T105" fmla="*/ 2147483647 h 1312"/>
              <a:gd name="T106" fmla="*/ 2147483647 w 1592"/>
              <a:gd name="T107" fmla="*/ 2147483647 h 1312"/>
              <a:gd name="T108" fmla="*/ 2147483647 w 1592"/>
              <a:gd name="T109" fmla="*/ 2147483647 h 131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592"/>
              <a:gd name="T166" fmla="*/ 0 h 1312"/>
              <a:gd name="T167" fmla="*/ 1592 w 1592"/>
              <a:gd name="T168" fmla="*/ 1312 h 131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592" h="1312">
                <a:moveTo>
                  <a:pt x="192" y="216"/>
                </a:moveTo>
                <a:cubicBezTo>
                  <a:pt x="170" y="245"/>
                  <a:pt x="148" y="307"/>
                  <a:pt x="120" y="328"/>
                </a:cubicBezTo>
                <a:cubicBezTo>
                  <a:pt x="59" y="374"/>
                  <a:pt x="24" y="441"/>
                  <a:pt x="0" y="512"/>
                </a:cubicBezTo>
                <a:cubicBezTo>
                  <a:pt x="12" y="622"/>
                  <a:pt x="23" y="721"/>
                  <a:pt x="64" y="824"/>
                </a:cubicBezTo>
                <a:cubicBezTo>
                  <a:pt x="77" y="856"/>
                  <a:pt x="86" y="891"/>
                  <a:pt x="104" y="920"/>
                </a:cubicBezTo>
                <a:cubicBezTo>
                  <a:pt x="118" y="942"/>
                  <a:pt x="152" y="984"/>
                  <a:pt x="152" y="984"/>
                </a:cubicBezTo>
                <a:cubicBezTo>
                  <a:pt x="168" y="1031"/>
                  <a:pt x="205" y="1061"/>
                  <a:pt x="240" y="1096"/>
                </a:cubicBezTo>
                <a:cubicBezTo>
                  <a:pt x="365" y="1221"/>
                  <a:pt x="477" y="1290"/>
                  <a:pt x="656" y="1312"/>
                </a:cubicBezTo>
                <a:cubicBezTo>
                  <a:pt x="739" y="1307"/>
                  <a:pt x="822" y="1304"/>
                  <a:pt x="904" y="1296"/>
                </a:cubicBezTo>
                <a:cubicBezTo>
                  <a:pt x="974" y="1289"/>
                  <a:pt x="1024" y="1245"/>
                  <a:pt x="1088" y="1224"/>
                </a:cubicBezTo>
                <a:cubicBezTo>
                  <a:pt x="1165" y="1147"/>
                  <a:pt x="1067" y="1238"/>
                  <a:pt x="1136" y="1192"/>
                </a:cubicBezTo>
                <a:cubicBezTo>
                  <a:pt x="1169" y="1170"/>
                  <a:pt x="1206" y="1130"/>
                  <a:pt x="1232" y="1104"/>
                </a:cubicBezTo>
                <a:cubicBezTo>
                  <a:pt x="1247" y="1089"/>
                  <a:pt x="1280" y="1016"/>
                  <a:pt x="1280" y="1016"/>
                </a:cubicBezTo>
                <a:cubicBezTo>
                  <a:pt x="1290" y="997"/>
                  <a:pt x="1303" y="980"/>
                  <a:pt x="1312" y="960"/>
                </a:cubicBezTo>
                <a:cubicBezTo>
                  <a:pt x="1319" y="945"/>
                  <a:pt x="1319" y="926"/>
                  <a:pt x="1328" y="912"/>
                </a:cubicBezTo>
                <a:cubicBezTo>
                  <a:pt x="1339" y="896"/>
                  <a:pt x="1360" y="864"/>
                  <a:pt x="1360" y="864"/>
                </a:cubicBezTo>
                <a:cubicBezTo>
                  <a:pt x="1373" y="811"/>
                  <a:pt x="1403" y="774"/>
                  <a:pt x="1432" y="728"/>
                </a:cubicBezTo>
                <a:cubicBezTo>
                  <a:pt x="1493" y="631"/>
                  <a:pt x="1564" y="546"/>
                  <a:pt x="1592" y="432"/>
                </a:cubicBezTo>
                <a:cubicBezTo>
                  <a:pt x="1584" y="390"/>
                  <a:pt x="1581" y="350"/>
                  <a:pt x="1560" y="312"/>
                </a:cubicBezTo>
                <a:cubicBezTo>
                  <a:pt x="1517" y="233"/>
                  <a:pt x="1547" y="286"/>
                  <a:pt x="1504" y="248"/>
                </a:cubicBezTo>
                <a:cubicBezTo>
                  <a:pt x="1479" y="225"/>
                  <a:pt x="1456" y="200"/>
                  <a:pt x="1432" y="176"/>
                </a:cubicBezTo>
                <a:cubicBezTo>
                  <a:pt x="1424" y="168"/>
                  <a:pt x="1410" y="167"/>
                  <a:pt x="1400" y="160"/>
                </a:cubicBezTo>
                <a:cubicBezTo>
                  <a:pt x="1378" y="145"/>
                  <a:pt x="1360" y="124"/>
                  <a:pt x="1336" y="112"/>
                </a:cubicBezTo>
                <a:cubicBezTo>
                  <a:pt x="1325" y="107"/>
                  <a:pt x="1314" y="102"/>
                  <a:pt x="1304" y="96"/>
                </a:cubicBezTo>
                <a:cubicBezTo>
                  <a:pt x="1260" y="71"/>
                  <a:pt x="1235" y="40"/>
                  <a:pt x="1184" y="24"/>
                </a:cubicBezTo>
                <a:cubicBezTo>
                  <a:pt x="1160" y="17"/>
                  <a:pt x="1112" y="0"/>
                  <a:pt x="1112" y="0"/>
                </a:cubicBezTo>
                <a:cubicBezTo>
                  <a:pt x="1056" y="8"/>
                  <a:pt x="997" y="6"/>
                  <a:pt x="944" y="24"/>
                </a:cubicBezTo>
                <a:cubicBezTo>
                  <a:pt x="929" y="39"/>
                  <a:pt x="907" y="56"/>
                  <a:pt x="904" y="80"/>
                </a:cubicBezTo>
                <a:cubicBezTo>
                  <a:pt x="899" y="123"/>
                  <a:pt x="929" y="155"/>
                  <a:pt x="952" y="184"/>
                </a:cubicBezTo>
                <a:cubicBezTo>
                  <a:pt x="981" y="221"/>
                  <a:pt x="1006" y="264"/>
                  <a:pt x="1032" y="304"/>
                </a:cubicBezTo>
                <a:cubicBezTo>
                  <a:pt x="1048" y="328"/>
                  <a:pt x="1064" y="352"/>
                  <a:pt x="1080" y="376"/>
                </a:cubicBezTo>
                <a:cubicBezTo>
                  <a:pt x="1089" y="390"/>
                  <a:pt x="1096" y="424"/>
                  <a:pt x="1096" y="424"/>
                </a:cubicBezTo>
                <a:cubicBezTo>
                  <a:pt x="1084" y="517"/>
                  <a:pt x="1102" y="571"/>
                  <a:pt x="1016" y="600"/>
                </a:cubicBezTo>
                <a:cubicBezTo>
                  <a:pt x="930" y="542"/>
                  <a:pt x="879" y="450"/>
                  <a:pt x="792" y="392"/>
                </a:cubicBezTo>
                <a:cubicBezTo>
                  <a:pt x="730" y="404"/>
                  <a:pt x="762" y="390"/>
                  <a:pt x="704" y="448"/>
                </a:cubicBezTo>
                <a:cubicBezTo>
                  <a:pt x="696" y="456"/>
                  <a:pt x="680" y="472"/>
                  <a:pt x="680" y="472"/>
                </a:cubicBezTo>
                <a:cubicBezTo>
                  <a:pt x="683" y="488"/>
                  <a:pt x="680" y="506"/>
                  <a:pt x="688" y="520"/>
                </a:cubicBezTo>
                <a:cubicBezTo>
                  <a:pt x="699" y="540"/>
                  <a:pt x="723" y="549"/>
                  <a:pt x="736" y="568"/>
                </a:cubicBezTo>
                <a:cubicBezTo>
                  <a:pt x="782" y="637"/>
                  <a:pt x="727" y="550"/>
                  <a:pt x="760" y="616"/>
                </a:cubicBezTo>
                <a:cubicBezTo>
                  <a:pt x="798" y="692"/>
                  <a:pt x="751" y="564"/>
                  <a:pt x="792" y="688"/>
                </a:cubicBezTo>
                <a:cubicBezTo>
                  <a:pt x="795" y="696"/>
                  <a:pt x="800" y="712"/>
                  <a:pt x="800" y="712"/>
                </a:cubicBezTo>
                <a:cubicBezTo>
                  <a:pt x="795" y="728"/>
                  <a:pt x="791" y="745"/>
                  <a:pt x="784" y="760"/>
                </a:cubicBezTo>
                <a:cubicBezTo>
                  <a:pt x="767" y="798"/>
                  <a:pt x="727" y="803"/>
                  <a:pt x="696" y="824"/>
                </a:cubicBezTo>
                <a:cubicBezTo>
                  <a:pt x="661" y="819"/>
                  <a:pt x="624" y="822"/>
                  <a:pt x="592" y="808"/>
                </a:cubicBezTo>
                <a:cubicBezTo>
                  <a:pt x="571" y="799"/>
                  <a:pt x="560" y="776"/>
                  <a:pt x="544" y="760"/>
                </a:cubicBezTo>
                <a:cubicBezTo>
                  <a:pt x="497" y="713"/>
                  <a:pt x="445" y="672"/>
                  <a:pt x="408" y="616"/>
                </a:cubicBezTo>
                <a:cubicBezTo>
                  <a:pt x="419" y="584"/>
                  <a:pt x="429" y="552"/>
                  <a:pt x="440" y="520"/>
                </a:cubicBezTo>
                <a:cubicBezTo>
                  <a:pt x="443" y="511"/>
                  <a:pt x="452" y="505"/>
                  <a:pt x="456" y="496"/>
                </a:cubicBezTo>
                <a:cubicBezTo>
                  <a:pt x="463" y="481"/>
                  <a:pt x="472" y="448"/>
                  <a:pt x="472" y="448"/>
                </a:cubicBezTo>
                <a:cubicBezTo>
                  <a:pt x="467" y="421"/>
                  <a:pt x="466" y="393"/>
                  <a:pt x="456" y="368"/>
                </a:cubicBezTo>
                <a:cubicBezTo>
                  <a:pt x="441" y="328"/>
                  <a:pt x="363" y="257"/>
                  <a:pt x="328" y="240"/>
                </a:cubicBezTo>
                <a:cubicBezTo>
                  <a:pt x="323" y="232"/>
                  <a:pt x="319" y="222"/>
                  <a:pt x="312" y="216"/>
                </a:cubicBezTo>
                <a:cubicBezTo>
                  <a:pt x="298" y="203"/>
                  <a:pt x="264" y="184"/>
                  <a:pt x="264" y="184"/>
                </a:cubicBezTo>
                <a:cubicBezTo>
                  <a:pt x="240" y="187"/>
                  <a:pt x="214" y="183"/>
                  <a:pt x="192" y="192"/>
                </a:cubicBezTo>
                <a:cubicBezTo>
                  <a:pt x="185" y="195"/>
                  <a:pt x="184" y="216"/>
                  <a:pt x="192" y="21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16" name="Text Box 108"/>
          <p:cNvSpPr txBox="1">
            <a:spLocks noChangeArrowheads="1"/>
          </p:cNvSpPr>
          <p:nvPr/>
        </p:nvSpPr>
        <p:spPr bwMode="auto">
          <a:xfrm>
            <a:off x="6642100" y="6008688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Receptor</a:t>
            </a:r>
          </a:p>
        </p:txBody>
      </p:sp>
      <p:sp>
        <p:nvSpPr>
          <p:cNvPr id="24617" name="Line 109"/>
          <p:cNvSpPr>
            <a:spLocks noChangeShapeType="1"/>
          </p:cNvSpPr>
          <p:nvPr/>
        </p:nvSpPr>
        <p:spPr bwMode="auto">
          <a:xfrm>
            <a:off x="4411663" y="5789613"/>
            <a:ext cx="287337" cy="127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18" name="Freeform 110"/>
          <p:cNvSpPr>
            <a:spLocks/>
          </p:cNvSpPr>
          <p:nvPr/>
        </p:nvSpPr>
        <p:spPr bwMode="auto">
          <a:xfrm>
            <a:off x="3054350" y="4616450"/>
            <a:ext cx="301625" cy="352425"/>
          </a:xfrm>
          <a:custGeom>
            <a:avLst/>
            <a:gdLst>
              <a:gd name="T0" fmla="*/ 2147483647 w 694"/>
              <a:gd name="T1" fmla="*/ 2147483647 h 810"/>
              <a:gd name="T2" fmla="*/ 2147483647 w 694"/>
              <a:gd name="T3" fmla="*/ 2147483647 h 810"/>
              <a:gd name="T4" fmla="*/ 2147483647 w 694"/>
              <a:gd name="T5" fmla="*/ 2147483647 h 810"/>
              <a:gd name="T6" fmla="*/ 2147483647 w 694"/>
              <a:gd name="T7" fmla="*/ 2147483647 h 810"/>
              <a:gd name="T8" fmla="*/ 2147483647 w 694"/>
              <a:gd name="T9" fmla="*/ 2147483647 h 810"/>
              <a:gd name="T10" fmla="*/ 2147483647 w 694"/>
              <a:gd name="T11" fmla="*/ 2147483647 h 810"/>
              <a:gd name="T12" fmla="*/ 2147483647 w 694"/>
              <a:gd name="T13" fmla="*/ 2147483647 h 810"/>
              <a:gd name="T14" fmla="*/ 2147483647 w 694"/>
              <a:gd name="T15" fmla="*/ 2147483647 h 810"/>
              <a:gd name="T16" fmla="*/ 2147483647 w 694"/>
              <a:gd name="T17" fmla="*/ 2147483647 h 810"/>
              <a:gd name="T18" fmla="*/ 2147483647 w 694"/>
              <a:gd name="T19" fmla="*/ 2147483647 h 810"/>
              <a:gd name="T20" fmla="*/ 2147483647 w 694"/>
              <a:gd name="T21" fmla="*/ 2147483647 h 810"/>
              <a:gd name="T22" fmla="*/ 2147483647 w 694"/>
              <a:gd name="T23" fmla="*/ 2147483647 h 810"/>
              <a:gd name="T24" fmla="*/ 2147483647 w 694"/>
              <a:gd name="T25" fmla="*/ 2147483647 h 810"/>
              <a:gd name="T26" fmla="*/ 2147483647 w 694"/>
              <a:gd name="T27" fmla="*/ 2147483647 h 810"/>
              <a:gd name="T28" fmla="*/ 2147483647 w 694"/>
              <a:gd name="T29" fmla="*/ 2147483647 h 810"/>
              <a:gd name="T30" fmla="*/ 2147483647 w 694"/>
              <a:gd name="T31" fmla="*/ 2147483647 h 810"/>
              <a:gd name="T32" fmla="*/ 2147483647 w 694"/>
              <a:gd name="T33" fmla="*/ 2147483647 h 810"/>
              <a:gd name="T34" fmla="*/ 2147483647 w 694"/>
              <a:gd name="T35" fmla="*/ 2147483647 h 810"/>
              <a:gd name="T36" fmla="*/ 2147483647 w 694"/>
              <a:gd name="T37" fmla="*/ 2147483647 h 810"/>
              <a:gd name="T38" fmla="*/ 2147483647 w 694"/>
              <a:gd name="T39" fmla="*/ 2147483647 h 810"/>
              <a:gd name="T40" fmla="*/ 2147483647 w 694"/>
              <a:gd name="T41" fmla="*/ 2147483647 h 810"/>
              <a:gd name="T42" fmla="*/ 2147483647 w 694"/>
              <a:gd name="T43" fmla="*/ 2147483647 h 810"/>
              <a:gd name="T44" fmla="*/ 2147483647 w 694"/>
              <a:gd name="T45" fmla="*/ 2147483647 h 810"/>
              <a:gd name="T46" fmla="*/ 2147483647 w 694"/>
              <a:gd name="T47" fmla="*/ 2147483647 h 810"/>
              <a:gd name="T48" fmla="*/ 2147483647 w 694"/>
              <a:gd name="T49" fmla="*/ 2147483647 h 810"/>
              <a:gd name="T50" fmla="*/ 2147483647 w 694"/>
              <a:gd name="T51" fmla="*/ 2147483647 h 810"/>
              <a:gd name="T52" fmla="*/ 2147483647 w 694"/>
              <a:gd name="T53" fmla="*/ 2147483647 h 810"/>
              <a:gd name="T54" fmla="*/ 2147483647 w 694"/>
              <a:gd name="T55" fmla="*/ 2147483647 h 810"/>
              <a:gd name="T56" fmla="*/ 2147483647 w 694"/>
              <a:gd name="T57" fmla="*/ 2147483647 h 810"/>
              <a:gd name="T58" fmla="*/ 2147483647 w 694"/>
              <a:gd name="T59" fmla="*/ 0 h 810"/>
              <a:gd name="T60" fmla="*/ 2147483647 w 694"/>
              <a:gd name="T61" fmla="*/ 2147483647 h 81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694"/>
              <a:gd name="T94" fmla="*/ 0 h 810"/>
              <a:gd name="T95" fmla="*/ 694 w 694"/>
              <a:gd name="T96" fmla="*/ 810 h 81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694" h="810">
                <a:moveTo>
                  <a:pt x="88" y="3"/>
                </a:moveTo>
                <a:cubicBezTo>
                  <a:pt x="105" y="37"/>
                  <a:pt x="104" y="77"/>
                  <a:pt x="106" y="114"/>
                </a:cubicBezTo>
                <a:cubicBezTo>
                  <a:pt x="92" y="135"/>
                  <a:pt x="104" y="161"/>
                  <a:pt x="85" y="180"/>
                </a:cubicBezTo>
                <a:cubicBezTo>
                  <a:pt x="75" y="210"/>
                  <a:pt x="51" y="238"/>
                  <a:pt x="34" y="264"/>
                </a:cubicBezTo>
                <a:cubicBezTo>
                  <a:pt x="28" y="273"/>
                  <a:pt x="22" y="282"/>
                  <a:pt x="16" y="291"/>
                </a:cubicBezTo>
                <a:cubicBezTo>
                  <a:pt x="14" y="294"/>
                  <a:pt x="10" y="300"/>
                  <a:pt x="10" y="300"/>
                </a:cubicBezTo>
                <a:cubicBezTo>
                  <a:pt x="16" y="333"/>
                  <a:pt x="14" y="367"/>
                  <a:pt x="1" y="399"/>
                </a:cubicBezTo>
                <a:cubicBezTo>
                  <a:pt x="2" y="410"/>
                  <a:pt x="0" y="422"/>
                  <a:pt x="4" y="432"/>
                </a:cubicBezTo>
                <a:cubicBezTo>
                  <a:pt x="7" y="440"/>
                  <a:pt x="22" y="450"/>
                  <a:pt x="22" y="450"/>
                </a:cubicBezTo>
                <a:cubicBezTo>
                  <a:pt x="27" y="466"/>
                  <a:pt x="69" y="523"/>
                  <a:pt x="85" y="534"/>
                </a:cubicBezTo>
                <a:cubicBezTo>
                  <a:pt x="101" y="558"/>
                  <a:pt x="146" y="610"/>
                  <a:pt x="169" y="627"/>
                </a:cubicBezTo>
                <a:cubicBezTo>
                  <a:pt x="183" y="638"/>
                  <a:pt x="201" y="645"/>
                  <a:pt x="214" y="657"/>
                </a:cubicBezTo>
                <a:cubicBezTo>
                  <a:pt x="240" y="681"/>
                  <a:pt x="263" y="712"/>
                  <a:pt x="292" y="732"/>
                </a:cubicBezTo>
                <a:cubicBezTo>
                  <a:pt x="352" y="772"/>
                  <a:pt x="419" y="796"/>
                  <a:pt x="490" y="810"/>
                </a:cubicBezTo>
                <a:cubicBezTo>
                  <a:pt x="500" y="808"/>
                  <a:pt x="510" y="808"/>
                  <a:pt x="520" y="804"/>
                </a:cubicBezTo>
                <a:cubicBezTo>
                  <a:pt x="532" y="799"/>
                  <a:pt x="534" y="782"/>
                  <a:pt x="541" y="774"/>
                </a:cubicBezTo>
                <a:cubicBezTo>
                  <a:pt x="554" y="759"/>
                  <a:pt x="570" y="747"/>
                  <a:pt x="589" y="741"/>
                </a:cubicBezTo>
                <a:cubicBezTo>
                  <a:pt x="602" y="724"/>
                  <a:pt x="624" y="714"/>
                  <a:pt x="643" y="702"/>
                </a:cubicBezTo>
                <a:cubicBezTo>
                  <a:pt x="649" y="698"/>
                  <a:pt x="655" y="694"/>
                  <a:pt x="661" y="690"/>
                </a:cubicBezTo>
                <a:cubicBezTo>
                  <a:pt x="666" y="687"/>
                  <a:pt x="676" y="681"/>
                  <a:pt x="676" y="681"/>
                </a:cubicBezTo>
                <a:cubicBezTo>
                  <a:pt x="687" y="665"/>
                  <a:pt x="690" y="646"/>
                  <a:pt x="694" y="627"/>
                </a:cubicBezTo>
                <a:cubicBezTo>
                  <a:pt x="685" y="560"/>
                  <a:pt x="664" y="536"/>
                  <a:pt x="640" y="477"/>
                </a:cubicBezTo>
                <a:cubicBezTo>
                  <a:pt x="629" y="450"/>
                  <a:pt x="605" y="381"/>
                  <a:pt x="580" y="363"/>
                </a:cubicBezTo>
                <a:cubicBezTo>
                  <a:pt x="559" y="347"/>
                  <a:pt x="546" y="322"/>
                  <a:pt x="532" y="300"/>
                </a:cubicBezTo>
                <a:cubicBezTo>
                  <a:pt x="513" y="272"/>
                  <a:pt x="494" y="256"/>
                  <a:pt x="484" y="222"/>
                </a:cubicBezTo>
                <a:cubicBezTo>
                  <a:pt x="487" y="169"/>
                  <a:pt x="488" y="146"/>
                  <a:pt x="445" y="117"/>
                </a:cubicBezTo>
                <a:cubicBezTo>
                  <a:pt x="436" y="104"/>
                  <a:pt x="422" y="94"/>
                  <a:pt x="406" y="90"/>
                </a:cubicBezTo>
                <a:cubicBezTo>
                  <a:pt x="398" y="88"/>
                  <a:pt x="382" y="84"/>
                  <a:pt x="382" y="84"/>
                </a:cubicBezTo>
                <a:cubicBezTo>
                  <a:pt x="330" y="53"/>
                  <a:pt x="264" y="41"/>
                  <a:pt x="205" y="24"/>
                </a:cubicBezTo>
                <a:cubicBezTo>
                  <a:pt x="187" y="12"/>
                  <a:pt x="160" y="6"/>
                  <a:pt x="139" y="0"/>
                </a:cubicBezTo>
                <a:cubicBezTo>
                  <a:pt x="122" y="1"/>
                  <a:pt x="88" y="3"/>
                  <a:pt x="88" y="3"/>
                </a:cubicBezTo>
                <a:close/>
              </a:path>
            </a:pathLst>
          </a:custGeom>
          <a:solidFill>
            <a:srgbClr val="99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19" name="Line 111"/>
          <p:cNvSpPr>
            <a:spLocks noChangeShapeType="1"/>
          </p:cNvSpPr>
          <p:nvPr/>
        </p:nvSpPr>
        <p:spPr bwMode="auto">
          <a:xfrm>
            <a:off x="1568450" y="5184775"/>
            <a:ext cx="312738" cy="676275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20" name="Line 112"/>
          <p:cNvSpPr>
            <a:spLocks noChangeShapeType="1"/>
          </p:cNvSpPr>
          <p:nvPr/>
        </p:nvSpPr>
        <p:spPr bwMode="auto">
          <a:xfrm flipH="1">
            <a:off x="1878013" y="5278438"/>
            <a:ext cx="74612" cy="325437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21" name="Freeform 113"/>
          <p:cNvSpPr>
            <a:spLocks/>
          </p:cNvSpPr>
          <p:nvPr/>
        </p:nvSpPr>
        <p:spPr bwMode="auto">
          <a:xfrm>
            <a:off x="3390900" y="5500688"/>
            <a:ext cx="542925" cy="536575"/>
          </a:xfrm>
          <a:custGeom>
            <a:avLst/>
            <a:gdLst>
              <a:gd name="T0" fmla="*/ 0 w 1242"/>
              <a:gd name="T1" fmla="*/ 2147483647 h 1230"/>
              <a:gd name="T2" fmla="*/ 2147483647 w 1242"/>
              <a:gd name="T3" fmla="*/ 2147483647 h 1230"/>
              <a:gd name="T4" fmla="*/ 2147483647 w 1242"/>
              <a:gd name="T5" fmla="*/ 2147483647 h 1230"/>
              <a:gd name="T6" fmla="*/ 2147483647 w 1242"/>
              <a:gd name="T7" fmla="*/ 2147483647 h 1230"/>
              <a:gd name="T8" fmla="*/ 2147483647 w 1242"/>
              <a:gd name="T9" fmla="*/ 2147483647 h 1230"/>
              <a:gd name="T10" fmla="*/ 2147483647 w 1242"/>
              <a:gd name="T11" fmla="*/ 2147483647 h 1230"/>
              <a:gd name="T12" fmla="*/ 2147483647 w 1242"/>
              <a:gd name="T13" fmla="*/ 2147483647 h 1230"/>
              <a:gd name="T14" fmla="*/ 2147483647 w 1242"/>
              <a:gd name="T15" fmla="*/ 2147483647 h 1230"/>
              <a:gd name="T16" fmla="*/ 2147483647 w 1242"/>
              <a:gd name="T17" fmla="*/ 2147483647 h 1230"/>
              <a:gd name="T18" fmla="*/ 2147483647 w 1242"/>
              <a:gd name="T19" fmla="*/ 2147483647 h 1230"/>
              <a:gd name="T20" fmla="*/ 2147483647 w 1242"/>
              <a:gd name="T21" fmla="*/ 2147483647 h 1230"/>
              <a:gd name="T22" fmla="*/ 2147483647 w 1242"/>
              <a:gd name="T23" fmla="*/ 2147483647 h 1230"/>
              <a:gd name="T24" fmla="*/ 2147483647 w 1242"/>
              <a:gd name="T25" fmla="*/ 2147483647 h 1230"/>
              <a:gd name="T26" fmla="*/ 2147483647 w 1242"/>
              <a:gd name="T27" fmla="*/ 2147483647 h 1230"/>
              <a:gd name="T28" fmla="*/ 2147483647 w 1242"/>
              <a:gd name="T29" fmla="*/ 2147483647 h 1230"/>
              <a:gd name="T30" fmla="*/ 2147483647 w 1242"/>
              <a:gd name="T31" fmla="*/ 2147483647 h 1230"/>
              <a:gd name="T32" fmla="*/ 2147483647 w 1242"/>
              <a:gd name="T33" fmla="*/ 2147483647 h 1230"/>
              <a:gd name="T34" fmla="*/ 2147483647 w 1242"/>
              <a:gd name="T35" fmla="*/ 2147483647 h 1230"/>
              <a:gd name="T36" fmla="*/ 2147483647 w 1242"/>
              <a:gd name="T37" fmla="*/ 2147483647 h 1230"/>
              <a:gd name="T38" fmla="*/ 2147483647 w 1242"/>
              <a:gd name="T39" fmla="*/ 2147483647 h 1230"/>
              <a:gd name="T40" fmla="*/ 2147483647 w 1242"/>
              <a:gd name="T41" fmla="*/ 2147483647 h 1230"/>
              <a:gd name="T42" fmla="*/ 2147483647 w 1242"/>
              <a:gd name="T43" fmla="*/ 2147483647 h 1230"/>
              <a:gd name="T44" fmla="*/ 2147483647 w 1242"/>
              <a:gd name="T45" fmla="*/ 2147483647 h 1230"/>
              <a:gd name="T46" fmla="*/ 2147483647 w 1242"/>
              <a:gd name="T47" fmla="*/ 2147483647 h 1230"/>
              <a:gd name="T48" fmla="*/ 2147483647 w 1242"/>
              <a:gd name="T49" fmla="*/ 2147483647 h 1230"/>
              <a:gd name="T50" fmla="*/ 2147483647 w 1242"/>
              <a:gd name="T51" fmla="*/ 2147483647 h 1230"/>
              <a:gd name="T52" fmla="*/ 2147483647 w 1242"/>
              <a:gd name="T53" fmla="*/ 2147483647 h 1230"/>
              <a:gd name="T54" fmla="*/ 2147483647 w 1242"/>
              <a:gd name="T55" fmla="*/ 2147483647 h 1230"/>
              <a:gd name="T56" fmla="*/ 2147483647 w 1242"/>
              <a:gd name="T57" fmla="*/ 2147483647 h 1230"/>
              <a:gd name="T58" fmla="*/ 2147483647 w 1242"/>
              <a:gd name="T59" fmla="*/ 2147483647 h 1230"/>
              <a:gd name="T60" fmla="*/ 2147483647 w 1242"/>
              <a:gd name="T61" fmla="*/ 2147483647 h 1230"/>
              <a:gd name="T62" fmla="*/ 2147483647 w 1242"/>
              <a:gd name="T63" fmla="*/ 2147483647 h 1230"/>
              <a:gd name="T64" fmla="*/ 2147483647 w 1242"/>
              <a:gd name="T65" fmla="*/ 2147483647 h 1230"/>
              <a:gd name="T66" fmla="*/ 2147483647 w 1242"/>
              <a:gd name="T67" fmla="*/ 2147483647 h 1230"/>
              <a:gd name="T68" fmla="*/ 2147483647 w 1242"/>
              <a:gd name="T69" fmla="*/ 2147483647 h 1230"/>
              <a:gd name="T70" fmla="*/ 2147483647 w 1242"/>
              <a:gd name="T71" fmla="*/ 2147483647 h 1230"/>
              <a:gd name="T72" fmla="*/ 2147483647 w 1242"/>
              <a:gd name="T73" fmla="*/ 2147483647 h 1230"/>
              <a:gd name="T74" fmla="*/ 2147483647 w 1242"/>
              <a:gd name="T75" fmla="*/ 2147483647 h 1230"/>
              <a:gd name="T76" fmla="*/ 2147483647 w 1242"/>
              <a:gd name="T77" fmla="*/ 2147483647 h 1230"/>
              <a:gd name="T78" fmla="*/ 2147483647 w 1242"/>
              <a:gd name="T79" fmla="*/ 2147483647 h 1230"/>
              <a:gd name="T80" fmla="*/ 2147483647 w 1242"/>
              <a:gd name="T81" fmla="*/ 2147483647 h 1230"/>
              <a:gd name="T82" fmla="*/ 2147483647 w 1242"/>
              <a:gd name="T83" fmla="*/ 2147483647 h 1230"/>
              <a:gd name="T84" fmla="*/ 2147483647 w 1242"/>
              <a:gd name="T85" fmla="*/ 2147483647 h 1230"/>
              <a:gd name="T86" fmla="*/ 2147483647 w 1242"/>
              <a:gd name="T87" fmla="*/ 2147483647 h 1230"/>
              <a:gd name="T88" fmla="*/ 2147483647 w 1242"/>
              <a:gd name="T89" fmla="*/ 2147483647 h 1230"/>
              <a:gd name="T90" fmla="*/ 2147483647 w 1242"/>
              <a:gd name="T91" fmla="*/ 2147483647 h 1230"/>
              <a:gd name="T92" fmla="*/ 2147483647 w 1242"/>
              <a:gd name="T93" fmla="*/ 2147483647 h 1230"/>
              <a:gd name="T94" fmla="*/ 2147483647 w 1242"/>
              <a:gd name="T95" fmla="*/ 2147483647 h 1230"/>
              <a:gd name="T96" fmla="*/ 2147483647 w 1242"/>
              <a:gd name="T97" fmla="*/ 2147483647 h 1230"/>
              <a:gd name="T98" fmla="*/ 2147483647 w 1242"/>
              <a:gd name="T99" fmla="*/ 2147483647 h 1230"/>
              <a:gd name="T100" fmla="*/ 2147483647 w 1242"/>
              <a:gd name="T101" fmla="*/ 2147483647 h 1230"/>
              <a:gd name="T102" fmla="*/ 2147483647 w 1242"/>
              <a:gd name="T103" fmla="*/ 2147483647 h 1230"/>
              <a:gd name="T104" fmla="*/ 2147483647 w 1242"/>
              <a:gd name="T105" fmla="*/ 2147483647 h 1230"/>
              <a:gd name="T106" fmla="*/ 2147483647 w 1242"/>
              <a:gd name="T107" fmla="*/ 2147483647 h 1230"/>
              <a:gd name="T108" fmla="*/ 2147483647 w 1242"/>
              <a:gd name="T109" fmla="*/ 2147483647 h 1230"/>
              <a:gd name="T110" fmla="*/ 2147483647 w 1242"/>
              <a:gd name="T111" fmla="*/ 2147483647 h 1230"/>
              <a:gd name="T112" fmla="*/ 2147483647 w 1242"/>
              <a:gd name="T113" fmla="*/ 2147483647 h 1230"/>
              <a:gd name="T114" fmla="*/ 2147483647 w 1242"/>
              <a:gd name="T115" fmla="*/ 2147483647 h 1230"/>
              <a:gd name="T116" fmla="*/ 2147483647 w 1242"/>
              <a:gd name="T117" fmla="*/ 2147483647 h 1230"/>
              <a:gd name="T118" fmla="*/ 2147483647 w 1242"/>
              <a:gd name="T119" fmla="*/ 2147483647 h 1230"/>
              <a:gd name="T120" fmla="*/ 0 w 1242"/>
              <a:gd name="T121" fmla="*/ 2147483647 h 12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242"/>
              <a:gd name="T184" fmla="*/ 0 h 1230"/>
              <a:gd name="T185" fmla="*/ 1242 w 1242"/>
              <a:gd name="T186" fmla="*/ 1230 h 12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242" h="1230">
                <a:moveTo>
                  <a:pt x="0" y="273"/>
                </a:moveTo>
                <a:cubicBezTo>
                  <a:pt x="14" y="283"/>
                  <a:pt x="63" y="323"/>
                  <a:pt x="72" y="336"/>
                </a:cubicBezTo>
                <a:cubicBezTo>
                  <a:pt x="79" y="347"/>
                  <a:pt x="80" y="361"/>
                  <a:pt x="87" y="372"/>
                </a:cubicBezTo>
                <a:cubicBezTo>
                  <a:pt x="111" y="408"/>
                  <a:pt x="124" y="453"/>
                  <a:pt x="132" y="495"/>
                </a:cubicBezTo>
                <a:cubicBezTo>
                  <a:pt x="130" y="524"/>
                  <a:pt x="129" y="553"/>
                  <a:pt x="126" y="582"/>
                </a:cubicBezTo>
                <a:cubicBezTo>
                  <a:pt x="123" y="604"/>
                  <a:pt x="96" y="624"/>
                  <a:pt x="84" y="642"/>
                </a:cubicBezTo>
                <a:cubicBezTo>
                  <a:pt x="78" y="651"/>
                  <a:pt x="73" y="688"/>
                  <a:pt x="72" y="693"/>
                </a:cubicBezTo>
                <a:cubicBezTo>
                  <a:pt x="66" y="721"/>
                  <a:pt x="58" y="726"/>
                  <a:pt x="42" y="744"/>
                </a:cubicBezTo>
                <a:cubicBezTo>
                  <a:pt x="35" y="752"/>
                  <a:pt x="30" y="762"/>
                  <a:pt x="24" y="771"/>
                </a:cubicBezTo>
                <a:cubicBezTo>
                  <a:pt x="22" y="774"/>
                  <a:pt x="18" y="780"/>
                  <a:pt x="18" y="780"/>
                </a:cubicBezTo>
                <a:cubicBezTo>
                  <a:pt x="22" y="817"/>
                  <a:pt x="27" y="855"/>
                  <a:pt x="39" y="891"/>
                </a:cubicBezTo>
                <a:cubicBezTo>
                  <a:pt x="41" y="898"/>
                  <a:pt x="49" y="902"/>
                  <a:pt x="51" y="909"/>
                </a:cubicBezTo>
                <a:cubicBezTo>
                  <a:pt x="66" y="954"/>
                  <a:pt x="114" y="993"/>
                  <a:pt x="147" y="1026"/>
                </a:cubicBezTo>
                <a:cubicBezTo>
                  <a:pt x="151" y="1030"/>
                  <a:pt x="152" y="1037"/>
                  <a:pt x="156" y="1041"/>
                </a:cubicBezTo>
                <a:cubicBezTo>
                  <a:pt x="188" y="1078"/>
                  <a:pt x="244" y="1124"/>
                  <a:pt x="291" y="1140"/>
                </a:cubicBezTo>
                <a:cubicBezTo>
                  <a:pt x="313" y="1162"/>
                  <a:pt x="302" y="1154"/>
                  <a:pt x="324" y="1167"/>
                </a:cubicBezTo>
                <a:cubicBezTo>
                  <a:pt x="357" y="1216"/>
                  <a:pt x="403" y="1219"/>
                  <a:pt x="456" y="1230"/>
                </a:cubicBezTo>
                <a:cubicBezTo>
                  <a:pt x="514" y="1222"/>
                  <a:pt x="566" y="1206"/>
                  <a:pt x="627" y="1200"/>
                </a:cubicBezTo>
                <a:cubicBezTo>
                  <a:pt x="641" y="1191"/>
                  <a:pt x="649" y="1179"/>
                  <a:pt x="660" y="1167"/>
                </a:cubicBezTo>
                <a:cubicBezTo>
                  <a:pt x="699" y="1123"/>
                  <a:pt x="711" y="1108"/>
                  <a:pt x="723" y="1050"/>
                </a:cubicBezTo>
                <a:cubicBezTo>
                  <a:pt x="711" y="989"/>
                  <a:pt x="677" y="956"/>
                  <a:pt x="651" y="903"/>
                </a:cubicBezTo>
                <a:cubicBezTo>
                  <a:pt x="627" y="855"/>
                  <a:pt x="615" y="804"/>
                  <a:pt x="591" y="756"/>
                </a:cubicBezTo>
                <a:cubicBezTo>
                  <a:pt x="575" y="724"/>
                  <a:pt x="551" y="695"/>
                  <a:pt x="531" y="666"/>
                </a:cubicBezTo>
                <a:cubicBezTo>
                  <a:pt x="525" y="657"/>
                  <a:pt x="519" y="648"/>
                  <a:pt x="513" y="639"/>
                </a:cubicBezTo>
                <a:cubicBezTo>
                  <a:pt x="511" y="636"/>
                  <a:pt x="507" y="630"/>
                  <a:pt x="507" y="630"/>
                </a:cubicBezTo>
                <a:cubicBezTo>
                  <a:pt x="510" y="581"/>
                  <a:pt x="517" y="555"/>
                  <a:pt x="558" y="528"/>
                </a:cubicBezTo>
                <a:cubicBezTo>
                  <a:pt x="567" y="515"/>
                  <a:pt x="580" y="509"/>
                  <a:pt x="591" y="498"/>
                </a:cubicBezTo>
                <a:cubicBezTo>
                  <a:pt x="601" y="488"/>
                  <a:pt x="606" y="479"/>
                  <a:pt x="618" y="471"/>
                </a:cubicBezTo>
                <a:cubicBezTo>
                  <a:pt x="628" y="456"/>
                  <a:pt x="621" y="464"/>
                  <a:pt x="642" y="450"/>
                </a:cubicBezTo>
                <a:cubicBezTo>
                  <a:pt x="645" y="448"/>
                  <a:pt x="651" y="444"/>
                  <a:pt x="651" y="444"/>
                </a:cubicBezTo>
                <a:cubicBezTo>
                  <a:pt x="672" y="446"/>
                  <a:pt x="694" y="443"/>
                  <a:pt x="714" y="450"/>
                </a:cubicBezTo>
                <a:cubicBezTo>
                  <a:pt x="745" y="460"/>
                  <a:pt x="773" y="482"/>
                  <a:pt x="804" y="492"/>
                </a:cubicBezTo>
                <a:cubicBezTo>
                  <a:pt x="828" y="528"/>
                  <a:pt x="858" y="558"/>
                  <a:pt x="888" y="588"/>
                </a:cubicBezTo>
                <a:cubicBezTo>
                  <a:pt x="901" y="601"/>
                  <a:pt x="908" y="622"/>
                  <a:pt x="921" y="636"/>
                </a:cubicBezTo>
                <a:cubicBezTo>
                  <a:pt x="944" y="661"/>
                  <a:pt x="968" y="685"/>
                  <a:pt x="990" y="711"/>
                </a:cubicBezTo>
                <a:cubicBezTo>
                  <a:pt x="1013" y="738"/>
                  <a:pt x="1037" y="758"/>
                  <a:pt x="1062" y="783"/>
                </a:cubicBezTo>
                <a:cubicBezTo>
                  <a:pt x="1062" y="783"/>
                  <a:pt x="1084" y="798"/>
                  <a:pt x="1089" y="801"/>
                </a:cubicBezTo>
                <a:cubicBezTo>
                  <a:pt x="1092" y="803"/>
                  <a:pt x="1098" y="807"/>
                  <a:pt x="1098" y="807"/>
                </a:cubicBezTo>
                <a:cubicBezTo>
                  <a:pt x="1109" y="805"/>
                  <a:pt x="1120" y="802"/>
                  <a:pt x="1131" y="801"/>
                </a:cubicBezTo>
                <a:cubicBezTo>
                  <a:pt x="1134" y="801"/>
                  <a:pt x="1137" y="805"/>
                  <a:pt x="1140" y="804"/>
                </a:cubicBezTo>
                <a:cubicBezTo>
                  <a:pt x="1159" y="798"/>
                  <a:pt x="1170" y="779"/>
                  <a:pt x="1182" y="765"/>
                </a:cubicBezTo>
                <a:cubicBezTo>
                  <a:pt x="1211" y="733"/>
                  <a:pt x="1231" y="715"/>
                  <a:pt x="1242" y="672"/>
                </a:cubicBezTo>
                <a:cubicBezTo>
                  <a:pt x="1237" y="644"/>
                  <a:pt x="1230" y="616"/>
                  <a:pt x="1224" y="588"/>
                </a:cubicBezTo>
                <a:cubicBezTo>
                  <a:pt x="1232" y="563"/>
                  <a:pt x="1236" y="543"/>
                  <a:pt x="1239" y="516"/>
                </a:cubicBezTo>
                <a:cubicBezTo>
                  <a:pt x="1223" y="493"/>
                  <a:pt x="1236" y="515"/>
                  <a:pt x="1227" y="459"/>
                </a:cubicBezTo>
                <a:cubicBezTo>
                  <a:pt x="1223" y="437"/>
                  <a:pt x="1218" y="427"/>
                  <a:pt x="1209" y="405"/>
                </a:cubicBezTo>
                <a:cubicBezTo>
                  <a:pt x="1189" y="355"/>
                  <a:pt x="1151" y="320"/>
                  <a:pt x="1122" y="276"/>
                </a:cubicBezTo>
                <a:cubicBezTo>
                  <a:pt x="1113" y="262"/>
                  <a:pt x="1100" y="256"/>
                  <a:pt x="1095" y="240"/>
                </a:cubicBezTo>
                <a:cubicBezTo>
                  <a:pt x="1101" y="202"/>
                  <a:pt x="1075" y="134"/>
                  <a:pt x="1041" y="111"/>
                </a:cubicBezTo>
                <a:cubicBezTo>
                  <a:pt x="1028" y="92"/>
                  <a:pt x="1006" y="79"/>
                  <a:pt x="990" y="63"/>
                </a:cubicBezTo>
                <a:cubicBezTo>
                  <a:pt x="955" y="28"/>
                  <a:pt x="950" y="21"/>
                  <a:pt x="900" y="9"/>
                </a:cubicBezTo>
                <a:cubicBezTo>
                  <a:pt x="887" y="0"/>
                  <a:pt x="885" y="6"/>
                  <a:pt x="870" y="9"/>
                </a:cubicBezTo>
                <a:cubicBezTo>
                  <a:pt x="845" y="14"/>
                  <a:pt x="820" y="18"/>
                  <a:pt x="795" y="24"/>
                </a:cubicBezTo>
                <a:cubicBezTo>
                  <a:pt x="766" y="30"/>
                  <a:pt x="740" y="42"/>
                  <a:pt x="714" y="54"/>
                </a:cubicBezTo>
                <a:cubicBezTo>
                  <a:pt x="658" y="79"/>
                  <a:pt x="574" y="101"/>
                  <a:pt x="513" y="108"/>
                </a:cubicBezTo>
                <a:cubicBezTo>
                  <a:pt x="432" y="128"/>
                  <a:pt x="353" y="153"/>
                  <a:pt x="270" y="165"/>
                </a:cubicBezTo>
                <a:cubicBezTo>
                  <a:pt x="249" y="172"/>
                  <a:pt x="226" y="175"/>
                  <a:pt x="204" y="180"/>
                </a:cubicBezTo>
                <a:cubicBezTo>
                  <a:pt x="187" y="192"/>
                  <a:pt x="159" y="198"/>
                  <a:pt x="138" y="204"/>
                </a:cubicBezTo>
                <a:cubicBezTo>
                  <a:pt x="112" y="212"/>
                  <a:pt x="90" y="225"/>
                  <a:pt x="66" y="234"/>
                </a:cubicBezTo>
                <a:cubicBezTo>
                  <a:pt x="40" y="244"/>
                  <a:pt x="23" y="262"/>
                  <a:pt x="3" y="282"/>
                </a:cubicBezTo>
                <a:cubicBezTo>
                  <a:pt x="1" y="284"/>
                  <a:pt x="1" y="276"/>
                  <a:pt x="0" y="273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22" name="Freeform 114"/>
          <p:cNvSpPr>
            <a:spLocks/>
          </p:cNvSpPr>
          <p:nvPr/>
        </p:nvSpPr>
        <p:spPr bwMode="auto">
          <a:xfrm>
            <a:off x="5046663" y="5465763"/>
            <a:ext cx="542925" cy="536575"/>
          </a:xfrm>
          <a:custGeom>
            <a:avLst/>
            <a:gdLst>
              <a:gd name="T0" fmla="*/ 0 w 1242"/>
              <a:gd name="T1" fmla="*/ 2147483647 h 1230"/>
              <a:gd name="T2" fmla="*/ 2147483647 w 1242"/>
              <a:gd name="T3" fmla="*/ 2147483647 h 1230"/>
              <a:gd name="T4" fmla="*/ 2147483647 w 1242"/>
              <a:gd name="T5" fmla="*/ 2147483647 h 1230"/>
              <a:gd name="T6" fmla="*/ 2147483647 w 1242"/>
              <a:gd name="T7" fmla="*/ 2147483647 h 1230"/>
              <a:gd name="T8" fmla="*/ 2147483647 w 1242"/>
              <a:gd name="T9" fmla="*/ 2147483647 h 1230"/>
              <a:gd name="T10" fmla="*/ 2147483647 w 1242"/>
              <a:gd name="T11" fmla="*/ 2147483647 h 1230"/>
              <a:gd name="T12" fmla="*/ 2147483647 w 1242"/>
              <a:gd name="T13" fmla="*/ 2147483647 h 1230"/>
              <a:gd name="T14" fmla="*/ 2147483647 w 1242"/>
              <a:gd name="T15" fmla="*/ 2147483647 h 1230"/>
              <a:gd name="T16" fmla="*/ 2147483647 w 1242"/>
              <a:gd name="T17" fmla="*/ 2147483647 h 1230"/>
              <a:gd name="T18" fmla="*/ 2147483647 w 1242"/>
              <a:gd name="T19" fmla="*/ 2147483647 h 1230"/>
              <a:gd name="T20" fmla="*/ 2147483647 w 1242"/>
              <a:gd name="T21" fmla="*/ 2147483647 h 1230"/>
              <a:gd name="T22" fmla="*/ 2147483647 w 1242"/>
              <a:gd name="T23" fmla="*/ 2147483647 h 1230"/>
              <a:gd name="T24" fmla="*/ 2147483647 w 1242"/>
              <a:gd name="T25" fmla="*/ 2147483647 h 1230"/>
              <a:gd name="T26" fmla="*/ 2147483647 w 1242"/>
              <a:gd name="T27" fmla="*/ 2147483647 h 1230"/>
              <a:gd name="T28" fmla="*/ 2147483647 w 1242"/>
              <a:gd name="T29" fmla="*/ 2147483647 h 1230"/>
              <a:gd name="T30" fmla="*/ 2147483647 w 1242"/>
              <a:gd name="T31" fmla="*/ 2147483647 h 1230"/>
              <a:gd name="T32" fmla="*/ 2147483647 w 1242"/>
              <a:gd name="T33" fmla="*/ 2147483647 h 1230"/>
              <a:gd name="T34" fmla="*/ 2147483647 w 1242"/>
              <a:gd name="T35" fmla="*/ 2147483647 h 1230"/>
              <a:gd name="T36" fmla="*/ 2147483647 w 1242"/>
              <a:gd name="T37" fmla="*/ 2147483647 h 1230"/>
              <a:gd name="T38" fmla="*/ 2147483647 w 1242"/>
              <a:gd name="T39" fmla="*/ 2147483647 h 1230"/>
              <a:gd name="T40" fmla="*/ 2147483647 w 1242"/>
              <a:gd name="T41" fmla="*/ 2147483647 h 1230"/>
              <a:gd name="T42" fmla="*/ 2147483647 w 1242"/>
              <a:gd name="T43" fmla="*/ 2147483647 h 1230"/>
              <a:gd name="T44" fmla="*/ 2147483647 w 1242"/>
              <a:gd name="T45" fmla="*/ 2147483647 h 1230"/>
              <a:gd name="T46" fmla="*/ 2147483647 w 1242"/>
              <a:gd name="T47" fmla="*/ 2147483647 h 1230"/>
              <a:gd name="T48" fmla="*/ 2147483647 w 1242"/>
              <a:gd name="T49" fmla="*/ 2147483647 h 1230"/>
              <a:gd name="T50" fmla="*/ 2147483647 w 1242"/>
              <a:gd name="T51" fmla="*/ 2147483647 h 1230"/>
              <a:gd name="T52" fmla="*/ 2147483647 w 1242"/>
              <a:gd name="T53" fmla="*/ 2147483647 h 1230"/>
              <a:gd name="T54" fmla="*/ 2147483647 w 1242"/>
              <a:gd name="T55" fmla="*/ 2147483647 h 1230"/>
              <a:gd name="T56" fmla="*/ 2147483647 w 1242"/>
              <a:gd name="T57" fmla="*/ 2147483647 h 1230"/>
              <a:gd name="T58" fmla="*/ 2147483647 w 1242"/>
              <a:gd name="T59" fmla="*/ 2147483647 h 1230"/>
              <a:gd name="T60" fmla="*/ 2147483647 w 1242"/>
              <a:gd name="T61" fmla="*/ 2147483647 h 1230"/>
              <a:gd name="T62" fmla="*/ 2147483647 w 1242"/>
              <a:gd name="T63" fmla="*/ 2147483647 h 1230"/>
              <a:gd name="T64" fmla="*/ 2147483647 w 1242"/>
              <a:gd name="T65" fmla="*/ 2147483647 h 1230"/>
              <a:gd name="T66" fmla="*/ 2147483647 w 1242"/>
              <a:gd name="T67" fmla="*/ 2147483647 h 1230"/>
              <a:gd name="T68" fmla="*/ 2147483647 w 1242"/>
              <a:gd name="T69" fmla="*/ 2147483647 h 1230"/>
              <a:gd name="T70" fmla="*/ 2147483647 w 1242"/>
              <a:gd name="T71" fmla="*/ 2147483647 h 1230"/>
              <a:gd name="T72" fmla="*/ 2147483647 w 1242"/>
              <a:gd name="T73" fmla="*/ 2147483647 h 1230"/>
              <a:gd name="T74" fmla="*/ 2147483647 w 1242"/>
              <a:gd name="T75" fmla="*/ 2147483647 h 1230"/>
              <a:gd name="T76" fmla="*/ 2147483647 w 1242"/>
              <a:gd name="T77" fmla="*/ 2147483647 h 1230"/>
              <a:gd name="T78" fmla="*/ 2147483647 w 1242"/>
              <a:gd name="T79" fmla="*/ 2147483647 h 1230"/>
              <a:gd name="T80" fmla="*/ 2147483647 w 1242"/>
              <a:gd name="T81" fmla="*/ 2147483647 h 1230"/>
              <a:gd name="T82" fmla="*/ 2147483647 w 1242"/>
              <a:gd name="T83" fmla="*/ 2147483647 h 1230"/>
              <a:gd name="T84" fmla="*/ 2147483647 w 1242"/>
              <a:gd name="T85" fmla="*/ 2147483647 h 1230"/>
              <a:gd name="T86" fmla="*/ 2147483647 w 1242"/>
              <a:gd name="T87" fmla="*/ 2147483647 h 1230"/>
              <a:gd name="T88" fmla="*/ 2147483647 w 1242"/>
              <a:gd name="T89" fmla="*/ 2147483647 h 1230"/>
              <a:gd name="T90" fmla="*/ 2147483647 w 1242"/>
              <a:gd name="T91" fmla="*/ 2147483647 h 1230"/>
              <a:gd name="T92" fmla="*/ 2147483647 w 1242"/>
              <a:gd name="T93" fmla="*/ 2147483647 h 1230"/>
              <a:gd name="T94" fmla="*/ 2147483647 w 1242"/>
              <a:gd name="T95" fmla="*/ 2147483647 h 1230"/>
              <a:gd name="T96" fmla="*/ 2147483647 w 1242"/>
              <a:gd name="T97" fmla="*/ 2147483647 h 1230"/>
              <a:gd name="T98" fmla="*/ 2147483647 w 1242"/>
              <a:gd name="T99" fmla="*/ 2147483647 h 1230"/>
              <a:gd name="T100" fmla="*/ 2147483647 w 1242"/>
              <a:gd name="T101" fmla="*/ 2147483647 h 1230"/>
              <a:gd name="T102" fmla="*/ 2147483647 w 1242"/>
              <a:gd name="T103" fmla="*/ 2147483647 h 1230"/>
              <a:gd name="T104" fmla="*/ 2147483647 w 1242"/>
              <a:gd name="T105" fmla="*/ 2147483647 h 1230"/>
              <a:gd name="T106" fmla="*/ 2147483647 w 1242"/>
              <a:gd name="T107" fmla="*/ 2147483647 h 1230"/>
              <a:gd name="T108" fmla="*/ 2147483647 w 1242"/>
              <a:gd name="T109" fmla="*/ 2147483647 h 1230"/>
              <a:gd name="T110" fmla="*/ 2147483647 w 1242"/>
              <a:gd name="T111" fmla="*/ 2147483647 h 1230"/>
              <a:gd name="T112" fmla="*/ 2147483647 w 1242"/>
              <a:gd name="T113" fmla="*/ 2147483647 h 1230"/>
              <a:gd name="T114" fmla="*/ 2147483647 w 1242"/>
              <a:gd name="T115" fmla="*/ 2147483647 h 1230"/>
              <a:gd name="T116" fmla="*/ 2147483647 w 1242"/>
              <a:gd name="T117" fmla="*/ 2147483647 h 1230"/>
              <a:gd name="T118" fmla="*/ 2147483647 w 1242"/>
              <a:gd name="T119" fmla="*/ 2147483647 h 1230"/>
              <a:gd name="T120" fmla="*/ 0 w 1242"/>
              <a:gd name="T121" fmla="*/ 2147483647 h 12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242"/>
              <a:gd name="T184" fmla="*/ 0 h 1230"/>
              <a:gd name="T185" fmla="*/ 1242 w 1242"/>
              <a:gd name="T186" fmla="*/ 1230 h 12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242" h="1230">
                <a:moveTo>
                  <a:pt x="0" y="273"/>
                </a:moveTo>
                <a:cubicBezTo>
                  <a:pt x="14" y="283"/>
                  <a:pt x="63" y="323"/>
                  <a:pt x="72" y="336"/>
                </a:cubicBezTo>
                <a:cubicBezTo>
                  <a:pt x="79" y="347"/>
                  <a:pt x="80" y="361"/>
                  <a:pt x="87" y="372"/>
                </a:cubicBezTo>
                <a:cubicBezTo>
                  <a:pt x="111" y="408"/>
                  <a:pt x="124" y="453"/>
                  <a:pt x="132" y="495"/>
                </a:cubicBezTo>
                <a:cubicBezTo>
                  <a:pt x="130" y="524"/>
                  <a:pt x="129" y="553"/>
                  <a:pt x="126" y="582"/>
                </a:cubicBezTo>
                <a:cubicBezTo>
                  <a:pt x="123" y="604"/>
                  <a:pt x="96" y="624"/>
                  <a:pt x="84" y="642"/>
                </a:cubicBezTo>
                <a:cubicBezTo>
                  <a:pt x="78" y="651"/>
                  <a:pt x="73" y="688"/>
                  <a:pt x="72" y="693"/>
                </a:cubicBezTo>
                <a:cubicBezTo>
                  <a:pt x="66" y="721"/>
                  <a:pt x="58" y="726"/>
                  <a:pt x="42" y="744"/>
                </a:cubicBezTo>
                <a:cubicBezTo>
                  <a:pt x="35" y="752"/>
                  <a:pt x="30" y="762"/>
                  <a:pt x="24" y="771"/>
                </a:cubicBezTo>
                <a:cubicBezTo>
                  <a:pt x="22" y="774"/>
                  <a:pt x="18" y="780"/>
                  <a:pt x="18" y="780"/>
                </a:cubicBezTo>
                <a:cubicBezTo>
                  <a:pt x="22" y="817"/>
                  <a:pt x="27" y="855"/>
                  <a:pt x="39" y="891"/>
                </a:cubicBezTo>
                <a:cubicBezTo>
                  <a:pt x="41" y="898"/>
                  <a:pt x="49" y="902"/>
                  <a:pt x="51" y="909"/>
                </a:cubicBezTo>
                <a:cubicBezTo>
                  <a:pt x="66" y="954"/>
                  <a:pt x="114" y="993"/>
                  <a:pt x="147" y="1026"/>
                </a:cubicBezTo>
                <a:cubicBezTo>
                  <a:pt x="151" y="1030"/>
                  <a:pt x="152" y="1037"/>
                  <a:pt x="156" y="1041"/>
                </a:cubicBezTo>
                <a:cubicBezTo>
                  <a:pt x="188" y="1078"/>
                  <a:pt x="244" y="1124"/>
                  <a:pt x="291" y="1140"/>
                </a:cubicBezTo>
                <a:cubicBezTo>
                  <a:pt x="313" y="1162"/>
                  <a:pt x="302" y="1154"/>
                  <a:pt x="324" y="1167"/>
                </a:cubicBezTo>
                <a:cubicBezTo>
                  <a:pt x="357" y="1216"/>
                  <a:pt x="403" y="1219"/>
                  <a:pt x="456" y="1230"/>
                </a:cubicBezTo>
                <a:cubicBezTo>
                  <a:pt x="514" y="1222"/>
                  <a:pt x="566" y="1206"/>
                  <a:pt x="627" y="1200"/>
                </a:cubicBezTo>
                <a:cubicBezTo>
                  <a:pt x="641" y="1191"/>
                  <a:pt x="649" y="1179"/>
                  <a:pt x="660" y="1167"/>
                </a:cubicBezTo>
                <a:cubicBezTo>
                  <a:pt x="699" y="1123"/>
                  <a:pt x="711" y="1108"/>
                  <a:pt x="723" y="1050"/>
                </a:cubicBezTo>
                <a:cubicBezTo>
                  <a:pt x="711" y="989"/>
                  <a:pt x="677" y="956"/>
                  <a:pt x="651" y="903"/>
                </a:cubicBezTo>
                <a:cubicBezTo>
                  <a:pt x="627" y="855"/>
                  <a:pt x="615" y="804"/>
                  <a:pt x="591" y="756"/>
                </a:cubicBezTo>
                <a:cubicBezTo>
                  <a:pt x="575" y="724"/>
                  <a:pt x="551" y="695"/>
                  <a:pt x="531" y="666"/>
                </a:cubicBezTo>
                <a:cubicBezTo>
                  <a:pt x="525" y="657"/>
                  <a:pt x="519" y="648"/>
                  <a:pt x="513" y="639"/>
                </a:cubicBezTo>
                <a:cubicBezTo>
                  <a:pt x="511" y="636"/>
                  <a:pt x="507" y="630"/>
                  <a:pt x="507" y="630"/>
                </a:cubicBezTo>
                <a:cubicBezTo>
                  <a:pt x="510" y="581"/>
                  <a:pt x="517" y="555"/>
                  <a:pt x="558" y="528"/>
                </a:cubicBezTo>
                <a:cubicBezTo>
                  <a:pt x="567" y="515"/>
                  <a:pt x="580" y="509"/>
                  <a:pt x="591" y="498"/>
                </a:cubicBezTo>
                <a:cubicBezTo>
                  <a:pt x="601" y="488"/>
                  <a:pt x="606" y="479"/>
                  <a:pt x="618" y="471"/>
                </a:cubicBezTo>
                <a:cubicBezTo>
                  <a:pt x="628" y="456"/>
                  <a:pt x="621" y="464"/>
                  <a:pt x="642" y="450"/>
                </a:cubicBezTo>
                <a:cubicBezTo>
                  <a:pt x="645" y="448"/>
                  <a:pt x="651" y="444"/>
                  <a:pt x="651" y="444"/>
                </a:cubicBezTo>
                <a:cubicBezTo>
                  <a:pt x="672" y="446"/>
                  <a:pt x="694" y="443"/>
                  <a:pt x="714" y="450"/>
                </a:cubicBezTo>
                <a:cubicBezTo>
                  <a:pt x="745" y="460"/>
                  <a:pt x="773" y="482"/>
                  <a:pt x="804" y="492"/>
                </a:cubicBezTo>
                <a:cubicBezTo>
                  <a:pt x="828" y="528"/>
                  <a:pt x="858" y="558"/>
                  <a:pt x="888" y="588"/>
                </a:cubicBezTo>
                <a:cubicBezTo>
                  <a:pt x="901" y="601"/>
                  <a:pt x="908" y="622"/>
                  <a:pt x="921" y="636"/>
                </a:cubicBezTo>
                <a:cubicBezTo>
                  <a:pt x="944" y="661"/>
                  <a:pt x="968" y="685"/>
                  <a:pt x="990" y="711"/>
                </a:cubicBezTo>
                <a:cubicBezTo>
                  <a:pt x="1013" y="738"/>
                  <a:pt x="1037" y="758"/>
                  <a:pt x="1062" y="783"/>
                </a:cubicBezTo>
                <a:cubicBezTo>
                  <a:pt x="1062" y="783"/>
                  <a:pt x="1084" y="798"/>
                  <a:pt x="1089" y="801"/>
                </a:cubicBezTo>
                <a:cubicBezTo>
                  <a:pt x="1092" y="803"/>
                  <a:pt x="1098" y="807"/>
                  <a:pt x="1098" y="807"/>
                </a:cubicBezTo>
                <a:cubicBezTo>
                  <a:pt x="1109" y="805"/>
                  <a:pt x="1120" y="802"/>
                  <a:pt x="1131" y="801"/>
                </a:cubicBezTo>
                <a:cubicBezTo>
                  <a:pt x="1134" y="801"/>
                  <a:pt x="1137" y="805"/>
                  <a:pt x="1140" y="804"/>
                </a:cubicBezTo>
                <a:cubicBezTo>
                  <a:pt x="1159" y="798"/>
                  <a:pt x="1170" y="779"/>
                  <a:pt x="1182" y="765"/>
                </a:cubicBezTo>
                <a:cubicBezTo>
                  <a:pt x="1211" y="733"/>
                  <a:pt x="1231" y="715"/>
                  <a:pt x="1242" y="672"/>
                </a:cubicBezTo>
                <a:cubicBezTo>
                  <a:pt x="1237" y="644"/>
                  <a:pt x="1230" y="616"/>
                  <a:pt x="1224" y="588"/>
                </a:cubicBezTo>
                <a:cubicBezTo>
                  <a:pt x="1232" y="563"/>
                  <a:pt x="1236" y="543"/>
                  <a:pt x="1239" y="516"/>
                </a:cubicBezTo>
                <a:cubicBezTo>
                  <a:pt x="1223" y="493"/>
                  <a:pt x="1236" y="515"/>
                  <a:pt x="1227" y="459"/>
                </a:cubicBezTo>
                <a:cubicBezTo>
                  <a:pt x="1223" y="437"/>
                  <a:pt x="1218" y="427"/>
                  <a:pt x="1209" y="405"/>
                </a:cubicBezTo>
                <a:cubicBezTo>
                  <a:pt x="1189" y="355"/>
                  <a:pt x="1151" y="320"/>
                  <a:pt x="1122" y="276"/>
                </a:cubicBezTo>
                <a:cubicBezTo>
                  <a:pt x="1113" y="262"/>
                  <a:pt x="1100" y="256"/>
                  <a:pt x="1095" y="240"/>
                </a:cubicBezTo>
                <a:cubicBezTo>
                  <a:pt x="1101" y="202"/>
                  <a:pt x="1075" y="134"/>
                  <a:pt x="1041" y="111"/>
                </a:cubicBezTo>
                <a:cubicBezTo>
                  <a:pt x="1028" y="92"/>
                  <a:pt x="1006" y="79"/>
                  <a:pt x="990" y="63"/>
                </a:cubicBezTo>
                <a:cubicBezTo>
                  <a:pt x="955" y="28"/>
                  <a:pt x="950" y="21"/>
                  <a:pt x="900" y="9"/>
                </a:cubicBezTo>
                <a:cubicBezTo>
                  <a:pt x="887" y="0"/>
                  <a:pt x="885" y="6"/>
                  <a:pt x="870" y="9"/>
                </a:cubicBezTo>
                <a:cubicBezTo>
                  <a:pt x="845" y="14"/>
                  <a:pt x="820" y="18"/>
                  <a:pt x="795" y="24"/>
                </a:cubicBezTo>
                <a:cubicBezTo>
                  <a:pt x="766" y="30"/>
                  <a:pt x="740" y="42"/>
                  <a:pt x="714" y="54"/>
                </a:cubicBezTo>
                <a:cubicBezTo>
                  <a:pt x="658" y="79"/>
                  <a:pt x="574" y="101"/>
                  <a:pt x="513" y="108"/>
                </a:cubicBezTo>
                <a:cubicBezTo>
                  <a:pt x="432" y="128"/>
                  <a:pt x="353" y="153"/>
                  <a:pt x="270" y="165"/>
                </a:cubicBezTo>
                <a:cubicBezTo>
                  <a:pt x="249" y="172"/>
                  <a:pt x="226" y="175"/>
                  <a:pt x="204" y="180"/>
                </a:cubicBezTo>
                <a:cubicBezTo>
                  <a:pt x="187" y="192"/>
                  <a:pt x="159" y="198"/>
                  <a:pt x="138" y="204"/>
                </a:cubicBezTo>
                <a:cubicBezTo>
                  <a:pt x="112" y="212"/>
                  <a:pt x="90" y="225"/>
                  <a:pt x="66" y="234"/>
                </a:cubicBezTo>
                <a:cubicBezTo>
                  <a:pt x="40" y="244"/>
                  <a:pt x="23" y="262"/>
                  <a:pt x="3" y="282"/>
                </a:cubicBezTo>
                <a:cubicBezTo>
                  <a:pt x="1" y="284"/>
                  <a:pt x="1" y="276"/>
                  <a:pt x="0" y="273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23" name="Line 115"/>
          <p:cNvSpPr>
            <a:spLocks noChangeShapeType="1"/>
          </p:cNvSpPr>
          <p:nvPr/>
        </p:nvSpPr>
        <p:spPr bwMode="auto">
          <a:xfrm>
            <a:off x="3311525" y="4986338"/>
            <a:ext cx="212725" cy="52705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24" name="Text Box 116"/>
          <p:cNvSpPr txBox="1">
            <a:spLocks noChangeArrowheads="1"/>
          </p:cNvSpPr>
          <p:nvPr/>
        </p:nvSpPr>
        <p:spPr bwMode="auto">
          <a:xfrm>
            <a:off x="1868488" y="4508500"/>
            <a:ext cx="881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accent2"/>
                </a:solidFill>
                <a:latin typeface="+mn-lt"/>
              </a:rPr>
              <a:t>Antagonist</a:t>
            </a:r>
          </a:p>
        </p:txBody>
      </p:sp>
      <p:sp>
        <p:nvSpPr>
          <p:cNvPr id="24625" name="Text Box 117"/>
          <p:cNvSpPr txBox="1">
            <a:spLocks noChangeArrowheads="1"/>
          </p:cNvSpPr>
          <p:nvPr/>
        </p:nvSpPr>
        <p:spPr bwMode="auto">
          <a:xfrm>
            <a:off x="3462338" y="4556125"/>
            <a:ext cx="6715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rgbClr val="CC0099"/>
                </a:solidFill>
                <a:latin typeface="+mn-lt"/>
              </a:rPr>
              <a:t>Agonist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cannot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bind</a:t>
            </a:r>
          </a:p>
        </p:txBody>
      </p:sp>
      <p:sp>
        <p:nvSpPr>
          <p:cNvPr id="24626" name="Freeform 118"/>
          <p:cNvSpPr>
            <a:spLocks/>
          </p:cNvSpPr>
          <p:nvPr/>
        </p:nvSpPr>
        <p:spPr bwMode="auto">
          <a:xfrm>
            <a:off x="6765925" y="5468938"/>
            <a:ext cx="542925" cy="536575"/>
          </a:xfrm>
          <a:custGeom>
            <a:avLst/>
            <a:gdLst>
              <a:gd name="T0" fmla="*/ 0 w 1242"/>
              <a:gd name="T1" fmla="*/ 2147483647 h 1230"/>
              <a:gd name="T2" fmla="*/ 2147483647 w 1242"/>
              <a:gd name="T3" fmla="*/ 2147483647 h 1230"/>
              <a:gd name="T4" fmla="*/ 2147483647 w 1242"/>
              <a:gd name="T5" fmla="*/ 2147483647 h 1230"/>
              <a:gd name="T6" fmla="*/ 2147483647 w 1242"/>
              <a:gd name="T7" fmla="*/ 2147483647 h 1230"/>
              <a:gd name="T8" fmla="*/ 2147483647 w 1242"/>
              <a:gd name="T9" fmla="*/ 2147483647 h 1230"/>
              <a:gd name="T10" fmla="*/ 2147483647 w 1242"/>
              <a:gd name="T11" fmla="*/ 2147483647 h 1230"/>
              <a:gd name="T12" fmla="*/ 2147483647 w 1242"/>
              <a:gd name="T13" fmla="*/ 2147483647 h 1230"/>
              <a:gd name="T14" fmla="*/ 2147483647 w 1242"/>
              <a:gd name="T15" fmla="*/ 2147483647 h 1230"/>
              <a:gd name="T16" fmla="*/ 2147483647 w 1242"/>
              <a:gd name="T17" fmla="*/ 2147483647 h 1230"/>
              <a:gd name="T18" fmla="*/ 2147483647 w 1242"/>
              <a:gd name="T19" fmla="*/ 2147483647 h 1230"/>
              <a:gd name="T20" fmla="*/ 2147483647 w 1242"/>
              <a:gd name="T21" fmla="*/ 2147483647 h 1230"/>
              <a:gd name="T22" fmla="*/ 2147483647 w 1242"/>
              <a:gd name="T23" fmla="*/ 2147483647 h 1230"/>
              <a:gd name="T24" fmla="*/ 2147483647 w 1242"/>
              <a:gd name="T25" fmla="*/ 2147483647 h 1230"/>
              <a:gd name="T26" fmla="*/ 2147483647 w 1242"/>
              <a:gd name="T27" fmla="*/ 2147483647 h 1230"/>
              <a:gd name="T28" fmla="*/ 2147483647 w 1242"/>
              <a:gd name="T29" fmla="*/ 2147483647 h 1230"/>
              <a:gd name="T30" fmla="*/ 2147483647 w 1242"/>
              <a:gd name="T31" fmla="*/ 2147483647 h 1230"/>
              <a:gd name="T32" fmla="*/ 2147483647 w 1242"/>
              <a:gd name="T33" fmla="*/ 2147483647 h 1230"/>
              <a:gd name="T34" fmla="*/ 2147483647 w 1242"/>
              <a:gd name="T35" fmla="*/ 2147483647 h 1230"/>
              <a:gd name="T36" fmla="*/ 2147483647 w 1242"/>
              <a:gd name="T37" fmla="*/ 2147483647 h 1230"/>
              <a:gd name="T38" fmla="*/ 2147483647 w 1242"/>
              <a:gd name="T39" fmla="*/ 2147483647 h 1230"/>
              <a:gd name="T40" fmla="*/ 2147483647 w 1242"/>
              <a:gd name="T41" fmla="*/ 2147483647 h 1230"/>
              <a:gd name="T42" fmla="*/ 2147483647 w 1242"/>
              <a:gd name="T43" fmla="*/ 2147483647 h 1230"/>
              <a:gd name="T44" fmla="*/ 2147483647 w 1242"/>
              <a:gd name="T45" fmla="*/ 2147483647 h 1230"/>
              <a:gd name="T46" fmla="*/ 2147483647 w 1242"/>
              <a:gd name="T47" fmla="*/ 2147483647 h 1230"/>
              <a:gd name="T48" fmla="*/ 2147483647 w 1242"/>
              <a:gd name="T49" fmla="*/ 2147483647 h 1230"/>
              <a:gd name="T50" fmla="*/ 2147483647 w 1242"/>
              <a:gd name="T51" fmla="*/ 2147483647 h 1230"/>
              <a:gd name="T52" fmla="*/ 2147483647 w 1242"/>
              <a:gd name="T53" fmla="*/ 2147483647 h 1230"/>
              <a:gd name="T54" fmla="*/ 2147483647 w 1242"/>
              <a:gd name="T55" fmla="*/ 2147483647 h 1230"/>
              <a:gd name="T56" fmla="*/ 2147483647 w 1242"/>
              <a:gd name="T57" fmla="*/ 2147483647 h 1230"/>
              <a:gd name="T58" fmla="*/ 2147483647 w 1242"/>
              <a:gd name="T59" fmla="*/ 2147483647 h 1230"/>
              <a:gd name="T60" fmla="*/ 2147483647 w 1242"/>
              <a:gd name="T61" fmla="*/ 2147483647 h 1230"/>
              <a:gd name="T62" fmla="*/ 2147483647 w 1242"/>
              <a:gd name="T63" fmla="*/ 2147483647 h 1230"/>
              <a:gd name="T64" fmla="*/ 2147483647 w 1242"/>
              <a:gd name="T65" fmla="*/ 2147483647 h 1230"/>
              <a:gd name="T66" fmla="*/ 2147483647 w 1242"/>
              <a:gd name="T67" fmla="*/ 2147483647 h 1230"/>
              <a:gd name="T68" fmla="*/ 2147483647 w 1242"/>
              <a:gd name="T69" fmla="*/ 2147483647 h 1230"/>
              <a:gd name="T70" fmla="*/ 2147483647 w 1242"/>
              <a:gd name="T71" fmla="*/ 2147483647 h 1230"/>
              <a:gd name="T72" fmla="*/ 2147483647 w 1242"/>
              <a:gd name="T73" fmla="*/ 2147483647 h 1230"/>
              <a:gd name="T74" fmla="*/ 2147483647 w 1242"/>
              <a:gd name="T75" fmla="*/ 2147483647 h 1230"/>
              <a:gd name="T76" fmla="*/ 2147483647 w 1242"/>
              <a:gd name="T77" fmla="*/ 2147483647 h 1230"/>
              <a:gd name="T78" fmla="*/ 2147483647 w 1242"/>
              <a:gd name="T79" fmla="*/ 2147483647 h 1230"/>
              <a:gd name="T80" fmla="*/ 2147483647 w 1242"/>
              <a:gd name="T81" fmla="*/ 2147483647 h 1230"/>
              <a:gd name="T82" fmla="*/ 2147483647 w 1242"/>
              <a:gd name="T83" fmla="*/ 2147483647 h 1230"/>
              <a:gd name="T84" fmla="*/ 2147483647 w 1242"/>
              <a:gd name="T85" fmla="*/ 2147483647 h 1230"/>
              <a:gd name="T86" fmla="*/ 2147483647 w 1242"/>
              <a:gd name="T87" fmla="*/ 2147483647 h 1230"/>
              <a:gd name="T88" fmla="*/ 2147483647 w 1242"/>
              <a:gd name="T89" fmla="*/ 2147483647 h 1230"/>
              <a:gd name="T90" fmla="*/ 2147483647 w 1242"/>
              <a:gd name="T91" fmla="*/ 2147483647 h 1230"/>
              <a:gd name="T92" fmla="*/ 2147483647 w 1242"/>
              <a:gd name="T93" fmla="*/ 2147483647 h 1230"/>
              <a:gd name="T94" fmla="*/ 2147483647 w 1242"/>
              <a:gd name="T95" fmla="*/ 2147483647 h 1230"/>
              <a:gd name="T96" fmla="*/ 2147483647 w 1242"/>
              <a:gd name="T97" fmla="*/ 2147483647 h 1230"/>
              <a:gd name="T98" fmla="*/ 2147483647 w 1242"/>
              <a:gd name="T99" fmla="*/ 2147483647 h 1230"/>
              <a:gd name="T100" fmla="*/ 2147483647 w 1242"/>
              <a:gd name="T101" fmla="*/ 2147483647 h 1230"/>
              <a:gd name="T102" fmla="*/ 2147483647 w 1242"/>
              <a:gd name="T103" fmla="*/ 2147483647 h 1230"/>
              <a:gd name="T104" fmla="*/ 2147483647 w 1242"/>
              <a:gd name="T105" fmla="*/ 2147483647 h 1230"/>
              <a:gd name="T106" fmla="*/ 2147483647 w 1242"/>
              <a:gd name="T107" fmla="*/ 2147483647 h 1230"/>
              <a:gd name="T108" fmla="*/ 2147483647 w 1242"/>
              <a:gd name="T109" fmla="*/ 2147483647 h 1230"/>
              <a:gd name="T110" fmla="*/ 2147483647 w 1242"/>
              <a:gd name="T111" fmla="*/ 2147483647 h 1230"/>
              <a:gd name="T112" fmla="*/ 2147483647 w 1242"/>
              <a:gd name="T113" fmla="*/ 2147483647 h 1230"/>
              <a:gd name="T114" fmla="*/ 2147483647 w 1242"/>
              <a:gd name="T115" fmla="*/ 2147483647 h 1230"/>
              <a:gd name="T116" fmla="*/ 2147483647 w 1242"/>
              <a:gd name="T117" fmla="*/ 2147483647 h 1230"/>
              <a:gd name="T118" fmla="*/ 2147483647 w 1242"/>
              <a:gd name="T119" fmla="*/ 2147483647 h 1230"/>
              <a:gd name="T120" fmla="*/ 0 w 1242"/>
              <a:gd name="T121" fmla="*/ 2147483647 h 123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242"/>
              <a:gd name="T184" fmla="*/ 0 h 1230"/>
              <a:gd name="T185" fmla="*/ 1242 w 1242"/>
              <a:gd name="T186" fmla="*/ 1230 h 123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242" h="1230">
                <a:moveTo>
                  <a:pt x="0" y="273"/>
                </a:moveTo>
                <a:cubicBezTo>
                  <a:pt x="14" y="283"/>
                  <a:pt x="63" y="323"/>
                  <a:pt x="72" y="336"/>
                </a:cubicBezTo>
                <a:cubicBezTo>
                  <a:pt x="79" y="347"/>
                  <a:pt x="80" y="361"/>
                  <a:pt x="87" y="372"/>
                </a:cubicBezTo>
                <a:cubicBezTo>
                  <a:pt x="111" y="408"/>
                  <a:pt x="124" y="453"/>
                  <a:pt x="132" y="495"/>
                </a:cubicBezTo>
                <a:cubicBezTo>
                  <a:pt x="130" y="524"/>
                  <a:pt x="129" y="553"/>
                  <a:pt x="126" y="582"/>
                </a:cubicBezTo>
                <a:cubicBezTo>
                  <a:pt x="123" y="604"/>
                  <a:pt x="96" y="624"/>
                  <a:pt x="84" y="642"/>
                </a:cubicBezTo>
                <a:cubicBezTo>
                  <a:pt x="78" y="651"/>
                  <a:pt x="73" y="688"/>
                  <a:pt x="72" y="693"/>
                </a:cubicBezTo>
                <a:cubicBezTo>
                  <a:pt x="66" y="721"/>
                  <a:pt x="58" y="726"/>
                  <a:pt x="42" y="744"/>
                </a:cubicBezTo>
                <a:cubicBezTo>
                  <a:pt x="35" y="752"/>
                  <a:pt x="30" y="762"/>
                  <a:pt x="24" y="771"/>
                </a:cubicBezTo>
                <a:cubicBezTo>
                  <a:pt x="22" y="774"/>
                  <a:pt x="18" y="780"/>
                  <a:pt x="18" y="780"/>
                </a:cubicBezTo>
                <a:cubicBezTo>
                  <a:pt x="22" y="817"/>
                  <a:pt x="27" y="855"/>
                  <a:pt x="39" y="891"/>
                </a:cubicBezTo>
                <a:cubicBezTo>
                  <a:pt x="41" y="898"/>
                  <a:pt x="49" y="902"/>
                  <a:pt x="51" y="909"/>
                </a:cubicBezTo>
                <a:cubicBezTo>
                  <a:pt x="66" y="954"/>
                  <a:pt x="114" y="993"/>
                  <a:pt x="147" y="1026"/>
                </a:cubicBezTo>
                <a:cubicBezTo>
                  <a:pt x="151" y="1030"/>
                  <a:pt x="152" y="1037"/>
                  <a:pt x="156" y="1041"/>
                </a:cubicBezTo>
                <a:cubicBezTo>
                  <a:pt x="188" y="1078"/>
                  <a:pt x="244" y="1124"/>
                  <a:pt x="291" y="1140"/>
                </a:cubicBezTo>
                <a:cubicBezTo>
                  <a:pt x="313" y="1162"/>
                  <a:pt x="302" y="1154"/>
                  <a:pt x="324" y="1167"/>
                </a:cubicBezTo>
                <a:cubicBezTo>
                  <a:pt x="357" y="1216"/>
                  <a:pt x="403" y="1219"/>
                  <a:pt x="456" y="1230"/>
                </a:cubicBezTo>
                <a:cubicBezTo>
                  <a:pt x="514" y="1222"/>
                  <a:pt x="566" y="1206"/>
                  <a:pt x="627" y="1200"/>
                </a:cubicBezTo>
                <a:cubicBezTo>
                  <a:pt x="641" y="1191"/>
                  <a:pt x="649" y="1179"/>
                  <a:pt x="660" y="1167"/>
                </a:cubicBezTo>
                <a:cubicBezTo>
                  <a:pt x="699" y="1123"/>
                  <a:pt x="711" y="1108"/>
                  <a:pt x="723" y="1050"/>
                </a:cubicBezTo>
                <a:cubicBezTo>
                  <a:pt x="711" y="989"/>
                  <a:pt x="677" y="956"/>
                  <a:pt x="651" y="903"/>
                </a:cubicBezTo>
                <a:cubicBezTo>
                  <a:pt x="627" y="855"/>
                  <a:pt x="615" y="804"/>
                  <a:pt x="591" y="756"/>
                </a:cubicBezTo>
                <a:cubicBezTo>
                  <a:pt x="575" y="724"/>
                  <a:pt x="551" y="695"/>
                  <a:pt x="531" y="666"/>
                </a:cubicBezTo>
                <a:cubicBezTo>
                  <a:pt x="525" y="657"/>
                  <a:pt x="519" y="648"/>
                  <a:pt x="513" y="639"/>
                </a:cubicBezTo>
                <a:cubicBezTo>
                  <a:pt x="511" y="636"/>
                  <a:pt x="507" y="630"/>
                  <a:pt x="507" y="630"/>
                </a:cubicBezTo>
                <a:cubicBezTo>
                  <a:pt x="510" y="581"/>
                  <a:pt x="517" y="555"/>
                  <a:pt x="558" y="528"/>
                </a:cubicBezTo>
                <a:cubicBezTo>
                  <a:pt x="567" y="515"/>
                  <a:pt x="580" y="509"/>
                  <a:pt x="591" y="498"/>
                </a:cubicBezTo>
                <a:cubicBezTo>
                  <a:pt x="601" y="488"/>
                  <a:pt x="606" y="479"/>
                  <a:pt x="618" y="471"/>
                </a:cubicBezTo>
                <a:cubicBezTo>
                  <a:pt x="628" y="456"/>
                  <a:pt x="621" y="464"/>
                  <a:pt x="642" y="450"/>
                </a:cubicBezTo>
                <a:cubicBezTo>
                  <a:pt x="645" y="448"/>
                  <a:pt x="651" y="444"/>
                  <a:pt x="651" y="444"/>
                </a:cubicBezTo>
                <a:cubicBezTo>
                  <a:pt x="672" y="446"/>
                  <a:pt x="694" y="443"/>
                  <a:pt x="714" y="450"/>
                </a:cubicBezTo>
                <a:cubicBezTo>
                  <a:pt x="745" y="460"/>
                  <a:pt x="773" y="482"/>
                  <a:pt x="804" y="492"/>
                </a:cubicBezTo>
                <a:cubicBezTo>
                  <a:pt x="828" y="528"/>
                  <a:pt x="858" y="558"/>
                  <a:pt x="888" y="588"/>
                </a:cubicBezTo>
                <a:cubicBezTo>
                  <a:pt x="901" y="601"/>
                  <a:pt x="908" y="622"/>
                  <a:pt x="921" y="636"/>
                </a:cubicBezTo>
                <a:cubicBezTo>
                  <a:pt x="944" y="661"/>
                  <a:pt x="968" y="685"/>
                  <a:pt x="990" y="711"/>
                </a:cubicBezTo>
                <a:cubicBezTo>
                  <a:pt x="1013" y="738"/>
                  <a:pt x="1037" y="758"/>
                  <a:pt x="1062" y="783"/>
                </a:cubicBezTo>
                <a:cubicBezTo>
                  <a:pt x="1062" y="783"/>
                  <a:pt x="1084" y="798"/>
                  <a:pt x="1089" y="801"/>
                </a:cubicBezTo>
                <a:cubicBezTo>
                  <a:pt x="1092" y="803"/>
                  <a:pt x="1098" y="807"/>
                  <a:pt x="1098" y="807"/>
                </a:cubicBezTo>
                <a:cubicBezTo>
                  <a:pt x="1109" y="805"/>
                  <a:pt x="1120" y="802"/>
                  <a:pt x="1131" y="801"/>
                </a:cubicBezTo>
                <a:cubicBezTo>
                  <a:pt x="1134" y="801"/>
                  <a:pt x="1137" y="805"/>
                  <a:pt x="1140" y="804"/>
                </a:cubicBezTo>
                <a:cubicBezTo>
                  <a:pt x="1159" y="798"/>
                  <a:pt x="1170" y="779"/>
                  <a:pt x="1182" y="765"/>
                </a:cubicBezTo>
                <a:cubicBezTo>
                  <a:pt x="1211" y="733"/>
                  <a:pt x="1231" y="715"/>
                  <a:pt x="1242" y="672"/>
                </a:cubicBezTo>
                <a:cubicBezTo>
                  <a:pt x="1237" y="644"/>
                  <a:pt x="1230" y="616"/>
                  <a:pt x="1224" y="588"/>
                </a:cubicBezTo>
                <a:cubicBezTo>
                  <a:pt x="1232" y="563"/>
                  <a:pt x="1236" y="543"/>
                  <a:pt x="1239" y="516"/>
                </a:cubicBezTo>
                <a:cubicBezTo>
                  <a:pt x="1223" y="493"/>
                  <a:pt x="1236" y="515"/>
                  <a:pt x="1227" y="459"/>
                </a:cubicBezTo>
                <a:cubicBezTo>
                  <a:pt x="1223" y="437"/>
                  <a:pt x="1218" y="427"/>
                  <a:pt x="1209" y="405"/>
                </a:cubicBezTo>
                <a:cubicBezTo>
                  <a:pt x="1189" y="355"/>
                  <a:pt x="1151" y="320"/>
                  <a:pt x="1122" y="276"/>
                </a:cubicBezTo>
                <a:cubicBezTo>
                  <a:pt x="1113" y="262"/>
                  <a:pt x="1100" y="256"/>
                  <a:pt x="1095" y="240"/>
                </a:cubicBezTo>
                <a:cubicBezTo>
                  <a:pt x="1101" y="202"/>
                  <a:pt x="1075" y="134"/>
                  <a:pt x="1041" y="111"/>
                </a:cubicBezTo>
                <a:cubicBezTo>
                  <a:pt x="1028" y="92"/>
                  <a:pt x="1006" y="79"/>
                  <a:pt x="990" y="63"/>
                </a:cubicBezTo>
                <a:cubicBezTo>
                  <a:pt x="955" y="28"/>
                  <a:pt x="950" y="21"/>
                  <a:pt x="900" y="9"/>
                </a:cubicBezTo>
                <a:cubicBezTo>
                  <a:pt x="887" y="0"/>
                  <a:pt x="885" y="6"/>
                  <a:pt x="870" y="9"/>
                </a:cubicBezTo>
                <a:cubicBezTo>
                  <a:pt x="845" y="14"/>
                  <a:pt x="820" y="18"/>
                  <a:pt x="795" y="24"/>
                </a:cubicBezTo>
                <a:cubicBezTo>
                  <a:pt x="766" y="30"/>
                  <a:pt x="740" y="42"/>
                  <a:pt x="714" y="54"/>
                </a:cubicBezTo>
                <a:cubicBezTo>
                  <a:pt x="658" y="79"/>
                  <a:pt x="574" y="101"/>
                  <a:pt x="513" y="108"/>
                </a:cubicBezTo>
                <a:cubicBezTo>
                  <a:pt x="432" y="128"/>
                  <a:pt x="353" y="153"/>
                  <a:pt x="270" y="165"/>
                </a:cubicBezTo>
                <a:cubicBezTo>
                  <a:pt x="249" y="172"/>
                  <a:pt x="226" y="175"/>
                  <a:pt x="204" y="180"/>
                </a:cubicBezTo>
                <a:cubicBezTo>
                  <a:pt x="187" y="192"/>
                  <a:pt x="159" y="198"/>
                  <a:pt x="138" y="204"/>
                </a:cubicBezTo>
                <a:cubicBezTo>
                  <a:pt x="112" y="212"/>
                  <a:pt x="90" y="225"/>
                  <a:pt x="66" y="234"/>
                </a:cubicBezTo>
                <a:cubicBezTo>
                  <a:pt x="40" y="244"/>
                  <a:pt x="23" y="262"/>
                  <a:pt x="3" y="282"/>
                </a:cubicBezTo>
                <a:cubicBezTo>
                  <a:pt x="1" y="284"/>
                  <a:pt x="1" y="276"/>
                  <a:pt x="0" y="273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 sz="1800">
              <a:latin typeface="+mn-lt"/>
            </a:endParaRPr>
          </a:p>
        </p:txBody>
      </p:sp>
      <p:sp>
        <p:nvSpPr>
          <p:cNvPr id="24627" name="Text Box 119"/>
          <p:cNvSpPr txBox="1">
            <a:spLocks noChangeArrowheads="1"/>
          </p:cNvSpPr>
          <p:nvPr/>
        </p:nvSpPr>
        <p:spPr bwMode="auto">
          <a:xfrm>
            <a:off x="5889625" y="4449763"/>
            <a:ext cx="2873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If the </a:t>
            </a:r>
            <a:r>
              <a:rPr lang="en-US" sz="1200" b="1">
                <a:solidFill>
                  <a:schemeClr val="accent2"/>
                </a:solidFill>
                <a:latin typeface="+mn-lt"/>
              </a:rPr>
              <a:t>Antagonist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 is a better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complementary fit than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rgbClr val="CC0099"/>
                </a:solidFill>
                <a:latin typeface="+mn-lt"/>
              </a:rPr>
              <a:t>Agonist</a:t>
            </a:r>
            <a:r>
              <a:rPr lang="en-US" sz="1200" b="1">
                <a:solidFill>
                  <a:schemeClr val="tx1"/>
                </a:solidFill>
                <a:latin typeface="+mn-lt"/>
              </a:rPr>
              <a:t>, it may lead to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nearly 100% inhibition</a:t>
            </a:r>
          </a:p>
          <a:p>
            <a:pPr algn="ctr" eaLnBrk="1" hangingPunct="1">
              <a:defRPr/>
            </a:pPr>
            <a:endParaRPr lang="en-US" sz="1200" b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628" name="Text Box 120"/>
          <p:cNvSpPr txBox="1">
            <a:spLocks noChangeArrowheads="1"/>
          </p:cNvSpPr>
          <p:nvPr/>
        </p:nvSpPr>
        <p:spPr bwMode="auto">
          <a:xfrm>
            <a:off x="4113213" y="4727575"/>
            <a:ext cx="2525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Biochemical signal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chemeClr val="tx1"/>
                </a:solidFill>
                <a:latin typeface="+mn-lt"/>
              </a:rPr>
              <a:t>not sent</a:t>
            </a:r>
            <a:endParaRPr lang="en-US" sz="1200" b="1">
              <a:solidFill>
                <a:schemeClr val="tx2"/>
              </a:solidFill>
              <a:latin typeface="+mn-lt"/>
            </a:endParaRPr>
          </a:p>
        </p:txBody>
      </p:sp>
      <p:sp>
        <p:nvSpPr>
          <p:cNvPr id="24629" name="Text Box 121"/>
          <p:cNvSpPr txBox="1">
            <a:spLocks noChangeArrowheads="1"/>
          </p:cNvSpPr>
          <p:nvPr/>
        </p:nvSpPr>
        <p:spPr bwMode="auto">
          <a:xfrm>
            <a:off x="5700713" y="5949950"/>
            <a:ext cx="557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charset="0"/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200" b="1">
                <a:solidFill>
                  <a:schemeClr val="accent2"/>
                </a:solidFill>
                <a:latin typeface="+mn-lt"/>
              </a:rPr>
              <a:t>no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chemeClr val="accent2"/>
                </a:solidFill>
                <a:latin typeface="+mn-lt"/>
              </a:rPr>
              <a:t>signal</a:t>
            </a:r>
          </a:p>
        </p:txBody>
      </p:sp>
      <p:sp>
        <p:nvSpPr>
          <p:cNvPr id="24630" name="Rectangle 122"/>
          <p:cNvSpPr>
            <a:spLocks noChangeArrowheads="1"/>
          </p:cNvSpPr>
          <p:nvPr/>
        </p:nvSpPr>
        <p:spPr bwMode="auto">
          <a:xfrm>
            <a:off x="771525" y="4022725"/>
            <a:ext cx="78390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39725" indent="-339725">
              <a:lnSpc>
                <a:spcPct val="75000"/>
              </a:lnSpc>
              <a:spcBef>
                <a:spcPts val="700"/>
              </a:spcBef>
              <a:spcAft>
                <a:spcPts val="1400"/>
              </a:spcAft>
              <a:buClr>
                <a:schemeClr val="accent2"/>
              </a:buClr>
              <a:buSzPct val="60000"/>
              <a:buFont typeface="DeltaSymbol" charset="0"/>
              <a:buChar char="J"/>
              <a:defRPr/>
            </a:pPr>
            <a:r>
              <a:rPr lang="en-US" sz="2000">
                <a:solidFill>
                  <a:srgbClr val="FF8000"/>
                </a:solidFill>
                <a:latin typeface="+mn-lt"/>
              </a:rPr>
              <a:t>Schizophrenia:</a:t>
            </a:r>
            <a:r>
              <a:rPr lang="en-US" sz="2000">
                <a:latin typeface="+mn-lt"/>
              </a:rPr>
              <a:t> </a:t>
            </a:r>
            <a:r>
              <a:rPr lang="en-US" sz="2000">
                <a:solidFill>
                  <a:srgbClr val="000080"/>
                </a:solidFill>
                <a:latin typeface="+mn-lt"/>
              </a:rPr>
              <a:t>caused by high levels of the neurotransmitter dopamine. Drug blocks excess dopamine from reaching its receptors.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867400" y="6477000"/>
            <a:ext cx="21145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-110" charset="0"/>
              <a:buNone/>
              <a:defRPr/>
            </a:pPr>
            <a:r>
              <a:rPr lang="en-US" sz="1200" dirty="0">
                <a:solidFill>
                  <a:schemeClr val="accent2"/>
                </a:solidFill>
                <a:latin typeface="+mn-lt"/>
                <a:ea typeface="Arial" pitchFamily="-110" charset="0"/>
                <a:cs typeface="Arial" pitchFamily="-110" charset="0"/>
              </a:rPr>
              <a:t>Courtesy of Roger </a:t>
            </a:r>
            <a:r>
              <a:rPr lang="en-US" sz="1200" dirty="0" err="1">
                <a:solidFill>
                  <a:schemeClr val="accent2"/>
                </a:solidFill>
                <a:latin typeface="+mn-lt"/>
                <a:ea typeface="Arial" pitchFamily="-110" charset="0"/>
                <a:cs typeface="Arial" pitchFamily="-110" charset="0"/>
              </a:rPr>
              <a:t>Armen</a:t>
            </a:r>
            <a:r>
              <a:rPr lang="en-US" sz="1200" dirty="0">
                <a:solidFill>
                  <a:schemeClr val="accent2"/>
                </a:solidFill>
                <a:latin typeface="+mn-lt"/>
                <a:ea typeface="Arial" pitchFamily="-110" charset="0"/>
                <a:cs typeface="Arial" pitchFamily="-110" charset="0"/>
              </a:rPr>
              <a:t> (TJU)</a:t>
            </a:r>
          </a:p>
        </p:txBody>
      </p:sp>
      <p:sp>
        <p:nvSpPr>
          <p:cNvPr id="19511" name="TextBox 63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Science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–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7540625" y="2303463"/>
            <a:ext cx="452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7540625" y="2989263"/>
            <a:ext cx="452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6778625" y="2335213"/>
            <a:ext cx="487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6778625" y="2989263"/>
            <a:ext cx="5461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431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132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9641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115050" y="2259013"/>
            <a:ext cx="434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42" name="Group 41"/>
          <p:cNvGrpSpPr>
            <a:grpSpLocks/>
          </p:cNvGrpSpPr>
          <p:nvPr/>
        </p:nvGrpSpPr>
        <p:grpSpPr bwMode="auto">
          <a:xfrm>
            <a:off x="220663" y="5126038"/>
            <a:ext cx="1560512" cy="1638300"/>
            <a:chOff x="4495800" y="4953000"/>
            <a:chExt cx="1122760" cy="1082065"/>
          </a:xfrm>
        </p:grpSpPr>
        <p:grpSp>
          <p:nvGrpSpPr>
            <p:cNvPr id="69668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9671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9672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9673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9669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69643" name="Group 82"/>
          <p:cNvGrpSpPr>
            <a:grpSpLocks/>
          </p:cNvGrpSpPr>
          <p:nvPr/>
        </p:nvGrpSpPr>
        <p:grpSpPr bwMode="auto">
          <a:xfrm>
            <a:off x="1916113" y="5126038"/>
            <a:ext cx="1968500" cy="1638300"/>
            <a:chOff x="4350297" y="4953000"/>
            <a:chExt cx="1416774" cy="1082065"/>
          </a:xfrm>
        </p:grpSpPr>
        <p:grpSp>
          <p:nvGrpSpPr>
            <p:cNvPr id="69660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9663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9664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9665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>
                <a:endCxn id="69663" idx="0"/>
              </p:cNvCxnSpPr>
              <p:nvPr/>
            </p:nvCxnSpPr>
            <p:spPr>
              <a:xfrm flipH="1" flipV="1">
                <a:off x="4800466" y="5299009"/>
                <a:ext cx="241080" cy="271564"/>
              </a:xfrm>
              <a:prstGeom prst="straightConnector1">
                <a:avLst/>
              </a:prstGeom>
              <a:ln w="57150" cmpd="sng">
                <a:solidFill>
                  <a:srgbClr val="008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9661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69644" name="Group 91"/>
          <p:cNvGrpSpPr>
            <a:grpSpLocks/>
          </p:cNvGrpSpPr>
          <p:nvPr/>
        </p:nvGrpSpPr>
        <p:grpSpPr bwMode="auto">
          <a:xfrm>
            <a:off x="4019550" y="5126038"/>
            <a:ext cx="1978025" cy="1638300"/>
            <a:chOff x="4346687" y="4953000"/>
            <a:chExt cx="1423991" cy="1082065"/>
          </a:xfrm>
        </p:grpSpPr>
        <p:grpSp>
          <p:nvGrpSpPr>
            <p:cNvPr id="69653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69656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69657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69658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69654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69645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6092825" y="2989263"/>
            <a:ext cx="4635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513388" y="2057400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513388" y="3314700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9650" name="Rectangle 52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sp>
        <p:nvSpPr>
          <p:cNvPr id="54" name="Can 53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4568825" y="6061075"/>
            <a:ext cx="417513" cy="128588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70658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7540625" y="2320925"/>
            <a:ext cx="4524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7540625" y="3006725"/>
            <a:ext cx="4524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6962775" y="1493838"/>
            <a:ext cx="993775" cy="1495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6778625" y="3006725"/>
            <a:ext cx="5461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604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495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605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290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0666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5997575" y="1379538"/>
            <a:ext cx="958850" cy="1609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7" name="Group 41"/>
          <p:cNvGrpSpPr>
            <a:grpSpLocks/>
          </p:cNvGrpSpPr>
          <p:nvPr/>
        </p:nvGrpSpPr>
        <p:grpSpPr bwMode="auto">
          <a:xfrm>
            <a:off x="220663" y="5143500"/>
            <a:ext cx="1560512" cy="1638300"/>
            <a:chOff x="4495800" y="4953000"/>
            <a:chExt cx="1122760" cy="1082065"/>
          </a:xfrm>
        </p:grpSpPr>
        <p:grpSp>
          <p:nvGrpSpPr>
            <p:cNvPr id="70693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0696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0697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0698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V="1">
                <a:off x="5041761" y="5403860"/>
                <a:ext cx="225009" cy="166714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0694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70668" name="Group 82"/>
          <p:cNvGrpSpPr>
            <a:grpSpLocks/>
          </p:cNvGrpSpPr>
          <p:nvPr/>
        </p:nvGrpSpPr>
        <p:grpSpPr bwMode="auto">
          <a:xfrm>
            <a:off x="1916113" y="5143500"/>
            <a:ext cx="1968500" cy="1638300"/>
            <a:chOff x="4350297" y="4953000"/>
            <a:chExt cx="1416774" cy="1082065"/>
          </a:xfrm>
        </p:grpSpPr>
        <p:grpSp>
          <p:nvGrpSpPr>
            <p:cNvPr id="70685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0688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0689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0690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V="1">
                <a:off x="5041545" y="5403860"/>
                <a:ext cx="287925" cy="166714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0686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pic>
        <p:nvPicPr>
          <p:cNvPr id="70669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6092825" y="3006725"/>
            <a:ext cx="46355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513388" y="2074863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513388" y="3332163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0674" name="Rectangle 54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70675" name="Group 56"/>
          <p:cNvGrpSpPr>
            <a:grpSpLocks/>
          </p:cNvGrpSpPr>
          <p:nvPr/>
        </p:nvGrpSpPr>
        <p:grpSpPr bwMode="auto">
          <a:xfrm>
            <a:off x="4019550" y="5126038"/>
            <a:ext cx="1978025" cy="1638300"/>
            <a:chOff x="4346687" y="4953000"/>
            <a:chExt cx="1423991" cy="1082065"/>
          </a:xfrm>
        </p:grpSpPr>
        <p:grpSp>
          <p:nvGrpSpPr>
            <p:cNvPr id="70678" name="Group 5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0" name="Block Arc 59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0681" name="TextBox 6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0682" name="TextBox 6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0683" name="TextBox 6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70679" name="TextBox 58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68" name="Straight Arrow Connector 67"/>
          <p:cNvCxnSpPr/>
          <p:nvPr/>
        </p:nvCxnSpPr>
        <p:spPr>
          <a:xfrm flipH="1">
            <a:off x="4568825" y="6061075"/>
            <a:ext cx="417513" cy="128588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677" name="TextBox 1"/>
          <p:cNvSpPr txBox="1">
            <a:spLocks noChangeArrowheads="1"/>
          </p:cNvSpPr>
          <p:nvPr/>
        </p:nvSpPr>
        <p:spPr bwMode="auto">
          <a:xfrm>
            <a:off x="6556375" y="1160463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RMSD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7540625" y="2303463"/>
            <a:ext cx="452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7540625" y="2989263"/>
            <a:ext cx="452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6778625" y="2335213"/>
            <a:ext cx="487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6778625" y="2989263"/>
            <a:ext cx="5461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431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132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1689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115050" y="2259013"/>
            <a:ext cx="434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690" name="Group 41"/>
          <p:cNvGrpSpPr>
            <a:grpSpLocks/>
          </p:cNvGrpSpPr>
          <p:nvPr/>
        </p:nvGrpSpPr>
        <p:grpSpPr bwMode="auto">
          <a:xfrm>
            <a:off x="220663" y="5126038"/>
            <a:ext cx="1560512" cy="1638300"/>
            <a:chOff x="4495800" y="4953000"/>
            <a:chExt cx="1122760" cy="1082065"/>
          </a:xfrm>
        </p:grpSpPr>
        <p:grpSp>
          <p:nvGrpSpPr>
            <p:cNvPr id="71716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1719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1720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1721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V="1">
                <a:off x="5041761" y="5403860"/>
                <a:ext cx="225009" cy="16671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1717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71691" name="Group 82"/>
          <p:cNvGrpSpPr>
            <a:grpSpLocks/>
          </p:cNvGrpSpPr>
          <p:nvPr/>
        </p:nvGrpSpPr>
        <p:grpSpPr bwMode="auto">
          <a:xfrm>
            <a:off x="1916113" y="5126038"/>
            <a:ext cx="1968500" cy="1638300"/>
            <a:chOff x="4350297" y="4953000"/>
            <a:chExt cx="1416774" cy="1082065"/>
          </a:xfrm>
        </p:grpSpPr>
        <p:grpSp>
          <p:nvGrpSpPr>
            <p:cNvPr id="71708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1711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1712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1713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V="1">
                <a:off x="5041545" y="5454189"/>
                <a:ext cx="340483" cy="116385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1709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pic>
        <p:nvPicPr>
          <p:cNvPr id="71692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6092825" y="2989263"/>
            <a:ext cx="4635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513388" y="2057400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513388" y="3314700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1698" name="Rectangle 5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71699" name="Group 54"/>
          <p:cNvGrpSpPr>
            <a:grpSpLocks/>
          </p:cNvGrpSpPr>
          <p:nvPr/>
        </p:nvGrpSpPr>
        <p:grpSpPr bwMode="auto">
          <a:xfrm>
            <a:off x="4019550" y="5126038"/>
            <a:ext cx="1978025" cy="1638300"/>
            <a:chOff x="4346687" y="4953000"/>
            <a:chExt cx="1423991" cy="1082065"/>
          </a:xfrm>
        </p:grpSpPr>
        <p:grpSp>
          <p:nvGrpSpPr>
            <p:cNvPr id="71701" name="Group 5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9" name="Block Arc 58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1704" name="TextBox 5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1705" name="TextBox 63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1706" name="TextBox 64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71702" name="TextBox 57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67" name="Straight Arrow Connector 66"/>
          <p:cNvCxnSpPr/>
          <p:nvPr/>
        </p:nvCxnSpPr>
        <p:spPr>
          <a:xfrm flipH="1">
            <a:off x="4568825" y="6061075"/>
            <a:ext cx="417513" cy="128588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8" descr="1hvk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7620000" y="2989263"/>
            <a:ext cx="452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17" descr="1hvk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6858000" y="2335213"/>
            <a:ext cx="4857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18" descr="1hvk_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6858000" y="2989263"/>
            <a:ext cx="5461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21" descr="1hvk_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-33338" y="1143000"/>
            <a:ext cx="254000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22" descr="1hvk_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-33338" y="3032125"/>
            <a:ext cx="254000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06663" y="2043113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06663" y="4013200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2712" name="Group 41"/>
          <p:cNvGrpSpPr>
            <a:grpSpLocks/>
          </p:cNvGrpSpPr>
          <p:nvPr/>
        </p:nvGrpSpPr>
        <p:grpSpPr bwMode="auto">
          <a:xfrm>
            <a:off x="300038" y="5126038"/>
            <a:ext cx="1560512" cy="1638300"/>
            <a:chOff x="4495800" y="4953000"/>
            <a:chExt cx="1122760" cy="1082065"/>
          </a:xfrm>
        </p:grpSpPr>
        <p:grpSp>
          <p:nvGrpSpPr>
            <p:cNvPr id="72741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2744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2745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2746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V="1">
                <a:off x="5041761" y="5403860"/>
                <a:ext cx="225009" cy="16671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2742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72713" name="Group 82"/>
          <p:cNvGrpSpPr>
            <a:grpSpLocks/>
          </p:cNvGrpSpPr>
          <p:nvPr/>
        </p:nvGrpSpPr>
        <p:grpSpPr bwMode="auto">
          <a:xfrm>
            <a:off x="1993900" y="5126038"/>
            <a:ext cx="1970088" cy="1638300"/>
            <a:chOff x="4350297" y="4953000"/>
            <a:chExt cx="1416774" cy="1082065"/>
          </a:xfrm>
        </p:grpSpPr>
        <p:grpSp>
          <p:nvGrpSpPr>
            <p:cNvPr id="72733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286" y="4953000"/>
                <a:ext cx="106743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2736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2737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2738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315" y="5521294"/>
                <a:ext cx="76490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V="1">
                <a:off x="5042131" y="5454189"/>
                <a:ext cx="340208" cy="116385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2734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pic>
        <p:nvPicPr>
          <p:cNvPr id="72714" name="Picture 100" descr="1hvk_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6172200" y="2989263"/>
            <a:ext cx="4635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486400" y="2057400"/>
            <a:ext cx="485775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486400" y="3314700"/>
            <a:ext cx="485775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72720" name="Picture 7" descr="1hvk_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7094538" y="1571625"/>
            <a:ext cx="1211262" cy="19573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1" name="Picture 26" descr="1hvk_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5972175" y="1590675"/>
            <a:ext cx="1060450" cy="1782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22" name="Rectangle 5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grpSp>
        <p:nvGrpSpPr>
          <p:cNvPr id="72723" name="Group 54"/>
          <p:cNvGrpSpPr>
            <a:grpSpLocks/>
          </p:cNvGrpSpPr>
          <p:nvPr/>
        </p:nvGrpSpPr>
        <p:grpSpPr bwMode="auto">
          <a:xfrm>
            <a:off x="4019550" y="5126038"/>
            <a:ext cx="1978025" cy="1638300"/>
            <a:chOff x="4346687" y="4953000"/>
            <a:chExt cx="1423991" cy="1082065"/>
          </a:xfrm>
        </p:grpSpPr>
        <p:grpSp>
          <p:nvGrpSpPr>
            <p:cNvPr id="72726" name="Group 56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9" name="Block Arc 58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2729" name="TextBox 59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2730" name="TextBox 63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2731" name="TextBox 64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72727" name="TextBox 57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67" name="Straight Arrow Connector 66"/>
          <p:cNvCxnSpPr/>
          <p:nvPr/>
        </p:nvCxnSpPr>
        <p:spPr>
          <a:xfrm flipH="1">
            <a:off x="4568825" y="6061075"/>
            <a:ext cx="417513" cy="128588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2725" name="TextBox 55"/>
          <p:cNvSpPr txBox="1">
            <a:spLocks noChangeArrowheads="1"/>
          </p:cNvSpPr>
          <p:nvPr/>
        </p:nvSpPr>
        <p:spPr bwMode="auto">
          <a:xfrm>
            <a:off x="6556375" y="1160463"/>
            <a:ext cx="86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RMSD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7540625" y="2303463"/>
            <a:ext cx="452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7540625" y="2989263"/>
            <a:ext cx="452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6778625" y="2335213"/>
            <a:ext cx="487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6778625" y="2989263"/>
            <a:ext cx="5461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431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132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3737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115050" y="2259013"/>
            <a:ext cx="434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8" name="Group 41"/>
          <p:cNvGrpSpPr>
            <a:grpSpLocks/>
          </p:cNvGrpSpPr>
          <p:nvPr/>
        </p:nvGrpSpPr>
        <p:grpSpPr bwMode="auto">
          <a:xfrm>
            <a:off x="220663" y="5126038"/>
            <a:ext cx="1560512" cy="1638300"/>
            <a:chOff x="4495800" y="4953000"/>
            <a:chExt cx="1122760" cy="1082065"/>
          </a:xfrm>
        </p:grpSpPr>
        <p:grpSp>
          <p:nvGrpSpPr>
            <p:cNvPr id="73764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3767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3768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3769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V="1">
                <a:off x="5041761" y="5403860"/>
                <a:ext cx="225009" cy="16671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3765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73739" name="Group 82"/>
          <p:cNvGrpSpPr>
            <a:grpSpLocks/>
          </p:cNvGrpSpPr>
          <p:nvPr/>
        </p:nvGrpSpPr>
        <p:grpSpPr bwMode="auto">
          <a:xfrm>
            <a:off x="1916113" y="5126038"/>
            <a:ext cx="1968500" cy="1638300"/>
            <a:chOff x="4350297" y="4953000"/>
            <a:chExt cx="1416774" cy="1082065"/>
          </a:xfrm>
        </p:grpSpPr>
        <p:grpSp>
          <p:nvGrpSpPr>
            <p:cNvPr id="73756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3759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3760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3761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V="1">
                <a:off x="5041545" y="5454189"/>
                <a:ext cx="340483" cy="116385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3757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73740" name="Group 91"/>
          <p:cNvGrpSpPr>
            <a:grpSpLocks/>
          </p:cNvGrpSpPr>
          <p:nvPr/>
        </p:nvGrpSpPr>
        <p:grpSpPr bwMode="auto">
          <a:xfrm>
            <a:off x="4019550" y="5126038"/>
            <a:ext cx="1978025" cy="1638300"/>
            <a:chOff x="4346687" y="4953000"/>
            <a:chExt cx="1423991" cy="1082065"/>
          </a:xfrm>
        </p:grpSpPr>
        <p:grpSp>
          <p:nvGrpSpPr>
            <p:cNvPr id="73749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3752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3753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3754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73750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73741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6092825" y="2989263"/>
            <a:ext cx="4635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513388" y="2057400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513388" y="3314700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4568825" y="6061075"/>
            <a:ext cx="417513" cy="128588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3748" name="Rectangle 5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7A0F61-1662-2B44-8463-40AD877BE625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55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2971800"/>
            <a:ext cx="69373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…. after (too) many comparisons ….. 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7" descr="1hv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0537"/>
          <a:stretch>
            <a:fillRect/>
          </a:stretch>
        </p:blipFill>
        <p:spPr bwMode="auto">
          <a:xfrm>
            <a:off x="7540625" y="2303463"/>
            <a:ext cx="452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8" descr="1hvk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7540625" y="2989263"/>
            <a:ext cx="452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17" descr="1hvk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6778625" y="2335213"/>
            <a:ext cx="487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18" descr="1hvk_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-1183" r="26799"/>
          <a:stretch>
            <a:fillRect/>
          </a:stretch>
        </p:blipFill>
        <p:spPr bwMode="auto">
          <a:xfrm>
            <a:off x="6778625" y="2989263"/>
            <a:ext cx="5461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21" descr="1hvk_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22" descr="1hvk_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431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132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5785" name="Picture 26" descr="1hvk_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8" t="-6325" r="31822" b="-2"/>
          <a:stretch>
            <a:fillRect/>
          </a:stretch>
        </p:blipFill>
        <p:spPr bwMode="auto">
          <a:xfrm>
            <a:off x="6115050" y="2259013"/>
            <a:ext cx="4349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786" name="Group 41"/>
          <p:cNvGrpSpPr>
            <a:grpSpLocks/>
          </p:cNvGrpSpPr>
          <p:nvPr/>
        </p:nvGrpSpPr>
        <p:grpSpPr bwMode="auto">
          <a:xfrm>
            <a:off x="220663" y="5126038"/>
            <a:ext cx="1560512" cy="1638300"/>
            <a:chOff x="4495800" y="4953000"/>
            <a:chExt cx="1122760" cy="1082065"/>
          </a:xfrm>
        </p:grpSpPr>
        <p:grpSp>
          <p:nvGrpSpPr>
            <p:cNvPr id="75814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5817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5818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5819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V="1">
                <a:off x="5041761" y="5403860"/>
                <a:ext cx="225009" cy="166713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5815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75787" name="Group 82"/>
          <p:cNvGrpSpPr>
            <a:grpSpLocks/>
          </p:cNvGrpSpPr>
          <p:nvPr/>
        </p:nvGrpSpPr>
        <p:grpSpPr bwMode="auto">
          <a:xfrm>
            <a:off x="1916113" y="5126038"/>
            <a:ext cx="1968500" cy="1638300"/>
            <a:chOff x="4350297" y="4953000"/>
            <a:chExt cx="1416774" cy="1082065"/>
          </a:xfrm>
        </p:grpSpPr>
        <p:grpSp>
          <p:nvGrpSpPr>
            <p:cNvPr id="75806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5809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5810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5811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V="1">
                <a:off x="5041545" y="5454189"/>
                <a:ext cx="340483" cy="116385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5807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75788" name="Group 91"/>
          <p:cNvGrpSpPr>
            <a:grpSpLocks/>
          </p:cNvGrpSpPr>
          <p:nvPr/>
        </p:nvGrpSpPr>
        <p:grpSpPr bwMode="auto">
          <a:xfrm>
            <a:off x="4019550" y="5126038"/>
            <a:ext cx="1978025" cy="1638300"/>
            <a:chOff x="4346687" y="4953000"/>
            <a:chExt cx="1423991" cy="1082065"/>
          </a:xfrm>
        </p:grpSpPr>
        <p:grpSp>
          <p:nvGrpSpPr>
            <p:cNvPr id="75799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5802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5803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5804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75800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75789" name="Picture 100" descr="1hvk_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8" r="30811"/>
          <a:stretch>
            <a:fillRect/>
          </a:stretch>
        </p:blipFill>
        <p:spPr bwMode="auto">
          <a:xfrm>
            <a:off x="6092825" y="2989263"/>
            <a:ext cx="4635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Arrow Connector 61"/>
          <p:cNvCxnSpPr/>
          <p:nvPr/>
        </p:nvCxnSpPr>
        <p:spPr>
          <a:xfrm>
            <a:off x="5457825" y="2057400"/>
            <a:ext cx="485775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457825" y="3314700"/>
            <a:ext cx="485775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6778625" y="2370138"/>
            <a:ext cx="457200" cy="685800"/>
          </a:xfrm>
          <a:prstGeom prst="rect">
            <a:avLst/>
          </a:prstGeom>
          <a:solidFill>
            <a:schemeClr val="lt1">
              <a:alpha val="0"/>
            </a:schemeClr>
          </a:solidFill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9" name="Rectangle 58"/>
          <p:cNvSpPr/>
          <p:nvPr/>
        </p:nvSpPr>
        <p:spPr>
          <a:xfrm>
            <a:off x="7540625" y="2989263"/>
            <a:ext cx="457200" cy="685800"/>
          </a:xfrm>
          <a:prstGeom prst="rect">
            <a:avLst/>
          </a:prstGeom>
          <a:solidFill>
            <a:schemeClr val="lt1">
              <a:alpha val="0"/>
            </a:schemeClr>
          </a:solidFill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4568825" y="6061075"/>
            <a:ext cx="417513" cy="128588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5798" name="Rectangle 5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8" descr="1hvk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7540625" y="3006725"/>
            <a:ext cx="4524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17" descr="1hvk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6778625" y="2351088"/>
            <a:ext cx="4873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21" descr="1hvk_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604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2" descr="1hvk_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495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20605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40290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6807" name="Group 41"/>
          <p:cNvGrpSpPr>
            <a:grpSpLocks/>
          </p:cNvGrpSpPr>
          <p:nvPr/>
        </p:nvGrpSpPr>
        <p:grpSpPr bwMode="auto">
          <a:xfrm>
            <a:off x="220663" y="5143500"/>
            <a:ext cx="1560512" cy="1638300"/>
            <a:chOff x="4495800" y="4953000"/>
            <a:chExt cx="1122760" cy="1082065"/>
          </a:xfrm>
        </p:grpSpPr>
        <p:grpSp>
          <p:nvGrpSpPr>
            <p:cNvPr id="76832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6835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6836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6837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 flipV="1">
                <a:off x="4830458" y="5521294"/>
                <a:ext cx="211303" cy="49280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6833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76808" name="Group 82"/>
          <p:cNvGrpSpPr>
            <a:grpSpLocks/>
          </p:cNvGrpSpPr>
          <p:nvPr/>
        </p:nvGrpSpPr>
        <p:grpSpPr bwMode="auto">
          <a:xfrm>
            <a:off x="1916113" y="5143500"/>
            <a:ext cx="1968500" cy="1638300"/>
            <a:chOff x="4350297" y="4953000"/>
            <a:chExt cx="1416774" cy="1082065"/>
          </a:xfrm>
        </p:grpSpPr>
        <p:grpSp>
          <p:nvGrpSpPr>
            <p:cNvPr id="76824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6827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6828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6829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 flipV="1">
                <a:off x="4726199" y="5521294"/>
                <a:ext cx="315346" cy="49280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6825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76809" name="Group 91"/>
          <p:cNvGrpSpPr>
            <a:grpSpLocks/>
          </p:cNvGrpSpPr>
          <p:nvPr/>
        </p:nvGrpSpPr>
        <p:grpSpPr bwMode="auto">
          <a:xfrm>
            <a:off x="4019550" y="5143500"/>
            <a:ext cx="1978025" cy="1638300"/>
            <a:chOff x="4346687" y="4953000"/>
            <a:chExt cx="1423991" cy="1082065"/>
          </a:xfrm>
        </p:grpSpPr>
        <p:grpSp>
          <p:nvGrpSpPr>
            <p:cNvPr id="76817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6820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6821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6822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76818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5513388" y="2074863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513388" y="3332163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4568825" y="6078538"/>
            <a:ext cx="417513" cy="128587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Can 50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Can 51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3" name="Can 52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6816" name="Rectangle 53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8" descr="1hvk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7540625" y="2913063"/>
            <a:ext cx="452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17" descr="1hvk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6778625" y="2259013"/>
            <a:ext cx="487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1" descr="1hvk_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0668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22" descr="1hvk_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29559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19669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39370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7831" name="Group 41"/>
          <p:cNvGrpSpPr>
            <a:grpSpLocks/>
          </p:cNvGrpSpPr>
          <p:nvPr/>
        </p:nvGrpSpPr>
        <p:grpSpPr bwMode="auto">
          <a:xfrm>
            <a:off x="220663" y="5049838"/>
            <a:ext cx="1560512" cy="1638300"/>
            <a:chOff x="4495800" y="4953000"/>
            <a:chExt cx="1122760" cy="1082065"/>
          </a:xfrm>
        </p:grpSpPr>
        <p:grpSp>
          <p:nvGrpSpPr>
            <p:cNvPr id="77861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7864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7865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7866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 flipV="1">
                <a:off x="4775633" y="5454189"/>
                <a:ext cx="266128" cy="116385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7862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77832" name="Group 82"/>
          <p:cNvGrpSpPr>
            <a:grpSpLocks/>
          </p:cNvGrpSpPr>
          <p:nvPr/>
        </p:nvGrpSpPr>
        <p:grpSpPr bwMode="auto">
          <a:xfrm>
            <a:off x="1916113" y="5049838"/>
            <a:ext cx="1968500" cy="1638300"/>
            <a:chOff x="4350297" y="4953000"/>
            <a:chExt cx="1416774" cy="1082065"/>
          </a:xfrm>
        </p:grpSpPr>
        <p:grpSp>
          <p:nvGrpSpPr>
            <p:cNvPr id="77853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7856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7857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7858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 flipV="1">
                <a:off x="4799323" y="5454189"/>
                <a:ext cx="242223" cy="116385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7854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77833" name="Group 91"/>
          <p:cNvGrpSpPr>
            <a:grpSpLocks/>
          </p:cNvGrpSpPr>
          <p:nvPr/>
        </p:nvGrpSpPr>
        <p:grpSpPr bwMode="auto">
          <a:xfrm>
            <a:off x="4019550" y="5049838"/>
            <a:ext cx="1978025" cy="1638300"/>
            <a:chOff x="4346687" y="4953000"/>
            <a:chExt cx="1423991" cy="1082065"/>
          </a:xfrm>
        </p:grpSpPr>
        <p:grpSp>
          <p:nvGrpSpPr>
            <p:cNvPr id="77846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7849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7850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7851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77847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5513388" y="1981200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513388" y="3238500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4568825" y="5984875"/>
            <a:ext cx="417513" cy="128588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8150225" y="2989263"/>
            <a:ext cx="358775" cy="0"/>
          </a:xfrm>
          <a:prstGeom prst="straightConnector1">
            <a:avLst/>
          </a:prstGeom>
          <a:ln w="38100" cmpd="sng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8531225" y="2989263"/>
            <a:ext cx="0" cy="1981200"/>
          </a:xfrm>
          <a:prstGeom prst="straightConnector1">
            <a:avLst/>
          </a:prstGeom>
          <a:ln w="38100" cmpd="sng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7839" name="Picture 54" descr="1hvk_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3" t="10300" r="30562"/>
          <a:stretch>
            <a:fillRect/>
          </a:stretch>
        </p:blipFill>
        <p:spPr bwMode="auto">
          <a:xfrm>
            <a:off x="7769225" y="5446713"/>
            <a:ext cx="6111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0" name="Picture 56" descr="1hvk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2539"/>
          <a:stretch>
            <a:fillRect/>
          </a:stretch>
        </p:blipFill>
        <p:spPr bwMode="auto">
          <a:xfrm>
            <a:off x="8383588" y="5341938"/>
            <a:ext cx="5318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eft Brace 57"/>
          <p:cNvSpPr/>
          <p:nvPr/>
        </p:nvSpPr>
        <p:spPr>
          <a:xfrm rot="5400000">
            <a:off x="8353425" y="4694238"/>
            <a:ext cx="225425" cy="936625"/>
          </a:xfrm>
          <a:prstGeom prst="leftBrace">
            <a:avLst>
              <a:gd name="adj1" fmla="val 45680"/>
              <a:gd name="adj2" fmla="val 50000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0" name="Can 59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6" name="Can 65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7" name="Can 66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7845" name="Rectangle 76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8" descr="1hvk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5" r="30045"/>
          <a:stretch>
            <a:fillRect/>
          </a:stretch>
        </p:blipFill>
        <p:spPr bwMode="auto">
          <a:xfrm>
            <a:off x="7540625" y="2913063"/>
            <a:ext cx="452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17" descr="1hvk_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3" r="29684"/>
          <a:stretch>
            <a:fillRect/>
          </a:stretch>
        </p:blipFill>
        <p:spPr bwMode="auto">
          <a:xfrm>
            <a:off x="6778625" y="2259013"/>
            <a:ext cx="487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21" descr="1hvk_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0668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22" descr="1hvk_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29559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V="1">
            <a:off x="2540000" y="19669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540000" y="393700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78855" name="Group 41"/>
          <p:cNvGrpSpPr>
            <a:grpSpLocks/>
          </p:cNvGrpSpPr>
          <p:nvPr/>
        </p:nvGrpSpPr>
        <p:grpSpPr bwMode="auto">
          <a:xfrm>
            <a:off x="220663" y="5049838"/>
            <a:ext cx="1560512" cy="1638300"/>
            <a:chOff x="4495800" y="4953000"/>
            <a:chExt cx="1122760" cy="1082065"/>
          </a:xfrm>
        </p:grpSpPr>
        <p:grpSp>
          <p:nvGrpSpPr>
            <p:cNvPr id="78897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8900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8901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8902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 flipV="1">
                <a:off x="4775633" y="5443704"/>
                <a:ext cx="266128" cy="126870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8898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78856" name="Group 3"/>
          <p:cNvGrpSpPr>
            <a:grpSpLocks/>
          </p:cNvGrpSpPr>
          <p:nvPr/>
        </p:nvGrpSpPr>
        <p:grpSpPr bwMode="auto">
          <a:xfrm>
            <a:off x="6172200" y="4967288"/>
            <a:ext cx="1554163" cy="1501775"/>
            <a:chOff x="6174811" y="4568566"/>
            <a:chExt cx="1553665" cy="1501923"/>
          </a:xfrm>
        </p:grpSpPr>
        <p:grpSp>
          <p:nvGrpSpPr>
            <p:cNvPr id="78889" name="Group 68"/>
            <p:cNvGrpSpPr>
              <a:grpSpLocks/>
            </p:cNvGrpSpPr>
            <p:nvPr/>
          </p:nvGrpSpPr>
          <p:grpSpPr bwMode="auto">
            <a:xfrm>
              <a:off x="6174811" y="4568566"/>
              <a:ext cx="1553665" cy="1501923"/>
              <a:chOff x="6025028" y="2401150"/>
              <a:chExt cx="1244600" cy="1243584"/>
            </a:xfrm>
          </p:grpSpPr>
          <p:sp>
            <p:nvSpPr>
              <p:cNvPr id="71" name="Oval 70"/>
              <p:cNvSpPr>
                <a:spLocks noChangeAspect="1"/>
              </p:cNvSpPr>
              <p:nvPr/>
            </p:nvSpPr>
            <p:spPr>
              <a:xfrm>
                <a:off x="6025028" y="2401150"/>
                <a:ext cx="1244600" cy="124358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2" name="Oval 71"/>
              <p:cNvSpPr>
                <a:spLocks noChangeAspect="1"/>
              </p:cNvSpPr>
              <p:nvPr/>
            </p:nvSpPr>
            <p:spPr>
              <a:xfrm>
                <a:off x="6116561" y="2493170"/>
                <a:ext cx="1061533" cy="105954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3" name="Oval 72"/>
              <p:cNvSpPr>
                <a:spLocks noChangeAspect="1"/>
              </p:cNvSpPr>
              <p:nvPr/>
            </p:nvSpPr>
            <p:spPr>
              <a:xfrm>
                <a:off x="6211909" y="2587819"/>
                <a:ext cx="870838" cy="87024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>
              <a:xfrm>
                <a:off x="6345395" y="2720590"/>
                <a:ext cx="603866" cy="6047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5" name="Oval 74"/>
              <p:cNvSpPr>
                <a:spLocks noChangeAspect="1"/>
              </p:cNvSpPr>
              <p:nvPr/>
            </p:nvSpPr>
            <p:spPr>
              <a:xfrm>
                <a:off x="6436928" y="2812610"/>
                <a:ext cx="420800" cy="420663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6" name="Oval 75"/>
              <p:cNvSpPr>
                <a:spLocks noChangeAspect="1"/>
              </p:cNvSpPr>
              <p:nvPr/>
            </p:nvSpPr>
            <p:spPr>
              <a:xfrm>
                <a:off x="6528462" y="2904630"/>
                <a:ext cx="237733" cy="23662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pic>
          <p:nvPicPr>
            <p:cNvPr id="78890" name="Picture 77" descr="drug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6" r="25510"/>
            <a:stretch>
              <a:fillRect/>
            </a:stretch>
          </p:blipFill>
          <p:spPr bwMode="auto">
            <a:xfrm flipH="1">
              <a:off x="6855344" y="5165408"/>
              <a:ext cx="196640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8857" name="Group 82"/>
          <p:cNvGrpSpPr>
            <a:grpSpLocks/>
          </p:cNvGrpSpPr>
          <p:nvPr/>
        </p:nvGrpSpPr>
        <p:grpSpPr bwMode="auto">
          <a:xfrm>
            <a:off x="1916113" y="5049838"/>
            <a:ext cx="1968500" cy="1638300"/>
            <a:chOff x="4350297" y="4953000"/>
            <a:chExt cx="1416774" cy="1082065"/>
          </a:xfrm>
        </p:grpSpPr>
        <p:grpSp>
          <p:nvGrpSpPr>
            <p:cNvPr id="78881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8884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8885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8886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 flipV="1">
                <a:off x="4799323" y="5443704"/>
                <a:ext cx="242223" cy="126870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8882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78858" name="Group 91"/>
          <p:cNvGrpSpPr>
            <a:grpSpLocks/>
          </p:cNvGrpSpPr>
          <p:nvPr/>
        </p:nvGrpSpPr>
        <p:grpSpPr bwMode="auto">
          <a:xfrm>
            <a:off x="4019550" y="5049838"/>
            <a:ext cx="1978025" cy="1638300"/>
            <a:chOff x="4346687" y="4953000"/>
            <a:chExt cx="1423991" cy="1082065"/>
          </a:xfrm>
        </p:grpSpPr>
        <p:grpSp>
          <p:nvGrpSpPr>
            <p:cNvPr id="78874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78877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78878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78879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78875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62" name="Straight Arrow Connector 61"/>
          <p:cNvCxnSpPr/>
          <p:nvPr/>
        </p:nvCxnSpPr>
        <p:spPr>
          <a:xfrm>
            <a:off x="5513388" y="1981200"/>
            <a:ext cx="484187" cy="685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5513388" y="3238500"/>
            <a:ext cx="484187" cy="6572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>
            <a:off x="4568825" y="5984875"/>
            <a:ext cx="417513" cy="128588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8150225" y="2989263"/>
            <a:ext cx="358775" cy="0"/>
          </a:xfrm>
          <a:prstGeom prst="straightConnector1">
            <a:avLst/>
          </a:prstGeom>
          <a:ln w="38100" cmpd="sng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8531225" y="2989263"/>
            <a:ext cx="0" cy="1981200"/>
          </a:xfrm>
          <a:prstGeom prst="straightConnector1">
            <a:avLst/>
          </a:prstGeom>
          <a:ln w="38100" cmpd="sng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8864" name="Picture 54" descr="1hvk_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3" t="10300" r="30562"/>
          <a:stretch>
            <a:fillRect/>
          </a:stretch>
        </p:blipFill>
        <p:spPr bwMode="auto">
          <a:xfrm>
            <a:off x="7769225" y="5446713"/>
            <a:ext cx="61118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65" name="Picture 56" descr="1hvk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32539"/>
          <a:stretch>
            <a:fillRect/>
          </a:stretch>
        </p:blipFill>
        <p:spPr bwMode="auto">
          <a:xfrm>
            <a:off x="8383588" y="5341938"/>
            <a:ext cx="5318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eft Brace 57"/>
          <p:cNvSpPr/>
          <p:nvPr/>
        </p:nvSpPr>
        <p:spPr>
          <a:xfrm rot="5400000">
            <a:off x="8353425" y="4694238"/>
            <a:ext cx="225425" cy="936625"/>
          </a:xfrm>
          <a:prstGeom prst="leftBrace">
            <a:avLst>
              <a:gd name="adj1" fmla="val 45680"/>
              <a:gd name="adj2" fmla="val 50000"/>
            </a:avLst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4" name="Cross 63"/>
          <p:cNvSpPr>
            <a:spLocks noChangeAspect="1"/>
          </p:cNvSpPr>
          <p:nvPr/>
        </p:nvSpPr>
        <p:spPr>
          <a:xfrm>
            <a:off x="6778625" y="5427663"/>
            <a:ext cx="95250" cy="92075"/>
          </a:xfrm>
          <a:prstGeom prst="plus">
            <a:avLst>
              <a:gd name="adj" fmla="val 38764"/>
            </a:avLst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5" name="Cross 64"/>
          <p:cNvSpPr>
            <a:spLocks noChangeAspect="1"/>
          </p:cNvSpPr>
          <p:nvPr/>
        </p:nvSpPr>
        <p:spPr>
          <a:xfrm>
            <a:off x="6837363" y="5794375"/>
            <a:ext cx="93662" cy="90488"/>
          </a:xfrm>
          <a:prstGeom prst="plus">
            <a:avLst>
              <a:gd name="adj" fmla="val 38764"/>
            </a:avLst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0" name="Can 59"/>
          <p:cNvSpPr/>
          <p:nvPr/>
        </p:nvSpPr>
        <p:spPr>
          <a:xfrm>
            <a:off x="3276600" y="990600"/>
            <a:ext cx="2105025" cy="1862138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6" name="Can 65"/>
          <p:cNvSpPr/>
          <p:nvPr/>
        </p:nvSpPr>
        <p:spPr>
          <a:xfrm>
            <a:off x="3276600" y="29384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8871" name="TextBox 66"/>
          <p:cNvSpPr txBox="1">
            <a:spLocks noChangeArrowheads="1"/>
          </p:cNvSpPr>
          <p:nvPr/>
        </p:nvSpPr>
        <p:spPr bwMode="auto">
          <a:xfrm>
            <a:off x="6081713" y="6411913"/>
            <a:ext cx="1690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Calibri" charset="0"/>
                <a:cs typeface="Calibri" charset="0"/>
              </a:rPr>
              <a:t>Accuracy</a:t>
            </a:r>
          </a:p>
        </p:txBody>
      </p:sp>
      <p:sp>
        <p:nvSpPr>
          <p:cNvPr id="78872" name="Rectangle 76"/>
          <p:cNvSpPr>
            <a:spLocks noChangeArrowheads="1"/>
          </p:cNvSpPr>
          <p:nvPr/>
        </p:nvSpPr>
        <p:spPr bwMode="auto">
          <a:xfrm>
            <a:off x="5486400" y="87313"/>
            <a:ext cx="360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Geometry-based Clustering</a:t>
            </a:r>
          </a:p>
        </p:txBody>
      </p:sp>
      <p:sp>
        <p:nvSpPr>
          <p:cNvPr id="59" name="Can 58"/>
          <p:cNvSpPr/>
          <p:nvPr/>
        </p:nvSpPr>
        <p:spPr>
          <a:xfrm>
            <a:off x="6019800" y="2024063"/>
            <a:ext cx="2105025" cy="1862137"/>
          </a:xfrm>
          <a:prstGeom prst="can">
            <a:avLst/>
          </a:prstGeom>
          <a:noFill/>
          <a:ln w="38100" cmpd="sng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Drug Development Process</a:t>
            </a:r>
          </a:p>
        </p:txBody>
      </p:sp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553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5A88A3-D359-274C-91AF-9BC4577758DF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6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21507" name="Rectangle 3"/>
          <p:cNvSpPr txBox="1">
            <a:spLocks noChangeArrowheads="1"/>
          </p:cNvSpPr>
          <p:nvPr/>
        </p:nvSpPr>
        <p:spPr bwMode="auto">
          <a:xfrm>
            <a:off x="4800600" y="1882775"/>
            <a:ext cx="4114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191966"/>
              </a:buClr>
              <a:buSzPct val="60000"/>
              <a:buFont typeface="DeltaSymbol" charset="0"/>
              <a:buChar char="J"/>
            </a:pPr>
            <a:r>
              <a:rPr lang="en-US">
                <a:solidFill>
                  <a:srgbClr val="000080"/>
                </a:solidFill>
                <a:latin typeface="Calibri" charset="0"/>
                <a:cs typeface="Geneva" charset="0"/>
              </a:rPr>
              <a:t>The experimental drug development process is </a:t>
            </a:r>
            <a:r>
              <a:rPr lang="en-US">
                <a:solidFill>
                  <a:srgbClr val="E46317"/>
                </a:solidFill>
                <a:latin typeface="Calibri" charset="0"/>
                <a:cs typeface="Geneva" charset="0"/>
              </a:rPr>
              <a:t>slow</a:t>
            </a:r>
            <a:r>
              <a:rPr lang="en-US">
                <a:solidFill>
                  <a:srgbClr val="000080"/>
                </a:solidFill>
                <a:latin typeface="Calibri" charset="0"/>
                <a:cs typeface="Geneva" charset="0"/>
              </a:rPr>
              <a:t>, </a:t>
            </a:r>
            <a:r>
              <a:rPr lang="en-US">
                <a:solidFill>
                  <a:srgbClr val="E46317"/>
                </a:solidFill>
                <a:latin typeface="Calibri" charset="0"/>
                <a:cs typeface="Geneva" charset="0"/>
              </a:rPr>
              <a:t>expensive</a:t>
            </a:r>
            <a:r>
              <a:rPr lang="en-US">
                <a:solidFill>
                  <a:srgbClr val="000080"/>
                </a:solidFill>
                <a:latin typeface="Calibri" charset="0"/>
                <a:cs typeface="Geneva" charset="0"/>
              </a:rPr>
              <a:t>, and </a:t>
            </a:r>
            <a:r>
              <a:rPr lang="en-US">
                <a:solidFill>
                  <a:srgbClr val="E46317"/>
                </a:solidFill>
                <a:latin typeface="Calibri" charset="0"/>
                <a:cs typeface="Geneva" charset="0"/>
              </a:rPr>
              <a:t>error-prone</a:t>
            </a:r>
            <a:r>
              <a:rPr lang="en-US">
                <a:solidFill>
                  <a:srgbClr val="000080"/>
                </a:solidFill>
                <a:latin typeface="Calibri" charset="0"/>
                <a:cs typeface="Geneva" charset="0"/>
              </a:rPr>
              <a:t> </a:t>
            </a:r>
          </a:p>
        </p:txBody>
      </p:sp>
      <p:sp>
        <p:nvSpPr>
          <p:cNvPr id="21508" name="Freeform 6"/>
          <p:cNvSpPr>
            <a:spLocks/>
          </p:cNvSpPr>
          <p:nvPr/>
        </p:nvSpPr>
        <p:spPr bwMode="auto">
          <a:xfrm>
            <a:off x="622300" y="2198688"/>
            <a:ext cx="1479550" cy="1876425"/>
          </a:xfrm>
          <a:custGeom>
            <a:avLst/>
            <a:gdLst>
              <a:gd name="T0" fmla="*/ 0 w 932"/>
              <a:gd name="T1" fmla="*/ 0 h 1182"/>
              <a:gd name="T2" fmla="*/ 2147483647 w 932"/>
              <a:gd name="T3" fmla="*/ 2147483647 h 1182"/>
              <a:gd name="T4" fmla="*/ 2147483647 w 932"/>
              <a:gd name="T5" fmla="*/ 2147483647 h 1182"/>
              <a:gd name="T6" fmla="*/ 2147483647 w 932"/>
              <a:gd name="T7" fmla="*/ 2147483647 h 1182"/>
              <a:gd name="T8" fmla="*/ 2147483647 w 932"/>
              <a:gd name="T9" fmla="*/ 2147483647 h 1182"/>
              <a:gd name="T10" fmla="*/ 2147483647 w 932"/>
              <a:gd name="T11" fmla="*/ 2147483647 h 1182"/>
              <a:gd name="T12" fmla="*/ 2147483647 w 932"/>
              <a:gd name="T13" fmla="*/ 2147483647 h 1182"/>
              <a:gd name="T14" fmla="*/ 2147483647 w 932"/>
              <a:gd name="T15" fmla="*/ 2147483647 h 1182"/>
              <a:gd name="T16" fmla="*/ 2147483647 w 932"/>
              <a:gd name="T17" fmla="*/ 2147483647 h 1182"/>
              <a:gd name="T18" fmla="*/ 2147483647 w 932"/>
              <a:gd name="T19" fmla="*/ 2147483647 h 1182"/>
              <a:gd name="T20" fmla="*/ 2147483647 w 932"/>
              <a:gd name="T21" fmla="*/ 2147483647 h 1182"/>
              <a:gd name="T22" fmla="*/ 2147483647 w 932"/>
              <a:gd name="T23" fmla="*/ 2147483647 h 1182"/>
              <a:gd name="T24" fmla="*/ 2147483647 w 932"/>
              <a:gd name="T25" fmla="*/ 2147483647 h 1182"/>
              <a:gd name="T26" fmla="*/ 2147483647 w 932"/>
              <a:gd name="T27" fmla="*/ 2147483647 h 1182"/>
              <a:gd name="T28" fmla="*/ 2147483647 w 932"/>
              <a:gd name="T29" fmla="*/ 2147483647 h 1182"/>
              <a:gd name="T30" fmla="*/ 2147483647 w 932"/>
              <a:gd name="T31" fmla="*/ 2147483647 h 1182"/>
              <a:gd name="T32" fmla="*/ 2147483647 w 932"/>
              <a:gd name="T33" fmla="*/ 2147483647 h 1182"/>
              <a:gd name="T34" fmla="*/ 2147483647 w 932"/>
              <a:gd name="T35" fmla="*/ 2147483647 h 1182"/>
              <a:gd name="T36" fmla="*/ 2147483647 w 932"/>
              <a:gd name="T37" fmla="*/ 2147483647 h 1182"/>
              <a:gd name="T38" fmla="*/ 2147483647 w 932"/>
              <a:gd name="T39" fmla="*/ 2147483647 h 1182"/>
              <a:gd name="T40" fmla="*/ 2147483647 w 932"/>
              <a:gd name="T41" fmla="*/ 2147483647 h 1182"/>
              <a:gd name="T42" fmla="*/ 2147483647 w 932"/>
              <a:gd name="T43" fmla="*/ 2147483647 h 1182"/>
              <a:gd name="T44" fmla="*/ 2147483647 w 932"/>
              <a:gd name="T45" fmla="*/ 2147483647 h 1182"/>
              <a:gd name="T46" fmla="*/ 2147483647 w 932"/>
              <a:gd name="T47" fmla="*/ 2147483647 h 1182"/>
              <a:gd name="T48" fmla="*/ 2147483647 w 932"/>
              <a:gd name="T49" fmla="*/ 0 h 1182"/>
              <a:gd name="T50" fmla="*/ 0 w 932"/>
              <a:gd name="T51" fmla="*/ 0 h 118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932"/>
              <a:gd name="T79" fmla="*/ 0 h 1182"/>
              <a:gd name="T80" fmla="*/ 932 w 932"/>
              <a:gd name="T81" fmla="*/ 1182 h 118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932" h="1182">
                <a:moveTo>
                  <a:pt x="0" y="0"/>
                </a:moveTo>
                <a:lnTo>
                  <a:pt x="388" y="608"/>
                </a:lnTo>
                <a:lnTo>
                  <a:pt x="405" y="1120"/>
                </a:lnTo>
                <a:lnTo>
                  <a:pt x="406" y="1134"/>
                </a:lnTo>
                <a:lnTo>
                  <a:pt x="410" y="1144"/>
                </a:lnTo>
                <a:lnTo>
                  <a:pt x="413" y="1151"/>
                </a:lnTo>
                <a:lnTo>
                  <a:pt x="418" y="1157"/>
                </a:lnTo>
                <a:lnTo>
                  <a:pt x="423" y="1164"/>
                </a:lnTo>
                <a:lnTo>
                  <a:pt x="429" y="1168"/>
                </a:lnTo>
                <a:lnTo>
                  <a:pt x="438" y="1175"/>
                </a:lnTo>
                <a:lnTo>
                  <a:pt x="448" y="1178"/>
                </a:lnTo>
                <a:lnTo>
                  <a:pt x="459" y="1181"/>
                </a:lnTo>
                <a:lnTo>
                  <a:pt x="466" y="1182"/>
                </a:lnTo>
                <a:lnTo>
                  <a:pt x="473" y="1182"/>
                </a:lnTo>
                <a:lnTo>
                  <a:pt x="481" y="1180"/>
                </a:lnTo>
                <a:lnTo>
                  <a:pt x="489" y="1177"/>
                </a:lnTo>
                <a:lnTo>
                  <a:pt x="497" y="1174"/>
                </a:lnTo>
                <a:lnTo>
                  <a:pt x="505" y="1168"/>
                </a:lnTo>
                <a:lnTo>
                  <a:pt x="511" y="1163"/>
                </a:lnTo>
                <a:lnTo>
                  <a:pt x="517" y="1155"/>
                </a:lnTo>
                <a:lnTo>
                  <a:pt x="522" y="1147"/>
                </a:lnTo>
                <a:lnTo>
                  <a:pt x="526" y="1134"/>
                </a:lnTo>
                <a:lnTo>
                  <a:pt x="528" y="1123"/>
                </a:lnTo>
                <a:lnTo>
                  <a:pt x="552" y="598"/>
                </a:lnTo>
                <a:lnTo>
                  <a:pt x="932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Oval 7"/>
          <p:cNvSpPr>
            <a:spLocks noChangeArrowheads="1"/>
          </p:cNvSpPr>
          <p:nvPr/>
        </p:nvSpPr>
        <p:spPr bwMode="auto">
          <a:xfrm>
            <a:off x="609600" y="1990725"/>
            <a:ext cx="1508125" cy="357188"/>
          </a:xfrm>
          <a:prstGeom prst="ellipse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1510" name="Freeform 8"/>
          <p:cNvSpPr>
            <a:spLocks/>
          </p:cNvSpPr>
          <p:nvPr/>
        </p:nvSpPr>
        <p:spPr bwMode="auto">
          <a:xfrm>
            <a:off x="727075" y="2254250"/>
            <a:ext cx="1282700" cy="1765300"/>
          </a:xfrm>
          <a:custGeom>
            <a:avLst/>
            <a:gdLst>
              <a:gd name="T0" fmla="*/ 0 w 808"/>
              <a:gd name="T1" fmla="*/ 2147483647 h 1112"/>
              <a:gd name="T2" fmla="*/ 2147483647 w 808"/>
              <a:gd name="T3" fmla="*/ 2147483647 h 1112"/>
              <a:gd name="T4" fmla="*/ 2147483647 w 808"/>
              <a:gd name="T5" fmla="*/ 2147483647 h 1112"/>
              <a:gd name="T6" fmla="*/ 2147483647 w 808"/>
              <a:gd name="T7" fmla="*/ 2147483647 h 1112"/>
              <a:gd name="T8" fmla="*/ 2147483647 w 808"/>
              <a:gd name="T9" fmla="*/ 2147483647 h 1112"/>
              <a:gd name="T10" fmla="*/ 2147483647 w 808"/>
              <a:gd name="T11" fmla="*/ 2147483647 h 1112"/>
              <a:gd name="T12" fmla="*/ 2147483647 w 808"/>
              <a:gd name="T13" fmla="*/ 2147483647 h 1112"/>
              <a:gd name="T14" fmla="*/ 2147483647 w 808"/>
              <a:gd name="T15" fmla="*/ 2147483647 h 1112"/>
              <a:gd name="T16" fmla="*/ 2147483647 w 808"/>
              <a:gd name="T17" fmla="*/ 2147483647 h 1112"/>
              <a:gd name="T18" fmla="*/ 2147483647 w 808"/>
              <a:gd name="T19" fmla="*/ 2147483647 h 1112"/>
              <a:gd name="T20" fmla="*/ 2147483647 w 808"/>
              <a:gd name="T21" fmla="*/ 2147483647 h 1112"/>
              <a:gd name="T22" fmla="*/ 2147483647 w 808"/>
              <a:gd name="T23" fmla="*/ 2147483647 h 1112"/>
              <a:gd name="T24" fmla="*/ 2147483647 w 808"/>
              <a:gd name="T25" fmla="*/ 2147483647 h 1112"/>
              <a:gd name="T26" fmla="*/ 2147483647 w 808"/>
              <a:gd name="T27" fmla="*/ 2147483647 h 1112"/>
              <a:gd name="T28" fmla="*/ 2147483647 w 808"/>
              <a:gd name="T29" fmla="*/ 2147483647 h 1112"/>
              <a:gd name="T30" fmla="*/ 2147483647 w 808"/>
              <a:gd name="T31" fmla="*/ 2147483647 h 1112"/>
              <a:gd name="T32" fmla="*/ 2147483647 w 808"/>
              <a:gd name="T33" fmla="*/ 0 h 1112"/>
              <a:gd name="T34" fmla="*/ 2147483647 w 808"/>
              <a:gd name="T35" fmla="*/ 2147483647 h 1112"/>
              <a:gd name="T36" fmla="*/ 2147483647 w 808"/>
              <a:gd name="T37" fmla="*/ 2147483647 h 1112"/>
              <a:gd name="T38" fmla="*/ 2147483647 w 808"/>
              <a:gd name="T39" fmla="*/ 2147483647 h 1112"/>
              <a:gd name="T40" fmla="*/ 2147483647 w 808"/>
              <a:gd name="T41" fmla="*/ 2147483647 h 1112"/>
              <a:gd name="T42" fmla="*/ 2147483647 w 808"/>
              <a:gd name="T43" fmla="*/ 2147483647 h 1112"/>
              <a:gd name="T44" fmla="*/ 2147483647 w 808"/>
              <a:gd name="T45" fmla="*/ 2147483647 h 1112"/>
              <a:gd name="T46" fmla="*/ 2147483647 w 808"/>
              <a:gd name="T47" fmla="*/ 2147483647 h 1112"/>
              <a:gd name="T48" fmla="*/ 0 w 808"/>
              <a:gd name="T49" fmla="*/ 2147483647 h 111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808"/>
              <a:gd name="T76" fmla="*/ 0 h 1112"/>
              <a:gd name="T77" fmla="*/ 808 w 808"/>
              <a:gd name="T78" fmla="*/ 1112 h 111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808" h="1112">
                <a:moveTo>
                  <a:pt x="0" y="10"/>
                </a:moveTo>
                <a:lnTo>
                  <a:pt x="354" y="547"/>
                </a:lnTo>
                <a:lnTo>
                  <a:pt x="363" y="1077"/>
                </a:lnTo>
                <a:lnTo>
                  <a:pt x="367" y="1085"/>
                </a:lnTo>
                <a:lnTo>
                  <a:pt x="371" y="1093"/>
                </a:lnTo>
                <a:lnTo>
                  <a:pt x="375" y="1100"/>
                </a:lnTo>
                <a:lnTo>
                  <a:pt x="381" y="1106"/>
                </a:lnTo>
                <a:lnTo>
                  <a:pt x="388" y="1110"/>
                </a:lnTo>
                <a:lnTo>
                  <a:pt x="397" y="1112"/>
                </a:lnTo>
                <a:lnTo>
                  <a:pt x="406" y="1111"/>
                </a:lnTo>
                <a:lnTo>
                  <a:pt x="415" y="1109"/>
                </a:lnTo>
                <a:lnTo>
                  <a:pt x="424" y="1102"/>
                </a:lnTo>
                <a:lnTo>
                  <a:pt x="430" y="1093"/>
                </a:lnTo>
                <a:lnTo>
                  <a:pt x="433" y="1086"/>
                </a:lnTo>
                <a:lnTo>
                  <a:pt x="436" y="1075"/>
                </a:lnTo>
                <a:lnTo>
                  <a:pt x="455" y="538"/>
                </a:lnTo>
                <a:lnTo>
                  <a:pt x="808" y="0"/>
                </a:lnTo>
                <a:lnTo>
                  <a:pt x="739" y="21"/>
                </a:lnTo>
                <a:lnTo>
                  <a:pt x="633" y="40"/>
                </a:lnTo>
                <a:lnTo>
                  <a:pt x="515" y="50"/>
                </a:lnTo>
                <a:lnTo>
                  <a:pt x="397" y="56"/>
                </a:lnTo>
                <a:lnTo>
                  <a:pt x="273" y="50"/>
                </a:lnTo>
                <a:lnTo>
                  <a:pt x="164" y="40"/>
                </a:lnTo>
                <a:lnTo>
                  <a:pt x="73" y="26"/>
                </a:lnTo>
                <a:lnTo>
                  <a:pt x="0" y="1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Freeform 9"/>
          <p:cNvSpPr>
            <a:spLocks/>
          </p:cNvSpPr>
          <p:nvPr/>
        </p:nvSpPr>
        <p:spPr bwMode="auto">
          <a:xfrm>
            <a:off x="947738" y="2609850"/>
            <a:ext cx="830262" cy="1414463"/>
          </a:xfrm>
          <a:custGeom>
            <a:avLst/>
            <a:gdLst>
              <a:gd name="T0" fmla="*/ 0 w 523"/>
              <a:gd name="T1" fmla="*/ 0 h 891"/>
              <a:gd name="T2" fmla="*/ 2147483647 w 523"/>
              <a:gd name="T3" fmla="*/ 2147483647 h 891"/>
              <a:gd name="T4" fmla="*/ 2147483647 w 523"/>
              <a:gd name="T5" fmla="*/ 2147483647 h 891"/>
              <a:gd name="T6" fmla="*/ 2147483647 w 523"/>
              <a:gd name="T7" fmla="*/ 2147483647 h 891"/>
              <a:gd name="T8" fmla="*/ 2147483647 w 523"/>
              <a:gd name="T9" fmla="*/ 2147483647 h 891"/>
              <a:gd name="T10" fmla="*/ 2147483647 w 523"/>
              <a:gd name="T11" fmla="*/ 2147483647 h 891"/>
              <a:gd name="T12" fmla="*/ 2147483647 w 523"/>
              <a:gd name="T13" fmla="*/ 2147483647 h 891"/>
              <a:gd name="T14" fmla="*/ 2147483647 w 523"/>
              <a:gd name="T15" fmla="*/ 2147483647 h 891"/>
              <a:gd name="T16" fmla="*/ 2147483647 w 523"/>
              <a:gd name="T17" fmla="*/ 2147483647 h 891"/>
              <a:gd name="T18" fmla="*/ 2147483647 w 523"/>
              <a:gd name="T19" fmla="*/ 2147483647 h 891"/>
              <a:gd name="T20" fmla="*/ 2147483647 w 523"/>
              <a:gd name="T21" fmla="*/ 2147483647 h 891"/>
              <a:gd name="T22" fmla="*/ 2147483647 w 523"/>
              <a:gd name="T23" fmla="*/ 2147483647 h 891"/>
              <a:gd name="T24" fmla="*/ 2147483647 w 523"/>
              <a:gd name="T25" fmla="*/ 2147483647 h 891"/>
              <a:gd name="T26" fmla="*/ 2147483647 w 523"/>
              <a:gd name="T27" fmla="*/ 2147483647 h 891"/>
              <a:gd name="T28" fmla="*/ 2147483647 w 523"/>
              <a:gd name="T29" fmla="*/ 2147483647 h 891"/>
              <a:gd name="T30" fmla="*/ 2147483647 w 523"/>
              <a:gd name="T31" fmla="*/ 2147483647 h 891"/>
              <a:gd name="T32" fmla="*/ 2147483647 w 523"/>
              <a:gd name="T33" fmla="*/ 0 h 891"/>
              <a:gd name="T34" fmla="*/ 0 w 523"/>
              <a:gd name="T35" fmla="*/ 0 h 89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3"/>
              <a:gd name="T55" fmla="*/ 0 h 891"/>
              <a:gd name="T56" fmla="*/ 523 w 523"/>
              <a:gd name="T57" fmla="*/ 891 h 89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3" h="891">
                <a:moveTo>
                  <a:pt x="0" y="0"/>
                </a:moveTo>
                <a:lnTo>
                  <a:pt x="215" y="322"/>
                </a:lnTo>
                <a:lnTo>
                  <a:pt x="220" y="854"/>
                </a:lnTo>
                <a:lnTo>
                  <a:pt x="224" y="863"/>
                </a:lnTo>
                <a:lnTo>
                  <a:pt x="229" y="870"/>
                </a:lnTo>
                <a:lnTo>
                  <a:pt x="233" y="876"/>
                </a:lnTo>
                <a:lnTo>
                  <a:pt x="240" y="884"/>
                </a:lnTo>
                <a:lnTo>
                  <a:pt x="251" y="888"/>
                </a:lnTo>
                <a:lnTo>
                  <a:pt x="261" y="891"/>
                </a:lnTo>
                <a:lnTo>
                  <a:pt x="269" y="889"/>
                </a:lnTo>
                <a:lnTo>
                  <a:pt x="278" y="886"/>
                </a:lnTo>
                <a:lnTo>
                  <a:pt x="287" y="881"/>
                </a:lnTo>
                <a:lnTo>
                  <a:pt x="294" y="872"/>
                </a:lnTo>
                <a:lnTo>
                  <a:pt x="299" y="860"/>
                </a:lnTo>
                <a:lnTo>
                  <a:pt x="302" y="854"/>
                </a:lnTo>
                <a:lnTo>
                  <a:pt x="315" y="312"/>
                </a:lnTo>
                <a:lnTo>
                  <a:pt x="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Freeform 10"/>
          <p:cNvSpPr>
            <a:spLocks/>
          </p:cNvSpPr>
          <p:nvPr/>
        </p:nvSpPr>
        <p:spPr bwMode="auto">
          <a:xfrm>
            <a:off x="1298575" y="4100513"/>
            <a:ext cx="128588" cy="303212"/>
          </a:xfrm>
          <a:custGeom>
            <a:avLst/>
            <a:gdLst>
              <a:gd name="T0" fmla="*/ 2147483647 w 81"/>
              <a:gd name="T1" fmla="*/ 0 h 191"/>
              <a:gd name="T2" fmla="*/ 2147483647 w 81"/>
              <a:gd name="T3" fmla="*/ 2147483647 h 191"/>
              <a:gd name="T4" fmla="*/ 2147483647 w 81"/>
              <a:gd name="T5" fmla="*/ 2147483647 h 191"/>
              <a:gd name="T6" fmla="*/ 2147483647 w 81"/>
              <a:gd name="T7" fmla="*/ 2147483647 h 191"/>
              <a:gd name="T8" fmla="*/ 2147483647 w 81"/>
              <a:gd name="T9" fmla="*/ 2147483647 h 191"/>
              <a:gd name="T10" fmla="*/ 2147483647 w 81"/>
              <a:gd name="T11" fmla="*/ 2147483647 h 191"/>
              <a:gd name="T12" fmla="*/ 2147483647 w 81"/>
              <a:gd name="T13" fmla="*/ 2147483647 h 191"/>
              <a:gd name="T14" fmla="*/ 2147483647 w 81"/>
              <a:gd name="T15" fmla="*/ 2147483647 h 191"/>
              <a:gd name="T16" fmla="*/ 2147483647 w 81"/>
              <a:gd name="T17" fmla="*/ 2147483647 h 191"/>
              <a:gd name="T18" fmla="*/ 2147483647 w 81"/>
              <a:gd name="T19" fmla="*/ 2147483647 h 191"/>
              <a:gd name="T20" fmla="*/ 2147483647 w 81"/>
              <a:gd name="T21" fmla="*/ 2147483647 h 191"/>
              <a:gd name="T22" fmla="*/ 2147483647 w 81"/>
              <a:gd name="T23" fmla="*/ 2147483647 h 191"/>
              <a:gd name="T24" fmla="*/ 2147483647 w 81"/>
              <a:gd name="T25" fmla="*/ 2147483647 h 191"/>
              <a:gd name="T26" fmla="*/ 2147483647 w 81"/>
              <a:gd name="T27" fmla="*/ 2147483647 h 191"/>
              <a:gd name="T28" fmla="*/ 2147483647 w 81"/>
              <a:gd name="T29" fmla="*/ 2147483647 h 191"/>
              <a:gd name="T30" fmla="*/ 2147483647 w 81"/>
              <a:gd name="T31" fmla="*/ 2147483647 h 191"/>
              <a:gd name="T32" fmla="*/ 2147483647 w 81"/>
              <a:gd name="T33" fmla="*/ 2147483647 h 191"/>
              <a:gd name="T34" fmla="*/ 2147483647 w 81"/>
              <a:gd name="T35" fmla="*/ 2147483647 h 191"/>
              <a:gd name="T36" fmla="*/ 2147483647 w 81"/>
              <a:gd name="T37" fmla="*/ 2147483647 h 191"/>
              <a:gd name="T38" fmla="*/ 2147483647 w 81"/>
              <a:gd name="T39" fmla="*/ 2147483647 h 191"/>
              <a:gd name="T40" fmla="*/ 2147483647 w 81"/>
              <a:gd name="T41" fmla="*/ 2147483647 h 191"/>
              <a:gd name="T42" fmla="*/ 2147483647 w 81"/>
              <a:gd name="T43" fmla="*/ 2147483647 h 191"/>
              <a:gd name="T44" fmla="*/ 0 w 81"/>
              <a:gd name="T45" fmla="*/ 2147483647 h 191"/>
              <a:gd name="T46" fmla="*/ 2147483647 w 81"/>
              <a:gd name="T47" fmla="*/ 2147483647 h 191"/>
              <a:gd name="T48" fmla="*/ 2147483647 w 81"/>
              <a:gd name="T49" fmla="*/ 2147483647 h 191"/>
              <a:gd name="T50" fmla="*/ 2147483647 w 81"/>
              <a:gd name="T51" fmla="*/ 2147483647 h 191"/>
              <a:gd name="T52" fmla="*/ 2147483647 w 81"/>
              <a:gd name="T53" fmla="*/ 2147483647 h 191"/>
              <a:gd name="T54" fmla="*/ 2147483647 w 81"/>
              <a:gd name="T55" fmla="*/ 2147483647 h 191"/>
              <a:gd name="T56" fmla="*/ 2147483647 w 81"/>
              <a:gd name="T57" fmla="*/ 2147483647 h 191"/>
              <a:gd name="T58" fmla="*/ 2147483647 w 81"/>
              <a:gd name="T59" fmla="*/ 2147483647 h 191"/>
              <a:gd name="T60" fmla="*/ 2147483647 w 81"/>
              <a:gd name="T61" fmla="*/ 2147483647 h 191"/>
              <a:gd name="T62" fmla="*/ 2147483647 w 81"/>
              <a:gd name="T63" fmla="*/ 0 h 19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1"/>
              <a:gd name="T97" fmla="*/ 0 h 191"/>
              <a:gd name="T98" fmla="*/ 81 w 81"/>
              <a:gd name="T99" fmla="*/ 191 h 19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1" h="191">
                <a:moveTo>
                  <a:pt x="39" y="0"/>
                </a:moveTo>
                <a:lnTo>
                  <a:pt x="44" y="30"/>
                </a:lnTo>
                <a:lnTo>
                  <a:pt x="46" y="45"/>
                </a:lnTo>
                <a:lnTo>
                  <a:pt x="50" y="63"/>
                </a:lnTo>
                <a:lnTo>
                  <a:pt x="55" y="73"/>
                </a:lnTo>
                <a:lnTo>
                  <a:pt x="61" y="86"/>
                </a:lnTo>
                <a:lnTo>
                  <a:pt x="69" y="100"/>
                </a:lnTo>
                <a:lnTo>
                  <a:pt x="76" y="114"/>
                </a:lnTo>
                <a:lnTo>
                  <a:pt x="80" y="127"/>
                </a:lnTo>
                <a:lnTo>
                  <a:pt x="81" y="144"/>
                </a:lnTo>
                <a:lnTo>
                  <a:pt x="78" y="158"/>
                </a:lnTo>
                <a:lnTo>
                  <a:pt x="74" y="169"/>
                </a:lnTo>
                <a:lnTo>
                  <a:pt x="67" y="178"/>
                </a:lnTo>
                <a:lnTo>
                  <a:pt x="59" y="186"/>
                </a:lnTo>
                <a:lnTo>
                  <a:pt x="50" y="189"/>
                </a:lnTo>
                <a:lnTo>
                  <a:pt x="41" y="191"/>
                </a:lnTo>
                <a:lnTo>
                  <a:pt x="32" y="189"/>
                </a:lnTo>
                <a:lnTo>
                  <a:pt x="22" y="187"/>
                </a:lnTo>
                <a:lnTo>
                  <a:pt x="15" y="181"/>
                </a:lnTo>
                <a:lnTo>
                  <a:pt x="8" y="172"/>
                </a:lnTo>
                <a:lnTo>
                  <a:pt x="4" y="163"/>
                </a:lnTo>
                <a:lnTo>
                  <a:pt x="1" y="153"/>
                </a:lnTo>
                <a:lnTo>
                  <a:pt x="0" y="140"/>
                </a:lnTo>
                <a:lnTo>
                  <a:pt x="2" y="124"/>
                </a:lnTo>
                <a:lnTo>
                  <a:pt x="6" y="112"/>
                </a:lnTo>
                <a:lnTo>
                  <a:pt x="13" y="98"/>
                </a:lnTo>
                <a:lnTo>
                  <a:pt x="21" y="86"/>
                </a:lnTo>
                <a:lnTo>
                  <a:pt x="26" y="73"/>
                </a:lnTo>
                <a:lnTo>
                  <a:pt x="30" y="62"/>
                </a:lnTo>
                <a:lnTo>
                  <a:pt x="34" y="47"/>
                </a:lnTo>
                <a:lnTo>
                  <a:pt x="36" y="30"/>
                </a:lnTo>
                <a:lnTo>
                  <a:pt x="39" y="0"/>
                </a:lnTo>
                <a:close/>
              </a:path>
            </a:pathLst>
          </a:custGeom>
          <a:solidFill>
            <a:srgbClr val="E463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Oval 11"/>
          <p:cNvSpPr>
            <a:spLocks noChangeArrowheads="1"/>
          </p:cNvSpPr>
          <p:nvPr/>
        </p:nvSpPr>
        <p:spPr bwMode="auto">
          <a:xfrm>
            <a:off x="684213" y="2024063"/>
            <a:ext cx="1357312" cy="288925"/>
          </a:xfrm>
          <a:prstGeom prst="ellipse">
            <a:avLst/>
          </a:pr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1514" name="Oval 12"/>
          <p:cNvSpPr>
            <a:spLocks noChangeArrowheads="1"/>
          </p:cNvSpPr>
          <p:nvPr/>
        </p:nvSpPr>
        <p:spPr bwMode="auto">
          <a:xfrm>
            <a:off x="939800" y="2500313"/>
            <a:ext cx="847725" cy="182562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1515" name="Oval 13"/>
          <p:cNvSpPr>
            <a:spLocks noChangeArrowheads="1"/>
          </p:cNvSpPr>
          <p:nvPr/>
        </p:nvSpPr>
        <p:spPr bwMode="auto">
          <a:xfrm>
            <a:off x="1296988" y="3897313"/>
            <a:ext cx="130175" cy="166687"/>
          </a:xfrm>
          <a:prstGeom prst="ellipse">
            <a:avLst/>
          </a:pr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1516" name="Freeform 14"/>
          <p:cNvSpPr>
            <a:spLocks/>
          </p:cNvSpPr>
          <p:nvPr/>
        </p:nvSpPr>
        <p:spPr bwMode="auto">
          <a:xfrm>
            <a:off x="1296988" y="3897313"/>
            <a:ext cx="130175" cy="166687"/>
          </a:xfrm>
          <a:custGeom>
            <a:avLst/>
            <a:gdLst>
              <a:gd name="T0" fmla="*/ 2147483647 w 82"/>
              <a:gd name="T1" fmla="*/ 2147483647 h 105"/>
              <a:gd name="T2" fmla="*/ 2147483647 w 82"/>
              <a:gd name="T3" fmla="*/ 2147483647 h 105"/>
              <a:gd name="T4" fmla="*/ 2147483647 w 82"/>
              <a:gd name="T5" fmla="*/ 2147483647 h 105"/>
              <a:gd name="T6" fmla="*/ 2147483647 w 82"/>
              <a:gd name="T7" fmla="*/ 2147483647 h 105"/>
              <a:gd name="T8" fmla="*/ 2147483647 w 82"/>
              <a:gd name="T9" fmla="*/ 2147483647 h 105"/>
              <a:gd name="T10" fmla="*/ 2147483647 w 82"/>
              <a:gd name="T11" fmla="*/ 2147483647 h 105"/>
              <a:gd name="T12" fmla="*/ 2147483647 w 82"/>
              <a:gd name="T13" fmla="*/ 2147483647 h 105"/>
              <a:gd name="T14" fmla="*/ 2147483647 w 82"/>
              <a:gd name="T15" fmla="*/ 2147483647 h 105"/>
              <a:gd name="T16" fmla="*/ 2147483647 w 82"/>
              <a:gd name="T17" fmla="*/ 2147483647 h 105"/>
              <a:gd name="T18" fmla="*/ 2147483647 w 82"/>
              <a:gd name="T19" fmla="*/ 2147483647 h 105"/>
              <a:gd name="T20" fmla="*/ 2147483647 w 82"/>
              <a:gd name="T21" fmla="*/ 2147483647 h 105"/>
              <a:gd name="T22" fmla="*/ 2147483647 w 82"/>
              <a:gd name="T23" fmla="*/ 2147483647 h 105"/>
              <a:gd name="T24" fmla="*/ 2147483647 w 82"/>
              <a:gd name="T25" fmla="*/ 2147483647 h 105"/>
              <a:gd name="T26" fmla="*/ 2147483647 w 82"/>
              <a:gd name="T27" fmla="*/ 2147483647 h 105"/>
              <a:gd name="T28" fmla="*/ 2147483647 w 82"/>
              <a:gd name="T29" fmla="*/ 2147483647 h 105"/>
              <a:gd name="T30" fmla="*/ 2147483647 w 82"/>
              <a:gd name="T31" fmla="*/ 2147483647 h 105"/>
              <a:gd name="T32" fmla="*/ 2147483647 w 82"/>
              <a:gd name="T33" fmla="*/ 2147483647 h 105"/>
              <a:gd name="T34" fmla="*/ 2147483647 w 82"/>
              <a:gd name="T35" fmla="*/ 2147483647 h 105"/>
              <a:gd name="T36" fmla="*/ 2147483647 w 82"/>
              <a:gd name="T37" fmla="*/ 2147483647 h 105"/>
              <a:gd name="T38" fmla="*/ 2147483647 w 82"/>
              <a:gd name="T39" fmla="*/ 2147483647 h 105"/>
              <a:gd name="T40" fmla="*/ 2147483647 w 82"/>
              <a:gd name="T41" fmla="*/ 2147483647 h 105"/>
              <a:gd name="T42" fmla="*/ 2147483647 w 82"/>
              <a:gd name="T43" fmla="*/ 0 h 105"/>
              <a:gd name="T44" fmla="*/ 2147483647 w 82"/>
              <a:gd name="T45" fmla="*/ 2147483647 h 105"/>
              <a:gd name="T46" fmla="*/ 2147483647 w 82"/>
              <a:gd name="T47" fmla="*/ 2147483647 h 105"/>
              <a:gd name="T48" fmla="*/ 2147483647 w 82"/>
              <a:gd name="T49" fmla="*/ 2147483647 h 105"/>
              <a:gd name="T50" fmla="*/ 2147483647 w 82"/>
              <a:gd name="T51" fmla="*/ 2147483647 h 105"/>
              <a:gd name="T52" fmla="*/ 2147483647 w 82"/>
              <a:gd name="T53" fmla="*/ 2147483647 h 105"/>
              <a:gd name="T54" fmla="*/ 2147483647 w 82"/>
              <a:gd name="T55" fmla="*/ 2147483647 h 105"/>
              <a:gd name="T56" fmla="*/ 2147483647 w 82"/>
              <a:gd name="T57" fmla="*/ 2147483647 h 105"/>
              <a:gd name="T58" fmla="*/ 2147483647 w 82"/>
              <a:gd name="T59" fmla="*/ 2147483647 h 105"/>
              <a:gd name="T60" fmla="*/ 2147483647 w 82"/>
              <a:gd name="T61" fmla="*/ 2147483647 h 105"/>
              <a:gd name="T62" fmla="*/ 2147483647 w 82"/>
              <a:gd name="T63" fmla="*/ 2147483647 h 105"/>
              <a:gd name="T64" fmla="*/ 2147483647 w 82"/>
              <a:gd name="T65" fmla="*/ 2147483647 h 105"/>
              <a:gd name="T66" fmla="*/ 2147483647 w 82"/>
              <a:gd name="T67" fmla="*/ 2147483647 h 105"/>
              <a:gd name="T68" fmla="*/ 2147483647 w 82"/>
              <a:gd name="T69" fmla="*/ 2147483647 h 105"/>
              <a:gd name="T70" fmla="*/ 2147483647 w 82"/>
              <a:gd name="T71" fmla="*/ 2147483647 h 105"/>
              <a:gd name="T72" fmla="*/ 2147483647 w 82"/>
              <a:gd name="T73" fmla="*/ 2147483647 h 105"/>
              <a:gd name="T74" fmla="*/ 0 w 82"/>
              <a:gd name="T75" fmla="*/ 2147483647 h 105"/>
              <a:gd name="T76" fmla="*/ 2147483647 w 82"/>
              <a:gd name="T77" fmla="*/ 2147483647 h 105"/>
              <a:gd name="T78" fmla="*/ 2147483647 w 82"/>
              <a:gd name="T79" fmla="*/ 2147483647 h 105"/>
              <a:gd name="T80" fmla="*/ 2147483647 w 82"/>
              <a:gd name="T81" fmla="*/ 2147483647 h 105"/>
              <a:gd name="T82" fmla="*/ 2147483647 w 82"/>
              <a:gd name="T83" fmla="*/ 2147483647 h 105"/>
              <a:gd name="T84" fmla="*/ 2147483647 w 82"/>
              <a:gd name="T85" fmla="*/ 0 h 10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2"/>
              <a:gd name="T130" fmla="*/ 0 h 105"/>
              <a:gd name="T131" fmla="*/ 82 w 82"/>
              <a:gd name="T132" fmla="*/ 105 h 10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2" h="105">
                <a:moveTo>
                  <a:pt x="41" y="17"/>
                </a:moveTo>
                <a:lnTo>
                  <a:pt x="44" y="17"/>
                </a:lnTo>
                <a:lnTo>
                  <a:pt x="47" y="18"/>
                </a:lnTo>
                <a:lnTo>
                  <a:pt x="49" y="19"/>
                </a:lnTo>
                <a:lnTo>
                  <a:pt x="52" y="20"/>
                </a:lnTo>
                <a:lnTo>
                  <a:pt x="54" y="21"/>
                </a:lnTo>
                <a:lnTo>
                  <a:pt x="56" y="23"/>
                </a:lnTo>
                <a:lnTo>
                  <a:pt x="58" y="25"/>
                </a:lnTo>
                <a:lnTo>
                  <a:pt x="61" y="27"/>
                </a:lnTo>
                <a:lnTo>
                  <a:pt x="62" y="30"/>
                </a:lnTo>
                <a:lnTo>
                  <a:pt x="64" y="33"/>
                </a:lnTo>
                <a:lnTo>
                  <a:pt x="65" y="36"/>
                </a:lnTo>
                <a:lnTo>
                  <a:pt x="66" y="39"/>
                </a:lnTo>
                <a:lnTo>
                  <a:pt x="67" y="42"/>
                </a:lnTo>
                <a:lnTo>
                  <a:pt x="68" y="45"/>
                </a:lnTo>
                <a:lnTo>
                  <a:pt x="68" y="49"/>
                </a:lnTo>
                <a:lnTo>
                  <a:pt x="68" y="52"/>
                </a:lnTo>
                <a:lnTo>
                  <a:pt x="68" y="56"/>
                </a:lnTo>
                <a:lnTo>
                  <a:pt x="68" y="59"/>
                </a:lnTo>
                <a:lnTo>
                  <a:pt x="67" y="63"/>
                </a:lnTo>
                <a:lnTo>
                  <a:pt x="66" y="66"/>
                </a:lnTo>
                <a:lnTo>
                  <a:pt x="65" y="69"/>
                </a:lnTo>
                <a:lnTo>
                  <a:pt x="64" y="72"/>
                </a:lnTo>
                <a:lnTo>
                  <a:pt x="62" y="75"/>
                </a:lnTo>
                <a:lnTo>
                  <a:pt x="61" y="77"/>
                </a:lnTo>
                <a:lnTo>
                  <a:pt x="58" y="80"/>
                </a:lnTo>
                <a:lnTo>
                  <a:pt x="56" y="82"/>
                </a:lnTo>
                <a:lnTo>
                  <a:pt x="54" y="84"/>
                </a:lnTo>
                <a:lnTo>
                  <a:pt x="52" y="85"/>
                </a:lnTo>
                <a:lnTo>
                  <a:pt x="49" y="86"/>
                </a:lnTo>
                <a:lnTo>
                  <a:pt x="47" y="87"/>
                </a:lnTo>
                <a:lnTo>
                  <a:pt x="44" y="88"/>
                </a:lnTo>
                <a:lnTo>
                  <a:pt x="41" y="88"/>
                </a:lnTo>
                <a:lnTo>
                  <a:pt x="38" y="88"/>
                </a:lnTo>
                <a:lnTo>
                  <a:pt x="36" y="87"/>
                </a:lnTo>
                <a:lnTo>
                  <a:pt x="33" y="86"/>
                </a:lnTo>
                <a:lnTo>
                  <a:pt x="31" y="85"/>
                </a:lnTo>
                <a:lnTo>
                  <a:pt x="29" y="84"/>
                </a:lnTo>
                <a:lnTo>
                  <a:pt x="26" y="82"/>
                </a:lnTo>
                <a:lnTo>
                  <a:pt x="24" y="80"/>
                </a:lnTo>
                <a:lnTo>
                  <a:pt x="22" y="77"/>
                </a:lnTo>
                <a:lnTo>
                  <a:pt x="20" y="75"/>
                </a:lnTo>
                <a:lnTo>
                  <a:pt x="19" y="72"/>
                </a:lnTo>
                <a:lnTo>
                  <a:pt x="17" y="69"/>
                </a:lnTo>
                <a:lnTo>
                  <a:pt x="16" y="66"/>
                </a:lnTo>
                <a:lnTo>
                  <a:pt x="16" y="63"/>
                </a:lnTo>
                <a:lnTo>
                  <a:pt x="15" y="59"/>
                </a:lnTo>
                <a:lnTo>
                  <a:pt x="14" y="56"/>
                </a:lnTo>
                <a:lnTo>
                  <a:pt x="14" y="52"/>
                </a:lnTo>
                <a:lnTo>
                  <a:pt x="14" y="49"/>
                </a:lnTo>
                <a:lnTo>
                  <a:pt x="15" y="45"/>
                </a:lnTo>
                <a:lnTo>
                  <a:pt x="16" y="42"/>
                </a:lnTo>
                <a:lnTo>
                  <a:pt x="16" y="39"/>
                </a:lnTo>
                <a:lnTo>
                  <a:pt x="17" y="36"/>
                </a:lnTo>
                <a:lnTo>
                  <a:pt x="19" y="33"/>
                </a:lnTo>
                <a:lnTo>
                  <a:pt x="20" y="30"/>
                </a:lnTo>
                <a:lnTo>
                  <a:pt x="22" y="27"/>
                </a:lnTo>
                <a:lnTo>
                  <a:pt x="24" y="25"/>
                </a:lnTo>
                <a:lnTo>
                  <a:pt x="26" y="23"/>
                </a:lnTo>
                <a:lnTo>
                  <a:pt x="29" y="21"/>
                </a:lnTo>
                <a:lnTo>
                  <a:pt x="31" y="20"/>
                </a:lnTo>
                <a:lnTo>
                  <a:pt x="33" y="19"/>
                </a:lnTo>
                <a:lnTo>
                  <a:pt x="36" y="18"/>
                </a:lnTo>
                <a:lnTo>
                  <a:pt x="38" y="17"/>
                </a:lnTo>
                <a:lnTo>
                  <a:pt x="41" y="17"/>
                </a:lnTo>
                <a:lnTo>
                  <a:pt x="41" y="0"/>
                </a:lnTo>
                <a:lnTo>
                  <a:pt x="46" y="0"/>
                </a:lnTo>
                <a:lnTo>
                  <a:pt x="50" y="1"/>
                </a:lnTo>
                <a:lnTo>
                  <a:pt x="54" y="2"/>
                </a:lnTo>
                <a:lnTo>
                  <a:pt x="57" y="3"/>
                </a:lnTo>
                <a:lnTo>
                  <a:pt x="61" y="6"/>
                </a:lnTo>
                <a:lnTo>
                  <a:pt x="64" y="8"/>
                </a:lnTo>
                <a:lnTo>
                  <a:pt x="67" y="12"/>
                </a:lnTo>
                <a:lnTo>
                  <a:pt x="70" y="15"/>
                </a:lnTo>
                <a:lnTo>
                  <a:pt x="73" y="19"/>
                </a:lnTo>
                <a:lnTo>
                  <a:pt x="76" y="23"/>
                </a:lnTo>
                <a:lnTo>
                  <a:pt x="78" y="27"/>
                </a:lnTo>
                <a:lnTo>
                  <a:pt x="79" y="32"/>
                </a:lnTo>
                <a:lnTo>
                  <a:pt x="81" y="37"/>
                </a:lnTo>
                <a:lnTo>
                  <a:pt x="82" y="42"/>
                </a:lnTo>
                <a:lnTo>
                  <a:pt x="82" y="47"/>
                </a:lnTo>
                <a:lnTo>
                  <a:pt x="82" y="52"/>
                </a:lnTo>
                <a:lnTo>
                  <a:pt x="82" y="58"/>
                </a:lnTo>
                <a:lnTo>
                  <a:pt x="82" y="63"/>
                </a:lnTo>
                <a:lnTo>
                  <a:pt x="81" y="68"/>
                </a:lnTo>
                <a:lnTo>
                  <a:pt x="79" y="73"/>
                </a:lnTo>
                <a:lnTo>
                  <a:pt x="78" y="77"/>
                </a:lnTo>
                <a:lnTo>
                  <a:pt x="76" y="82"/>
                </a:lnTo>
                <a:lnTo>
                  <a:pt x="73" y="86"/>
                </a:lnTo>
                <a:lnTo>
                  <a:pt x="70" y="90"/>
                </a:lnTo>
                <a:lnTo>
                  <a:pt x="67" y="93"/>
                </a:lnTo>
                <a:lnTo>
                  <a:pt x="64" y="97"/>
                </a:lnTo>
                <a:lnTo>
                  <a:pt x="61" y="99"/>
                </a:lnTo>
                <a:lnTo>
                  <a:pt x="57" y="101"/>
                </a:lnTo>
                <a:lnTo>
                  <a:pt x="54" y="103"/>
                </a:lnTo>
                <a:lnTo>
                  <a:pt x="50" y="104"/>
                </a:lnTo>
                <a:lnTo>
                  <a:pt x="46" y="105"/>
                </a:lnTo>
                <a:lnTo>
                  <a:pt x="41" y="105"/>
                </a:lnTo>
                <a:lnTo>
                  <a:pt x="37" y="105"/>
                </a:lnTo>
                <a:lnTo>
                  <a:pt x="33" y="104"/>
                </a:lnTo>
                <a:lnTo>
                  <a:pt x="29" y="103"/>
                </a:lnTo>
                <a:lnTo>
                  <a:pt x="26" y="101"/>
                </a:lnTo>
                <a:lnTo>
                  <a:pt x="22" y="99"/>
                </a:lnTo>
                <a:lnTo>
                  <a:pt x="19" y="97"/>
                </a:lnTo>
                <a:lnTo>
                  <a:pt x="16" y="93"/>
                </a:lnTo>
                <a:lnTo>
                  <a:pt x="12" y="90"/>
                </a:lnTo>
                <a:lnTo>
                  <a:pt x="9" y="86"/>
                </a:lnTo>
                <a:lnTo>
                  <a:pt x="7" y="82"/>
                </a:lnTo>
                <a:lnTo>
                  <a:pt x="5" y="77"/>
                </a:lnTo>
                <a:lnTo>
                  <a:pt x="3" y="73"/>
                </a:lnTo>
                <a:lnTo>
                  <a:pt x="2" y="68"/>
                </a:lnTo>
                <a:lnTo>
                  <a:pt x="1" y="63"/>
                </a:lnTo>
                <a:lnTo>
                  <a:pt x="0" y="58"/>
                </a:lnTo>
                <a:lnTo>
                  <a:pt x="0" y="52"/>
                </a:lnTo>
                <a:lnTo>
                  <a:pt x="0" y="47"/>
                </a:lnTo>
                <a:lnTo>
                  <a:pt x="1" y="42"/>
                </a:lnTo>
                <a:lnTo>
                  <a:pt x="2" y="37"/>
                </a:lnTo>
                <a:lnTo>
                  <a:pt x="3" y="32"/>
                </a:lnTo>
                <a:lnTo>
                  <a:pt x="5" y="27"/>
                </a:lnTo>
                <a:lnTo>
                  <a:pt x="7" y="23"/>
                </a:lnTo>
                <a:lnTo>
                  <a:pt x="9" y="19"/>
                </a:lnTo>
                <a:lnTo>
                  <a:pt x="12" y="15"/>
                </a:lnTo>
                <a:lnTo>
                  <a:pt x="16" y="12"/>
                </a:lnTo>
                <a:lnTo>
                  <a:pt x="19" y="8"/>
                </a:lnTo>
                <a:lnTo>
                  <a:pt x="22" y="6"/>
                </a:lnTo>
                <a:lnTo>
                  <a:pt x="26" y="3"/>
                </a:lnTo>
                <a:lnTo>
                  <a:pt x="29" y="2"/>
                </a:lnTo>
                <a:lnTo>
                  <a:pt x="33" y="1"/>
                </a:lnTo>
                <a:lnTo>
                  <a:pt x="37" y="0"/>
                </a:lnTo>
                <a:lnTo>
                  <a:pt x="41" y="0"/>
                </a:lnTo>
                <a:lnTo>
                  <a:pt x="41" y="17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2346325" y="1812925"/>
            <a:ext cx="20669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Monaco" charset="0"/>
              </a:rPr>
              <a:t>“High-Throughput</a:t>
            </a:r>
          </a:p>
          <a:p>
            <a:pPr algn="ctr" eaLnBrk="1" hangingPunct="1"/>
            <a:r>
              <a:rPr lang="en-US" sz="1400" b="1">
                <a:latin typeface="Monaco" charset="0"/>
              </a:rPr>
              <a:t>Screening Phase”</a:t>
            </a:r>
          </a:p>
          <a:p>
            <a:pPr algn="ctr" eaLnBrk="1" hangingPunct="1"/>
            <a:r>
              <a:rPr lang="en-US" sz="1400" b="1">
                <a:latin typeface="Monaco" charset="0"/>
              </a:rPr>
              <a:t>  200,000 - 1,000,000</a:t>
            </a:r>
          </a:p>
          <a:p>
            <a:pPr algn="ctr" eaLnBrk="1" hangingPunct="1"/>
            <a:r>
              <a:rPr lang="en-US" sz="1400" b="1">
                <a:latin typeface="Monaco" charset="0"/>
              </a:rPr>
              <a:t>Ligand types</a:t>
            </a:r>
          </a:p>
        </p:txBody>
      </p:sp>
      <p:sp>
        <p:nvSpPr>
          <p:cNvPr id="21518" name="Text Box 16"/>
          <p:cNvSpPr txBox="1">
            <a:spLocks noChangeArrowheads="1"/>
          </p:cNvSpPr>
          <p:nvPr/>
        </p:nvSpPr>
        <p:spPr bwMode="auto">
          <a:xfrm>
            <a:off x="2382838" y="2955925"/>
            <a:ext cx="21955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Monaco" charset="0"/>
              </a:rPr>
              <a:t>“Hit-to-Lead” Phase</a:t>
            </a:r>
          </a:p>
          <a:p>
            <a:pPr algn="ctr" eaLnBrk="1" hangingPunct="1"/>
            <a:r>
              <a:rPr lang="en-US" sz="1400" b="1">
                <a:latin typeface="Monaco" charset="0"/>
              </a:rPr>
              <a:t> 100-500 compounds</a:t>
            </a:r>
          </a:p>
        </p:txBody>
      </p:sp>
      <p:sp>
        <p:nvSpPr>
          <p:cNvPr id="21519" name="Line 17"/>
          <p:cNvSpPr>
            <a:spLocks noChangeShapeType="1"/>
          </p:cNvSpPr>
          <p:nvPr/>
        </p:nvSpPr>
        <p:spPr bwMode="auto">
          <a:xfrm>
            <a:off x="1074738" y="2911475"/>
            <a:ext cx="1042987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20" name="Line 18"/>
          <p:cNvSpPr>
            <a:spLocks noChangeShapeType="1"/>
          </p:cNvSpPr>
          <p:nvPr/>
        </p:nvSpPr>
        <p:spPr bwMode="auto">
          <a:xfrm>
            <a:off x="1244600" y="3448050"/>
            <a:ext cx="5222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21" name="Text Box 19"/>
          <p:cNvSpPr txBox="1">
            <a:spLocks noChangeArrowheads="1"/>
          </p:cNvSpPr>
          <p:nvPr/>
        </p:nvSpPr>
        <p:spPr bwMode="auto">
          <a:xfrm>
            <a:off x="2365375" y="3527425"/>
            <a:ext cx="21955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Monaco" charset="0"/>
              </a:rPr>
              <a:t>“Lead Optimization”</a:t>
            </a:r>
          </a:p>
          <a:p>
            <a:pPr algn="ctr" eaLnBrk="1" hangingPunct="1"/>
            <a:r>
              <a:rPr lang="en-US" sz="1400" b="1">
                <a:latin typeface="Monaco" charset="0"/>
              </a:rPr>
              <a:t> 1-5 compounds</a:t>
            </a:r>
          </a:p>
        </p:txBody>
      </p:sp>
      <p:sp>
        <p:nvSpPr>
          <p:cNvPr id="21522" name="Line 20"/>
          <p:cNvSpPr>
            <a:spLocks noChangeShapeType="1"/>
          </p:cNvSpPr>
          <p:nvPr/>
        </p:nvSpPr>
        <p:spPr bwMode="auto">
          <a:xfrm>
            <a:off x="1270000" y="3976688"/>
            <a:ext cx="5222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" name="AutoShape 21"/>
          <p:cNvSpPr>
            <a:spLocks noChangeArrowheads="1"/>
          </p:cNvSpPr>
          <p:nvPr/>
        </p:nvSpPr>
        <p:spPr bwMode="auto">
          <a:xfrm>
            <a:off x="533400" y="5207000"/>
            <a:ext cx="7010400" cy="725488"/>
          </a:xfrm>
          <a:prstGeom prst="rightArrow">
            <a:avLst>
              <a:gd name="adj1" fmla="val 48269"/>
              <a:gd name="adj2" fmla="val 106285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000" tIns="108000" rIns="108000" bIns="108000" anchor="ctr">
            <a:spAutoFit/>
          </a:bodyPr>
          <a:lstStyle/>
          <a:p>
            <a:pPr>
              <a:buFont typeface="Arial" pitchFamily="-110" charset="0"/>
              <a:buNone/>
              <a:defRPr/>
            </a:pPr>
            <a:endParaRPr lang="en-US" sz="1800"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21524" name="Rectangle 22"/>
          <p:cNvSpPr>
            <a:spLocks noChangeArrowheads="1"/>
          </p:cNvSpPr>
          <p:nvPr/>
        </p:nvSpPr>
        <p:spPr bwMode="auto">
          <a:xfrm>
            <a:off x="2828925" y="62214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17513" eaLnBrk="0" hangingPunct="0">
              <a:spcBef>
                <a:spcPct val="3000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sz="1600">
                <a:solidFill>
                  <a:srgbClr val="000000"/>
                </a:solidFill>
                <a:latin typeface="Abadi MT Condensed Extra Bold" charset="0"/>
              </a:rPr>
              <a:t>Clustering</a:t>
            </a:r>
          </a:p>
        </p:txBody>
      </p:sp>
      <p:grpSp>
        <p:nvGrpSpPr>
          <p:cNvPr id="21525" name="Group 23"/>
          <p:cNvGrpSpPr>
            <a:grpSpLocks/>
          </p:cNvGrpSpPr>
          <p:nvPr/>
        </p:nvGrpSpPr>
        <p:grpSpPr bwMode="auto">
          <a:xfrm>
            <a:off x="2819400" y="5180013"/>
            <a:ext cx="931863" cy="823912"/>
            <a:chOff x="5576" y="17472"/>
            <a:chExt cx="891" cy="728"/>
          </a:xfrm>
        </p:grpSpPr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5576" y="17472"/>
              <a:ext cx="891" cy="7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>
                <a:buFont typeface="Arial" pitchFamily="-110" charset="0"/>
                <a:buNone/>
                <a:defRPr/>
              </a:pPr>
              <a:endParaRPr lang="en-US" sz="1800">
                <a:latin typeface="Arial" pitchFamily="-110" charset="0"/>
                <a:ea typeface="Arial" pitchFamily="-110" charset="0"/>
                <a:cs typeface="Arial" pitchFamily="-110" charset="0"/>
              </a:endParaRPr>
            </a:p>
          </p:txBody>
        </p:sp>
        <p:sp>
          <p:nvSpPr>
            <p:cNvPr id="21548" name="Oval 25"/>
            <p:cNvSpPr>
              <a:spLocks noChangeArrowheads="1"/>
            </p:cNvSpPr>
            <p:nvPr/>
          </p:nvSpPr>
          <p:spPr bwMode="auto">
            <a:xfrm>
              <a:off x="5754" y="17528"/>
              <a:ext cx="416" cy="39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1549" name="AutoShape 26"/>
            <p:cNvSpPr>
              <a:spLocks noChangeArrowheads="1"/>
            </p:cNvSpPr>
            <p:nvPr/>
          </p:nvSpPr>
          <p:spPr bwMode="auto">
            <a:xfrm>
              <a:off x="5854" y="17528"/>
              <a:ext cx="78" cy="74"/>
            </a:xfrm>
            <a:prstGeom prst="octagon">
              <a:avLst>
                <a:gd name="adj" fmla="val 2928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1550" name="AutoShape 27"/>
            <p:cNvSpPr>
              <a:spLocks noChangeArrowheads="1"/>
            </p:cNvSpPr>
            <p:nvPr/>
          </p:nvSpPr>
          <p:spPr bwMode="auto">
            <a:xfrm>
              <a:off x="6033" y="18015"/>
              <a:ext cx="78" cy="73"/>
            </a:xfrm>
            <a:prstGeom prst="octagon">
              <a:avLst>
                <a:gd name="adj" fmla="val 2928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1551" name="Oval 28"/>
            <p:cNvSpPr>
              <a:spLocks noChangeArrowheads="1"/>
            </p:cNvSpPr>
            <p:nvPr/>
          </p:nvSpPr>
          <p:spPr bwMode="auto">
            <a:xfrm>
              <a:off x="6033" y="17679"/>
              <a:ext cx="78" cy="7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1552" name="AutoShape 29"/>
            <p:cNvSpPr>
              <a:spLocks noChangeArrowheads="1"/>
            </p:cNvSpPr>
            <p:nvPr/>
          </p:nvSpPr>
          <p:spPr bwMode="auto">
            <a:xfrm>
              <a:off x="6229" y="17792"/>
              <a:ext cx="77" cy="72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1553" name="Oval 30"/>
            <p:cNvSpPr>
              <a:spLocks noChangeArrowheads="1"/>
            </p:cNvSpPr>
            <p:nvPr/>
          </p:nvSpPr>
          <p:spPr bwMode="auto">
            <a:xfrm>
              <a:off x="5814" y="17976"/>
              <a:ext cx="76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1554" name="Oval 31"/>
            <p:cNvSpPr>
              <a:spLocks noChangeArrowheads="1"/>
            </p:cNvSpPr>
            <p:nvPr/>
          </p:nvSpPr>
          <p:spPr bwMode="auto">
            <a:xfrm>
              <a:off x="5635" y="17752"/>
              <a:ext cx="77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1555" name="Oval 32"/>
            <p:cNvSpPr>
              <a:spLocks noChangeArrowheads="1"/>
            </p:cNvSpPr>
            <p:nvPr/>
          </p:nvSpPr>
          <p:spPr bwMode="auto">
            <a:xfrm>
              <a:off x="5873" y="17791"/>
              <a:ext cx="78" cy="7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1556" name="AutoShape 33"/>
            <p:cNvSpPr>
              <a:spLocks noChangeArrowheads="1"/>
            </p:cNvSpPr>
            <p:nvPr/>
          </p:nvSpPr>
          <p:spPr bwMode="auto">
            <a:xfrm>
              <a:off x="6008" y="17792"/>
              <a:ext cx="77" cy="72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1557" name="Oval 34"/>
            <p:cNvSpPr>
              <a:spLocks noChangeArrowheads="1"/>
            </p:cNvSpPr>
            <p:nvPr/>
          </p:nvSpPr>
          <p:spPr bwMode="auto">
            <a:xfrm>
              <a:off x="5912" y="17648"/>
              <a:ext cx="78" cy="7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</p:grpSp>
      <p:sp>
        <p:nvSpPr>
          <p:cNvPr id="21526" name="Text Box 40"/>
          <p:cNvSpPr txBox="1">
            <a:spLocks noChangeArrowheads="1"/>
          </p:cNvSpPr>
          <p:nvPr/>
        </p:nvSpPr>
        <p:spPr bwMode="auto">
          <a:xfrm>
            <a:off x="1598613" y="5992813"/>
            <a:ext cx="108426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600">
                <a:latin typeface="Abadi MT Condensed Extra Bold" charset="0"/>
              </a:rPr>
              <a:t>Filtering out</a:t>
            </a:r>
          </a:p>
          <a:p>
            <a:pPr algn="ctr" eaLnBrk="1" hangingPunct="1"/>
            <a:r>
              <a:rPr lang="de-DE" sz="1600">
                <a:latin typeface="Abadi MT Condensed Extra Bold" charset="0"/>
              </a:rPr>
              <a:t>Hits and</a:t>
            </a:r>
          </a:p>
          <a:p>
            <a:pPr algn="ctr" eaLnBrk="1" hangingPunct="1"/>
            <a:r>
              <a:rPr lang="de-DE" sz="1600">
                <a:latin typeface="Abadi MT Condensed Extra Bold" charset="0"/>
              </a:rPr>
              <a:t>Hits to Lead</a:t>
            </a:r>
            <a:endParaRPr lang="en-US" sz="1600">
              <a:latin typeface="Abadi MT Condensed Extra Bold" charset="0"/>
            </a:endParaRPr>
          </a:p>
        </p:txBody>
      </p:sp>
      <p:sp>
        <p:nvSpPr>
          <p:cNvPr id="21527" name="Rectangle 41"/>
          <p:cNvSpPr>
            <a:spLocks noChangeArrowheads="1"/>
          </p:cNvSpPr>
          <p:nvPr/>
        </p:nvSpPr>
        <p:spPr bwMode="auto">
          <a:xfrm>
            <a:off x="4052888" y="6080125"/>
            <a:ext cx="112871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17513" eaLnBrk="0" hangingPunct="0">
              <a:spcBef>
                <a:spcPct val="3000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sz="1600">
                <a:solidFill>
                  <a:srgbClr val="000000"/>
                </a:solidFill>
                <a:latin typeface="Abadi MT Condensed Extra Bold" charset="0"/>
              </a:rPr>
              <a:t>Lead </a:t>
            </a:r>
          </a:p>
          <a:p>
            <a:pPr algn="ctr" defTabSz="417513" eaLnBrk="0" hangingPunct="0">
              <a:spcBef>
                <a:spcPct val="3000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sz="1600">
                <a:solidFill>
                  <a:srgbClr val="000000"/>
                </a:solidFill>
                <a:latin typeface="Abadi MT Condensed Extra Bold" charset="0"/>
              </a:rPr>
              <a:t>Optimization</a:t>
            </a:r>
          </a:p>
        </p:txBody>
      </p:sp>
      <p:pic>
        <p:nvPicPr>
          <p:cNvPr id="21528" name="Picture 42" descr="fla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49938"/>
            <a:ext cx="97155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027613"/>
            <a:ext cx="1066800" cy="1062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30" name="AutoShape 44"/>
          <p:cNvSpPr>
            <a:spLocks noChangeArrowheads="1"/>
          </p:cNvSpPr>
          <p:nvPr/>
        </p:nvSpPr>
        <p:spPr bwMode="auto">
          <a:xfrm>
            <a:off x="2895600" y="4656138"/>
            <a:ext cx="80963" cy="84137"/>
          </a:xfrm>
          <a:prstGeom prst="octagon">
            <a:avLst>
              <a:gd name="adj" fmla="val 2928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 sz="1800"/>
          </a:p>
        </p:txBody>
      </p:sp>
      <p:sp>
        <p:nvSpPr>
          <p:cNvPr id="21531" name="Oval 45"/>
          <p:cNvSpPr>
            <a:spLocks noChangeArrowheads="1"/>
          </p:cNvSpPr>
          <p:nvPr/>
        </p:nvSpPr>
        <p:spPr bwMode="auto">
          <a:xfrm>
            <a:off x="2895600" y="4857750"/>
            <a:ext cx="80963" cy="82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 sz="1800"/>
          </a:p>
        </p:txBody>
      </p:sp>
      <p:sp>
        <p:nvSpPr>
          <p:cNvPr id="21532" name="Text Box 46"/>
          <p:cNvSpPr txBox="1">
            <a:spLocks noChangeArrowheads="1"/>
          </p:cNvSpPr>
          <p:nvPr/>
        </p:nvSpPr>
        <p:spPr bwMode="auto">
          <a:xfrm>
            <a:off x="3013075" y="4575175"/>
            <a:ext cx="10795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Abadi MT Condensed Extra Bold" charset="0"/>
              </a:rPr>
              <a:t>active</a:t>
            </a:r>
          </a:p>
        </p:txBody>
      </p:sp>
      <p:sp>
        <p:nvSpPr>
          <p:cNvPr id="21533" name="Text Box 47"/>
          <p:cNvSpPr txBox="1">
            <a:spLocks noChangeArrowheads="1"/>
          </p:cNvSpPr>
          <p:nvPr/>
        </p:nvSpPr>
        <p:spPr bwMode="auto">
          <a:xfrm>
            <a:off x="3013075" y="4778375"/>
            <a:ext cx="10795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Abadi MT Condensed Extra Bold" charset="0"/>
              </a:rPr>
              <a:t>inactive</a:t>
            </a:r>
          </a:p>
        </p:txBody>
      </p:sp>
      <p:sp>
        <p:nvSpPr>
          <p:cNvPr id="21534" name="Rectangle 48"/>
          <p:cNvSpPr>
            <a:spLocks noChangeArrowheads="1"/>
          </p:cNvSpPr>
          <p:nvPr/>
        </p:nvSpPr>
        <p:spPr bwMode="auto">
          <a:xfrm>
            <a:off x="368300" y="4479925"/>
            <a:ext cx="17653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latin typeface="Abadi MT Condensed Extra Bold" charset="0"/>
              </a:rPr>
              <a:t>High-Throughput</a:t>
            </a:r>
            <a:r>
              <a:rPr lang="de-DE" sz="1600">
                <a:latin typeface="Abadi MT Condensed Extra Bold" charset="0"/>
              </a:rPr>
              <a:t> </a:t>
            </a:r>
          </a:p>
          <a:p>
            <a:pPr algn="ctr"/>
            <a:r>
              <a:rPr lang="de-DE" sz="1600">
                <a:latin typeface="Abadi MT Condensed Extra Bold" charset="0"/>
              </a:rPr>
              <a:t>Screening</a:t>
            </a:r>
          </a:p>
          <a:p>
            <a:pPr algn="ctr"/>
            <a:r>
              <a:rPr lang="de-DE" sz="1600">
                <a:latin typeface="Abadi MT Condensed Extra Bold" charset="0"/>
              </a:rPr>
              <a:t>in Wet Lab</a:t>
            </a:r>
            <a:endParaRPr lang="en-US" sz="1600">
              <a:latin typeface="Abadi MT Condensed Extra Bold" charset="0"/>
            </a:endParaRPr>
          </a:p>
        </p:txBody>
      </p:sp>
      <p:sp>
        <p:nvSpPr>
          <p:cNvPr id="21535" name="Text Box 49"/>
          <p:cNvSpPr txBox="1">
            <a:spLocks noChangeArrowheads="1"/>
          </p:cNvSpPr>
          <p:nvPr/>
        </p:nvSpPr>
        <p:spPr bwMode="auto">
          <a:xfrm>
            <a:off x="5334000" y="4565650"/>
            <a:ext cx="1524000" cy="2047875"/>
          </a:xfrm>
          <a:prstGeom prst="rect">
            <a:avLst/>
          </a:prstGeom>
          <a:gradFill rotWithShape="1">
            <a:gsLst>
              <a:gs pos="0">
                <a:srgbClr val="182F76"/>
              </a:gs>
              <a:gs pos="50000">
                <a:srgbClr val="3366FF"/>
              </a:gs>
              <a:gs pos="100000">
                <a:srgbClr val="182F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/>
                </a:solidFill>
                <a:latin typeface="Abadi MT Condensed Extra Bold" charset="0"/>
              </a:rPr>
              <a:t>Testing in cells, tissue</a:t>
            </a:r>
          </a:p>
          <a:p>
            <a:pPr algn="ctr" eaLnBrk="1" hangingPunct="1"/>
            <a:r>
              <a:rPr lang="en-US" sz="1600" b="1">
                <a:solidFill>
                  <a:schemeClr val="bg1"/>
                </a:solidFill>
                <a:latin typeface="Abadi MT Condensed Extra Bold" charset="0"/>
              </a:rPr>
              <a:t>cultures and animal models: assess efficacy and safety</a:t>
            </a:r>
          </a:p>
        </p:txBody>
      </p:sp>
      <p:sp>
        <p:nvSpPr>
          <p:cNvPr id="21536" name="Text Box 50"/>
          <p:cNvSpPr txBox="1">
            <a:spLocks noChangeArrowheads="1"/>
          </p:cNvSpPr>
          <p:nvPr/>
        </p:nvSpPr>
        <p:spPr bwMode="auto">
          <a:xfrm>
            <a:off x="7361238" y="4733925"/>
            <a:ext cx="1452562" cy="1803400"/>
          </a:xfrm>
          <a:prstGeom prst="rect">
            <a:avLst/>
          </a:prstGeom>
          <a:gradFill rotWithShape="1">
            <a:gsLst>
              <a:gs pos="0">
                <a:srgbClr val="182F76"/>
              </a:gs>
              <a:gs pos="50000">
                <a:srgbClr val="3366FF"/>
              </a:gs>
              <a:gs pos="100000">
                <a:srgbClr val="182F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/>
                </a:solidFill>
                <a:latin typeface="Abadi MT Condensed Extra Bold" charset="0"/>
              </a:rPr>
              <a:t>Clinical Candidate</a:t>
            </a:r>
          </a:p>
          <a:p>
            <a:pPr algn="ctr" eaLnBrk="1" hangingPunct="1"/>
            <a:r>
              <a:rPr lang="en-US" sz="1600" b="1">
                <a:solidFill>
                  <a:schemeClr val="bg1"/>
                </a:solidFill>
                <a:latin typeface="Abadi MT Condensed Extra Bold" charset="0"/>
              </a:rPr>
              <a:t>Clinical Trials</a:t>
            </a:r>
          </a:p>
          <a:p>
            <a:pPr algn="ctr" eaLnBrk="1" hangingPunct="1"/>
            <a:r>
              <a:rPr lang="en-US" sz="1600" b="1">
                <a:solidFill>
                  <a:srgbClr val="F75F2D"/>
                </a:solidFill>
                <a:latin typeface="Abadi MT Condensed Extra Bold" charset="0"/>
              </a:rPr>
              <a:t>(200-500 million dollars)</a:t>
            </a:r>
            <a:endParaRPr lang="en-US" sz="1600" b="1">
              <a:solidFill>
                <a:schemeClr val="bg1"/>
              </a:solidFill>
              <a:latin typeface="Abadi MT Condensed Extra Bold" charset="0"/>
            </a:endParaRPr>
          </a:p>
        </p:txBody>
      </p:sp>
      <p:sp>
        <p:nvSpPr>
          <p:cNvPr id="21537" name="Text Box 51"/>
          <p:cNvSpPr txBox="1">
            <a:spLocks noChangeArrowheads="1"/>
          </p:cNvSpPr>
          <p:nvPr/>
        </p:nvSpPr>
        <p:spPr bwMode="auto">
          <a:xfrm>
            <a:off x="1989138" y="1981200"/>
            <a:ext cx="56991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600">
                <a:latin typeface="Symbol" charset="0"/>
              </a:rPr>
              <a:t>}</a:t>
            </a:r>
          </a:p>
        </p:txBody>
      </p:sp>
      <p:sp>
        <p:nvSpPr>
          <p:cNvPr id="21538" name="Text Box 52"/>
          <p:cNvSpPr txBox="1">
            <a:spLocks noChangeArrowheads="1"/>
          </p:cNvSpPr>
          <p:nvPr/>
        </p:nvSpPr>
        <p:spPr bwMode="auto">
          <a:xfrm>
            <a:off x="1812925" y="2838450"/>
            <a:ext cx="4365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latin typeface="Symbol" charset="0"/>
              </a:rPr>
              <a:t>}</a:t>
            </a:r>
          </a:p>
        </p:txBody>
      </p:sp>
      <p:sp>
        <p:nvSpPr>
          <p:cNvPr id="21539" name="Text Box 53"/>
          <p:cNvSpPr txBox="1">
            <a:spLocks noChangeArrowheads="1"/>
          </p:cNvSpPr>
          <p:nvPr/>
        </p:nvSpPr>
        <p:spPr bwMode="auto">
          <a:xfrm>
            <a:off x="1811338" y="3413125"/>
            <a:ext cx="4365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latin typeface="Symbol" charset="0"/>
              </a:rPr>
              <a:t>}</a:t>
            </a:r>
            <a:endParaRPr lang="en-US" sz="4400" b="1">
              <a:latin typeface="Symbol" charset="0"/>
            </a:endParaRPr>
          </a:p>
        </p:txBody>
      </p:sp>
      <p:grpSp>
        <p:nvGrpSpPr>
          <p:cNvPr id="21540" name="Group 35"/>
          <p:cNvGrpSpPr>
            <a:grpSpLocks/>
          </p:cNvGrpSpPr>
          <p:nvPr/>
        </p:nvGrpSpPr>
        <p:grpSpPr bwMode="auto">
          <a:xfrm>
            <a:off x="1965325" y="4806950"/>
            <a:ext cx="777875" cy="1125538"/>
            <a:chOff x="3866" y="15024"/>
            <a:chExt cx="1633" cy="1769"/>
          </a:xfrm>
        </p:grpSpPr>
        <p:sp>
          <p:nvSpPr>
            <p:cNvPr id="57" name="AutoShape 36"/>
            <p:cNvSpPr>
              <a:spLocks noChangeArrowheads="1"/>
            </p:cNvSpPr>
            <p:nvPr/>
          </p:nvSpPr>
          <p:spPr bwMode="auto">
            <a:xfrm flipV="1">
              <a:off x="3866" y="15024"/>
              <a:ext cx="1633" cy="409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rgbClr val="171747"/>
                </a:gs>
                <a:gs pos="50000">
                  <a:schemeClr val="accent2"/>
                </a:gs>
                <a:gs pos="100000">
                  <a:srgbClr val="17174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Arial" pitchFamily="-110" charset="0"/>
                <a:buNone/>
                <a:defRPr/>
              </a:pPr>
              <a:endParaRPr lang="en-US" sz="1800">
                <a:latin typeface="Arial" pitchFamily="-110" charset="0"/>
                <a:ea typeface="Arial" pitchFamily="-110" charset="0"/>
                <a:cs typeface="Arial" pitchFamily="-110" charset="0"/>
              </a:endParaRPr>
            </a:p>
          </p:txBody>
        </p:sp>
        <p:sp>
          <p:nvSpPr>
            <p:cNvPr id="58" name="AutoShape 37"/>
            <p:cNvSpPr>
              <a:spLocks noChangeArrowheads="1"/>
            </p:cNvSpPr>
            <p:nvPr/>
          </p:nvSpPr>
          <p:spPr bwMode="auto">
            <a:xfrm flipV="1">
              <a:off x="3866" y="15341"/>
              <a:ext cx="1633" cy="108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71747"/>
                </a:gs>
                <a:gs pos="50000">
                  <a:schemeClr val="accent2"/>
                </a:gs>
                <a:gs pos="100000">
                  <a:srgbClr val="171747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Arial" pitchFamily="-110" charset="0"/>
                <a:buNone/>
                <a:defRPr/>
              </a:pPr>
              <a:endParaRPr lang="en-US" sz="1800">
                <a:latin typeface="Arial" pitchFamily="-110" charset="0"/>
                <a:ea typeface="Arial" pitchFamily="-110" charset="0"/>
                <a:cs typeface="Arial" pitchFamily="-110" charset="0"/>
              </a:endParaRPr>
            </a:p>
          </p:txBody>
        </p:sp>
        <p:sp>
          <p:nvSpPr>
            <p:cNvPr id="59" name="AutoShape 38"/>
            <p:cNvSpPr>
              <a:spLocks noChangeArrowheads="1"/>
            </p:cNvSpPr>
            <p:nvPr/>
          </p:nvSpPr>
          <p:spPr bwMode="auto">
            <a:xfrm flipV="1">
              <a:off x="4456" y="16025"/>
              <a:ext cx="453" cy="768"/>
            </a:xfrm>
            <a:prstGeom prst="can">
              <a:avLst>
                <a:gd name="adj" fmla="val 23836"/>
              </a:avLst>
            </a:prstGeom>
            <a:gradFill rotWithShape="1">
              <a:gsLst>
                <a:gs pos="0">
                  <a:srgbClr val="171747"/>
                </a:gs>
                <a:gs pos="50000">
                  <a:schemeClr val="accent2"/>
                </a:gs>
                <a:gs pos="100000">
                  <a:srgbClr val="17174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Arial" pitchFamily="-110" charset="0"/>
                <a:buNone/>
                <a:defRPr/>
              </a:pPr>
              <a:endParaRPr lang="en-US" sz="1800">
                <a:latin typeface="Arial" pitchFamily="-110" charset="0"/>
                <a:ea typeface="Arial" pitchFamily="-110" charset="0"/>
                <a:cs typeface="Arial" pitchFamily="-110" charset="0"/>
              </a:endParaRPr>
            </a:p>
          </p:txBody>
        </p:sp>
        <p:sp>
          <p:nvSpPr>
            <p:cNvPr id="60" name="AutoShape 39"/>
            <p:cNvSpPr>
              <a:spLocks noChangeArrowheads="1"/>
            </p:cNvSpPr>
            <p:nvPr/>
          </p:nvSpPr>
          <p:spPr bwMode="auto">
            <a:xfrm flipV="1">
              <a:off x="3866" y="15114"/>
              <a:ext cx="1633" cy="227"/>
            </a:xfrm>
            <a:prstGeom prst="can">
              <a:avLst>
                <a:gd name="adj" fmla="val 0"/>
              </a:avLst>
            </a:prstGeom>
            <a:gradFill rotWithShape="1">
              <a:gsLst>
                <a:gs pos="0">
                  <a:srgbClr val="171747"/>
                </a:gs>
                <a:gs pos="50000">
                  <a:schemeClr val="accent2"/>
                </a:gs>
                <a:gs pos="100000">
                  <a:srgbClr val="17174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Arial" pitchFamily="-110" charset="0"/>
                <a:buNone/>
                <a:defRPr/>
              </a:pPr>
              <a:endParaRPr lang="en-US" sz="1800">
                <a:latin typeface="Arial" pitchFamily="-110" charset="0"/>
                <a:ea typeface="Arial" pitchFamily="-110" charset="0"/>
                <a:cs typeface="Arial" pitchFamily="-110" charset="0"/>
              </a:endParaRPr>
            </a:p>
          </p:txBody>
        </p:sp>
      </p:grpSp>
      <p:sp>
        <p:nvSpPr>
          <p:cNvPr id="21541" name="TextBox 60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Science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- Conclusions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867400" y="6581775"/>
            <a:ext cx="21145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-110" charset="0"/>
              <a:buNone/>
              <a:defRPr/>
            </a:pPr>
            <a:r>
              <a:rPr lang="en-US" sz="1200" dirty="0">
                <a:solidFill>
                  <a:schemeClr val="accent2"/>
                </a:solidFill>
                <a:latin typeface="+mn-lt"/>
                <a:ea typeface="Arial" pitchFamily="-110" charset="0"/>
                <a:cs typeface="Arial" pitchFamily="-110" charset="0"/>
              </a:rPr>
              <a:t>Courtesy of Roger </a:t>
            </a:r>
            <a:r>
              <a:rPr lang="en-US" sz="1200" dirty="0" err="1">
                <a:solidFill>
                  <a:schemeClr val="accent2"/>
                </a:solidFill>
                <a:latin typeface="+mn-lt"/>
                <a:ea typeface="Arial" pitchFamily="-110" charset="0"/>
                <a:cs typeface="Arial" pitchFamily="-110" charset="0"/>
              </a:rPr>
              <a:t>Armen</a:t>
            </a:r>
            <a:r>
              <a:rPr lang="en-US" sz="1200" dirty="0">
                <a:solidFill>
                  <a:schemeClr val="accent2"/>
                </a:solidFill>
                <a:latin typeface="+mn-lt"/>
                <a:ea typeface="Arial" pitchFamily="-110" charset="0"/>
                <a:cs typeface="Arial" pitchFamily="-110" charset="0"/>
              </a:rPr>
              <a:t> (TJU)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0" y="304800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rgbClr val="000090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oup 41"/>
          <p:cNvGrpSpPr>
            <a:grpSpLocks/>
          </p:cNvGrpSpPr>
          <p:nvPr/>
        </p:nvGrpSpPr>
        <p:grpSpPr bwMode="auto">
          <a:xfrm>
            <a:off x="241300" y="5127625"/>
            <a:ext cx="1560513" cy="1638300"/>
            <a:chOff x="4495800" y="4953000"/>
            <a:chExt cx="1122760" cy="1082065"/>
          </a:xfrm>
        </p:grpSpPr>
        <p:grpSp>
          <p:nvGrpSpPr>
            <p:cNvPr id="80919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0922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0923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0924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0920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80898" name="Group 82"/>
          <p:cNvGrpSpPr>
            <a:grpSpLocks/>
          </p:cNvGrpSpPr>
          <p:nvPr/>
        </p:nvGrpSpPr>
        <p:grpSpPr bwMode="auto">
          <a:xfrm>
            <a:off x="1936750" y="5127625"/>
            <a:ext cx="1968500" cy="1638300"/>
            <a:chOff x="4350297" y="4953000"/>
            <a:chExt cx="1416774" cy="1082065"/>
          </a:xfrm>
        </p:grpSpPr>
        <p:grpSp>
          <p:nvGrpSpPr>
            <p:cNvPr id="80911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0914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0915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0916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0912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80899" name="Group 91"/>
          <p:cNvGrpSpPr>
            <a:grpSpLocks/>
          </p:cNvGrpSpPr>
          <p:nvPr/>
        </p:nvGrpSpPr>
        <p:grpSpPr bwMode="auto">
          <a:xfrm>
            <a:off x="4040188" y="5127625"/>
            <a:ext cx="1978025" cy="1638300"/>
            <a:chOff x="4346687" y="4953000"/>
            <a:chExt cx="1423991" cy="1082065"/>
          </a:xfrm>
        </p:grpSpPr>
        <p:grpSp>
          <p:nvGrpSpPr>
            <p:cNvPr id="80903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0906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0907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0908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0904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80900" name="Picture 127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38475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128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43000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Rectangle 31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25" descr="1hvk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604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126" descr="1hvk_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495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31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  <p:grpSp>
        <p:nvGrpSpPr>
          <p:cNvPr id="81924" name="Group 33"/>
          <p:cNvGrpSpPr>
            <a:grpSpLocks/>
          </p:cNvGrpSpPr>
          <p:nvPr/>
        </p:nvGrpSpPr>
        <p:grpSpPr bwMode="auto">
          <a:xfrm>
            <a:off x="4040188" y="5127625"/>
            <a:ext cx="1978025" cy="1638300"/>
            <a:chOff x="4346687" y="4953000"/>
            <a:chExt cx="1423991" cy="1082065"/>
          </a:xfrm>
        </p:grpSpPr>
        <p:grpSp>
          <p:nvGrpSpPr>
            <p:cNvPr id="81943" name="Group 34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37" name="Block Arc 36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1946" name="TextBox 37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1947" name="TextBox 38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1948" name="TextBox 39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944" name="TextBox 35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81925" name="Group 60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81935" name="Group 61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4" name="Block Arc 63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1938" name="TextBox 64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1939" name="TextBox 65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1940" name="TextBox 66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936" name="TextBox 62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81926" name="Group 69"/>
          <p:cNvGrpSpPr>
            <a:grpSpLocks/>
          </p:cNvGrpSpPr>
          <p:nvPr/>
        </p:nvGrpSpPr>
        <p:grpSpPr bwMode="auto">
          <a:xfrm>
            <a:off x="1936750" y="5127625"/>
            <a:ext cx="1968500" cy="1638300"/>
            <a:chOff x="4350297" y="4953000"/>
            <a:chExt cx="1416774" cy="1082065"/>
          </a:xfrm>
        </p:grpSpPr>
        <p:grpSp>
          <p:nvGrpSpPr>
            <p:cNvPr id="81927" name="Group 70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3" name="Block Arc 72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1930" name="TextBox 7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1931" name="TextBox 7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1932" name="TextBox 7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1928" name="TextBox 71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23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38475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124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43000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31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  <p:grpSp>
        <p:nvGrpSpPr>
          <p:cNvPr id="82948" name="Group 32"/>
          <p:cNvGrpSpPr>
            <a:grpSpLocks/>
          </p:cNvGrpSpPr>
          <p:nvPr/>
        </p:nvGrpSpPr>
        <p:grpSpPr bwMode="auto">
          <a:xfrm>
            <a:off x="4040188" y="5127625"/>
            <a:ext cx="1978025" cy="1638300"/>
            <a:chOff x="4346687" y="4953000"/>
            <a:chExt cx="1423991" cy="1082065"/>
          </a:xfrm>
        </p:grpSpPr>
        <p:grpSp>
          <p:nvGrpSpPr>
            <p:cNvPr id="82967" name="Group 3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36" name="Block Arc 35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2970" name="TextBox 3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2971" name="TextBox 3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2972" name="TextBox 3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968" name="TextBox 34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82949" name="Group 50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82959" name="Group 51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4" name="Block Arc 53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2962" name="TextBox 54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2963" name="TextBox 55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2964" name="TextBox 56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960" name="TextBox 52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82950" name="Group 59"/>
          <p:cNvGrpSpPr>
            <a:grpSpLocks/>
          </p:cNvGrpSpPr>
          <p:nvPr/>
        </p:nvGrpSpPr>
        <p:grpSpPr bwMode="auto">
          <a:xfrm>
            <a:off x="1936750" y="5127625"/>
            <a:ext cx="1968500" cy="1638300"/>
            <a:chOff x="4350297" y="4953000"/>
            <a:chExt cx="1416774" cy="1082065"/>
          </a:xfrm>
        </p:grpSpPr>
        <p:grpSp>
          <p:nvGrpSpPr>
            <p:cNvPr id="82951" name="Group 60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3" name="Block Arc 62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2954" name="TextBox 6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2955" name="TextBox 6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2956" name="TextBox 6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8" name="Straight Arrow Connector 67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952" name="TextBox 61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69" name="Group 41"/>
          <p:cNvGrpSpPr>
            <a:grpSpLocks/>
          </p:cNvGrpSpPr>
          <p:nvPr/>
        </p:nvGrpSpPr>
        <p:grpSpPr bwMode="auto">
          <a:xfrm>
            <a:off x="220663" y="5143500"/>
            <a:ext cx="1560512" cy="1638300"/>
            <a:chOff x="4495800" y="4953000"/>
            <a:chExt cx="1122760" cy="1082065"/>
          </a:xfrm>
        </p:grpSpPr>
        <p:grpSp>
          <p:nvGrpSpPr>
            <p:cNvPr id="83995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3998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3999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4000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3996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83970" name="Group 82"/>
          <p:cNvGrpSpPr>
            <a:grpSpLocks/>
          </p:cNvGrpSpPr>
          <p:nvPr/>
        </p:nvGrpSpPr>
        <p:grpSpPr bwMode="auto">
          <a:xfrm>
            <a:off x="1916113" y="5143500"/>
            <a:ext cx="1968500" cy="1638300"/>
            <a:chOff x="4350297" y="4953000"/>
            <a:chExt cx="1416774" cy="1082065"/>
          </a:xfrm>
        </p:grpSpPr>
        <p:grpSp>
          <p:nvGrpSpPr>
            <p:cNvPr id="83987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3990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3991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3992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3988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83971" name="Group 91"/>
          <p:cNvGrpSpPr>
            <a:grpSpLocks/>
          </p:cNvGrpSpPr>
          <p:nvPr/>
        </p:nvGrpSpPr>
        <p:grpSpPr bwMode="auto">
          <a:xfrm>
            <a:off x="4019550" y="5143500"/>
            <a:ext cx="1978025" cy="1638300"/>
            <a:chOff x="4346687" y="4953000"/>
            <a:chExt cx="1423991" cy="1082065"/>
          </a:xfrm>
        </p:grpSpPr>
        <p:grpSp>
          <p:nvGrpSpPr>
            <p:cNvPr id="83979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3982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3983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3984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3980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83972" name="Picture 119" descr="1hvk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60463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120" descr="1hvk_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49588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Straight Arrow Connector 34"/>
          <p:cNvCxnSpPr/>
          <p:nvPr/>
        </p:nvCxnSpPr>
        <p:spPr>
          <a:xfrm flipV="1">
            <a:off x="2543175" y="2033588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3975" name="Picture 35" descr="ligand_step1 copy 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35"/>
          <a:stretch>
            <a:fillRect/>
          </a:stretch>
        </p:blipFill>
        <p:spPr bwMode="auto">
          <a:xfrm>
            <a:off x="3048000" y="1039813"/>
            <a:ext cx="42656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36" descr="CodeCogsEqn-1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1209675"/>
            <a:ext cx="15589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7" name="Rectangle 39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70163" y="839788"/>
            <a:ext cx="15636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Protein pocket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3" name="Group 41"/>
          <p:cNvGrpSpPr>
            <a:grpSpLocks/>
          </p:cNvGrpSpPr>
          <p:nvPr/>
        </p:nvGrpSpPr>
        <p:grpSpPr bwMode="auto">
          <a:xfrm>
            <a:off x="220663" y="5126038"/>
            <a:ext cx="1560512" cy="1638300"/>
            <a:chOff x="4495800" y="4953000"/>
            <a:chExt cx="1122760" cy="1082065"/>
          </a:xfrm>
        </p:grpSpPr>
        <p:grpSp>
          <p:nvGrpSpPr>
            <p:cNvPr id="85020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5023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5024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5025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5021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84994" name="Group 82"/>
          <p:cNvGrpSpPr>
            <a:grpSpLocks/>
          </p:cNvGrpSpPr>
          <p:nvPr/>
        </p:nvGrpSpPr>
        <p:grpSpPr bwMode="auto">
          <a:xfrm>
            <a:off x="1916113" y="5126038"/>
            <a:ext cx="1968500" cy="1638300"/>
            <a:chOff x="4350297" y="4953000"/>
            <a:chExt cx="1416774" cy="1082065"/>
          </a:xfrm>
        </p:grpSpPr>
        <p:grpSp>
          <p:nvGrpSpPr>
            <p:cNvPr id="85012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5015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5016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5017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5013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84995" name="Group 91"/>
          <p:cNvGrpSpPr>
            <a:grpSpLocks/>
          </p:cNvGrpSpPr>
          <p:nvPr/>
        </p:nvGrpSpPr>
        <p:grpSpPr bwMode="auto">
          <a:xfrm>
            <a:off x="4019550" y="5126038"/>
            <a:ext cx="1978025" cy="1638300"/>
            <a:chOff x="4346687" y="4953000"/>
            <a:chExt cx="1423991" cy="1082065"/>
          </a:xfrm>
        </p:grpSpPr>
        <p:grpSp>
          <p:nvGrpSpPr>
            <p:cNvPr id="85004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5007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5008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5009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30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5005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84996" name="Picture 119" descr="1hvk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Picture 120" descr="1hvk_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flipV="1">
            <a:off x="2543175" y="2033588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4999" name="Picture 39" descr="ligand_step1 copy 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35"/>
          <a:stretch>
            <a:fillRect/>
          </a:stretch>
        </p:blipFill>
        <p:spPr bwMode="auto">
          <a:xfrm>
            <a:off x="3048000" y="1039813"/>
            <a:ext cx="42656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0" name="Picture 40" descr="CodeCogsEqn-1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1209675"/>
            <a:ext cx="15589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Picture 50" descr="CodeCogsEqn-14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1871663"/>
            <a:ext cx="154463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Rectangle 52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70163" y="839788"/>
            <a:ext cx="15636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Protein pocket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7" name="Group 41"/>
          <p:cNvGrpSpPr>
            <a:grpSpLocks/>
          </p:cNvGrpSpPr>
          <p:nvPr/>
        </p:nvGrpSpPr>
        <p:grpSpPr bwMode="auto">
          <a:xfrm>
            <a:off x="223838" y="5116513"/>
            <a:ext cx="1560512" cy="1638300"/>
            <a:chOff x="4495800" y="4953000"/>
            <a:chExt cx="1122760" cy="1082065"/>
          </a:xfrm>
        </p:grpSpPr>
        <p:grpSp>
          <p:nvGrpSpPr>
            <p:cNvPr id="86045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6048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6049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6050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6046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86018" name="Group 82"/>
          <p:cNvGrpSpPr>
            <a:grpSpLocks/>
          </p:cNvGrpSpPr>
          <p:nvPr/>
        </p:nvGrpSpPr>
        <p:grpSpPr bwMode="auto">
          <a:xfrm>
            <a:off x="1917700" y="5116513"/>
            <a:ext cx="1970088" cy="1638300"/>
            <a:chOff x="4350297" y="4953000"/>
            <a:chExt cx="1416774" cy="1082065"/>
          </a:xfrm>
        </p:grpSpPr>
        <p:grpSp>
          <p:nvGrpSpPr>
            <p:cNvPr id="86037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286" y="4953000"/>
                <a:ext cx="106743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6040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6041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6042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315" y="5521294"/>
                <a:ext cx="76490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4163" y="5570574"/>
                <a:ext cx="297967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6038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86019" name="Group 91"/>
          <p:cNvGrpSpPr>
            <a:grpSpLocks/>
          </p:cNvGrpSpPr>
          <p:nvPr/>
        </p:nvGrpSpPr>
        <p:grpSpPr bwMode="auto">
          <a:xfrm>
            <a:off x="4021138" y="5116513"/>
            <a:ext cx="1979612" cy="1638300"/>
            <a:chOff x="4346687" y="4953000"/>
            <a:chExt cx="1423991" cy="1082065"/>
          </a:xfrm>
        </p:grpSpPr>
        <p:grpSp>
          <p:nvGrpSpPr>
            <p:cNvPr id="86029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6280" y="4953000"/>
                <a:ext cx="1066566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6032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6033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6034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4441" y="5521294"/>
                <a:ext cx="7536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938" y="5570574"/>
                <a:ext cx="299187" cy="84930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6030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86020" name="Picture 119" descr="1hvk_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3175" y="113347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120" descr="1hvk_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3175" y="30226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2543175" y="2033588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6023" name="Picture 56" descr="ligand_step1 copy 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35"/>
          <a:stretch>
            <a:fillRect/>
          </a:stretch>
        </p:blipFill>
        <p:spPr bwMode="auto">
          <a:xfrm>
            <a:off x="3048000" y="1039813"/>
            <a:ext cx="42656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57" descr="CodeCogsEqn-13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1209675"/>
            <a:ext cx="15589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5" name="Picture 34" descr="CodeCogsEqn-14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1871663"/>
            <a:ext cx="154463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6" name="Picture 35" descr="CodeCogsEqn-15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13" y="2535238"/>
            <a:ext cx="16398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7" name="Rectangle 36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70163" y="839788"/>
            <a:ext cx="156368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atin typeface="+mn-lt"/>
              </a:rPr>
              <a:t>Protein pocket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5" name="Group 41"/>
          <p:cNvGrpSpPr>
            <a:grpSpLocks/>
          </p:cNvGrpSpPr>
          <p:nvPr/>
        </p:nvGrpSpPr>
        <p:grpSpPr bwMode="auto">
          <a:xfrm>
            <a:off x="220663" y="5126038"/>
            <a:ext cx="1560512" cy="1638300"/>
            <a:chOff x="4495800" y="4953000"/>
            <a:chExt cx="1122760" cy="1082065"/>
          </a:xfrm>
        </p:grpSpPr>
        <p:grpSp>
          <p:nvGrpSpPr>
            <p:cNvPr id="88100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8103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8104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8105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8101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88066" name="Group 82"/>
          <p:cNvGrpSpPr>
            <a:grpSpLocks/>
          </p:cNvGrpSpPr>
          <p:nvPr/>
        </p:nvGrpSpPr>
        <p:grpSpPr bwMode="auto">
          <a:xfrm>
            <a:off x="1916113" y="5126038"/>
            <a:ext cx="1968500" cy="1638300"/>
            <a:chOff x="4350297" y="4953000"/>
            <a:chExt cx="1416774" cy="1082065"/>
          </a:xfrm>
        </p:grpSpPr>
        <p:grpSp>
          <p:nvGrpSpPr>
            <p:cNvPr id="88092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8095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8096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8097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8093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88067" name="Group 91"/>
          <p:cNvGrpSpPr>
            <a:grpSpLocks/>
          </p:cNvGrpSpPr>
          <p:nvPr/>
        </p:nvGrpSpPr>
        <p:grpSpPr bwMode="auto">
          <a:xfrm>
            <a:off x="4019550" y="5126038"/>
            <a:ext cx="1978025" cy="1638300"/>
            <a:chOff x="4346687" y="4953000"/>
            <a:chExt cx="1423991" cy="1082065"/>
          </a:xfrm>
        </p:grpSpPr>
        <p:grpSp>
          <p:nvGrpSpPr>
            <p:cNvPr id="88084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8087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8088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8089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30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8085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pic>
        <p:nvPicPr>
          <p:cNvPr id="88068" name="Picture 119" descr="1hvk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120" descr="1hvk_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ube 36"/>
          <p:cNvSpPr/>
          <p:nvPr/>
        </p:nvSpPr>
        <p:spPr bwMode="auto">
          <a:xfrm>
            <a:off x="3096189" y="1322419"/>
            <a:ext cx="1697186" cy="1709771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Oval 37"/>
          <p:cNvSpPr>
            <a:spLocks noChangeAspect="1"/>
          </p:cNvSpPr>
          <p:nvPr/>
        </p:nvSpPr>
        <p:spPr>
          <a:xfrm>
            <a:off x="3400425" y="1855788"/>
            <a:ext cx="180975" cy="182562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88072" name="Picture 38" descr="CodeCogsEqn-9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1474788"/>
            <a:ext cx="9842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Arrow Connector 39"/>
          <p:cNvCxnSpPr/>
          <p:nvPr/>
        </p:nvCxnSpPr>
        <p:spPr>
          <a:xfrm flipH="1">
            <a:off x="4025900" y="1398588"/>
            <a:ext cx="3336925" cy="492125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7905750" y="1128713"/>
            <a:ext cx="457200" cy="423862"/>
          </a:xfrm>
          <a:prstGeom prst="ellipse">
            <a:avLst/>
          </a:prstGeom>
          <a:solidFill>
            <a:schemeClr val="lt1">
              <a:alpha val="0"/>
            </a:schemeClr>
          </a:solidFill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1" name="Oval 50"/>
          <p:cNvSpPr/>
          <p:nvPr/>
        </p:nvSpPr>
        <p:spPr>
          <a:xfrm>
            <a:off x="7905750" y="1814513"/>
            <a:ext cx="457200" cy="423862"/>
          </a:xfrm>
          <a:prstGeom prst="ellipse">
            <a:avLst/>
          </a:prstGeom>
          <a:solidFill>
            <a:schemeClr val="lt1">
              <a:alpha val="0"/>
            </a:schemeClr>
          </a:solidFill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2" name="Oval 51"/>
          <p:cNvSpPr/>
          <p:nvPr/>
        </p:nvSpPr>
        <p:spPr>
          <a:xfrm>
            <a:off x="7924800" y="2457450"/>
            <a:ext cx="457200" cy="423863"/>
          </a:xfrm>
          <a:prstGeom prst="ellipse">
            <a:avLst/>
          </a:prstGeom>
          <a:solidFill>
            <a:schemeClr val="lt1">
              <a:alpha val="0"/>
            </a:schemeClr>
          </a:solidFill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4010025" y="2008188"/>
            <a:ext cx="335280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4019550" y="2128838"/>
            <a:ext cx="3343275" cy="48895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8079" name="Picture 60" descr="CodeCogsEqn-13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1209675"/>
            <a:ext cx="15589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0" name="Picture 61" descr="CodeCogsEqn-14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1871663"/>
            <a:ext cx="154463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Picture 62" descr="CodeCogsEqn-15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13" y="2535238"/>
            <a:ext cx="1639887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" name="Straight Arrow Connector 63"/>
          <p:cNvCxnSpPr/>
          <p:nvPr/>
        </p:nvCxnSpPr>
        <p:spPr>
          <a:xfrm flipV="1">
            <a:off x="2543175" y="2033588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083" name="Rectangle 64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89" name="Group 41"/>
          <p:cNvGrpSpPr>
            <a:grpSpLocks/>
          </p:cNvGrpSpPr>
          <p:nvPr/>
        </p:nvGrpSpPr>
        <p:grpSpPr bwMode="auto">
          <a:xfrm>
            <a:off x="220663" y="5126038"/>
            <a:ext cx="1560512" cy="1638300"/>
            <a:chOff x="4495800" y="4953000"/>
            <a:chExt cx="1122760" cy="1082065"/>
          </a:xfrm>
        </p:grpSpPr>
        <p:grpSp>
          <p:nvGrpSpPr>
            <p:cNvPr id="89117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9120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9121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9122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9118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89090" name="Group 82"/>
          <p:cNvGrpSpPr>
            <a:grpSpLocks/>
          </p:cNvGrpSpPr>
          <p:nvPr/>
        </p:nvGrpSpPr>
        <p:grpSpPr bwMode="auto">
          <a:xfrm>
            <a:off x="1916113" y="5126038"/>
            <a:ext cx="1968500" cy="1638300"/>
            <a:chOff x="4350297" y="4953000"/>
            <a:chExt cx="1416774" cy="1082065"/>
          </a:xfrm>
        </p:grpSpPr>
        <p:grpSp>
          <p:nvGrpSpPr>
            <p:cNvPr id="89109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2" y="4953000"/>
                <a:ext cx="1067151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9112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9113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9114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9110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89091" name="Group 91"/>
          <p:cNvGrpSpPr>
            <a:grpSpLocks/>
          </p:cNvGrpSpPr>
          <p:nvPr/>
        </p:nvGrpSpPr>
        <p:grpSpPr bwMode="auto">
          <a:xfrm>
            <a:off x="4019550" y="5126038"/>
            <a:ext cx="1978025" cy="1638300"/>
            <a:chOff x="4346687" y="4953000"/>
            <a:chExt cx="1423991" cy="1082065"/>
          </a:xfrm>
        </p:grpSpPr>
        <p:grpSp>
          <p:nvGrpSpPr>
            <p:cNvPr id="89101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89104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89105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89106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6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30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9102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sp>
        <p:nvSpPr>
          <p:cNvPr id="53" name="Cube 52"/>
          <p:cNvSpPr/>
          <p:nvPr/>
        </p:nvSpPr>
        <p:spPr bwMode="auto">
          <a:xfrm>
            <a:off x="3121589" y="1542198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Cube 53"/>
          <p:cNvSpPr/>
          <p:nvPr/>
        </p:nvSpPr>
        <p:spPr bwMode="auto">
          <a:xfrm>
            <a:off x="3180539" y="3447198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Oval 54"/>
          <p:cNvSpPr>
            <a:spLocks noChangeAspect="1"/>
          </p:cNvSpPr>
          <p:nvPr/>
        </p:nvSpPr>
        <p:spPr>
          <a:xfrm>
            <a:off x="3425825" y="2074863"/>
            <a:ext cx="180975" cy="184150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3856038" y="4025900"/>
            <a:ext cx="179387" cy="182563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8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2540000" y="2043113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581275" y="4132263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9098" name="Picture 37" descr="1hvk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9" name="Picture 38" descr="1hvk_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0" name="Rectangle 39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be 52"/>
          <p:cNvSpPr/>
          <p:nvPr/>
        </p:nvSpPr>
        <p:spPr bwMode="auto">
          <a:xfrm>
            <a:off x="3142234" y="1543390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Cube 53"/>
          <p:cNvSpPr/>
          <p:nvPr/>
        </p:nvSpPr>
        <p:spPr bwMode="auto">
          <a:xfrm>
            <a:off x="3201184" y="3448390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Oval 54"/>
          <p:cNvSpPr>
            <a:spLocks noChangeAspect="1"/>
          </p:cNvSpPr>
          <p:nvPr/>
        </p:nvSpPr>
        <p:spPr>
          <a:xfrm>
            <a:off x="3446463" y="2076450"/>
            <a:ext cx="180975" cy="182563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3876675" y="4027488"/>
            <a:ext cx="179388" cy="182562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8000"/>
              </a:solidFill>
            </a:endParaRPr>
          </a:p>
        </p:txBody>
      </p:sp>
      <p:pic>
        <p:nvPicPr>
          <p:cNvPr id="90117" name="Picture 58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38475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59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43000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9" name="Rectangle 35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  <p:grpSp>
        <p:nvGrpSpPr>
          <p:cNvPr id="90120" name="Group 36"/>
          <p:cNvGrpSpPr>
            <a:grpSpLocks/>
          </p:cNvGrpSpPr>
          <p:nvPr/>
        </p:nvGrpSpPr>
        <p:grpSpPr bwMode="auto">
          <a:xfrm>
            <a:off x="4040188" y="5127625"/>
            <a:ext cx="1978025" cy="1638300"/>
            <a:chOff x="4346687" y="4953000"/>
            <a:chExt cx="1423991" cy="1082065"/>
          </a:xfrm>
        </p:grpSpPr>
        <p:grpSp>
          <p:nvGrpSpPr>
            <p:cNvPr id="90139" name="Group 3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0" name="Block Arc 39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0142" name="TextBox 40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0143" name="TextBox 5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0144" name="TextBox 51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8" name="Straight Arrow Connector 57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0140" name="TextBox 38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90121" name="Group 60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90131" name="Group 61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4" name="Block Arc 63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0134" name="TextBox 64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0135" name="TextBox 65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0136" name="TextBox 66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0132" name="TextBox 62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90122" name="Group 69"/>
          <p:cNvGrpSpPr>
            <a:grpSpLocks/>
          </p:cNvGrpSpPr>
          <p:nvPr/>
        </p:nvGrpSpPr>
        <p:grpSpPr bwMode="auto">
          <a:xfrm>
            <a:off x="1936750" y="5127625"/>
            <a:ext cx="1968500" cy="1638300"/>
            <a:chOff x="4350297" y="4953000"/>
            <a:chExt cx="1416774" cy="1082065"/>
          </a:xfrm>
        </p:grpSpPr>
        <p:grpSp>
          <p:nvGrpSpPr>
            <p:cNvPr id="90123" name="Group 70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3" name="Block Arc 72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0126" name="TextBox 7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0127" name="TextBox 7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0128" name="TextBox 7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0124" name="TextBox 71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191966"/>
                </a:solidFill>
                <a:latin typeface="Calibri" charset="0"/>
              </a:rPr>
              <a:t>Drug Development Process</a:t>
            </a:r>
            <a:endParaRPr lang="en-US">
              <a:latin typeface="Calibri" charset="0"/>
            </a:endParaRPr>
          </a:p>
        </p:txBody>
      </p:sp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6553200" y="64166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5F279F-1A4F-194B-B56B-24456E3EA174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7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23" name="AutoShape 21"/>
          <p:cNvSpPr>
            <a:spLocks noChangeArrowheads="1"/>
          </p:cNvSpPr>
          <p:nvPr/>
        </p:nvSpPr>
        <p:spPr bwMode="auto">
          <a:xfrm>
            <a:off x="533400" y="5207000"/>
            <a:ext cx="7010400" cy="725488"/>
          </a:xfrm>
          <a:prstGeom prst="rightArrow">
            <a:avLst>
              <a:gd name="adj1" fmla="val 48269"/>
              <a:gd name="adj2" fmla="val 106285"/>
            </a:avLst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</a:schemeClr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000" tIns="108000" rIns="108000" bIns="108000" anchor="ctr">
            <a:spAutoFit/>
          </a:bodyPr>
          <a:lstStyle/>
          <a:p>
            <a:pPr>
              <a:buFont typeface="Arial" pitchFamily="-110" charset="0"/>
              <a:buNone/>
              <a:defRPr/>
            </a:pPr>
            <a:endParaRPr lang="en-US" sz="1800">
              <a:latin typeface="Arial" pitchFamily="-110" charset="0"/>
              <a:ea typeface="Arial" pitchFamily="-110" charset="0"/>
              <a:cs typeface="Arial" pitchFamily="-110" charset="0"/>
            </a:endParaRPr>
          </a:p>
        </p:txBody>
      </p:sp>
      <p:sp>
        <p:nvSpPr>
          <p:cNvPr id="22532" name="Rectangle 22"/>
          <p:cNvSpPr>
            <a:spLocks noChangeArrowheads="1"/>
          </p:cNvSpPr>
          <p:nvPr/>
        </p:nvSpPr>
        <p:spPr bwMode="auto">
          <a:xfrm>
            <a:off x="2828925" y="6221413"/>
            <a:ext cx="914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17513" eaLnBrk="0" hangingPunct="0">
              <a:spcBef>
                <a:spcPct val="3000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sz="1600">
                <a:solidFill>
                  <a:srgbClr val="000000"/>
                </a:solidFill>
                <a:latin typeface="Abadi MT Condensed Extra Bold" charset="0"/>
              </a:rPr>
              <a:t>Clustering</a:t>
            </a:r>
          </a:p>
        </p:txBody>
      </p:sp>
      <p:grpSp>
        <p:nvGrpSpPr>
          <p:cNvPr id="22533" name="Group 23"/>
          <p:cNvGrpSpPr>
            <a:grpSpLocks/>
          </p:cNvGrpSpPr>
          <p:nvPr/>
        </p:nvGrpSpPr>
        <p:grpSpPr bwMode="auto">
          <a:xfrm>
            <a:off x="2819400" y="5180013"/>
            <a:ext cx="931863" cy="823912"/>
            <a:chOff x="5576" y="17472"/>
            <a:chExt cx="891" cy="728"/>
          </a:xfrm>
        </p:grpSpPr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5576" y="17472"/>
              <a:ext cx="891" cy="72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0" tIns="0" rIns="0" bIns="0" anchor="ctr"/>
            <a:lstStyle/>
            <a:p>
              <a:pPr>
                <a:buFont typeface="Arial" pitchFamily="-110" charset="0"/>
                <a:buNone/>
                <a:defRPr/>
              </a:pPr>
              <a:endParaRPr lang="en-US" sz="1800">
                <a:latin typeface="Arial" pitchFamily="-110" charset="0"/>
                <a:ea typeface="Arial" pitchFamily="-110" charset="0"/>
                <a:cs typeface="Arial" pitchFamily="-110" charset="0"/>
              </a:endParaRPr>
            </a:p>
          </p:txBody>
        </p:sp>
        <p:sp>
          <p:nvSpPr>
            <p:cNvPr id="22573" name="Oval 25"/>
            <p:cNvSpPr>
              <a:spLocks noChangeArrowheads="1"/>
            </p:cNvSpPr>
            <p:nvPr/>
          </p:nvSpPr>
          <p:spPr bwMode="auto">
            <a:xfrm>
              <a:off x="5754" y="17528"/>
              <a:ext cx="416" cy="392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2574" name="AutoShape 26"/>
            <p:cNvSpPr>
              <a:spLocks noChangeArrowheads="1"/>
            </p:cNvSpPr>
            <p:nvPr/>
          </p:nvSpPr>
          <p:spPr bwMode="auto">
            <a:xfrm>
              <a:off x="5854" y="17528"/>
              <a:ext cx="78" cy="74"/>
            </a:xfrm>
            <a:prstGeom prst="octagon">
              <a:avLst>
                <a:gd name="adj" fmla="val 2928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2575" name="AutoShape 27"/>
            <p:cNvSpPr>
              <a:spLocks noChangeArrowheads="1"/>
            </p:cNvSpPr>
            <p:nvPr/>
          </p:nvSpPr>
          <p:spPr bwMode="auto">
            <a:xfrm>
              <a:off x="6033" y="18015"/>
              <a:ext cx="78" cy="73"/>
            </a:xfrm>
            <a:prstGeom prst="octagon">
              <a:avLst>
                <a:gd name="adj" fmla="val 29287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2576" name="Oval 28"/>
            <p:cNvSpPr>
              <a:spLocks noChangeArrowheads="1"/>
            </p:cNvSpPr>
            <p:nvPr/>
          </p:nvSpPr>
          <p:spPr bwMode="auto">
            <a:xfrm>
              <a:off x="6033" y="17679"/>
              <a:ext cx="78" cy="7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2577" name="AutoShape 29"/>
            <p:cNvSpPr>
              <a:spLocks noChangeArrowheads="1"/>
            </p:cNvSpPr>
            <p:nvPr/>
          </p:nvSpPr>
          <p:spPr bwMode="auto">
            <a:xfrm>
              <a:off x="6229" y="17792"/>
              <a:ext cx="77" cy="72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2578" name="Oval 30"/>
            <p:cNvSpPr>
              <a:spLocks noChangeArrowheads="1"/>
            </p:cNvSpPr>
            <p:nvPr/>
          </p:nvSpPr>
          <p:spPr bwMode="auto">
            <a:xfrm>
              <a:off x="5814" y="17976"/>
              <a:ext cx="76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2579" name="Oval 31"/>
            <p:cNvSpPr>
              <a:spLocks noChangeArrowheads="1"/>
            </p:cNvSpPr>
            <p:nvPr/>
          </p:nvSpPr>
          <p:spPr bwMode="auto">
            <a:xfrm>
              <a:off x="5635" y="17752"/>
              <a:ext cx="77" cy="7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2580" name="Oval 32"/>
            <p:cNvSpPr>
              <a:spLocks noChangeArrowheads="1"/>
            </p:cNvSpPr>
            <p:nvPr/>
          </p:nvSpPr>
          <p:spPr bwMode="auto">
            <a:xfrm>
              <a:off x="5873" y="17791"/>
              <a:ext cx="78" cy="7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2581" name="AutoShape 33"/>
            <p:cNvSpPr>
              <a:spLocks noChangeArrowheads="1"/>
            </p:cNvSpPr>
            <p:nvPr/>
          </p:nvSpPr>
          <p:spPr bwMode="auto">
            <a:xfrm>
              <a:off x="6008" y="17792"/>
              <a:ext cx="77" cy="72"/>
            </a:xfrm>
            <a:prstGeom prst="octagon">
              <a:avLst>
                <a:gd name="adj" fmla="val 2928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  <p:sp>
          <p:nvSpPr>
            <p:cNvPr id="22582" name="Oval 34"/>
            <p:cNvSpPr>
              <a:spLocks noChangeArrowheads="1"/>
            </p:cNvSpPr>
            <p:nvPr/>
          </p:nvSpPr>
          <p:spPr bwMode="auto">
            <a:xfrm>
              <a:off x="5912" y="17648"/>
              <a:ext cx="78" cy="73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endParaRPr lang="en-US" sz="1800"/>
            </a:p>
          </p:txBody>
        </p:sp>
      </p:grpSp>
      <p:sp>
        <p:nvSpPr>
          <p:cNvPr id="22534" name="Text Box 40"/>
          <p:cNvSpPr txBox="1">
            <a:spLocks noChangeArrowheads="1"/>
          </p:cNvSpPr>
          <p:nvPr/>
        </p:nvSpPr>
        <p:spPr bwMode="auto">
          <a:xfrm>
            <a:off x="1598613" y="5867400"/>
            <a:ext cx="108426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600">
                <a:latin typeface="Abadi MT Condensed Extra Bold" charset="0"/>
              </a:rPr>
              <a:t>Filtering out</a:t>
            </a:r>
          </a:p>
          <a:p>
            <a:pPr algn="ctr" eaLnBrk="1" hangingPunct="1"/>
            <a:r>
              <a:rPr lang="de-DE" sz="1600">
                <a:latin typeface="Abadi MT Condensed Extra Bold" charset="0"/>
              </a:rPr>
              <a:t>Hits and</a:t>
            </a:r>
          </a:p>
          <a:p>
            <a:pPr algn="ctr" eaLnBrk="1" hangingPunct="1"/>
            <a:r>
              <a:rPr lang="de-DE" sz="1600">
                <a:latin typeface="Abadi MT Condensed Extra Bold" charset="0"/>
              </a:rPr>
              <a:t>Hits to Lead</a:t>
            </a:r>
            <a:endParaRPr lang="en-US" sz="1600">
              <a:latin typeface="Abadi MT Condensed Extra Bold" charset="0"/>
            </a:endParaRPr>
          </a:p>
        </p:txBody>
      </p:sp>
      <p:sp>
        <p:nvSpPr>
          <p:cNvPr id="22535" name="Rectangle 41"/>
          <p:cNvSpPr>
            <a:spLocks noChangeArrowheads="1"/>
          </p:cNvSpPr>
          <p:nvPr/>
        </p:nvSpPr>
        <p:spPr bwMode="auto">
          <a:xfrm>
            <a:off x="4052888" y="6080125"/>
            <a:ext cx="112871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417513" eaLnBrk="0" hangingPunct="0">
              <a:spcBef>
                <a:spcPct val="3000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sz="1600">
                <a:solidFill>
                  <a:srgbClr val="000000"/>
                </a:solidFill>
                <a:latin typeface="Abadi MT Condensed Extra Bold" charset="0"/>
              </a:rPr>
              <a:t>Lead </a:t>
            </a:r>
          </a:p>
          <a:p>
            <a:pPr algn="ctr" defTabSz="417513" eaLnBrk="0" hangingPunct="0">
              <a:spcBef>
                <a:spcPct val="3000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sz="1600">
                <a:solidFill>
                  <a:srgbClr val="000000"/>
                </a:solidFill>
                <a:latin typeface="Abadi MT Condensed Extra Bold" charset="0"/>
              </a:rPr>
              <a:t>Optimization</a:t>
            </a:r>
          </a:p>
        </p:txBody>
      </p:sp>
      <p:pic>
        <p:nvPicPr>
          <p:cNvPr id="22536" name="Picture 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027613"/>
            <a:ext cx="1066800" cy="1062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7" name="AutoShape 44"/>
          <p:cNvSpPr>
            <a:spLocks noChangeArrowheads="1"/>
          </p:cNvSpPr>
          <p:nvPr/>
        </p:nvSpPr>
        <p:spPr bwMode="auto">
          <a:xfrm>
            <a:off x="2895600" y="4656138"/>
            <a:ext cx="80963" cy="84137"/>
          </a:xfrm>
          <a:prstGeom prst="octagon">
            <a:avLst>
              <a:gd name="adj" fmla="val 2928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 sz="1800"/>
          </a:p>
        </p:txBody>
      </p:sp>
      <p:sp>
        <p:nvSpPr>
          <p:cNvPr id="22538" name="Oval 45"/>
          <p:cNvSpPr>
            <a:spLocks noChangeArrowheads="1"/>
          </p:cNvSpPr>
          <p:nvPr/>
        </p:nvSpPr>
        <p:spPr bwMode="auto">
          <a:xfrm>
            <a:off x="2895600" y="4857750"/>
            <a:ext cx="80963" cy="82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US" sz="1800"/>
          </a:p>
        </p:txBody>
      </p:sp>
      <p:sp>
        <p:nvSpPr>
          <p:cNvPr id="22539" name="Text Box 46"/>
          <p:cNvSpPr txBox="1">
            <a:spLocks noChangeArrowheads="1"/>
          </p:cNvSpPr>
          <p:nvPr/>
        </p:nvSpPr>
        <p:spPr bwMode="auto">
          <a:xfrm>
            <a:off x="3013075" y="4575175"/>
            <a:ext cx="10795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Abadi MT Condensed Extra Bold" charset="0"/>
              </a:rPr>
              <a:t>active</a:t>
            </a:r>
          </a:p>
        </p:txBody>
      </p:sp>
      <p:sp>
        <p:nvSpPr>
          <p:cNvPr id="22540" name="Text Box 47"/>
          <p:cNvSpPr txBox="1">
            <a:spLocks noChangeArrowheads="1"/>
          </p:cNvSpPr>
          <p:nvPr/>
        </p:nvSpPr>
        <p:spPr bwMode="auto">
          <a:xfrm>
            <a:off x="3013075" y="4778375"/>
            <a:ext cx="10795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Abadi MT Condensed Extra Bold" charset="0"/>
              </a:rPr>
              <a:t>inactive</a:t>
            </a:r>
          </a:p>
        </p:txBody>
      </p:sp>
      <p:sp>
        <p:nvSpPr>
          <p:cNvPr id="22541" name="Text Box 49"/>
          <p:cNvSpPr txBox="1">
            <a:spLocks noChangeArrowheads="1"/>
          </p:cNvSpPr>
          <p:nvPr/>
        </p:nvSpPr>
        <p:spPr bwMode="auto">
          <a:xfrm>
            <a:off x="5334000" y="4565650"/>
            <a:ext cx="1524000" cy="2047875"/>
          </a:xfrm>
          <a:prstGeom prst="rect">
            <a:avLst/>
          </a:prstGeom>
          <a:gradFill rotWithShape="1">
            <a:gsLst>
              <a:gs pos="0">
                <a:srgbClr val="182F76"/>
              </a:gs>
              <a:gs pos="50000">
                <a:srgbClr val="3366FF"/>
              </a:gs>
              <a:gs pos="100000">
                <a:srgbClr val="182F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/>
                </a:solidFill>
                <a:latin typeface="Abadi MT Condensed Extra Bold" charset="0"/>
              </a:rPr>
              <a:t>Testing in cells, tissue</a:t>
            </a:r>
          </a:p>
          <a:p>
            <a:pPr algn="ctr" eaLnBrk="1" hangingPunct="1"/>
            <a:r>
              <a:rPr lang="en-US" sz="1600" b="1">
                <a:solidFill>
                  <a:schemeClr val="bg1"/>
                </a:solidFill>
                <a:latin typeface="Abadi MT Condensed Extra Bold" charset="0"/>
              </a:rPr>
              <a:t>cultures and animal models: assess efficacy and safety</a:t>
            </a:r>
          </a:p>
        </p:txBody>
      </p:sp>
      <p:sp>
        <p:nvSpPr>
          <p:cNvPr id="22542" name="Text Box 50"/>
          <p:cNvSpPr txBox="1">
            <a:spLocks noChangeArrowheads="1"/>
          </p:cNvSpPr>
          <p:nvPr/>
        </p:nvSpPr>
        <p:spPr bwMode="auto">
          <a:xfrm>
            <a:off x="7361238" y="4733925"/>
            <a:ext cx="1452562" cy="1803400"/>
          </a:xfrm>
          <a:prstGeom prst="rect">
            <a:avLst/>
          </a:prstGeom>
          <a:gradFill rotWithShape="1">
            <a:gsLst>
              <a:gs pos="0">
                <a:srgbClr val="182F76"/>
              </a:gs>
              <a:gs pos="50000">
                <a:srgbClr val="3366FF"/>
              </a:gs>
              <a:gs pos="100000">
                <a:srgbClr val="182F76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>
                <a:solidFill>
                  <a:schemeClr val="bg1"/>
                </a:solidFill>
                <a:latin typeface="Abadi MT Condensed Extra Bold" charset="0"/>
              </a:rPr>
              <a:t>Clinical Candidate</a:t>
            </a:r>
          </a:p>
          <a:p>
            <a:pPr algn="ctr" eaLnBrk="1" hangingPunct="1"/>
            <a:r>
              <a:rPr lang="en-US" sz="1600" b="1">
                <a:solidFill>
                  <a:schemeClr val="bg1"/>
                </a:solidFill>
                <a:latin typeface="Abadi MT Condensed Extra Bold" charset="0"/>
              </a:rPr>
              <a:t>Clinical Trials</a:t>
            </a:r>
          </a:p>
          <a:p>
            <a:pPr algn="ctr" eaLnBrk="1" hangingPunct="1"/>
            <a:r>
              <a:rPr lang="en-US" sz="1600" b="1">
                <a:solidFill>
                  <a:srgbClr val="F75F2D"/>
                </a:solidFill>
                <a:latin typeface="Abadi MT Condensed Extra Bold" charset="0"/>
              </a:rPr>
              <a:t>(200-500 million dollars)</a:t>
            </a:r>
            <a:endParaRPr lang="en-US" sz="1600" b="1">
              <a:solidFill>
                <a:schemeClr val="bg1"/>
              </a:solidFill>
              <a:latin typeface="Abadi MT Condensed Extra Bold" charset="0"/>
            </a:endParaRPr>
          </a:p>
        </p:txBody>
      </p:sp>
      <p:pic>
        <p:nvPicPr>
          <p:cNvPr id="22543" name="Picture 64" descr="comput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5486400"/>
            <a:ext cx="1287462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Rectangle 65"/>
          <p:cNvSpPr>
            <a:spLocks noChangeArrowheads="1"/>
          </p:cNvSpPr>
          <p:nvPr/>
        </p:nvSpPr>
        <p:spPr bwMode="auto">
          <a:xfrm>
            <a:off x="0" y="4419600"/>
            <a:ext cx="22098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>
                <a:solidFill>
                  <a:schemeClr val="accent2"/>
                </a:solidFill>
                <a:latin typeface="Abadi MT Condensed Extra Bold" charset="0"/>
              </a:rPr>
              <a:t>Virtual </a:t>
            </a:r>
            <a:r>
              <a:rPr lang="en-US" sz="1600">
                <a:latin typeface="Abadi MT Condensed Extra Bold" charset="0"/>
              </a:rPr>
              <a:t>High-Throughput</a:t>
            </a:r>
            <a:r>
              <a:rPr lang="de-DE" sz="1600">
                <a:latin typeface="Abadi MT Condensed Extra Bold" charset="0"/>
              </a:rPr>
              <a:t> </a:t>
            </a:r>
          </a:p>
          <a:p>
            <a:pPr algn="ctr"/>
            <a:r>
              <a:rPr lang="de-DE" sz="1600">
                <a:latin typeface="Abadi MT Condensed Extra Bold" charset="0"/>
              </a:rPr>
              <a:t>Screening</a:t>
            </a:r>
          </a:p>
          <a:p>
            <a:pPr algn="ctr"/>
            <a:r>
              <a:rPr lang="de-DE" sz="1600">
                <a:latin typeface="Abadi MT Condensed Extra Bold" charset="0"/>
              </a:rPr>
              <a:t>in </a:t>
            </a:r>
            <a:r>
              <a:rPr lang="de-DE" sz="1600">
                <a:solidFill>
                  <a:schemeClr val="accent2"/>
                </a:solidFill>
                <a:latin typeface="Abadi MT Condensed Extra Bold" charset="0"/>
              </a:rPr>
              <a:t>Computer Lab</a:t>
            </a:r>
            <a:endParaRPr lang="en-US" sz="1600">
              <a:solidFill>
                <a:schemeClr val="accent2"/>
              </a:solidFill>
              <a:latin typeface="Abadi MT Condensed Extra Bold" charset="0"/>
            </a:endParaRPr>
          </a:p>
        </p:txBody>
      </p:sp>
      <p:grpSp>
        <p:nvGrpSpPr>
          <p:cNvPr id="22545" name="Group 35"/>
          <p:cNvGrpSpPr>
            <a:grpSpLocks/>
          </p:cNvGrpSpPr>
          <p:nvPr/>
        </p:nvGrpSpPr>
        <p:grpSpPr bwMode="auto">
          <a:xfrm>
            <a:off x="1965325" y="4806950"/>
            <a:ext cx="777875" cy="1125538"/>
            <a:chOff x="3866" y="15024"/>
            <a:chExt cx="1633" cy="1769"/>
          </a:xfrm>
        </p:grpSpPr>
        <p:sp>
          <p:nvSpPr>
            <p:cNvPr id="38" name="AutoShape 36"/>
            <p:cNvSpPr>
              <a:spLocks noChangeArrowheads="1"/>
            </p:cNvSpPr>
            <p:nvPr/>
          </p:nvSpPr>
          <p:spPr bwMode="auto">
            <a:xfrm flipV="1">
              <a:off x="3866" y="15024"/>
              <a:ext cx="1633" cy="409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rgbClr val="171747"/>
                </a:gs>
                <a:gs pos="50000">
                  <a:schemeClr val="accent2"/>
                </a:gs>
                <a:gs pos="100000">
                  <a:srgbClr val="17174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Arial" pitchFamily="-110" charset="0"/>
                <a:buNone/>
                <a:defRPr/>
              </a:pPr>
              <a:endParaRPr lang="en-US" sz="1800">
                <a:latin typeface="Arial" pitchFamily="-110" charset="0"/>
                <a:ea typeface="Arial" pitchFamily="-110" charset="0"/>
                <a:cs typeface="Arial" pitchFamily="-110" charset="0"/>
              </a:endParaRPr>
            </a:p>
          </p:txBody>
        </p:sp>
        <p:sp>
          <p:nvSpPr>
            <p:cNvPr id="39" name="AutoShape 37"/>
            <p:cNvSpPr>
              <a:spLocks noChangeArrowheads="1"/>
            </p:cNvSpPr>
            <p:nvPr/>
          </p:nvSpPr>
          <p:spPr bwMode="auto">
            <a:xfrm flipV="1">
              <a:off x="3866" y="15341"/>
              <a:ext cx="1633" cy="1088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171747"/>
                </a:gs>
                <a:gs pos="50000">
                  <a:schemeClr val="accent2"/>
                </a:gs>
                <a:gs pos="100000">
                  <a:srgbClr val="171747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Arial" pitchFamily="-110" charset="0"/>
                <a:buNone/>
                <a:defRPr/>
              </a:pPr>
              <a:endParaRPr lang="en-US" sz="1800">
                <a:latin typeface="Arial" pitchFamily="-110" charset="0"/>
                <a:ea typeface="Arial" pitchFamily="-110" charset="0"/>
                <a:cs typeface="Arial" pitchFamily="-110" charset="0"/>
              </a:endParaRPr>
            </a:p>
          </p:txBody>
        </p:sp>
        <p:sp>
          <p:nvSpPr>
            <p:cNvPr id="40" name="AutoShape 38"/>
            <p:cNvSpPr>
              <a:spLocks noChangeArrowheads="1"/>
            </p:cNvSpPr>
            <p:nvPr/>
          </p:nvSpPr>
          <p:spPr bwMode="auto">
            <a:xfrm flipV="1">
              <a:off x="4456" y="16025"/>
              <a:ext cx="453" cy="768"/>
            </a:xfrm>
            <a:prstGeom prst="can">
              <a:avLst>
                <a:gd name="adj" fmla="val 23836"/>
              </a:avLst>
            </a:prstGeom>
            <a:gradFill rotWithShape="1">
              <a:gsLst>
                <a:gs pos="0">
                  <a:srgbClr val="171747"/>
                </a:gs>
                <a:gs pos="50000">
                  <a:schemeClr val="accent2"/>
                </a:gs>
                <a:gs pos="100000">
                  <a:srgbClr val="17174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Arial" pitchFamily="-110" charset="0"/>
                <a:buNone/>
                <a:defRPr/>
              </a:pPr>
              <a:endParaRPr lang="en-US" sz="1800">
                <a:latin typeface="Arial" pitchFamily="-110" charset="0"/>
                <a:ea typeface="Arial" pitchFamily="-110" charset="0"/>
                <a:cs typeface="Arial" pitchFamily="-110" charset="0"/>
              </a:endParaRPr>
            </a:p>
          </p:txBody>
        </p:sp>
        <p:sp>
          <p:nvSpPr>
            <p:cNvPr id="41" name="AutoShape 39"/>
            <p:cNvSpPr>
              <a:spLocks noChangeArrowheads="1"/>
            </p:cNvSpPr>
            <p:nvPr/>
          </p:nvSpPr>
          <p:spPr bwMode="auto">
            <a:xfrm flipV="1">
              <a:off x="3866" y="15114"/>
              <a:ext cx="1633" cy="227"/>
            </a:xfrm>
            <a:prstGeom prst="can">
              <a:avLst>
                <a:gd name="adj" fmla="val 0"/>
              </a:avLst>
            </a:prstGeom>
            <a:gradFill rotWithShape="1">
              <a:gsLst>
                <a:gs pos="0">
                  <a:srgbClr val="171747"/>
                </a:gs>
                <a:gs pos="50000">
                  <a:schemeClr val="accent2"/>
                </a:gs>
                <a:gs pos="100000">
                  <a:srgbClr val="171747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Font typeface="Arial" pitchFamily="-110" charset="0"/>
                <a:buNone/>
                <a:defRPr/>
              </a:pPr>
              <a:endParaRPr lang="en-US" sz="1800">
                <a:latin typeface="Arial" pitchFamily="-110" charset="0"/>
                <a:ea typeface="Arial" pitchFamily="-110" charset="0"/>
                <a:cs typeface="Arial" pitchFamily="-110" charset="0"/>
              </a:endParaRPr>
            </a:p>
          </p:txBody>
        </p:sp>
      </p:grpSp>
      <p:sp>
        <p:nvSpPr>
          <p:cNvPr id="22546" name="Rectangle 3"/>
          <p:cNvSpPr txBox="1">
            <a:spLocks noChangeArrowheads="1"/>
          </p:cNvSpPr>
          <p:nvPr/>
        </p:nvSpPr>
        <p:spPr bwMode="auto">
          <a:xfrm>
            <a:off x="4800600" y="1882775"/>
            <a:ext cx="4114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191966"/>
              </a:buClr>
              <a:buSzPct val="60000"/>
              <a:buFont typeface="DeltaSymbol" charset="0"/>
              <a:buChar char="J"/>
            </a:pPr>
            <a:r>
              <a:rPr lang="en-US">
                <a:solidFill>
                  <a:srgbClr val="000080"/>
                </a:solidFill>
                <a:latin typeface="Calibri" charset="0"/>
                <a:cs typeface="Geneva" charset="0"/>
              </a:rPr>
              <a:t>The experimental drug development process is </a:t>
            </a:r>
            <a:r>
              <a:rPr lang="en-US">
                <a:solidFill>
                  <a:srgbClr val="E46317"/>
                </a:solidFill>
                <a:latin typeface="Calibri" charset="0"/>
                <a:cs typeface="Geneva" charset="0"/>
              </a:rPr>
              <a:t>slow</a:t>
            </a:r>
            <a:r>
              <a:rPr lang="en-US">
                <a:solidFill>
                  <a:srgbClr val="000080"/>
                </a:solidFill>
                <a:latin typeface="Calibri" charset="0"/>
                <a:cs typeface="Geneva" charset="0"/>
              </a:rPr>
              <a:t>, </a:t>
            </a:r>
            <a:r>
              <a:rPr lang="en-US">
                <a:solidFill>
                  <a:srgbClr val="E46317"/>
                </a:solidFill>
                <a:latin typeface="Calibri" charset="0"/>
                <a:cs typeface="Geneva" charset="0"/>
              </a:rPr>
              <a:t>expensive</a:t>
            </a:r>
            <a:r>
              <a:rPr lang="en-US">
                <a:solidFill>
                  <a:srgbClr val="000080"/>
                </a:solidFill>
                <a:latin typeface="Calibri" charset="0"/>
                <a:cs typeface="Geneva" charset="0"/>
              </a:rPr>
              <a:t>, and </a:t>
            </a:r>
            <a:r>
              <a:rPr lang="en-US">
                <a:solidFill>
                  <a:srgbClr val="E46317"/>
                </a:solidFill>
                <a:latin typeface="Calibri" charset="0"/>
                <a:cs typeface="Geneva" charset="0"/>
              </a:rPr>
              <a:t>error-prone</a:t>
            </a:r>
            <a:r>
              <a:rPr lang="en-US">
                <a:solidFill>
                  <a:srgbClr val="000080"/>
                </a:solidFill>
                <a:latin typeface="Calibri" charset="0"/>
                <a:cs typeface="Geneva" charset="0"/>
              </a:rPr>
              <a:t> </a:t>
            </a:r>
          </a:p>
        </p:txBody>
      </p:sp>
      <p:sp>
        <p:nvSpPr>
          <p:cNvPr id="22547" name="Freeform 6"/>
          <p:cNvSpPr>
            <a:spLocks/>
          </p:cNvSpPr>
          <p:nvPr/>
        </p:nvSpPr>
        <p:spPr bwMode="auto">
          <a:xfrm>
            <a:off x="622300" y="2198688"/>
            <a:ext cx="1479550" cy="1876425"/>
          </a:xfrm>
          <a:custGeom>
            <a:avLst/>
            <a:gdLst>
              <a:gd name="T0" fmla="*/ 0 w 932"/>
              <a:gd name="T1" fmla="*/ 0 h 1182"/>
              <a:gd name="T2" fmla="*/ 2147483647 w 932"/>
              <a:gd name="T3" fmla="*/ 2147483647 h 1182"/>
              <a:gd name="T4" fmla="*/ 2147483647 w 932"/>
              <a:gd name="T5" fmla="*/ 2147483647 h 1182"/>
              <a:gd name="T6" fmla="*/ 2147483647 w 932"/>
              <a:gd name="T7" fmla="*/ 2147483647 h 1182"/>
              <a:gd name="T8" fmla="*/ 2147483647 w 932"/>
              <a:gd name="T9" fmla="*/ 2147483647 h 1182"/>
              <a:gd name="T10" fmla="*/ 2147483647 w 932"/>
              <a:gd name="T11" fmla="*/ 2147483647 h 1182"/>
              <a:gd name="T12" fmla="*/ 2147483647 w 932"/>
              <a:gd name="T13" fmla="*/ 2147483647 h 1182"/>
              <a:gd name="T14" fmla="*/ 2147483647 w 932"/>
              <a:gd name="T15" fmla="*/ 2147483647 h 1182"/>
              <a:gd name="T16" fmla="*/ 2147483647 w 932"/>
              <a:gd name="T17" fmla="*/ 2147483647 h 1182"/>
              <a:gd name="T18" fmla="*/ 2147483647 w 932"/>
              <a:gd name="T19" fmla="*/ 2147483647 h 1182"/>
              <a:gd name="T20" fmla="*/ 2147483647 w 932"/>
              <a:gd name="T21" fmla="*/ 2147483647 h 1182"/>
              <a:gd name="T22" fmla="*/ 2147483647 w 932"/>
              <a:gd name="T23" fmla="*/ 2147483647 h 1182"/>
              <a:gd name="T24" fmla="*/ 2147483647 w 932"/>
              <a:gd name="T25" fmla="*/ 2147483647 h 1182"/>
              <a:gd name="T26" fmla="*/ 2147483647 w 932"/>
              <a:gd name="T27" fmla="*/ 2147483647 h 1182"/>
              <a:gd name="T28" fmla="*/ 2147483647 w 932"/>
              <a:gd name="T29" fmla="*/ 2147483647 h 1182"/>
              <a:gd name="T30" fmla="*/ 2147483647 w 932"/>
              <a:gd name="T31" fmla="*/ 2147483647 h 1182"/>
              <a:gd name="T32" fmla="*/ 2147483647 w 932"/>
              <a:gd name="T33" fmla="*/ 2147483647 h 1182"/>
              <a:gd name="T34" fmla="*/ 2147483647 w 932"/>
              <a:gd name="T35" fmla="*/ 2147483647 h 1182"/>
              <a:gd name="T36" fmla="*/ 2147483647 w 932"/>
              <a:gd name="T37" fmla="*/ 2147483647 h 1182"/>
              <a:gd name="T38" fmla="*/ 2147483647 w 932"/>
              <a:gd name="T39" fmla="*/ 2147483647 h 1182"/>
              <a:gd name="T40" fmla="*/ 2147483647 w 932"/>
              <a:gd name="T41" fmla="*/ 2147483647 h 1182"/>
              <a:gd name="T42" fmla="*/ 2147483647 w 932"/>
              <a:gd name="T43" fmla="*/ 2147483647 h 1182"/>
              <a:gd name="T44" fmla="*/ 2147483647 w 932"/>
              <a:gd name="T45" fmla="*/ 2147483647 h 1182"/>
              <a:gd name="T46" fmla="*/ 2147483647 w 932"/>
              <a:gd name="T47" fmla="*/ 2147483647 h 1182"/>
              <a:gd name="T48" fmla="*/ 2147483647 w 932"/>
              <a:gd name="T49" fmla="*/ 0 h 1182"/>
              <a:gd name="T50" fmla="*/ 0 w 932"/>
              <a:gd name="T51" fmla="*/ 0 h 118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932"/>
              <a:gd name="T79" fmla="*/ 0 h 1182"/>
              <a:gd name="T80" fmla="*/ 932 w 932"/>
              <a:gd name="T81" fmla="*/ 1182 h 118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932" h="1182">
                <a:moveTo>
                  <a:pt x="0" y="0"/>
                </a:moveTo>
                <a:lnTo>
                  <a:pt x="388" y="608"/>
                </a:lnTo>
                <a:lnTo>
                  <a:pt x="405" y="1120"/>
                </a:lnTo>
                <a:lnTo>
                  <a:pt x="406" y="1134"/>
                </a:lnTo>
                <a:lnTo>
                  <a:pt x="410" y="1144"/>
                </a:lnTo>
                <a:lnTo>
                  <a:pt x="413" y="1151"/>
                </a:lnTo>
                <a:lnTo>
                  <a:pt x="418" y="1157"/>
                </a:lnTo>
                <a:lnTo>
                  <a:pt x="423" y="1164"/>
                </a:lnTo>
                <a:lnTo>
                  <a:pt x="429" y="1168"/>
                </a:lnTo>
                <a:lnTo>
                  <a:pt x="438" y="1175"/>
                </a:lnTo>
                <a:lnTo>
                  <a:pt x="448" y="1178"/>
                </a:lnTo>
                <a:lnTo>
                  <a:pt x="459" y="1181"/>
                </a:lnTo>
                <a:lnTo>
                  <a:pt x="466" y="1182"/>
                </a:lnTo>
                <a:lnTo>
                  <a:pt x="473" y="1182"/>
                </a:lnTo>
                <a:lnTo>
                  <a:pt x="481" y="1180"/>
                </a:lnTo>
                <a:lnTo>
                  <a:pt x="489" y="1177"/>
                </a:lnTo>
                <a:lnTo>
                  <a:pt x="497" y="1174"/>
                </a:lnTo>
                <a:lnTo>
                  <a:pt x="505" y="1168"/>
                </a:lnTo>
                <a:lnTo>
                  <a:pt x="511" y="1163"/>
                </a:lnTo>
                <a:lnTo>
                  <a:pt x="517" y="1155"/>
                </a:lnTo>
                <a:lnTo>
                  <a:pt x="522" y="1147"/>
                </a:lnTo>
                <a:lnTo>
                  <a:pt x="526" y="1134"/>
                </a:lnTo>
                <a:lnTo>
                  <a:pt x="528" y="1123"/>
                </a:lnTo>
                <a:lnTo>
                  <a:pt x="552" y="598"/>
                </a:lnTo>
                <a:lnTo>
                  <a:pt x="932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Oval 7"/>
          <p:cNvSpPr>
            <a:spLocks noChangeArrowheads="1"/>
          </p:cNvSpPr>
          <p:nvPr/>
        </p:nvSpPr>
        <p:spPr bwMode="auto">
          <a:xfrm>
            <a:off x="609600" y="1990725"/>
            <a:ext cx="1508125" cy="357188"/>
          </a:xfrm>
          <a:prstGeom prst="ellipse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2549" name="Freeform 8"/>
          <p:cNvSpPr>
            <a:spLocks/>
          </p:cNvSpPr>
          <p:nvPr/>
        </p:nvSpPr>
        <p:spPr bwMode="auto">
          <a:xfrm>
            <a:off x="727075" y="2254250"/>
            <a:ext cx="1282700" cy="1765300"/>
          </a:xfrm>
          <a:custGeom>
            <a:avLst/>
            <a:gdLst>
              <a:gd name="T0" fmla="*/ 0 w 808"/>
              <a:gd name="T1" fmla="*/ 2147483647 h 1112"/>
              <a:gd name="T2" fmla="*/ 2147483647 w 808"/>
              <a:gd name="T3" fmla="*/ 2147483647 h 1112"/>
              <a:gd name="T4" fmla="*/ 2147483647 w 808"/>
              <a:gd name="T5" fmla="*/ 2147483647 h 1112"/>
              <a:gd name="T6" fmla="*/ 2147483647 w 808"/>
              <a:gd name="T7" fmla="*/ 2147483647 h 1112"/>
              <a:gd name="T8" fmla="*/ 2147483647 w 808"/>
              <a:gd name="T9" fmla="*/ 2147483647 h 1112"/>
              <a:gd name="T10" fmla="*/ 2147483647 w 808"/>
              <a:gd name="T11" fmla="*/ 2147483647 h 1112"/>
              <a:gd name="T12" fmla="*/ 2147483647 w 808"/>
              <a:gd name="T13" fmla="*/ 2147483647 h 1112"/>
              <a:gd name="T14" fmla="*/ 2147483647 w 808"/>
              <a:gd name="T15" fmla="*/ 2147483647 h 1112"/>
              <a:gd name="T16" fmla="*/ 2147483647 w 808"/>
              <a:gd name="T17" fmla="*/ 2147483647 h 1112"/>
              <a:gd name="T18" fmla="*/ 2147483647 w 808"/>
              <a:gd name="T19" fmla="*/ 2147483647 h 1112"/>
              <a:gd name="T20" fmla="*/ 2147483647 w 808"/>
              <a:gd name="T21" fmla="*/ 2147483647 h 1112"/>
              <a:gd name="T22" fmla="*/ 2147483647 w 808"/>
              <a:gd name="T23" fmla="*/ 2147483647 h 1112"/>
              <a:gd name="T24" fmla="*/ 2147483647 w 808"/>
              <a:gd name="T25" fmla="*/ 2147483647 h 1112"/>
              <a:gd name="T26" fmla="*/ 2147483647 w 808"/>
              <a:gd name="T27" fmla="*/ 2147483647 h 1112"/>
              <a:gd name="T28" fmla="*/ 2147483647 w 808"/>
              <a:gd name="T29" fmla="*/ 2147483647 h 1112"/>
              <a:gd name="T30" fmla="*/ 2147483647 w 808"/>
              <a:gd name="T31" fmla="*/ 2147483647 h 1112"/>
              <a:gd name="T32" fmla="*/ 2147483647 w 808"/>
              <a:gd name="T33" fmla="*/ 0 h 1112"/>
              <a:gd name="T34" fmla="*/ 2147483647 w 808"/>
              <a:gd name="T35" fmla="*/ 2147483647 h 1112"/>
              <a:gd name="T36" fmla="*/ 2147483647 w 808"/>
              <a:gd name="T37" fmla="*/ 2147483647 h 1112"/>
              <a:gd name="T38" fmla="*/ 2147483647 w 808"/>
              <a:gd name="T39" fmla="*/ 2147483647 h 1112"/>
              <a:gd name="T40" fmla="*/ 2147483647 w 808"/>
              <a:gd name="T41" fmla="*/ 2147483647 h 1112"/>
              <a:gd name="T42" fmla="*/ 2147483647 w 808"/>
              <a:gd name="T43" fmla="*/ 2147483647 h 1112"/>
              <a:gd name="T44" fmla="*/ 2147483647 w 808"/>
              <a:gd name="T45" fmla="*/ 2147483647 h 1112"/>
              <a:gd name="T46" fmla="*/ 2147483647 w 808"/>
              <a:gd name="T47" fmla="*/ 2147483647 h 1112"/>
              <a:gd name="T48" fmla="*/ 0 w 808"/>
              <a:gd name="T49" fmla="*/ 2147483647 h 111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808"/>
              <a:gd name="T76" fmla="*/ 0 h 1112"/>
              <a:gd name="T77" fmla="*/ 808 w 808"/>
              <a:gd name="T78" fmla="*/ 1112 h 111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808" h="1112">
                <a:moveTo>
                  <a:pt x="0" y="10"/>
                </a:moveTo>
                <a:lnTo>
                  <a:pt x="354" y="547"/>
                </a:lnTo>
                <a:lnTo>
                  <a:pt x="363" y="1077"/>
                </a:lnTo>
                <a:lnTo>
                  <a:pt x="367" y="1085"/>
                </a:lnTo>
                <a:lnTo>
                  <a:pt x="371" y="1093"/>
                </a:lnTo>
                <a:lnTo>
                  <a:pt x="375" y="1100"/>
                </a:lnTo>
                <a:lnTo>
                  <a:pt x="381" y="1106"/>
                </a:lnTo>
                <a:lnTo>
                  <a:pt x="388" y="1110"/>
                </a:lnTo>
                <a:lnTo>
                  <a:pt x="397" y="1112"/>
                </a:lnTo>
                <a:lnTo>
                  <a:pt x="406" y="1111"/>
                </a:lnTo>
                <a:lnTo>
                  <a:pt x="415" y="1109"/>
                </a:lnTo>
                <a:lnTo>
                  <a:pt x="424" y="1102"/>
                </a:lnTo>
                <a:lnTo>
                  <a:pt x="430" y="1093"/>
                </a:lnTo>
                <a:lnTo>
                  <a:pt x="433" y="1086"/>
                </a:lnTo>
                <a:lnTo>
                  <a:pt x="436" y="1075"/>
                </a:lnTo>
                <a:lnTo>
                  <a:pt x="455" y="538"/>
                </a:lnTo>
                <a:lnTo>
                  <a:pt x="808" y="0"/>
                </a:lnTo>
                <a:lnTo>
                  <a:pt x="739" y="21"/>
                </a:lnTo>
                <a:lnTo>
                  <a:pt x="633" y="40"/>
                </a:lnTo>
                <a:lnTo>
                  <a:pt x="515" y="50"/>
                </a:lnTo>
                <a:lnTo>
                  <a:pt x="397" y="56"/>
                </a:lnTo>
                <a:lnTo>
                  <a:pt x="273" y="50"/>
                </a:lnTo>
                <a:lnTo>
                  <a:pt x="164" y="40"/>
                </a:lnTo>
                <a:lnTo>
                  <a:pt x="73" y="26"/>
                </a:lnTo>
                <a:lnTo>
                  <a:pt x="0" y="1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0" name="Freeform 9"/>
          <p:cNvSpPr>
            <a:spLocks/>
          </p:cNvSpPr>
          <p:nvPr/>
        </p:nvSpPr>
        <p:spPr bwMode="auto">
          <a:xfrm>
            <a:off x="947738" y="2609850"/>
            <a:ext cx="830262" cy="1414463"/>
          </a:xfrm>
          <a:custGeom>
            <a:avLst/>
            <a:gdLst>
              <a:gd name="T0" fmla="*/ 0 w 523"/>
              <a:gd name="T1" fmla="*/ 0 h 891"/>
              <a:gd name="T2" fmla="*/ 2147483647 w 523"/>
              <a:gd name="T3" fmla="*/ 2147483647 h 891"/>
              <a:gd name="T4" fmla="*/ 2147483647 w 523"/>
              <a:gd name="T5" fmla="*/ 2147483647 h 891"/>
              <a:gd name="T6" fmla="*/ 2147483647 w 523"/>
              <a:gd name="T7" fmla="*/ 2147483647 h 891"/>
              <a:gd name="T8" fmla="*/ 2147483647 w 523"/>
              <a:gd name="T9" fmla="*/ 2147483647 h 891"/>
              <a:gd name="T10" fmla="*/ 2147483647 w 523"/>
              <a:gd name="T11" fmla="*/ 2147483647 h 891"/>
              <a:gd name="T12" fmla="*/ 2147483647 w 523"/>
              <a:gd name="T13" fmla="*/ 2147483647 h 891"/>
              <a:gd name="T14" fmla="*/ 2147483647 w 523"/>
              <a:gd name="T15" fmla="*/ 2147483647 h 891"/>
              <a:gd name="T16" fmla="*/ 2147483647 w 523"/>
              <a:gd name="T17" fmla="*/ 2147483647 h 891"/>
              <a:gd name="T18" fmla="*/ 2147483647 w 523"/>
              <a:gd name="T19" fmla="*/ 2147483647 h 891"/>
              <a:gd name="T20" fmla="*/ 2147483647 w 523"/>
              <a:gd name="T21" fmla="*/ 2147483647 h 891"/>
              <a:gd name="T22" fmla="*/ 2147483647 w 523"/>
              <a:gd name="T23" fmla="*/ 2147483647 h 891"/>
              <a:gd name="T24" fmla="*/ 2147483647 w 523"/>
              <a:gd name="T25" fmla="*/ 2147483647 h 891"/>
              <a:gd name="T26" fmla="*/ 2147483647 w 523"/>
              <a:gd name="T27" fmla="*/ 2147483647 h 891"/>
              <a:gd name="T28" fmla="*/ 2147483647 w 523"/>
              <a:gd name="T29" fmla="*/ 2147483647 h 891"/>
              <a:gd name="T30" fmla="*/ 2147483647 w 523"/>
              <a:gd name="T31" fmla="*/ 2147483647 h 891"/>
              <a:gd name="T32" fmla="*/ 2147483647 w 523"/>
              <a:gd name="T33" fmla="*/ 0 h 891"/>
              <a:gd name="T34" fmla="*/ 0 w 523"/>
              <a:gd name="T35" fmla="*/ 0 h 89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3"/>
              <a:gd name="T55" fmla="*/ 0 h 891"/>
              <a:gd name="T56" fmla="*/ 523 w 523"/>
              <a:gd name="T57" fmla="*/ 891 h 891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3" h="891">
                <a:moveTo>
                  <a:pt x="0" y="0"/>
                </a:moveTo>
                <a:lnTo>
                  <a:pt x="215" y="322"/>
                </a:lnTo>
                <a:lnTo>
                  <a:pt x="220" y="854"/>
                </a:lnTo>
                <a:lnTo>
                  <a:pt x="224" y="863"/>
                </a:lnTo>
                <a:lnTo>
                  <a:pt x="229" y="870"/>
                </a:lnTo>
                <a:lnTo>
                  <a:pt x="233" y="876"/>
                </a:lnTo>
                <a:lnTo>
                  <a:pt x="240" y="884"/>
                </a:lnTo>
                <a:lnTo>
                  <a:pt x="251" y="888"/>
                </a:lnTo>
                <a:lnTo>
                  <a:pt x="261" y="891"/>
                </a:lnTo>
                <a:lnTo>
                  <a:pt x="269" y="889"/>
                </a:lnTo>
                <a:lnTo>
                  <a:pt x="278" y="886"/>
                </a:lnTo>
                <a:lnTo>
                  <a:pt x="287" y="881"/>
                </a:lnTo>
                <a:lnTo>
                  <a:pt x="294" y="872"/>
                </a:lnTo>
                <a:lnTo>
                  <a:pt x="299" y="860"/>
                </a:lnTo>
                <a:lnTo>
                  <a:pt x="302" y="854"/>
                </a:lnTo>
                <a:lnTo>
                  <a:pt x="315" y="312"/>
                </a:lnTo>
                <a:lnTo>
                  <a:pt x="523" y="0"/>
                </a:lnTo>
                <a:lnTo>
                  <a:pt x="0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Freeform 10"/>
          <p:cNvSpPr>
            <a:spLocks/>
          </p:cNvSpPr>
          <p:nvPr/>
        </p:nvSpPr>
        <p:spPr bwMode="auto">
          <a:xfrm>
            <a:off x="1298575" y="4100513"/>
            <a:ext cx="128588" cy="303212"/>
          </a:xfrm>
          <a:custGeom>
            <a:avLst/>
            <a:gdLst>
              <a:gd name="T0" fmla="*/ 2147483647 w 81"/>
              <a:gd name="T1" fmla="*/ 0 h 191"/>
              <a:gd name="T2" fmla="*/ 2147483647 w 81"/>
              <a:gd name="T3" fmla="*/ 2147483647 h 191"/>
              <a:gd name="T4" fmla="*/ 2147483647 w 81"/>
              <a:gd name="T5" fmla="*/ 2147483647 h 191"/>
              <a:gd name="T6" fmla="*/ 2147483647 w 81"/>
              <a:gd name="T7" fmla="*/ 2147483647 h 191"/>
              <a:gd name="T8" fmla="*/ 2147483647 w 81"/>
              <a:gd name="T9" fmla="*/ 2147483647 h 191"/>
              <a:gd name="T10" fmla="*/ 2147483647 w 81"/>
              <a:gd name="T11" fmla="*/ 2147483647 h 191"/>
              <a:gd name="T12" fmla="*/ 2147483647 w 81"/>
              <a:gd name="T13" fmla="*/ 2147483647 h 191"/>
              <a:gd name="T14" fmla="*/ 2147483647 w 81"/>
              <a:gd name="T15" fmla="*/ 2147483647 h 191"/>
              <a:gd name="T16" fmla="*/ 2147483647 w 81"/>
              <a:gd name="T17" fmla="*/ 2147483647 h 191"/>
              <a:gd name="T18" fmla="*/ 2147483647 w 81"/>
              <a:gd name="T19" fmla="*/ 2147483647 h 191"/>
              <a:gd name="T20" fmla="*/ 2147483647 w 81"/>
              <a:gd name="T21" fmla="*/ 2147483647 h 191"/>
              <a:gd name="T22" fmla="*/ 2147483647 w 81"/>
              <a:gd name="T23" fmla="*/ 2147483647 h 191"/>
              <a:gd name="T24" fmla="*/ 2147483647 w 81"/>
              <a:gd name="T25" fmla="*/ 2147483647 h 191"/>
              <a:gd name="T26" fmla="*/ 2147483647 w 81"/>
              <a:gd name="T27" fmla="*/ 2147483647 h 191"/>
              <a:gd name="T28" fmla="*/ 2147483647 w 81"/>
              <a:gd name="T29" fmla="*/ 2147483647 h 191"/>
              <a:gd name="T30" fmla="*/ 2147483647 w 81"/>
              <a:gd name="T31" fmla="*/ 2147483647 h 191"/>
              <a:gd name="T32" fmla="*/ 2147483647 w 81"/>
              <a:gd name="T33" fmla="*/ 2147483647 h 191"/>
              <a:gd name="T34" fmla="*/ 2147483647 w 81"/>
              <a:gd name="T35" fmla="*/ 2147483647 h 191"/>
              <a:gd name="T36" fmla="*/ 2147483647 w 81"/>
              <a:gd name="T37" fmla="*/ 2147483647 h 191"/>
              <a:gd name="T38" fmla="*/ 2147483647 w 81"/>
              <a:gd name="T39" fmla="*/ 2147483647 h 191"/>
              <a:gd name="T40" fmla="*/ 2147483647 w 81"/>
              <a:gd name="T41" fmla="*/ 2147483647 h 191"/>
              <a:gd name="T42" fmla="*/ 2147483647 w 81"/>
              <a:gd name="T43" fmla="*/ 2147483647 h 191"/>
              <a:gd name="T44" fmla="*/ 0 w 81"/>
              <a:gd name="T45" fmla="*/ 2147483647 h 191"/>
              <a:gd name="T46" fmla="*/ 2147483647 w 81"/>
              <a:gd name="T47" fmla="*/ 2147483647 h 191"/>
              <a:gd name="T48" fmla="*/ 2147483647 w 81"/>
              <a:gd name="T49" fmla="*/ 2147483647 h 191"/>
              <a:gd name="T50" fmla="*/ 2147483647 w 81"/>
              <a:gd name="T51" fmla="*/ 2147483647 h 191"/>
              <a:gd name="T52" fmla="*/ 2147483647 w 81"/>
              <a:gd name="T53" fmla="*/ 2147483647 h 191"/>
              <a:gd name="T54" fmla="*/ 2147483647 w 81"/>
              <a:gd name="T55" fmla="*/ 2147483647 h 191"/>
              <a:gd name="T56" fmla="*/ 2147483647 w 81"/>
              <a:gd name="T57" fmla="*/ 2147483647 h 191"/>
              <a:gd name="T58" fmla="*/ 2147483647 w 81"/>
              <a:gd name="T59" fmla="*/ 2147483647 h 191"/>
              <a:gd name="T60" fmla="*/ 2147483647 w 81"/>
              <a:gd name="T61" fmla="*/ 2147483647 h 191"/>
              <a:gd name="T62" fmla="*/ 2147483647 w 81"/>
              <a:gd name="T63" fmla="*/ 0 h 19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1"/>
              <a:gd name="T97" fmla="*/ 0 h 191"/>
              <a:gd name="T98" fmla="*/ 81 w 81"/>
              <a:gd name="T99" fmla="*/ 191 h 191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1" h="191">
                <a:moveTo>
                  <a:pt x="39" y="0"/>
                </a:moveTo>
                <a:lnTo>
                  <a:pt x="44" y="30"/>
                </a:lnTo>
                <a:lnTo>
                  <a:pt x="46" y="45"/>
                </a:lnTo>
                <a:lnTo>
                  <a:pt x="50" y="63"/>
                </a:lnTo>
                <a:lnTo>
                  <a:pt x="55" y="73"/>
                </a:lnTo>
                <a:lnTo>
                  <a:pt x="61" y="86"/>
                </a:lnTo>
                <a:lnTo>
                  <a:pt x="69" y="100"/>
                </a:lnTo>
                <a:lnTo>
                  <a:pt x="76" y="114"/>
                </a:lnTo>
                <a:lnTo>
                  <a:pt x="80" y="127"/>
                </a:lnTo>
                <a:lnTo>
                  <a:pt x="81" y="144"/>
                </a:lnTo>
                <a:lnTo>
                  <a:pt x="78" y="158"/>
                </a:lnTo>
                <a:lnTo>
                  <a:pt x="74" y="169"/>
                </a:lnTo>
                <a:lnTo>
                  <a:pt x="67" y="178"/>
                </a:lnTo>
                <a:lnTo>
                  <a:pt x="59" y="186"/>
                </a:lnTo>
                <a:lnTo>
                  <a:pt x="50" y="189"/>
                </a:lnTo>
                <a:lnTo>
                  <a:pt x="41" y="191"/>
                </a:lnTo>
                <a:lnTo>
                  <a:pt x="32" y="189"/>
                </a:lnTo>
                <a:lnTo>
                  <a:pt x="22" y="187"/>
                </a:lnTo>
                <a:lnTo>
                  <a:pt x="15" y="181"/>
                </a:lnTo>
                <a:lnTo>
                  <a:pt x="8" y="172"/>
                </a:lnTo>
                <a:lnTo>
                  <a:pt x="4" y="163"/>
                </a:lnTo>
                <a:lnTo>
                  <a:pt x="1" y="153"/>
                </a:lnTo>
                <a:lnTo>
                  <a:pt x="0" y="140"/>
                </a:lnTo>
                <a:lnTo>
                  <a:pt x="2" y="124"/>
                </a:lnTo>
                <a:lnTo>
                  <a:pt x="6" y="112"/>
                </a:lnTo>
                <a:lnTo>
                  <a:pt x="13" y="98"/>
                </a:lnTo>
                <a:lnTo>
                  <a:pt x="21" y="86"/>
                </a:lnTo>
                <a:lnTo>
                  <a:pt x="26" y="73"/>
                </a:lnTo>
                <a:lnTo>
                  <a:pt x="30" y="62"/>
                </a:lnTo>
                <a:lnTo>
                  <a:pt x="34" y="47"/>
                </a:lnTo>
                <a:lnTo>
                  <a:pt x="36" y="30"/>
                </a:lnTo>
                <a:lnTo>
                  <a:pt x="39" y="0"/>
                </a:lnTo>
                <a:close/>
              </a:path>
            </a:pathLst>
          </a:custGeom>
          <a:solidFill>
            <a:srgbClr val="E463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Oval 11"/>
          <p:cNvSpPr>
            <a:spLocks noChangeArrowheads="1"/>
          </p:cNvSpPr>
          <p:nvPr/>
        </p:nvSpPr>
        <p:spPr bwMode="auto">
          <a:xfrm>
            <a:off x="684213" y="2024063"/>
            <a:ext cx="1357312" cy="288925"/>
          </a:xfrm>
          <a:prstGeom prst="ellipse">
            <a:avLst/>
          </a:pr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2553" name="Oval 12"/>
          <p:cNvSpPr>
            <a:spLocks noChangeArrowheads="1"/>
          </p:cNvSpPr>
          <p:nvPr/>
        </p:nvSpPr>
        <p:spPr bwMode="auto">
          <a:xfrm>
            <a:off x="939800" y="2500313"/>
            <a:ext cx="847725" cy="182562"/>
          </a:xfrm>
          <a:prstGeom prst="ellipse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2554" name="Oval 13"/>
          <p:cNvSpPr>
            <a:spLocks noChangeArrowheads="1"/>
          </p:cNvSpPr>
          <p:nvPr/>
        </p:nvSpPr>
        <p:spPr bwMode="auto">
          <a:xfrm>
            <a:off x="1296988" y="3897313"/>
            <a:ext cx="130175" cy="166687"/>
          </a:xfrm>
          <a:prstGeom prst="ellipse">
            <a:avLst/>
          </a:prstGeom>
          <a:solidFill>
            <a:srgbClr val="A0A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22555" name="Freeform 14"/>
          <p:cNvSpPr>
            <a:spLocks/>
          </p:cNvSpPr>
          <p:nvPr/>
        </p:nvSpPr>
        <p:spPr bwMode="auto">
          <a:xfrm>
            <a:off x="1296988" y="3897313"/>
            <a:ext cx="130175" cy="166687"/>
          </a:xfrm>
          <a:custGeom>
            <a:avLst/>
            <a:gdLst>
              <a:gd name="T0" fmla="*/ 2147483647 w 82"/>
              <a:gd name="T1" fmla="*/ 2147483647 h 105"/>
              <a:gd name="T2" fmla="*/ 2147483647 w 82"/>
              <a:gd name="T3" fmla="*/ 2147483647 h 105"/>
              <a:gd name="T4" fmla="*/ 2147483647 w 82"/>
              <a:gd name="T5" fmla="*/ 2147483647 h 105"/>
              <a:gd name="T6" fmla="*/ 2147483647 w 82"/>
              <a:gd name="T7" fmla="*/ 2147483647 h 105"/>
              <a:gd name="T8" fmla="*/ 2147483647 w 82"/>
              <a:gd name="T9" fmla="*/ 2147483647 h 105"/>
              <a:gd name="T10" fmla="*/ 2147483647 w 82"/>
              <a:gd name="T11" fmla="*/ 2147483647 h 105"/>
              <a:gd name="T12" fmla="*/ 2147483647 w 82"/>
              <a:gd name="T13" fmla="*/ 2147483647 h 105"/>
              <a:gd name="T14" fmla="*/ 2147483647 w 82"/>
              <a:gd name="T15" fmla="*/ 2147483647 h 105"/>
              <a:gd name="T16" fmla="*/ 2147483647 w 82"/>
              <a:gd name="T17" fmla="*/ 2147483647 h 105"/>
              <a:gd name="T18" fmla="*/ 2147483647 w 82"/>
              <a:gd name="T19" fmla="*/ 2147483647 h 105"/>
              <a:gd name="T20" fmla="*/ 2147483647 w 82"/>
              <a:gd name="T21" fmla="*/ 2147483647 h 105"/>
              <a:gd name="T22" fmla="*/ 2147483647 w 82"/>
              <a:gd name="T23" fmla="*/ 2147483647 h 105"/>
              <a:gd name="T24" fmla="*/ 2147483647 w 82"/>
              <a:gd name="T25" fmla="*/ 2147483647 h 105"/>
              <a:gd name="T26" fmla="*/ 2147483647 w 82"/>
              <a:gd name="T27" fmla="*/ 2147483647 h 105"/>
              <a:gd name="T28" fmla="*/ 2147483647 w 82"/>
              <a:gd name="T29" fmla="*/ 2147483647 h 105"/>
              <a:gd name="T30" fmla="*/ 2147483647 w 82"/>
              <a:gd name="T31" fmla="*/ 2147483647 h 105"/>
              <a:gd name="T32" fmla="*/ 2147483647 w 82"/>
              <a:gd name="T33" fmla="*/ 2147483647 h 105"/>
              <a:gd name="T34" fmla="*/ 2147483647 w 82"/>
              <a:gd name="T35" fmla="*/ 2147483647 h 105"/>
              <a:gd name="T36" fmla="*/ 2147483647 w 82"/>
              <a:gd name="T37" fmla="*/ 2147483647 h 105"/>
              <a:gd name="T38" fmla="*/ 2147483647 w 82"/>
              <a:gd name="T39" fmla="*/ 2147483647 h 105"/>
              <a:gd name="T40" fmla="*/ 2147483647 w 82"/>
              <a:gd name="T41" fmla="*/ 2147483647 h 105"/>
              <a:gd name="T42" fmla="*/ 2147483647 w 82"/>
              <a:gd name="T43" fmla="*/ 0 h 105"/>
              <a:gd name="T44" fmla="*/ 2147483647 w 82"/>
              <a:gd name="T45" fmla="*/ 2147483647 h 105"/>
              <a:gd name="T46" fmla="*/ 2147483647 w 82"/>
              <a:gd name="T47" fmla="*/ 2147483647 h 105"/>
              <a:gd name="T48" fmla="*/ 2147483647 w 82"/>
              <a:gd name="T49" fmla="*/ 2147483647 h 105"/>
              <a:gd name="T50" fmla="*/ 2147483647 w 82"/>
              <a:gd name="T51" fmla="*/ 2147483647 h 105"/>
              <a:gd name="T52" fmla="*/ 2147483647 w 82"/>
              <a:gd name="T53" fmla="*/ 2147483647 h 105"/>
              <a:gd name="T54" fmla="*/ 2147483647 w 82"/>
              <a:gd name="T55" fmla="*/ 2147483647 h 105"/>
              <a:gd name="T56" fmla="*/ 2147483647 w 82"/>
              <a:gd name="T57" fmla="*/ 2147483647 h 105"/>
              <a:gd name="T58" fmla="*/ 2147483647 w 82"/>
              <a:gd name="T59" fmla="*/ 2147483647 h 105"/>
              <a:gd name="T60" fmla="*/ 2147483647 w 82"/>
              <a:gd name="T61" fmla="*/ 2147483647 h 105"/>
              <a:gd name="T62" fmla="*/ 2147483647 w 82"/>
              <a:gd name="T63" fmla="*/ 2147483647 h 105"/>
              <a:gd name="T64" fmla="*/ 2147483647 w 82"/>
              <a:gd name="T65" fmla="*/ 2147483647 h 105"/>
              <a:gd name="T66" fmla="*/ 2147483647 w 82"/>
              <a:gd name="T67" fmla="*/ 2147483647 h 105"/>
              <a:gd name="T68" fmla="*/ 2147483647 w 82"/>
              <a:gd name="T69" fmla="*/ 2147483647 h 105"/>
              <a:gd name="T70" fmla="*/ 2147483647 w 82"/>
              <a:gd name="T71" fmla="*/ 2147483647 h 105"/>
              <a:gd name="T72" fmla="*/ 2147483647 w 82"/>
              <a:gd name="T73" fmla="*/ 2147483647 h 105"/>
              <a:gd name="T74" fmla="*/ 0 w 82"/>
              <a:gd name="T75" fmla="*/ 2147483647 h 105"/>
              <a:gd name="T76" fmla="*/ 2147483647 w 82"/>
              <a:gd name="T77" fmla="*/ 2147483647 h 105"/>
              <a:gd name="T78" fmla="*/ 2147483647 w 82"/>
              <a:gd name="T79" fmla="*/ 2147483647 h 105"/>
              <a:gd name="T80" fmla="*/ 2147483647 w 82"/>
              <a:gd name="T81" fmla="*/ 2147483647 h 105"/>
              <a:gd name="T82" fmla="*/ 2147483647 w 82"/>
              <a:gd name="T83" fmla="*/ 2147483647 h 105"/>
              <a:gd name="T84" fmla="*/ 2147483647 w 82"/>
              <a:gd name="T85" fmla="*/ 0 h 10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2"/>
              <a:gd name="T130" fmla="*/ 0 h 105"/>
              <a:gd name="T131" fmla="*/ 82 w 82"/>
              <a:gd name="T132" fmla="*/ 105 h 10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2" h="105">
                <a:moveTo>
                  <a:pt x="41" y="17"/>
                </a:moveTo>
                <a:lnTo>
                  <a:pt x="44" y="17"/>
                </a:lnTo>
                <a:lnTo>
                  <a:pt x="47" y="18"/>
                </a:lnTo>
                <a:lnTo>
                  <a:pt x="49" y="19"/>
                </a:lnTo>
                <a:lnTo>
                  <a:pt x="52" y="20"/>
                </a:lnTo>
                <a:lnTo>
                  <a:pt x="54" y="21"/>
                </a:lnTo>
                <a:lnTo>
                  <a:pt x="56" y="23"/>
                </a:lnTo>
                <a:lnTo>
                  <a:pt x="58" y="25"/>
                </a:lnTo>
                <a:lnTo>
                  <a:pt x="61" y="27"/>
                </a:lnTo>
                <a:lnTo>
                  <a:pt x="62" y="30"/>
                </a:lnTo>
                <a:lnTo>
                  <a:pt x="64" y="33"/>
                </a:lnTo>
                <a:lnTo>
                  <a:pt x="65" y="36"/>
                </a:lnTo>
                <a:lnTo>
                  <a:pt x="66" y="39"/>
                </a:lnTo>
                <a:lnTo>
                  <a:pt x="67" y="42"/>
                </a:lnTo>
                <a:lnTo>
                  <a:pt x="68" y="45"/>
                </a:lnTo>
                <a:lnTo>
                  <a:pt x="68" y="49"/>
                </a:lnTo>
                <a:lnTo>
                  <a:pt x="68" y="52"/>
                </a:lnTo>
                <a:lnTo>
                  <a:pt x="68" y="56"/>
                </a:lnTo>
                <a:lnTo>
                  <a:pt x="68" y="59"/>
                </a:lnTo>
                <a:lnTo>
                  <a:pt x="67" y="63"/>
                </a:lnTo>
                <a:lnTo>
                  <a:pt x="66" y="66"/>
                </a:lnTo>
                <a:lnTo>
                  <a:pt x="65" y="69"/>
                </a:lnTo>
                <a:lnTo>
                  <a:pt x="64" y="72"/>
                </a:lnTo>
                <a:lnTo>
                  <a:pt x="62" y="75"/>
                </a:lnTo>
                <a:lnTo>
                  <a:pt x="61" y="77"/>
                </a:lnTo>
                <a:lnTo>
                  <a:pt x="58" y="80"/>
                </a:lnTo>
                <a:lnTo>
                  <a:pt x="56" y="82"/>
                </a:lnTo>
                <a:lnTo>
                  <a:pt x="54" y="84"/>
                </a:lnTo>
                <a:lnTo>
                  <a:pt x="52" y="85"/>
                </a:lnTo>
                <a:lnTo>
                  <a:pt x="49" y="86"/>
                </a:lnTo>
                <a:lnTo>
                  <a:pt x="47" y="87"/>
                </a:lnTo>
                <a:lnTo>
                  <a:pt x="44" y="88"/>
                </a:lnTo>
                <a:lnTo>
                  <a:pt x="41" y="88"/>
                </a:lnTo>
                <a:lnTo>
                  <a:pt x="38" y="88"/>
                </a:lnTo>
                <a:lnTo>
                  <a:pt x="36" y="87"/>
                </a:lnTo>
                <a:lnTo>
                  <a:pt x="33" y="86"/>
                </a:lnTo>
                <a:lnTo>
                  <a:pt x="31" y="85"/>
                </a:lnTo>
                <a:lnTo>
                  <a:pt x="29" y="84"/>
                </a:lnTo>
                <a:lnTo>
                  <a:pt x="26" y="82"/>
                </a:lnTo>
                <a:lnTo>
                  <a:pt x="24" y="80"/>
                </a:lnTo>
                <a:lnTo>
                  <a:pt x="22" y="77"/>
                </a:lnTo>
                <a:lnTo>
                  <a:pt x="20" y="75"/>
                </a:lnTo>
                <a:lnTo>
                  <a:pt x="19" y="72"/>
                </a:lnTo>
                <a:lnTo>
                  <a:pt x="17" y="69"/>
                </a:lnTo>
                <a:lnTo>
                  <a:pt x="16" y="66"/>
                </a:lnTo>
                <a:lnTo>
                  <a:pt x="16" y="63"/>
                </a:lnTo>
                <a:lnTo>
                  <a:pt x="15" y="59"/>
                </a:lnTo>
                <a:lnTo>
                  <a:pt x="14" y="56"/>
                </a:lnTo>
                <a:lnTo>
                  <a:pt x="14" y="52"/>
                </a:lnTo>
                <a:lnTo>
                  <a:pt x="14" y="49"/>
                </a:lnTo>
                <a:lnTo>
                  <a:pt x="15" y="45"/>
                </a:lnTo>
                <a:lnTo>
                  <a:pt x="16" y="42"/>
                </a:lnTo>
                <a:lnTo>
                  <a:pt x="16" y="39"/>
                </a:lnTo>
                <a:lnTo>
                  <a:pt x="17" y="36"/>
                </a:lnTo>
                <a:lnTo>
                  <a:pt x="19" y="33"/>
                </a:lnTo>
                <a:lnTo>
                  <a:pt x="20" y="30"/>
                </a:lnTo>
                <a:lnTo>
                  <a:pt x="22" y="27"/>
                </a:lnTo>
                <a:lnTo>
                  <a:pt x="24" y="25"/>
                </a:lnTo>
                <a:lnTo>
                  <a:pt x="26" y="23"/>
                </a:lnTo>
                <a:lnTo>
                  <a:pt x="29" y="21"/>
                </a:lnTo>
                <a:lnTo>
                  <a:pt x="31" y="20"/>
                </a:lnTo>
                <a:lnTo>
                  <a:pt x="33" y="19"/>
                </a:lnTo>
                <a:lnTo>
                  <a:pt x="36" y="18"/>
                </a:lnTo>
                <a:lnTo>
                  <a:pt x="38" y="17"/>
                </a:lnTo>
                <a:lnTo>
                  <a:pt x="41" y="17"/>
                </a:lnTo>
                <a:lnTo>
                  <a:pt x="41" y="0"/>
                </a:lnTo>
                <a:lnTo>
                  <a:pt x="46" y="0"/>
                </a:lnTo>
                <a:lnTo>
                  <a:pt x="50" y="1"/>
                </a:lnTo>
                <a:lnTo>
                  <a:pt x="54" y="2"/>
                </a:lnTo>
                <a:lnTo>
                  <a:pt x="57" y="3"/>
                </a:lnTo>
                <a:lnTo>
                  <a:pt x="61" y="6"/>
                </a:lnTo>
                <a:lnTo>
                  <a:pt x="64" y="8"/>
                </a:lnTo>
                <a:lnTo>
                  <a:pt x="67" y="12"/>
                </a:lnTo>
                <a:lnTo>
                  <a:pt x="70" y="15"/>
                </a:lnTo>
                <a:lnTo>
                  <a:pt x="73" y="19"/>
                </a:lnTo>
                <a:lnTo>
                  <a:pt x="76" y="23"/>
                </a:lnTo>
                <a:lnTo>
                  <a:pt x="78" y="27"/>
                </a:lnTo>
                <a:lnTo>
                  <a:pt x="79" y="32"/>
                </a:lnTo>
                <a:lnTo>
                  <a:pt x="81" y="37"/>
                </a:lnTo>
                <a:lnTo>
                  <a:pt x="82" y="42"/>
                </a:lnTo>
                <a:lnTo>
                  <a:pt x="82" y="47"/>
                </a:lnTo>
                <a:lnTo>
                  <a:pt x="82" y="52"/>
                </a:lnTo>
                <a:lnTo>
                  <a:pt x="82" y="58"/>
                </a:lnTo>
                <a:lnTo>
                  <a:pt x="82" y="63"/>
                </a:lnTo>
                <a:lnTo>
                  <a:pt x="81" y="68"/>
                </a:lnTo>
                <a:lnTo>
                  <a:pt x="79" y="73"/>
                </a:lnTo>
                <a:lnTo>
                  <a:pt x="78" y="77"/>
                </a:lnTo>
                <a:lnTo>
                  <a:pt x="76" y="82"/>
                </a:lnTo>
                <a:lnTo>
                  <a:pt x="73" y="86"/>
                </a:lnTo>
                <a:lnTo>
                  <a:pt x="70" y="90"/>
                </a:lnTo>
                <a:lnTo>
                  <a:pt x="67" y="93"/>
                </a:lnTo>
                <a:lnTo>
                  <a:pt x="64" y="97"/>
                </a:lnTo>
                <a:lnTo>
                  <a:pt x="61" y="99"/>
                </a:lnTo>
                <a:lnTo>
                  <a:pt x="57" y="101"/>
                </a:lnTo>
                <a:lnTo>
                  <a:pt x="54" y="103"/>
                </a:lnTo>
                <a:lnTo>
                  <a:pt x="50" y="104"/>
                </a:lnTo>
                <a:lnTo>
                  <a:pt x="46" y="105"/>
                </a:lnTo>
                <a:lnTo>
                  <a:pt x="41" y="105"/>
                </a:lnTo>
                <a:lnTo>
                  <a:pt x="37" y="105"/>
                </a:lnTo>
                <a:lnTo>
                  <a:pt x="33" y="104"/>
                </a:lnTo>
                <a:lnTo>
                  <a:pt x="29" y="103"/>
                </a:lnTo>
                <a:lnTo>
                  <a:pt x="26" y="101"/>
                </a:lnTo>
                <a:lnTo>
                  <a:pt x="22" y="99"/>
                </a:lnTo>
                <a:lnTo>
                  <a:pt x="19" y="97"/>
                </a:lnTo>
                <a:lnTo>
                  <a:pt x="16" y="93"/>
                </a:lnTo>
                <a:lnTo>
                  <a:pt x="12" y="90"/>
                </a:lnTo>
                <a:lnTo>
                  <a:pt x="9" y="86"/>
                </a:lnTo>
                <a:lnTo>
                  <a:pt x="7" y="82"/>
                </a:lnTo>
                <a:lnTo>
                  <a:pt x="5" y="77"/>
                </a:lnTo>
                <a:lnTo>
                  <a:pt x="3" y="73"/>
                </a:lnTo>
                <a:lnTo>
                  <a:pt x="2" y="68"/>
                </a:lnTo>
                <a:lnTo>
                  <a:pt x="1" y="63"/>
                </a:lnTo>
                <a:lnTo>
                  <a:pt x="0" y="58"/>
                </a:lnTo>
                <a:lnTo>
                  <a:pt x="0" y="52"/>
                </a:lnTo>
                <a:lnTo>
                  <a:pt x="0" y="47"/>
                </a:lnTo>
                <a:lnTo>
                  <a:pt x="1" y="42"/>
                </a:lnTo>
                <a:lnTo>
                  <a:pt x="2" y="37"/>
                </a:lnTo>
                <a:lnTo>
                  <a:pt x="3" y="32"/>
                </a:lnTo>
                <a:lnTo>
                  <a:pt x="5" y="27"/>
                </a:lnTo>
                <a:lnTo>
                  <a:pt x="7" y="23"/>
                </a:lnTo>
                <a:lnTo>
                  <a:pt x="9" y="19"/>
                </a:lnTo>
                <a:lnTo>
                  <a:pt x="12" y="15"/>
                </a:lnTo>
                <a:lnTo>
                  <a:pt x="16" y="12"/>
                </a:lnTo>
                <a:lnTo>
                  <a:pt x="19" y="8"/>
                </a:lnTo>
                <a:lnTo>
                  <a:pt x="22" y="6"/>
                </a:lnTo>
                <a:lnTo>
                  <a:pt x="26" y="3"/>
                </a:lnTo>
                <a:lnTo>
                  <a:pt x="29" y="2"/>
                </a:lnTo>
                <a:lnTo>
                  <a:pt x="33" y="1"/>
                </a:lnTo>
                <a:lnTo>
                  <a:pt x="37" y="0"/>
                </a:lnTo>
                <a:lnTo>
                  <a:pt x="41" y="0"/>
                </a:lnTo>
                <a:lnTo>
                  <a:pt x="41" y="17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Text Box 15"/>
          <p:cNvSpPr txBox="1">
            <a:spLocks noChangeArrowheads="1"/>
          </p:cNvSpPr>
          <p:nvPr/>
        </p:nvSpPr>
        <p:spPr bwMode="auto">
          <a:xfrm>
            <a:off x="2346325" y="1812925"/>
            <a:ext cx="2066925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Monaco" charset="0"/>
              </a:rPr>
              <a:t>“High-Throughput</a:t>
            </a:r>
          </a:p>
          <a:p>
            <a:pPr algn="ctr" eaLnBrk="1" hangingPunct="1"/>
            <a:r>
              <a:rPr lang="en-US" sz="1400" b="1">
                <a:latin typeface="Monaco" charset="0"/>
              </a:rPr>
              <a:t>Screening Phase”</a:t>
            </a:r>
          </a:p>
          <a:p>
            <a:pPr algn="ctr" eaLnBrk="1" hangingPunct="1"/>
            <a:r>
              <a:rPr lang="en-US" sz="1400" b="1">
                <a:latin typeface="Monaco" charset="0"/>
              </a:rPr>
              <a:t>  200,000 - 1,000,000</a:t>
            </a:r>
          </a:p>
          <a:p>
            <a:pPr algn="ctr" eaLnBrk="1" hangingPunct="1"/>
            <a:r>
              <a:rPr lang="en-US" sz="1400" b="1">
                <a:latin typeface="Monaco" charset="0"/>
              </a:rPr>
              <a:t>Ligand types</a:t>
            </a:r>
          </a:p>
          <a:p>
            <a:pPr algn="ctr" eaLnBrk="1" hangingPunct="1"/>
            <a:endParaRPr lang="en-US" sz="1400" b="1">
              <a:latin typeface="Monaco" charset="0"/>
            </a:endParaRPr>
          </a:p>
        </p:txBody>
      </p:sp>
      <p:sp>
        <p:nvSpPr>
          <p:cNvPr id="22557" name="Text Box 16"/>
          <p:cNvSpPr txBox="1">
            <a:spLocks noChangeArrowheads="1"/>
          </p:cNvSpPr>
          <p:nvPr/>
        </p:nvSpPr>
        <p:spPr bwMode="auto">
          <a:xfrm>
            <a:off x="2382838" y="2955925"/>
            <a:ext cx="21955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Monaco" charset="0"/>
              </a:rPr>
              <a:t>“Hit-to-Lead” Phase</a:t>
            </a:r>
          </a:p>
          <a:p>
            <a:pPr algn="ctr" eaLnBrk="1" hangingPunct="1"/>
            <a:r>
              <a:rPr lang="en-US" sz="1400" b="1">
                <a:latin typeface="Monaco" charset="0"/>
              </a:rPr>
              <a:t> 100-500 compounds</a:t>
            </a:r>
          </a:p>
        </p:txBody>
      </p:sp>
      <p:sp>
        <p:nvSpPr>
          <p:cNvPr id="22558" name="Line 17"/>
          <p:cNvSpPr>
            <a:spLocks noChangeShapeType="1"/>
          </p:cNvSpPr>
          <p:nvPr/>
        </p:nvSpPr>
        <p:spPr bwMode="auto">
          <a:xfrm>
            <a:off x="1074738" y="2911475"/>
            <a:ext cx="1042987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59" name="Line 18"/>
          <p:cNvSpPr>
            <a:spLocks noChangeShapeType="1"/>
          </p:cNvSpPr>
          <p:nvPr/>
        </p:nvSpPr>
        <p:spPr bwMode="auto">
          <a:xfrm>
            <a:off x="1244600" y="3448050"/>
            <a:ext cx="5222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60" name="Text Box 19"/>
          <p:cNvSpPr txBox="1">
            <a:spLocks noChangeArrowheads="1"/>
          </p:cNvSpPr>
          <p:nvPr/>
        </p:nvSpPr>
        <p:spPr bwMode="auto">
          <a:xfrm>
            <a:off x="2365375" y="3527425"/>
            <a:ext cx="21955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>
                <a:latin typeface="Monaco" charset="0"/>
              </a:rPr>
              <a:t>“Lead Optimization”</a:t>
            </a:r>
          </a:p>
          <a:p>
            <a:pPr algn="ctr" eaLnBrk="1" hangingPunct="1"/>
            <a:r>
              <a:rPr lang="en-US" sz="1400" b="1">
                <a:latin typeface="Monaco" charset="0"/>
              </a:rPr>
              <a:t> 1-5 compounds</a:t>
            </a:r>
          </a:p>
        </p:txBody>
      </p:sp>
      <p:sp>
        <p:nvSpPr>
          <p:cNvPr id="22561" name="Line 20"/>
          <p:cNvSpPr>
            <a:spLocks noChangeShapeType="1"/>
          </p:cNvSpPr>
          <p:nvPr/>
        </p:nvSpPr>
        <p:spPr bwMode="auto">
          <a:xfrm>
            <a:off x="1270000" y="3976688"/>
            <a:ext cx="522288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62" name="AutoShape 44"/>
          <p:cNvSpPr>
            <a:spLocks noChangeArrowheads="1"/>
          </p:cNvSpPr>
          <p:nvPr/>
        </p:nvSpPr>
        <p:spPr bwMode="auto">
          <a:xfrm>
            <a:off x="2895600" y="4656138"/>
            <a:ext cx="80963" cy="84137"/>
          </a:xfrm>
          <a:prstGeom prst="octagon">
            <a:avLst>
              <a:gd name="adj" fmla="val 29287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endParaRPr lang="en-US" sz="1800"/>
          </a:p>
        </p:txBody>
      </p:sp>
      <p:sp>
        <p:nvSpPr>
          <p:cNvPr id="22563" name="Text Box 51"/>
          <p:cNvSpPr txBox="1">
            <a:spLocks noChangeArrowheads="1"/>
          </p:cNvSpPr>
          <p:nvPr/>
        </p:nvSpPr>
        <p:spPr bwMode="auto">
          <a:xfrm>
            <a:off x="1989138" y="1981200"/>
            <a:ext cx="56991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6600">
                <a:latin typeface="Symbol" charset="0"/>
              </a:rPr>
              <a:t>}</a:t>
            </a:r>
          </a:p>
        </p:txBody>
      </p:sp>
      <p:sp>
        <p:nvSpPr>
          <p:cNvPr id="22564" name="Text Box 52"/>
          <p:cNvSpPr txBox="1">
            <a:spLocks noChangeArrowheads="1"/>
          </p:cNvSpPr>
          <p:nvPr/>
        </p:nvSpPr>
        <p:spPr bwMode="auto">
          <a:xfrm>
            <a:off x="1812925" y="2838450"/>
            <a:ext cx="436563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>
                <a:latin typeface="Symbol" charset="0"/>
              </a:rPr>
              <a:t>}</a:t>
            </a:r>
          </a:p>
        </p:txBody>
      </p:sp>
      <p:sp>
        <p:nvSpPr>
          <p:cNvPr id="22565" name="Text Box 53"/>
          <p:cNvSpPr txBox="1">
            <a:spLocks noChangeArrowheads="1"/>
          </p:cNvSpPr>
          <p:nvPr/>
        </p:nvSpPr>
        <p:spPr bwMode="auto">
          <a:xfrm>
            <a:off x="1811338" y="3413125"/>
            <a:ext cx="43656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94" tIns="41797" rIns="83594" bIns="41797">
            <a:spAutoFit/>
          </a:bodyPr>
          <a:lstStyle>
            <a:lvl1pPr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7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7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latin typeface="Symbol" charset="0"/>
              </a:rPr>
              <a:t>}</a:t>
            </a:r>
            <a:endParaRPr lang="en-US" sz="4400" b="1">
              <a:latin typeface="Symbol" charset="0"/>
            </a:endParaRPr>
          </a:p>
        </p:txBody>
      </p:sp>
      <p:sp>
        <p:nvSpPr>
          <p:cNvPr id="22566" name="TextBox 77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Science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- Conclusions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867400" y="6553200"/>
            <a:ext cx="2114550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-110" charset="0"/>
              <a:buNone/>
              <a:defRPr/>
            </a:pPr>
            <a:r>
              <a:rPr lang="en-US" sz="1200" dirty="0">
                <a:solidFill>
                  <a:schemeClr val="accent2"/>
                </a:solidFill>
                <a:latin typeface="+mn-lt"/>
                <a:ea typeface="Arial" pitchFamily="-110" charset="0"/>
                <a:cs typeface="Arial" pitchFamily="-110" charset="0"/>
              </a:rPr>
              <a:t>Courtesy of Roger </a:t>
            </a:r>
            <a:r>
              <a:rPr lang="en-US" sz="1200" dirty="0" err="1">
                <a:solidFill>
                  <a:schemeClr val="accent2"/>
                </a:solidFill>
                <a:latin typeface="+mn-lt"/>
                <a:ea typeface="Arial" pitchFamily="-110" charset="0"/>
                <a:cs typeface="Arial" pitchFamily="-110" charset="0"/>
              </a:rPr>
              <a:t>Armen</a:t>
            </a:r>
            <a:r>
              <a:rPr lang="en-US" sz="1200" dirty="0">
                <a:solidFill>
                  <a:schemeClr val="accent2"/>
                </a:solidFill>
                <a:latin typeface="+mn-lt"/>
                <a:ea typeface="Arial" pitchFamily="-110" charset="0"/>
                <a:cs typeface="Arial" pitchFamily="-110" charset="0"/>
              </a:rPr>
              <a:t> (TJU)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be 52"/>
          <p:cNvSpPr/>
          <p:nvPr/>
        </p:nvSpPr>
        <p:spPr bwMode="auto">
          <a:xfrm>
            <a:off x="3121589" y="1542198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Cube 53"/>
          <p:cNvSpPr/>
          <p:nvPr/>
        </p:nvSpPr>
        <p:spPr bwMode="auto">
          <a:xfrm>
            <a:off x="3180539" y="3447198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Oval 54"/>
          <p:cNvSpPr>
            <a:spLocks noChangeAspect="1"/>
          </p:cNvSpPr>
          <p:nvPr/>
        </p:nvSpPr>
        <p:spPr>
          <a:xfrm>
            <a:off x="3425825" y="2074863"/>
            <a:ext cx="180975" cy="184150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3856038" y="4025900"/>
            <a:ext cx="179387" cy="182563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8000"/>
              </a:solidFill>
            </a:endParaRPr>
          </a:p>
        </p:txBody>
      </p:sp>
      <p:pic>
        <p:nvPicPr>
          <p:cNvPr id="91141" name="Picture 50" descr="1hvk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2" name="Picture 51" descr="1hvk_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Rectangle 35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  <p:grpSp>
        <p:nvGrpSpPr>
          <p:cNvPr id="91144" name="Group 36"/>
          <p:cNvGrpSpPr>
            <a:grpSpLocks/>
          </p:cNvGrpSpPr>
          <p:nvPr/>
        </p:nvGrpSpPr>
        <p:grpSpPr bwMode="auto">
          <a:xfrm>
            <a:off x="4040188" y="5127625"/>
            <a:ext cx="1978025" cy="1638300"/>
            <a:chOff x="4346687" y="4953000"/>
            <a:chExt cx="1423991" cy="1082065"/>
          </a:xfrm>
        </p:grpSpPr>
        <p:grpSp>
          <p:nvGrpSpPr>
            <p:cNvPr id="91163" name="Group 37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0" name="Block Arc 39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1166" name="TextBox 40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1167" name="TextBox 5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1168" name="TextBox 5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0" name="Straight Arrow Connector 5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1164" name="TextBox 38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91145" name="Group 60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91155" name="Group 61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4" name="Block Arc 63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1158" name="TextBox 64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1159" name="TextBox 65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1160" name="TextBox 66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1156" name="TextBox 62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91146" name="Group 69"/>
          <p:cNvGrpSpPr>
            <a:grpSpLocks/>
          </p:cNvGrpSpPr>
          <p:nvPr/>
        </p:nvGrpSpPr>
        <p:grpSpPr bwMode="auto">
          <a:xfrm>
            <a:off x="1936750" y="5127625"/>
            <a:ext cx="1968500" cy="1638300"/>
            <a:chOff x="4350297" y="4953000"/>
            <a:chExt cx="1416774" cy="1082065"/>
          </a:xfrm>
        </p:grpSpPr>
        <p:grpSp>
          <p:nvGrpSpPr>
            <p:cNvPr id="91147" name="Group 70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3" name="Block Arc 72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1150" name="TextBox 73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1151" name="TextBox 74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1152" name="TextBox 75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1148" name="TextBox 71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1" name="Group 41"/>
          <p:cNvGrpSpPr>
            <a:grpSpLocks/>
          </p:cNvGrpSpPr>
          <p:nvPr/>
        </p:nvGrpSpPr>
        <p:grpSpPr bwMode="auto">
          <a:xfrm>
            <a:off x="241300" y="5127625"/>
            <a:ext cx="1560513" cy="1638300"/>
            <a:chOff x="4495800" y="4953000"/>
            <a:chExt cx="1122760" cy="1082065"/>
          </a:xfrm>
        </p:grpSpPr>
        <p:grpSp>
          <p:nvGrpSpPr>
            <p:cNvPr id="92191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2194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2195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2196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2192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92162" name="Group 82"/>
          <p:cNvGrpSpPr>
            <a:grpSpLocks/>
          </p:cNvGrpSpPr>
          <p:nvPr/>
        </p:nvGrpSpPr>
        <p:grpSpPr bwMode="auto">
          <a:xfrm>
            <a:off x="1936750" y="5127625"/>
            <a:ext cx="1968500" cy="1638300"/>
            <a:chOff x="4350297" y="4953000"/>
            <a:chExt cx="1416774" cy="1082065"/>
          </a:xfrm>
        </p:grpSpPr>
        <p:grpSp>
          <p:nvGrpSpPr>
            <p:cNvPr id="92183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2186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2187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2188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2184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92163" name="Group 91"/>
          <p:cNvGrpSpPr>
            <a:grpSpLocks/>
          </p:cNvGrpSpPr>
          <p:nvPr/>
        </p:nvGrpSpPr>
        <p:grpSpPr bwMode="auto">
          <a:xfrm>
            <a:off x="4040188" y="5127625"/>
            <a:ext cx="1978025" cy="1638300"/>
            <a:chOff x="4346687" y="4953000"/>
            <a:chExt cx="1423991" cy="1082065"/>
          </a:xfrm>
        </p:grpSpPr>
        <p:grpSp>
          <p:nvGrpSpPr>
            <p:cNvPr id="92175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2178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2179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2180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2176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sp>
        <p:nvSpPr>
          <p:cNvPr id="53" name="Cube 52"/>
          <p:cNvSpPr/>
          <p:nvPr/>
        </p:nvSpPr>
        <p:spPr bwMode="auto">
          <a:xfrm>
            <a:off x="3142234" y="1543390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Cube 53"/>
          <p:cNvSpPr/>
          <p:nvPr/>
        </p:nvSpPr>
        <p:spPr bwMode="auto">
          <a:xfrm>
            <a:off x="3201184" y="3448390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Oval 54"/>
          <p:cNvSpPr>
            <a:spLocks noChangeAspect="1"/>
          </p:cNvSpPr>
          <p:nvPr/>
        </p:nvSpPr>
        <p:spPr>
          <a:xfrm>
            <a:off x="3446463" y="2076450"/>
            <a:ext cx="180975" cy="182563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3876675" y="4027488"/>
            <a:ext cx="179388" cy="182562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8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2560638" y="2044700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4013200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Oval 58"/>
          <p:cNvSpPr>
            <a:spLocks noChangeAspect="1"/>
          </p:cNvSpPr>
          <p:nvPr/>
        </p:nvSpPr>
        <p:spPr>
          <a:xfrm>
            <a:off x="3522663" y="2076450"/>
            <a:ext cx="180975" cy="182563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3903663" y="4179888"/>
            <a:ext cx="180975" cy="182562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8000"/>
              </a:solidFill>
            </a:endParaRPr>
          </a:p>
        </p:txBody>
      </p:sp>
      <p:pic>
        <p:nvPicPr>
          <p:cNvPr id="92172" name="Picture 60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38475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3" name="Picture 61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43000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4" name="Rectangle 39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be 52"/>
          <p:cNvSpPr/>
          <p:nvPr/>
        </p:nvSpPr>
        <p:spPr bwMode="auto">
          <a:xfrm>
            <a:off x="3143088" y="1543390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Cube 53"/>
          <p:cNvSpPr/>
          <p:nvPr/>
        </p:nvSpPr>
        <p:spPr bwMode="auto">
          <a:xfrm>
            <a:off x="3202038" y="3448390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Oval 54"/>
          <p:cNvSpPr>
            <a:spLocks noChangeAspect="1"/>
          </p:cNvSpPr>
          <p:nvPr/>
        </p:nvSpPr>
        <p:spPr>
          <a:xfrm>
            <a:off x="3448050" y="2076450"/>
            <a:ext cx="180975" cy="182563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3876675" y="4027488"/>
            <a:ext cx="180975" cy="182562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8000"/>
              </a:solidFill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3524250" y="2076450"/>
            <a:ext cx="180975" cy="182563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3905250" y="4179888"/>
            <a:ext cx="180975" cy="182562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8000"/>
              </a:solidFill>
            </a:endParaRPr>
          </a:p>
        </p:txBody>
      </p:sp>
      <p:pic>
        <p:nvPicPr>
          <p:cNvPr id="93191" name="Picture 60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38475"/>
            <a:ext cx="25511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2" name="Picture 61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1588" y="1143000"/>
            <a:ext cx="2547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3" name="Rectangle 37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  <p:grpSp>
        <p:nvGrpSpPr>
          <p:cNvPr id="93194" name="Group 38"/>
          <p:cNvGrpSpPr>
            <a:grpSpLocks/>
          </p:cNvGrpSpPr>
          <p:nvPr/>
        </p:nvGrpSpPr>
        <p:grpSpPr bwMode="auto">
          <a:xfrm>
            <a:off x="4040188" y="5127625"/>
            <a:ext cx="1978025" cy="1638300"/>
            <a:chOff x="4346687" y="4953000"/>
            <a:chExt cx="1423991" cy="1082065"/>
          </a:xfrm>
        </p:grpSpPr>
        <p:grpSp>
          <p:nvGrpSpPr>
            <p:cNvPr id="93213" name="Group 39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1" name="Block Arc 50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3216" name="TextBox 51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3217" name="TextBox 5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3218" name="TextBox 5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3214" name="TextBox 40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93195" name="Group 64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93205" name="Group 65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8" name="Block Arc 67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3208" name="TextBox 68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3209" name="TextBox 69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3210" name="TextBox 70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3" name="Straight Arrow Connector 72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3206" name="TextBox 66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93196" name="Group 73"/>
          <p:cNvGrpSpPr>
            <a:grpSpLocks/>
          </p:cNvGrpSpPr>
          <p:nvPr/>
        </p:nvGrpSpPr>
        <p:grpSpPr bwMode="auto">
          <a:xfrm>
            <a:off x="1936750" y="5127625"/>
            <a:ext cx="1968500" cy="1638300"/>
            <a:chOff x="4350297" y="4953000"/>
            <a:chExt cx="1416774" cy="1082065"/>
          </a:xfrm>
        </p:grpSpPr>
        <p:grpSp>
          <p:nvGrpSpPr>
            <p:cNvPr id="93197" name="Group 74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7" name="Block Arc 76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3200" name="TextBox 77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3201" name="TextBox 78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3202" name="TextBox 79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3198" name="TextBox 75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be 52"/>
          <p:cNvSpPr/>
          <p:nvPr/>
        </p:nvSpPr>
        <p:spPr bwMode="auto">
          <a:xfrm>
            <a:off x="3121589" y="1542198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Cube 53"/>
          <p:cNvSpPr/>
          <p:nvPr/>
        </p:nvSpPr>
        <p:spPr bwMode="auto">
          <a:xfrm>
            <a:off x="3180539" y="3447198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Oval 54"/>
          <p:cNvSpPr>
            <a:spLocks noChangeAspect="1"/>
          </p:cNvSpPr>
          <p:nvPr/>
        </p:nvSpPr>
        <p:spPr>
          <a:xfrm>
            <a:off x="3425825" y="2074863"/>
            <a:ext cx="180975" cy="184150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3856038" y="4025900"/>
            <a:ext cx="179387" cy="182563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8000"/>
              </a:solidFill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3502025" y="2074863"/>
            <a:ext cx="180975" cy="184150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3883025" y="4178300"/>
            <a:ext cx="180975" cy="182563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8000"/>
              </a:solidFill>
            </a:endParaRPr>
          </a:p>
        </p:txBody>
      </p:sp>
      <p:pic>
        <p:nvPicPr>
          <p:cNvPr id="94215" name="Picture 50" descr="1hvk_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3" r="9583"/>
          <a:stretch>
            <a:fillRect/>
          </a:stretch>
        </p:blipFill>
        <p:spPr bwMode="auto">
          <a:xfrm>
            <a:off x="0" y="1143000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6" name="Picture 51" descr="1hvk_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r="11028"/>
          <a:stretch>
            <a:fillRect/>
          </a:stretch>
        </p:blipFill>
        <p:spPr bwMode="auto">
          <a:xfrm>
            <a:off x="0" y="3032125"/>
            <a:ext cx="254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7" name="Rectangle 37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  <p:grpSp>
        <p:nvGrpSpPr>
          <p:cNvPr id="94218" name="Group 38"/>
          <p:cNvGrpSpPr>
            <a:grpSpLocks/>
          </p:cNvGrpSpPr>
          <p:nvPr/>
        </p:nvGrpSpPr>
        <p:grpSpPr bwMode="auto">
          <a:xfrm>
            <a:off x="4040188" y="5127625"/>
            <a:ext cx="1978025" cy="1638300"/>
            <a:chOff x="4346687" y="4953000"/>
            <a:chExt cx="1423991" cy="1082065"/>
          </a:xfrm>
        </p:grpSpPr>
        <p:grpSp>
          <p:nvGrpSpPr>
            <p:cNvPr id="94237" name="Group 39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57" name="Block Arc 56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4240" name="TextBox 57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4241" name="TextBox 60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4242" name="TextBox 61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64" name="Straight Arrow Connector 63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4238" name="TextBox 40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grpSp>
        <p:nvGrpSpPr>
          <p:cNvPr id="94219" name="Group 64"/>
          <p:cNvGrpSpPr>
            <a:grpSpLocks/>
          </p:cNvGrpSpPr>
          <p:nvPr/>
        </p:nvGrpSpPr>
        <p:grpSpPr bwMode="auto">
          <a:xfrm>
            <a:off x="241300" y="5143500"/>
            <a:ext cx="1562100" cy="1638300"/>
            <a:chOff x="4495800" y="4953000"/>
            <a:chExt cx="1122760" cy="1082065"/>
          </a:xfrm>
        </p:grpSpPr>
        <p:grpSp>
          <p:nvGrpSpPr>
            <p:cNvPr id="94229" name="Group 65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68" name="Block Arc 67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4232" name="TextBox 68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4233" name="TextBox 69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4234" name="TextBox 70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73" name="Straight Arrow Connector 72"/>
              <p:cNvCxnSpPr/>
              <p:nvPr/>
            </p:nvCxnSpPr>
            <p:spPr>
              <a:xfrm flipV="1">
                <a:off x="5042347" y="5378696"/>
                <a:ext cx="228203" cy="191878"/>
              </a:xfrm>
              <a:prstGeom prst="straightConnector1">
                <a:avLst/>
              </a:prstGeom>
              <a:ln w="57150" cmpd="sng">
                <a:solidFill>
                  <a:srgbClr val="FF00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4230" name="TextBox 66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94220" name="Group 73"/>
          <p:cNvGrpSpPr>
            <a:grpSpLocks/>
          </p:cNvGrpSpPr>
          <p:nvPr/>
        </p:nvGrpSpPr>
        <p:grpSpPr bwMode="auto">
          <a:xfrm>
            <a:off x="1936750" y="5127625"/>
            <a:ext cx="1968500" cy="1638300"/>
            <a:chOff x="4350297" y="4953000"/>
            <a:chExt cx="1416774" cy="1082065"/>
          </a:xfrm>
        </p:grpSpPr>
        <p:grpSp>
          <p:nvGrpSpPr>
            <p:cNvPr id="94221" name="Group 74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77" name="Block Arc 76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4224" name="TextBox 77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4225" name="TextBox 78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4226" name="TextBox 79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82" name="Straight Arrow Connector 81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4222" name="TextBox 75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3" name="Group 41"/>
          <p:cNvGrpSpPr>
            <a:grpSpLocks/>
          </p:cNvGrpSpPr>
          <p:nvPr/>
        </p:nvGrpSpPr>
        <p:grpSpPr bwMode="auto">
          <a:xfrm>
            <a:off x="241300" y="5129213"/>
            <a:ext cx="1560513" cy="1638300"/>
            <a:chOff x="4495800" y="4953000"/>
            <a:chExt cx="1122760" cy="1082065"/>
          </a:xfrm>
        </p:grpSpPr>
        <p:grpSp>
          <p:nvGrpSpPr>
            <p:cNvPr id="95266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5269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5270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5271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5267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95234" name="Group 82"/>
          <p:cNvGrpSpPr>
            <a:grpSpLocks/>
          </p:cNvGrpSpPr>
          <p:nvPr/>
        </p:nvGrpSpPr>
        <p:grpSpPr bwMode="auto">
          <a:xfrm>
            <a:off x="1936750" y="5129213"/>
            <a:ext cx="1968500" cy="1638300"/>
            <a:chOff x="4350297" y="4953000"/>
            <a:chExt cx="1416774" cy="1082065"/>
          </a:xfrm>
        </p:grpSpPr>
        <p:grpSp>
          <p:nvGrpSpPr>
            <p:cNvPr id="95258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5261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5262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5263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3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5259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95235" name="Group 91"/>
          <p:cNvGrpSpPr>
            <a:grpSpLocks/>
          </p:cNvGrpSpPr>
          <p:nvPr/>
        </p:nvGrpSpPr>
        <p:grpSpPr bwMode="auto">
          <a:xfrm>
            <a:off x="4040188" y="5129213"/>
            <a:ext cx="1978025" cy="1638300"/>
            <a:chOff x="4346687" y="4953000"/>
            <a:chExt cx="1423991" cy="1082065"/>
          </a:xfrm>
        </p:grpSpPr>
        <p:grpSp>
          <p:nvGrpSpPr>
            <p:cNvPr id="95250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7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5253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5254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5255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1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30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5251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sp>
        <p:nvSpPr>
          <p:cNvPr id="53" name="Cube 52"/>
          <p:cNvSpPr/>
          <p:nvPr/>
        </p:nvSpPr>
        <p:spPr bwMode="auto">
          <a:xfrm>
            <a:off x="3142234" y="1545548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Cube 53"/>
          <p:cNvSpPr/>
          <p:nvPr/>
        </p:nvSpPr>
        <p:spPr bwMode="auto">
          <a:xfrm>
            <a:off x="3201184" y="3450548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Oval 54"/>
          <p:cNvSpPr>
            <a:spLocks noChangeAspect="1"/>
          </p:cNvSpPr>
          <p:nvPr/>
        </p:nvSpPr>
        <p:spPr>
          <a:xfrm>
            <a:off x="3446463" y="2079625"/>
            <a:ext cx="180975" cy="182563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3876675" y="4029075"/>
            <a:ext cx="179388" cy="184150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8000"/>
              </a:solidFill>
            </a:endParaRPr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3522663" y="2079625"/>
            <a:ext cx="180975" cy="182563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3903663" y="4181475"/>
            <a:ext cx="180975" cy="184150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800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2560638" y="2046288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401637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5244" name="Picture 60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40063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5" name="Picture 61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44588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Oval 62"/>
          <p:cNvSpPr>
            <a:spLocks noChangeAspect="1"/>
          </p:cNvSpPr>
          <p:nvPr/>
        </p:nvSpPr>
        <p:spPr>
          <a:xfrm>
            <a:off x="3446463" y="2232025"/>
            <a:ext cx="180975" cy="182563"/>
          </a:xfrm>
          <a:prstGeom prst="ellipse">
            <a:avLst/>
          </a:prstGeom>
          <a:solidFill>
            <a:srgbClr val="0080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4029075" y="3832225"/>
            <a:ext cx="179388" cy="182563"/>
          </a:xfrm>
          <a:prstGeom prst="ellipse">
            <a:avLst/>
          </a:prstGeom>
          <a:solidFill>
            <a:srgbClr val="0000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8000"/>
              </a:solidFill>
            </a:endParaRPr>
          </a:p>
        </p:txBody>
      </p:sp>
      <p:sp>
        <p:nvSpPr>
          <p:cNvPr id="95248" name="Rectangle 50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224463" y="914400"/>
            <a:ext cx="346233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Ligands with similar geometries are mapped to  close metadata points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7" name="Group 41"/>
          <p:cNvGrpSpPr>
            <a:grpSpLocks/>
          </p:cNvGrpSpPr>
          <p:nvPr/>
        </p:nvGrpSpPr>
        <p:grpSpPr bwMode="auto">
          <a:xfrm>
            <a:off x="241300" y="5127625"/>
            <a:ext cx="1562100" cy="1638300"/>
            <a:chOff x="4495800" y="4953000"/>
            <a:chExt cx="1122760" cy="1082065"/>
          </a:xfrm>
        </p:grpSpPr>
        <p:grpSp>
          <p:nvGrpSpPr>
            <p:cNvPr id="96284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850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6287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6288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6289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3552" y="5521294"/>
                <a:ext cx="7644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4541" y="5570574"/>
                <a:ext cx="297806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6285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96258" name="Group 82"/>
          <p:cNvGrpSpPr>
            <a:grpSpLocks/>
          </p:cNvGrpSpPr>
          <p:nvPr/>
        </p:nvGrpSpPr>
        <p:grpSpPr bwMode="auto">
          <a:xfrm>
            <a:off x="1936750" y="5127625"/>
            <a:ext cx="1970088" cy="1638300"/>
            <a:chOff x="4350297" y="4953000"/>
            <a:chExt cx="1416774" cy="1082065"/>
          </a:xfrm>
        </p:grpSpPr>
        <p:grpSp>
          <p:nvGrpSpPr>
            <p:cNvPr id="96276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286" y="4953000"/>
                <a:ext cx="106743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6279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6280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6281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315" y="5521294"/>
                <a:ext cx="76490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 flipV="1">
                <a:off x="4724755" y="5504518"/>
                <a:ext cx="317376" cy="66057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6277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96259" name="Group 91"/>
          <p:cNvGrpSpPr>
            <a:grpSpLocks/>
          </p:cNvGrpSpPr>
          <p:nvPr/>
        </p:nvGrpSpPr>
        <p:grpSpPr bwMode="auto">
          <a:xfrm>
            <a:off x="4040188" y="5127625"/>
            <a:ext cx="1979612" cy="1638300"/>
            <a:chOff x="4346687" y="4953000"/>
            <a:chExt cx="1423991" cy="1082065"/>
          </a:xfrm>
        </p:grpSpPr>
        <p:grpSp>
          <p:nvGrpSpPr>
            <p:cNvPr id="96268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6280" y="4953000"/>
                <a:ext cx="1066566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6271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6272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6273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4441" y="5521294"/>
                <a:ext cx="7536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938" y="5570574"/>
                <a:ext cx="29918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6269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62225" y="2044700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2225" y="4013200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6262" name="Picture 60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38475"/>
            <a:ext cx="25511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3" name="Picture 61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1588" y="1143000"/>
            <a:ext cx="2547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4" name="Picture 1" descr="octants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17165" r="7639" b="7903"/>
          <a:stretch>
            <a:fillRect/>
          </a:stretch>
        </p:blipFill>
        <p:spPr bwMode="auto">
          <a:xfrm>
            <a:off x="3143250" y="1390650"/>
            <a:ext cx="2465388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2" descr="octants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19363" r="8054" b="8289"/>
          <a:stretch>
            <a:fillRect/>
          </a:stretch>
        </p:blipFill>
        <p:spPr bwMode="auto">
          <a:xfrm>
            <a:off x="3067050" y="3224213"/>
            <a:ext cx="2743200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6" name="Rectangle 35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  <p:sp>
        <p:nvSpPr>
          <p:cNvPr id="4" name="Rectangle 3"/>
          <p:cNvSpPr/>
          <p:nvPr/>
        </p:nvSpPr>
        <p:spPr>
          <a:xfrm>
            <a:off x="5453063" y="914400"/>
            <a:ext cx="330993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Search == identify the densest metadata region</a:t>
            </a:r>
          </a:p>
          <a:p>
            <a:pPr>
              <a:defRPr/>
            </a:pPr>
            <a:r>
              <a:rPr lang="en-US" dirty="0">
                <a:latin typeface="+mn-lt"/>
              </a:rPr>
              <a:t>across all the nodes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1" name="Group 41"/>
          <p:cNvGrpSpPr>
            <a:grpSpLocks/>
          </p:cNvGrpSpPr>
          <p:nvPr/>
        </p:nvGrpSpPr>
        <p:grpSpPr bwMode="auto">
          <a:xfrm>
            <a:off x="241300" y="5127625"/>
            <a:ext cx="1560513" cy="1638300"/>
            <a:chOff x="4495800" y="4953000"/>
            <a:chExt cx="1122760" cy="1082065"/>
          </a:xfrm>
        </p:grpSpPr>
        <p:grpSp>
          <p:nvGrpSpPr>
            <p:cNvPr id="97308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7311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7312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7313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7309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97282" name="Group 82"/>
          <p:cNvGrpSpPr>
            <a:grpSpLocks/>
          </p:cNvGrpSpPr>
          <p:nvPr/>
        </p:nvGrpSpPr>
        <p:grpSpPr bwMode="auto">
          <a:xfrm>
            <a:off x="1936750" y="5127625"/>
            <a:ext cx="1968500" cy="1638300"/>
            <a:chOff x="4350297" y="4953000"/>
            <a:chExt cx="1416774" cy="1082065"/>
          </a:xfrm>
        </p:grpSpPr>
        <p:grpSp>
          <p:nvGrpSpPr>
            <p:cNvPr id="97301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7304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7305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7306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97302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97283" name="Group 91"/>
          <p:cNvGrpSpPr>
            <a:grpSpLocks/>
          </p:cNvGrpSpPr>
          <p:nvPr/>
        </p:nvGrpSpPr>
        <p:grpSpPr bwMode="auto">
          <a:xfrm>
            <a:off x="4040188" y="5127625"/>
            <a:ext cx="1978025" cy="1638300"/>
            <a:chOff x="4346687" y="4953000"/>
            <a:chExt cx="1423991" cy="1082065"/>
          </a:xfrm>
        </p:grpSpPr>
        <p:grpSp>
          <p:nvGrpSpPr>
            <p:cNvPr id="97293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7296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7297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7298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7294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60638" y="2044700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4013200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7286" name="Picture 60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38475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61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43000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8" name="Picture 50" descr="octants_level2_1_sha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6937" r="7504" b="7755"/>
          <a:stretch>
            <a:fillRect/>
          </a:stretch>
        </p:blipFill>
        <p:spPr bwMode="auto">
          <a:xfrm>
            <a:off x="3141663" y="1238250"/>
            <a:ext cx="24193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9" name="Picture 51" descr="octants_level2_2_shap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6689" r="8659" b="8565"/>
          <a:stretch>
            <a:fillRect/>
          </a:stretch>
        </p:blipFill>
        <p:spPr bwMode="auto">
          <a:xfrm>
            <a:off x="3065463" y="3143250"/>
            <a:ext cx="26130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 flipH="1" flipV="1">
            <a:off x="2455863" y="5962650"/>
            <a:ext cx="441325" cy="100013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7291" name="Rectangle 35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529263" y="914400"/>
            <a:ext cx="330993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Build </a:t>
            </a:r>
            <a:r>
              <a:rPr lang="en-US" b="1" dirty="0">
                <a:solidFill>
                  <a:srgbClr val="008000"/>
                </a:solidFill>
                <a:latin typeface="+mn-lt"/>
              </a:rPr>
              <a:t>local </a:t>
            </a:r>
            <a:r>
              <a:rPr lang="en-US" b="1" dirty="0" err="1">
                <a:solidFill>
                  <a:srgbClr val="008000"/>
                </a:solidFill>
                <a:latin typeface="+mn-lt"/>
              </a:rPr>
              <a:t>octrees</a:t>
            </a:r>
            <a:r>
              <a:rPr lang="en-US" b="1" dirty="0">
                <a:solidFill>
                  <a:srgbClr val="008000"/>
                </a:solidFill>
                <a:latin typeface="+mn-lt"/>
              </a:rPr>
              <a:t> </a:t>
            </a:r>
            <a:r>
              <a:rPr lang="en-US" dirty="0">
                <a:latin typeface="+mn-lt"/>
              </a:rPr>
              <a:t>and identify the </a:t>
            </a:r>
            <a:r>
              <a:rPr lang="en-US" b="1" dirty="0">
                <a:solidFill>
                  <a:srgbClr val="008000"/>
                </a:solidFill>
                <a:latin typeface="+mn-lt"/>
              </a:rPr>
              <a:t>global deepest densest octant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06" descr="global_knowledge_emp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8379" r="5931" b="6502"/>
          <a:stretch>
            <a:fillRect/>
          </a:stretch>
        </p:blipFill>
        <p:spPr bwMode="auto">
          <a:xfrm>
            <a:off x="6054725" y="2286000"/>
            <a:ext cx="270827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8306" name="Group 41"/>
          <p:cNvGrpSpPr>
            <a:grpSpLocks/>
          </p:cNvGrpSpPr>
          <p:nvPr/>
        </p:nvGrpSpPr>
        <p:grpSpPr bwMode="auto">
          <a:xfrm>
            <a:off x="258763" y="5108575"/>
            <a:ext cx="1560512" cy="1638300"/>
            <a:chOff x="4495800" y="4953000"/>
            <a:chExt cx="1122760" cy="1082065"/>
          </a:xfrm>
        </p:grpSpPr>
        <p:grpSp>
          <p:nvGrpSpPr>
            <p:cNvPr id="98394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4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8397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8398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8399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2" y="5570574"/>
                <a:ext cx="298109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8395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98307" name="Group 82"/>
          <p:cNvGrpSpPr>
            <a:grpSpLocks/>
          </p:cNvGrpSpPr>
          <p:nvPr/>
        </p:nvGrpSpPr>
        <p:grpSpPr bwMode="auto">
          <a:xfrm>
            <a:off x="1952625" y="5108575"/>
            <a:ext cx="1970088" cy="1638300"/>
            <a:chOff x="4350297" y="4953000"/>
            <a:chExt cx="1416774" cy="1082065"/>
          </a:xfrm>
        </p:grpSpPr>
        <p:grpSp>
          <p:nvGrpSpPr>
            <p:cNvPr id="98387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286" y="4953000"/>
                <a:ext cx="106743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8390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8391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8392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315" y="5521294"/>
                <a:ext cx="76490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98388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98308" name="Group 91"/>
          <p:cNvGrpSpPr>
            <a:grpSpLocks/>
          </p:cNvGrpSpPr>
          <p:nvPr/>
        </p:nvGrpSpPr>
        <p:grpSpPr bwMode="auto">
          <a:xfrm>
            <a:off x="4056063" y="5108575"/>
            <a:ext cx="1979612" cy="1638300"/>
            <a:chOff x="4346687" y="4953000"/>
            <a:chExt cx="1423991" cy="1082065"/>
          </a:xfrm>
        </p:grpSpPr>
        <p:grpSp>
          <p:nvGrpSpPr>
            <p:cNvPr id="98379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6280" y="4953000"/>
                <a:ext cx="1066566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8382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8383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8384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4441" y="5521294"/>
                <a:ext cx="7536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 flipV="1">
                <a:off x="4688125" y="5554846"/>
                <a:ext cx="353999" cy="15728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8380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78100" y="2025650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78100" y="3994150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8311" name="Picture 60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22238" y="3019425"/>
            <a:ext cx="25511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Picture 61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17463" y="1123950"/>
            <a:ext cx="25479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3" name="Picture 50" descr="octants_level2_1_shap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6937" r="7504" b="7755"/>
          <a:stretch>
            <a:fillRect/>
          </a:stretch>
        </p:blipFill>
        <p:spPr bwMode="auto">
          <a:xfrm>
            <a:off x="3159125" y="1219200"/>
            <a:ext cx="24193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4" name="Picture 51" descr="octants_level2_2_shap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6689" r="8659" b="8565"/>
          <a:stretch>
            <a:fillRect/>
          </a:stretch>
        </p:blipFill>
        <p:spPr bwMode="auto">
          <a:xfrm>
            <a:off x="3082925" y="3124200"/>
            <a:ext cx="26114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5597525" y="2362200"/>
            <a:ext cx="609600" cy="304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5826125" y="3962400"/>
            <a:ext cx="533400" cy="3810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98317" name="Group 20"/>
          <p:cNvGrpSpPr>
            <a:grpSpLocks/>
          </p:cNvGrpSpPr>
          <p:nvPr/>
        </p:nvGrpSpPr>
        <p:grpSpPr bwMode="auto">
          <a:xfrm>
            <a:off x="5535613" y="533400"/>
            <a:ext cx="1966912" cy="2203450"/>
            <a:chOff x="5576943" y="76200"/>
            <a:chExt cx="1967309" cy="2202776"/>
          </a:xfrm>
        </p:grpSpPr>
        <p:grpSp>
          <p:nvGrpSpPr>
            <p:cNvPr id="98356" name="Group 125"/>
            <p:cNvGrpSpPr>
              <a:grpSpLocks/>
            </p:cNvGrpSpPr>
            <p:nvPr/>
          </p:nvGrpSpPr>
          <p:grpSpPr bwMode="auto">
            <a:xfrm>
              <a:off x="5638800" y="76200"/>
              <a:ext cx="1828800" cy="2133600"/>
              <a:chOff x="3657600" y="609600"/>
              <a:chExt cx="1828800" cy="2133600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4496036" y="609600"/>
                <a:ext cx="457292" cy="457060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300</a:t>
                </a: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5181975" y="1447544"/>
                <a:ext cx="304862" cy="304707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3962529" y="1447544"/>
                <a:ext cx="304862" cy="304707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4292795" y="2056957"/>
                <a:ext cx="228646" cy="228530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3657667" y="2056957"/>
                <a:ext cx="228646" cy="228530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4927923" y="2056957"/>
                <a:ext cx="228646" cy="228530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4800898" y="2590194"/>
                <a:ext cx="152431" cy="152353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5181975" y="2590194"/>
                <a:ext cx="152431" cy="152353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35" name="Straight Arrow Connector 134"/>
              <p:cNvCxnSpPr>
                <a:stCxn id="127" idx="2"/>
                <a:endCxn id="128" idx="0"/>
              </p:cNvCxnSpPr>
              <p:nvPr/>
            </p:nvCxnSpPr>
            <p:spPr>
              <a:xfrm>
                <a:off x="4724682" y="1066660"/>
                <a:ext cx="609723" cy="380883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>
                <a:stCxn id="127" idx="2"/>
                <a:endCxn id="129" idx="0"/>
              </p:cNvCxnSpPr>
              <p:nvPr/>
            </p:nvCxnSpPr>
            <p:spPr>
              <a:xfrm flipH="1">
                <a:off x="4114959" y="1066660"/>
                <a:ext cx="609723" cy="380883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>
                <a:stCxn id="128" idx="2"/>
                <a:endCxn id="132" idx="0"/>
              </p:cNvCxnSpPr>
              <p:nvPr/>
            </p:nvCxnSpPr>
            <p:spPr>
              <a:xfrm flipH="1">
                <a:off x="5042246" y="1752250"/>
                <a:ext cx="292159" cy="304707"/>
              </a:xfrm>
              <a:prstGeom prst="straightConnector1">
                <a:avLst/>
              </a:prstGeom>
              <a:ln w="38100" cmpd="sng">
                <a:solidFill>
                  <a:srgbClr val="C3D69B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>
                <a:stCxn id="129" idx="2"/>
                <a:endCxn id="131" idx="0"/>
              </p:cNvCxnSpPr>
              <p:nvPr/>
            </p:nvCxnSpPr>
            <p:spPr>
              <a:xfrm flipH="1">
                <a:off x="3771990" y="1752250"/>
                <a:ext cx="342969" cy="304707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>
                <a:stCxn id="129" idx="2"/>
                <a:endCxn id="130" idx="0"/>
              </p:cNvCxnSpPr>
              <p:nvPr/>
            </p:nvCxnSpPr>
            <p:spPr>
              <a:xfrm>
                <a:off x="4114959" y="1752250"/>
                <a:ext cx="292159" cy="304707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0" name="Straight Arrow Connector 139"/>
              <p:cNvCxnSpPr>
                <a:stCxn id="132" idx="2"/>
                <a:endCxn id="133" idx="0"/>
              </p:cNvCxnSpPr>
              <p:nvPr/>
            </p:nvCxnSpPr>
            <p:spPr>
              <a:xfrm flipH="1">
                <a:off x="4877113" y="2285487"/>
                <a:ext cx="165133" cy="304707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Straight Arrow Connector 140"/>
              <p:cNvCxnSpPr>
                <a:stCxn id="132" idx="2"/>
                <a:endCxn id="134" idx="0"/>
              </p:cNvCxnSpPr>
              <p:nvPr/>
            </p:nvCxnSpPr>
            <p:spPr>
              <a:xfrm>
                <a:off x="5042246" y="2285487"/>
                <a:ext cx="215944" cy="304707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8357" name="TextBox 16"/>
            <p:cNvSpPr txBox="1">
              <a:spLocks noChangeArrowheads="1"/>
            </p:cNvSpPr>
            <p:nvPr/>
          </p:nvSpPr>
          <p:spPr bwMode="auto">
            <a:xfrm>
              <a:off x="5867400" y="914400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100</a:t>
              </a:r>
            </a:p>
          </p:txBody>
        </p:sp>
        <p:sp>
          <p:nvSpPr>
            <p:cNvPr id="98358" name="TextBox 145"/>
            <p:cNvSpPr txBox="1">
              <a:spLocks noChangeArrowheads="1"/>
            </p:cNvSpPr>
            <p:nvPr/>
          </p:nvSpPr>
          <p:spPr bwMode="auto">
            <a:xfrm>
              <a:off x="7086600" y="914400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200</a:t>
              </a:r>
            </a:p>
          </p:txBody>
        </p:sp>
        <p:sp>
          <p:nvSpPr>
            <p:cNvPr id="98359" name="TextBox 146"/>
            <p:cNvSpPr txBox="1">
              <a:spLocks noChangeArrowheads="1"/>
            </p:cNvSpPr>
            <p:nvPr/>
          </p:nvSpPr>
          <p:spPr bwMode="auto">
            <a:xfrm>
              <a:off x="5576943" y="146780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38</a:t>
              </a:r>
            </a:p>
          </p:txBody>
        </p:sp>
        <p:sp>
          <p:nvSpPr>
            <p:cNvPr id="98360" name="TextBox 147"/>
            <p:cNvSpPr txBox="1">
              <a:spLocks noChangeArrowheads="1"/>
            </p:cNvSpPr>
            <p:nvPr/>
          </p:nvSpPr>
          <p:spPr bwMode="auto">
            <a:xfrm>
              <a:off x="6206543" y="146780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62</a:t>
              </a:r>
            </a:p>
          </p:txBody>
        </p:sp>
        <p:sp>
          <p:nvSpPr>
            <p:cNvPr id="98361" name="TextBox 148"/>
            <p:cNvSpPr txBox="1">
              <a:spLocks noChangeArrowheads="1"/>
            </p:cNvSpPr>
            <p:nvPr/>
          </p:nvSpPr>
          <p:spPr bwMode="auto">
            <a:xfrm>
              <a:off x="6801800" y="1457801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150</a:t>
              </a:r>
            </a:p>
          </p:txBody>
        </p:sp>
        <p:sp>
          <p:nvSpPr>
            <p:cNvPr id="98362" name="TextBox 149"/>
            <p:cNvSpPr txBox="1">
              <a:spLocks noChangeArrowheads="1"/>
            </p:cNvSpPr>
            <p:nvPr/>
          </p:nvSpPr>
          <p:spPr bwMode="auto">
            <a:xfrm>
              <a:off x="7039948" y="1971199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60</a:t>
              </a:r>
            </a:p>
          </p:txBody>
        </p:sp>
        <p:sp>
          <p:nvSpPr>
            <p:cNvPr id="98363" name="TextBox 150"/>
            <p:cNvSpPr txBox="1">
              <a:spLocks noChangeArrowheads="1"/>
            </p:cNvSpPr>
            <p:nvPr/>
          </p:nvSpPr>
          <p:spPr bwMode="auto">
            <a:xfrm>
              <a:off x="6685600" y="196822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90</a:t>
              </a:r>
            </a:p>
          </p:txBody>
        </p:sp>
      </p:grpSp>
      <p:grpSp>
        <p:nvGrpSpPr>
          <p:cNvPr id="98318" name="Group 24"/>
          <p:cNvGrpSpPr>
            <a:grpSpLocks/>
          </p:cNvGrpSpPr>
          <p:nvPr/>
        </p:nvGrpSpPr>
        <p:grpSpPr bwMode="auto">
          <a:xfrm>
            <a:off x="5676900" y="4038600"/>
            <a:ext cx="2281238" cy="2212975"/>
            <a:chOff x="5718800" y="3581400"/>
            <a:chExt cx="2280203" cy="2212777"/>
          </a:xfrm>
        </p:grpSpPr>
        <p:sp>
          <p:nvSpPr>
            <p:cNvPr id="98321" name="TextBox 156"/>
            <p:cNvSpPr txBox="1">
              <a:spLocks noChangeArrowheads="1"/>
            </p:cNvSpPr>
            <p:nvPr/>
          </p:nvSpPr>
          <p:spPr bwMode="auto">
            <a:xfrm>
              <a:off x="5718800" y="497300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52</a:t>
              </a:r>
            </a:p>
          </p:txBody>
        </p:sp>
        <p:grpSp>
          <p:nvGrpSpPr>
            <p:cNvPr id="98322" name="Group 23"/>
            <p:cNvGrpSpPr>
              <a:grpSpLocks/>
            </p:cNvGrpSpPr>
            <p:nvPr/>
          </p:nvGrpSpPr>
          <p:grpSpPr bwMode="auto">
            <a:xfrm>
              <a:off x="5791200" y="3581400"/>
              <a:ext cx="2207803" cy="2212777"/>
              <a:chOff x="5791200" y="3581400"/>
              <a:chExt cx="2207803" cy="2212777"/>
            </a:xfrm>
          </p:grpSpPr>
          <p:grpSp>
            <p:nvGrpSpPr>
              <p:cNvPr id="98323" name="Group 15"/>
              <p:cNvGrpSpPr>
                <a:grpSpLocks/>
              </p:cNvGrpSpPr>
              <p:nvPr/>
            </p:nvGrpSpPr>
            <p:grpSpPr bwMode="auto">
              <a:xfrm>
                <a:off x="5791200" y="3581400"/>
                <a:ext cx="2133600" cy="2133600"/>
                <a:chOff x="5791200" y="3581400"/>
                <a:chExt cx="2133600" cy="2133600"/>
              </a:xfrm>
            </p:grpSpPr>
            <p:grpSp>
              <p:nvGrpSpPr>
                <p:cNvPr id="98334" name="Group 107"/>
                <p:cNvGrpSpPr>
                  <a:grpSpLocks/>
                </p:cNvGrpSpPr>
                <p:nvPr/>
              </p:nvGrpSpPr>
              <p:grpSpPr bwMode="auto">
                <a:xfrm>
                  <a:off x="5791200" y="3581400"/>
                  <a:ext cx="2133600" cy="2133600"/>
                  <a:chOff x="685800" y="685800"/>
                  <a:chExt cx="2133600" cy="2133600"/>
                </a:xfrm>
              </p:grpSpPr>
              <p:sp>
                <p:nvSpPr>
                  <p:cNvPr id="109" name="Rectangle 108"/>
                  <p:cNvSpPr/>
                  <p:nvPr/>
                </p:nvSpPr>
                <p:spPr>
                  <a:xfrm>
                    <a:off x="1524212" y="685800"/>
                    <a:ext cx="456993" cy="457159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10" name="Rectangle 109"/>
                  <p:cNvSpPr/>
                  <p:nvPr/>
                </p:nvSpPr>
                <p:spPr>
                  <a:xfrm>
                    <a:off x="2209701" y="1523925"/>
                    <a:ext cx="304662" cy="304773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11" name="Rectangle 110"/>
                  <p:cNvSpPr/>
                  <p:nvPr/>
                </p:nvSpPr>
                <p:spPr>
                  <a:xfrm>
                    <a:off x="991054" y="1523925"/>
                    <a:ext cx="304662" cy="304773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12" name="Rectangle 111"/>
                  <p:cNvSpPr/>
                  <p:nvPr/>
                </p:nvSpPr>
                <p:spPr>
                  <a:xfrm>
                    <a:off x="1321104" y="2133470"/>
                    <a:ext cx="228496" cy="22858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13" name="Rectangle 112"/>
                  <p:cNvSpPr/>
                  <p:nvPr/>
                </p:nvSpPr>
                <p:spPr>
                  <a:xfrm>
                    <a:off x="686392" y="2133470"/>
                    <a:ext cx="228496" cy="22858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14" name="Rectangle 113"/>
                  <p:cNvSpPr/>
                  <p:nvPr/>
                </p:nvSpPr>
                <p:spPr>
                  <a:xfrm>
                    <a:off x="2590528" y="2133470"/>
                    <a:ext cx="228496" cy="22858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15" name="Rectangle 114"/>
                  <p:cNvSpPr/>
                  <p:nvPr/>
                </p:nvSpPr>
                <p:spPr>
                  <a:xfrm>
                    <a:off x="1955816" y="2133470"/>
                    <a:ext cx="228496" cy="22858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16" name="Rectangle 115"/>
                  <p:cNvSpPr/>
                  <p:nvPr/>
                </p:nvSpPr>
                <p:spPr>
                  <a:xfrm>
                    <a:off x="1143384" y="2666823"/>
                    <a:ext cx="152331" cy="152386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17" name="Rectangle 116"/>
                  <p:cNvSpPr/>
                  <p:nvPr/>
                </p:nvSpPr>
                <p:spPr>
                  <a:xfrm>
                    <a:off x="1524212" y="2666823"/>
                    <a:ext cx="152331" cy="152386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cxnSp>
                <p:nvCxnSpPr>
                  <p:cNvPr id="118" name="Straight Arrow Connector 117"/>
                  <p:cNvCxnSpPr>
                    <a:stCxn id="109" idx="2"/>
                    <a:endCxn id="110" idx="0"/>
                  </p:cNvCxnSpPr>
                  <p:nvPr/>
                </p:nvCxnSpPr>
                <p:spPr>
                  <a:xfrm>
                    <a:off x="1752708" y="1142959"/>
                    <a:ext cx="609324" cy="38096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Arrow Connector 118"/>
                  <p:cNvCxnSpPr>
                    <a:stCxn id="109" idx="2"/>
                    <a:endCxn id="111" idx="0"/>
                  </p:cNvCxnSpPr>
                  <p:nvPr/>
                </p:nvCxnSpPr>
                <p:spPr>
                  <a:xfrm flipH="1">
                    <a:off x="1143384" y="1142959"/>
                    <a:ext cx="609324" cy="38096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Straight Arrow Connector 119"/>
                  <p:cNvCxnSpPr>
                    <a:stCxn id="110" idx="2"/>
                    <a:endCxn id="114" idx="0"/>
                  </p:cNvCxnSpPr>
                  <p:nvPr/>
                </p:nvCxnSpPr>
                <p:spPr>
                  <a:xfrm>
                    <a:off x="2362032" y="1828698"/>
                    <a:ext cx="342744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Arrow Connector 120"/>
                  <p:cNvCxnSpPr>
                    <a:stCxn id="110" idx="2"/>
                    <a:endCxn id="115" idx="0"/>
                  </p:cNvCxnSpPr>
                  <p:nvPr/>
                </p:nvCxnSpPr>
                <p:spPr>
                  <a:xfrm flipH="1">
                    <a:off x="2070064" y="1828698"/>
                    <a:ext cx="291968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Arrow Connector 121"/>
                  <p:cNvCxnSpPr>
                    <a:stCxn id="111" idx="2"/>
                    <a:endCxn id="113" idx="0"/>
                  </p:cNvCxnSpPr>
                  <p:nvPr/>
                </p:nvCxnSpPr>
                <p:spPr>
                  <a:xfrm flipH="1">
                    <a:off x="800640" y="1828698"/>
                    <a:ext cx="342744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Straight Arrow Connector 122"/>
                  <p:cNvCxnSpPr>
                    <a:stCxn id="111" idx="2"/>
                    <a:endCxn id="112" idx="0"/>
                  </p:cNvCxnSpPr>
                  <p:nvPr/>
                </p:nvCxnSpPr>
                <p:spPr>
                  <a:xfrm>
                    <a:off x="1143384" y="1828698"/>
                    <a:ext cx="291968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Arrow Connector 123"/>
                  <p:cNvCxnSpPr>
                    <a:stCxn id="112" idx="2"/>
                    <a:endCxn id="116" idx="0"/>
                  </p:cNvCxnSpPr>
                  <p:nvPr/>
                </p:nvCxnSpPr>
                <p:spPr>
                  <a:xfrm flipH="1">
                    <a:off x="1219550" y="2362050"/>
                    <a:ext cx="215802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Arrow Connector 124"/>
                  <p:cNvCxnSpPr>
                    <a:stCxn id="112" idx="2"/>
                    <a:endCxn id="117" idx="0"/>
                  </p:cNvCxnSpPr>
                  <p:nvPr/>
                </p:nvCxnSpPr>
                <p:spPr>
                  <a:xfrm>
                    <a:off x="1435352" y="2362050"/>
                    <a:ext cx="165025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2" name="Rectangle 141"/>
                <p:cNvSpPr/>
                <p:nvPr/>
              </p:nvSpPr>
              <p:spPr>
                <a:xfrm>
                  <a:off x="6934273" y="5562423"/>
                  <a:ext cx="152331" cy="152386"/>
                </a:xfrm>
                <a:prstGeom prst="rect">
                  <a:avLst/>
                </a:prstGeom>
                <a:noFill/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143" name="Rectangle 142"/>
                <p:cNvSpPr/>
                <p:nvPr/>
              </p:nvSpPr>
              <p:spPr>
                <a:xfrm>
                  <a:off x="7315101" y="5562423"/>
                  <a:ext cx="152331" cy="152386"/>
                </a:xfrm>
                <a:prstGeom prst="rect">
                  <a:avLst/>
                </a:prstGeom>
                <a:noFill/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cxnSp>
              <p:nvCxnSpPr>
                <p:cNvPr id="144" name="Straight Arrow Connector 143"/>
                <p:cNvCxnSpPr>
                  <a:stCxn id="115" idx="2"/>
                  <a:endCxn id="142" idx="0"/>
                </p:cNvCxnSpPr>
                <p:nvPr/>
              </p:nvCxnSpPr>
              <p:spPr>
                <a:xfrm flipH="1">
                  <a:off x="7010439" y="5257650"/>
                  <a:ext cx="165025" cy="304773"/>
                </a:xfrm>
                <a:prstGeom prst="straightConnector1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Arrow Connector 144"/>
                <p:cNvCxnSpPr>
                  <a:stCxn id="115" idx="2"/>
                  <a:endCxn id="143" idx="0"/>
                </p:cNvCxnSpPr>
                <p:nvPr/>
              </p:nvCxnSpPr>
              <p:spPr>
                <a:xfrm>
                  <a:off x="7175464" y="5257650"/>
                  <a:ext cx="215802" cy="304773"/>
                </a:xfrm>
                <a:prstGeom prst="straightConnector1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8324" name="TextBox 21"/>
              <p:cNvSpPr txBox="1">
                <a:spLocks noChangeArrowheads="1"/>
              </p:cNvSpPr>
              <p:nvPr/>
            </p:nvSpPr>
            <p:spPr bwMode="auto">
              <a:xfrm>
                <a:off x="6628948" y="3657600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277</a:t>
                </a:r>
              </a:p>
            </p:txBody>
          </p:sp>
          <p:sp>
            <p:nvSpPr>
              <p:cNvPr id="98325" name="TextBox 151"/>
              <p:cNvSpPr txBox="1">
                <a:spLocks noChangeArrowheads="1"/>
              </p:cNvSpPr>
              <p:nvPr/>
            </p:nvSpPr>
            <p:spPr bwMode="auto">
              <a:xfrm>
                <a:off x="6140343" y="5476399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40</a:t>
                </a:r>
              </a:p>
            </p:txBody>
          </p:sp>
          <p:sp>
            <p:nvSpPr>
              <p:cNvPr id="98326" name="TextBox 152"/>
              <p:cNvSpPr txBox="1">
                <a:spLocks noChangeArrowheads="1"/>
              </p:cNvSpPr>
              <p:nvPr/>
            </p:nvSpPr>
            <p:spPr bwMode="auto">
              <a:xfrm>
                <a:off x="6019348" y="4416623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142</a:t>
                </a:r>
              </a:p>
            </p:txBody>
          </p:sp>
          <p:sp>
            <p:nvSpPr>
              <p:cNvPr id="98327" name="TextBox 153"/>
              <p:cNvSpPr txBox="1">
                <a:spLocks noChangeArrowheads="1"/>
              </p:cNvSpPr>
              <p:nvPr/>
            </p:nvSpPr>
            <p:spPr bwMode="auto">
              <a:xfrm>
                <a:off x="7632346" y="498300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/>
                  <a:t>50</a:t>
                </a:r>
              </a:p>
            </p:txBody>
          </p:sp>
          <p:sp>
            <p:nvSpPr>
              <p:cNvPr id="98328" name="TextBox 154"/>
              <p:cNvSpPr txBox="1">
                <a:spLocks noChangeArrowheads="1"/>
              </p:cNvSpPr>
              <p:nvPr/>
            </p:nvSpPr>
            <p:spPr bwMode="auto">
              <a:xfrm>
                <a:off x="6998000" y="498300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/>
                  <a:t>85</a:t>
                </a:r>
              </a:p>
            </p:txBody>
          </p:sp>
          <p:sp>
            <p:nvSpPr>
              <p:cNvPr id="98329" name="TextBox 155"/>
              <p:cNvSpPr txBox="1">
                <a:spLocks noChangeArrowheads="1"/>
              </p:cNvSpPr>
              <p:nvPr/>
            </p:nvSpPr>
            <p:spPr bwMode="auto">
              <a:xfrm>
                <a:off x="6358400" y="497300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/>
                  <a:t>90</a:t>
                </a:r>
              </a:p>
            </p:txBody>
          </p:sp>
          <p:sp>
            <p:nvSpPr>
              <p:cNvPr id="98330" name="TextBox 157"/>
              <p:cNvSpPr txBox="1">
                <a:spLocks noChangeArrowheads="1"/>
              </p:cNvSpPr>
              <p:nvPr/>
            </p:nvSpPr>
            <p:spPr bwMode="auto">
              <a:xfrm>
                <a:off x="7219000" y="5476399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43</a:t>
                </a:r>
              </a:p>
            </p:txBody>
          </p:sp>
          <p:sp>
            <p:nvSpPr>
              <p:cNvPr id="98331" name="TextBox 158"/>
              <p:cNvSpPr txBox="1">
                <a:spLocks noChangeArrowheads="1"/>
              </p:cNvSpPr>
              <p:nvPr/>
            </p:nvSpPr>
            <p:spPr bwMode="auto">
              <a:xfrm>
                <a:off x="6826143" y="5476399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42</a:t>
                </a:r>
              </a:p>
            </p:txBody>
          </p:sp>
          <p:sp>
            <p:nvSpPr>
              <p:cNvPr id="98332" name="TextBox 159"/>
              <p:cNvSpPr txBox="1">
                <a:spLocks noChangeArrowheads="1"/>
              </p:cNvSpPr>
              <p:nvPr/>
            </p:nvSpPr>
            <p:spPr bwMode="auto">
              <a:xfrm>
                <a:off x="6517000" y="5486400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50</a:t>
                </a:r>
              </a:p>
            </p:txBody>
          </p:sp>
          <p:sp>
            <p:nvSpPr>
              <p:cNvPr id="98333" name="TextBox 160"/>
              <p:cNvSpPr txBox="1">
                <a:spLocks noChangeArrowheads="1"/>
              </p:cNvSpPr>
              <p:nvPr/>
            </p:nvSpPr>
            <p:spPr bwMode="auto">
              <a:xfrm>
                <a:off x="7239000" y="4416623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135</a:t>
                </a:r>
              </a:p>
            </p:txBody>
          </p:sp>
        </p:grpSp>
      </p:grpSp>
      <p:cxnSp>
        <p:nvCxnSpPr>
          <p:cNvPr id="162" name="Straight Arrow Connector 161"/>
          <p:cNvCxnSpPr/>
          <p:nvPr/>
        </p:nvCxnSpPr>
        <p:spPr>
          <a:xfrm flipH="1" flipV="1">
            <a:off x="2473325" y="5943600"/>
            <a:ext cx="441325" cy="100013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8320" name="Rectangle 100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06" descr="global_knowledge_emp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8379" r="5931" b="6502"/>
          <a:stretch>
            <a:fillRect/>
          </a:stretch>
        </p:blipFill>
        <p:spPr bwMode="auto">
          <a:xfrm>
            <a:off x="6037263" y="2289175"/>
            <a:ext cx="2708275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330" name="Group 41"/>
          <p:cNvGrpSpPr>
            <a:grpSpLocks/>
          </p:cNvGrpSpPr>
          <p:nvPr/>
        </p:nvGrpSpPr>
        <p:grpSpPr bwMode="auto">
          <a:xfrm>
            <a:off x="241300" y="5110163"/>
            <a:ext cx="1560513" cy="1639887"/>
            <a:chOff x="4495800" y="4953000"/>
            <a:chExt cx="1122760" cy="1082065"/>
          </a:xfrm>
        </p:grpSpPr>
        <p:grpSp>
          <p:nvGrpSpPr>
            <p:cNvPr id="99418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53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9421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9422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9423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791"/>
                <a:ext cx="75384" cy="7646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69976"/>
                <a:ext cx="298108" cy="5238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9419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99331" name="Group 82"/>
          <p:cNvGrpSpPr>
            <a:grpSpLocks/>
          </p:cNvGrpSpPr>
          <p:nvPr/>
        </p:nvGrpSpPr>
        <p:grpSpPr bwMode="auto">
          <a:xfrm>
            <a:off x="1936750" y="5110163"/>
            <a:ext cx="1968500" cy="1639887"/>
            <a:chOff x="4350297" y="4953000"/>
            <a:chExt cx="1416774" cy="1082065"/>
          </a:xfrm>
        </p:grpSpPr>
        <p:grpSp>
          <p:nvGrpSpPr>
            <p:cNvPr id="99410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53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9413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9414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9415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791"/>
                <a:ext cx="75409" cy="7646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69976"/>
                <a:ext cx="298208" cy="5238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9411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99332" name="Group 91"/>
          <p:cNvGrpSpPr>
            <a:grpSpLocks/>
          </p:cNvGrpSpPr>
          <p:nvPr/>
        </p:nvGrpSpPr>
        <p:grpSpPr bwMode="auto">
          <a:xfrm>
            <a:off x="4040188" y="5110163"/>
            <a:ext cx="1978025" cy="1639887"/>
            <a:chOff x="4346687" y="4953000"/>
            <a:chExt cx="1423991" cy="1082065"/>
          </a:xfrm>
        </p:grpSpPr>
        <p:grpSp>
          <p:nvGrpSpPr>
            <p:cNvPr id="99403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53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99406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99407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99408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791"/>
                <a:ext cx="75428" cy="7646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99404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60638" y="202882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399732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9335" name="Picture 60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22600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6" name="Picture 61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27125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7" name="Picture 50" descr="octants_level2_1_shap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6937" r="7504" b="7755"/>
          <a:stretch>
            <a:fillRect/>
          </a:stretch>
        </p:blipFill>
        <p:spPr bwMode="auto">
          <a:xfrm>
            <a:off x="3141663" y="1222375"/>
            <a:ext cx="24193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8" name="Picture 51" descr="octants_level2_2_shap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6689" r="8659" b="8565"/>
          <a:stretch>
            <a:fillRect/>
          </a:stretch>
        </p:blipFill>
        <p:spPr bwMode="auto">
          <a:xfrm>
            <a:off x="3065463" y="3127375"/>
            <a:ext cx="26130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5580063" y="2365375"/>
            <a:ext cx="609600" cy="304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5808663" y="3965575"/>
            <a:ext cx="533400" cy="3810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99341" name="Group 150"/>
          <p:cNvGrpSpPr>
            <a:grpSpLocks/>
          </p:cNvGrpSpPr>
          <p:nvPr/>
        </p:nvGrpSpPr>
        <p:grpSpPr bwMode="auto">
          <a:xfrm>
            <a:off x="6283325" y="685800"/>
            <a:ext cx="1966913" cy="2203450"/>
            <a:chOff x="5576943" y="76200"/>
            <a:chExt cx="1967309" cy="2202776"/>
          </a:xfrm>
        </p:grpSpPr>
        <p:grpSp>
          <p:nvGrpSpPr>
            <p:cNvPr id="99380" name="Group 151"/>
            <p:cNvGrpSpPr>
              <a:grpSpLocks/>
            </p:cNvGrpSpPr>
            <p:nvPr/>
          </p:nvGrpSpPr>
          <p:grpSpPr bwMode="auto">
            <a:xfrm>
              <a:off x="5638800" y="76200"/>
              <a:ext cx="1828800" cy="2133600"/>
              <a:chOff x="3657600" y="609600"/>
              <a:chExt cx="1828800" cy="2133600"/>
            </a:xfrm>
          </p:grpSpPr>
          <p:sp>
            <p:nvSpPr>
              <p:cNvPr id="160" name="Rectangle 159"/>
              <p:cNvSpPr/>
              <p:nvPr/>
            </p:nvSpPr>
            <p:spPr>
              <a:xfrm>
                <a:off x="4496037" y="609600"/>
                <a:ext cx="457292" cy="457060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300</a:t>
                </a: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5181975" y="1447544"/>
                <a:ext cx="304861" cy="304707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3962529" y="1447544"/>
                <a:ext cx="304861" cy="304707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292796" y="2056957"/>
                <a:ext cx="228646" cy="228530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3657668" y="2056957"/>
                <a:ext cx="228646" cy="228530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4927924" y="2056957"/>
                <a:ext cx="228646" cy="228530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4800898" y="2590194"/>
                <a:ext cx="152431" cy="152353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5181975" y="2590194"/>
                <a:ext cx="152431" cy="152353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68" name="Straight Arrow Connector 167"/>
              <p:cNvCxnSpPr>
                <a:stCxn id="160" idx="2"/>
                <a:endCxn id="161" idx="0"/>
              </p:cNvCxnSpPr>
              <p:nvPr/>
            </p:nvCxnSpPr>
            <p:spPr>
              <a:xfrm>
                <a:off x="4724683" y="1066660"/>
                <a:ext cx="609723" cy="380883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/>
              <p:cNvCxnSpPr>
                <a:stCxn id="160" idx="2"/>
                <a:endCxn id="162" idx="0"/>
              </p:cNvCxnSpPr>
              <p:nvPr/>
            </p:nvCxnSpPr>
            <p:spPr>
              <a:xfrm flipH="1">
                <a:off x="4114960" y="1066660"/>
                <a:ext cx="609723" cy="380883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>
                <a:stCxn id="161" idx="2"/>
                <a:endCxn id="165" idx="0"/>
              </p:cNvCxnSpPr>
              <p:nvPr/>
            </p:nvCxnSpPr>
            <p:spPr>
              <a:xfrm flipH="1">
                <a:off x="5042247" y="1752250"/>
                <a:ext cx="292159" cy="304707"/>
              </a:xfrm>
              <a:prstGeom prst="straightConnector1">
                <a:avLst/>
              </a:prstGeom>
              <a:ln w="38100" cmpd="sng">
                <a:solidFill>
                  <a:srgbClr val="C3D69B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/>
              <p:cNvCxnSpPr>
                <a:stCxn id="162" idx="2"/>
                <a:endCxn id="164" idx="0"/>
              </p:cNvCxnSpPr>
              <p:nvPr/>
            </p:nvCxnSpPr>
            <p:spPr>
              <a:xfrm flipH="1">
                <a:off x="3771991" y="1752250"/>
                <a:ext cx="342969" cy="304707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/>
              <p:cNvCxnSpPr>
                <a:stCxn id="162" idx="2"/>
                <a:endCxn id="163" idx="0"/>
              </p:cNvCxnSpPr>
              <p:nvPr/>
            </p:nvCxnSpPr>
            <p:spPr>
              <a:xfrm>
                <a:off x="4114960" y="1752250"/>
                <a:ext cx="292159" cy="304707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3" name="Straight Arrow Connector 172"/>
              <p:cNvCxnSpPr>
                <a:stCxn id="165" idx="2"/>
                <a:endCxn id="166" idx="0"/>
              </p:cNvCxnSpPr>
              <p:nvPr/>
            </p:nvCxnSpPr>
            <p:spPr>
              <a:xfrm flipH="1">
                <a:off x="4877113" y="2285487"/>
                <a:ext cx="165133" cy="304707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>
                <a:stCxn id="165" idx="2"/>
                <a:endCxn id="167" idx="0"/>
              </p:cNvCxnSpPr>
              <p:nvPr/>
            </p:nvCxnSpPr>
            <p:spPr>
              <a:xfrm>
                <a:off x="5042247" y="2285487"/>
                <a:ext cx="215943" cy="304707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9381" name="TextBox 152"/>
            <p:cNvSpPr txBox="1">
              <a:spLocks noChangeArrowheads="1"/>
            </p:cNvSpPr>
            <p:nvPr/>
          </p:nvSpPr>
          <p:spPr bwMode="auto">
            <a:xfrm>
              <a:off x="5867400" y="914400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100</a:t>
              </a:r>
            </a:p>
          </p:txBody>
        </p:sp>
        <p:sp>
          <p:nvSpPr>
            <p:cNvPr id="99382" name="TextBox 153"/>
            <p:cNvSpPr txBox="1">
              <a:spLocks noChangeArrowheads="1"/>
            </p:cNvSpPr>
            <p:nvPr/>
          </p:nvSpPr>
          <p:spPr bwMode="auto">
            <a:xfrm>
              <a:off x="7086600" y="914400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200</a:t>
              </a:r>
            </a:p>
          </p:txBody>
        </p:sp>
        <p:sp>
          <p:nvSpPr>
            <p:cNvPr id="99383" name="TextBox 154"/>
            <p:cNvSpPr txBox="1">
              <a:spLocks noChangeArrowheads="1"/>
            </p:cNvSpPr>
            <p:nvPr/>
          </p:nvSpPr>
          <p:spPr bwMode="auto">
            <a:xfrm>
              <a:off x="5576943" y="146780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38</a:t>
              </a:r>
            </a:p>
          </p:txBody>
        </p:sp>
        <p:sp>
          <p:nvSpPr>
            <p:cNvPr id="99384" name="TextBox 155"/>
            <p:cNvSpPr txBox="1">
              <a:spLocks noChangeArrowheads="1"/>
            </p:cNvSpPr>
            <p:nvPr/>
          </p:nvSpPr>
          <p:spPr bwMode="auto">
            <a:xfrm>
              <a:off x="6206543" y="146780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62</a:t>
              </a:r>
            </a:p>
          </p:txBody>
        </p:sp>
        <p:sp>
          <p:nvSpPr>
            <p:cNvPr id="99385" name="TextBox 156"/>
            <p:cNvSpPr txBox="1">
              <a:spLocks noChangeArrowheads="1"/>
            </p:cNvSpPr>
            <p:nvPr/>
          </p:nvSpPr>
          <p:spPr bwMode="auto">
            <a:xfrm>
              <a:off x="6801800" y="1457801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150</a:t>
              </a:r>
            </a:p>
          </p:txBody>
        </p:sp>
        <p:sp>
          <p:nvSpPr>
            <p:cNvPr id="99386" name="TextBox 157"/>
            <p:cNvSpPr txBox="1">
              <a:spLocks noChangeArrowheads="1"/>
            </p:cNvSpPr>
            <p:nvPr/>
          </p:nvSpPr>
          <p:spPr bwMode="auto">
            <a:xfrm>
              <a:off x="7039948" y="1971199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60</a:t>
              </a:r>
            </a:p>
          </p:txBody>
        </p:sp>
        <p:sp>
          <p:nvSpPr>
            <p:cNvPr id="99387" name="TextBox 158"/>
            <p:cNvSpPr txBox="1">
              <a:spLocks noChangeArrowheads="1"/>
            </p:cNvSpPr>
            <p:nvPr/>
          </p:nvSpPr>
          <p:spPr bwMode="auto">
            <a:xfrm>
              <a:off x="6685600" y="196822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90</a:t>
              </a:r>
            </a:p>
          </p:txBody>
        </p:sp>
      </p:grpSp>
      <p:grpSp>
        <p:nvGrpSpPr>
          <p:cNvPr id="99342" name="Group 1"/>
          <p:cNvGrpSpPr>
            <a:grpSpLocks/>
          </p:cNvGrpSpPr>
          <p:nvPr/>
        </p:nvGrpSpPr>
        <p:grpSpPr bwMode="auto">
          <a:xfrm>
            <a:off x="6270625" y="3584575"/>
            <a:ext cx="2279650" cy="2212975"/>
            <a:chOff x="6328943" y="3124200"/>
            <a:chExt cx="2279660" cy="2212777"/>
          </a:xfrm>
        </p:grpSpPr>
        <p:grpSp>
          <p:nvGrpSpPr>
            <p:cNvPr id="99345" name="Group 174"/>
            <p:cNvGrpSpPr>
              <a:grpSpLocks/>
            </p:cNvGrpSpPr>
            <p:nvPr/>
          </p:nvGrpSpPr>
          <p:grpSpPr bwMode="auto">
            <a:xfrm>
              <a:off x="6400800" y="3124200"/>
              <a:ext cx="2207803" cy="2212777"/>
              <a:chOff x="5791200" y="3581400"/>
              <a:chExt cx="2207803" cy="2212777"/>
            </a:xfrm>
          </p:grpSpPr>
          <p:grpSp>
            <p:nvGrpSpPr>
              <p:cNvPr id="99347" name="Group 175"/>
              <p:cNvGrpSpPr>
                <a:grpSpLocks/>
              </p:cNvGrpSpPr>
              <p:nvPr/>
            </p:nvGrpSpPr>
            <p:grpSpPr bwMode="auto">
              <a:xfrm>
                <a:off x="5791200" y="3581400"/>
                <a:ext cx="2133600" cy="2133600"/>
                <a:chOff x="5791200" y="3581400"/>
                <a:chExt cx="2133600" cy="2133600"/>
              </a:xfrm>
            </p:grpSpPr>
            <p:grpSp>
              <p:nvGrpSpPr>
                <p:cNvPr id="99358" name="Group 186"/>
                <p:cNvGrpSpPr>
                  <a:grpSpLocks/>
                </p:cNvGrpSpPr>
                <p:nvPr/>
              </p:nvGrpSpPr>
              <p:grpSpPr bwMode="auto">
                <a:xfrm>
                  <a:off x="5791200" y="3581400"/>
                  <a:ext cx="2133600" cy="2133600"/>
                  <a:chOff x="685800" y="685800"/>
                  <a:chExt cx="2133600" cy="2133600"/>
                </a:xfrm>
              </p:grpSpPr>
              <p:sp>
                <p:nvSpPr>
                  <p:cNvPr id="192" name="Rectangle 191"/>
                  <p:cNvSpPr/>
                  <p:nvPr/>
                </p:nvSpPr>
                <p:spPr>
                  <a:xfrm>
                    <a:off x="1523585" y="685800"/>
                    <a:ext cx="457202" cy="457159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93" name="Rectangle 192"/>
                  <p:cNvSpPr/>
                  <p:nvPr/>
                </p:nvSpPr>
                <p:spPr>
                  <a:xfrm>
                    <a:off x="2209388" y="1523925"/>
                    <a:ext cx="304801" cy="304773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94" name="Rectangle 193"/>
                  <p:cNvSpPr/>
                  <p:nvPr/>
                </p:nvSpPr>
                <p:spPr>
                  <a:xfrm>
                    <a:off x="990182" y="1523925"/>
                    <a:ext cx="304801" cy="304773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95" name="Rectangle 194"/>
                  <p:cNvSpPr/>
                  <p:nvPr/>
                </p:nvSpPr>
                <p:spPr>
                  <a:xfrm>
                    <a:off x="1320384" y="2133470"/>
                    <a:ext cx="228601" cy="22858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96" name="Rectangle 195"/>
                  <p:cNvSpPr/>
                  <p:nvPr/>
                </p:nvSpPr>
                <p:spPr>
                  <a:xfrm>
                    <a:off x="685381" y="2133470"/>
                    <a:ext cx="228601" cy="22858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97" name="Rectangle 196"/>
                  <p:cNvSpPr/>
                  <p:nvPr/>
                </p:nvSpPr>
                <p:spPr>
                  <a:xfrm>
                    <a:off x="2590390" y="2133470"/>
                    <a:ext cx="228601" cy="22858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98" name="Rectangle 197"/>
                  <p:cNvSpPr/>
                  <p:nvPr/>
                </p:nvSpPr>
                <p:spPr>
                  <a:xfrm>
                    <a:off x="1955387" y="2133470"/>
                    <a:ext cx="228601" cy="22858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99" name="Rectangle 198"/>
                  <p:cNvSpPr/>
                  <p:nvPr/>
                </p:nvSpPr>
                <p:spPr>
                  <a:xfrm>
                    <a:off x="1142583" y="2666823"/>
                    <a:ext cx="152401" cy="152386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00" name="Rectangle 199"/>
                  <p:cNvSpPr/>
                  <p:nvPr/>
                </p:nvSpPr>
                <p:spPr>
                  <a:xfrm>
                    <a:off x="1523585" y="2666823"/>
                    <a:ext cx="152401" cy="152386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cxnSp>
                <p:nvCxnSpPr>
                  <p:cNvPr id="201" name="Straight Arrow Connector 200"/>
                  <p:cNvCxnSpPr>
                    <a:stCxn id="192" idx="2"/>
                    <a:endCxn id="193" idx="0"/>
                  </p:cNvCxnSpPr>
                  <p:nvPr/>
                </p:nvCxnSpPr>
                <p:spPr>
                  <a:xfrm>
                    <a:off x="1752186" y="1142959"/>
                    <a:ext cx="609603" cy="38096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2" name="Straight Arrow Connector 201"/>
                  <p:cNvCxnSpPr>
                    <a:stCxn id="192" idx="2"/>
                    <a:endCxn id="194" idx="0"/>
                  </p:cNvCxnSpPr>
                  <p:nvPr/>
                </p:nvCxnSpPr>
                <p:spPr>
                  <a:xfrm flipH="1">
                    <a:off x="1142583" y="1142959"/>
                    <a:ext cx="609603" cy="38096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Arrow Connector 202"/>
                  <p:cNvCxnSpPr>
                    <a:stCxn id="193" idx="2"/>
                    <a:endCxn id="197" idx="0"/>
                  </p:cNvCxnSpPr>
                  <p:nvPr/>
                </p:nvCxnSpPr>
                <p:spPr>
                  <a:xfrm>
                    <a:off x="2361789" y="1828698"/>
                    <a:ext cx="342902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Arrow Connector 203"/>
                  <p:cNvCxnSpPr>
                    <a:stCxn id="193" idx="2"/>
                    <a:endCxn id="198" idx="0"/>
                  </p:cNvCxnSpPr>
                  <p:nvPr/>
                </p:nvCxnSpPr>
                <p:spPr>
                  <a:xfrm flipH="1">
                    <a:off x="2069687" y="1828698"/>
                    <a:ext cx="292101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Arrow Connector 204"/>
                  <p:cNvCxnSpPr>
                    <a:stCxn id="194" idx="2"/>
                    <a:endCxn id="196" idx="0"/>
                  </p:cNvCxnSpPr>
                  <p:nvPr/>
                </p:nvCxnSpPr>
                <p:spPr>
                  <a:xfrm flipH="1">
                    <a:off x="799682" y="1828698"/>
                    <a:ext cx="342902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Arrow Connector 205"/>
                  <p:cNvCxnSpPr>
                    <a:stCxn id="194" idx="2"/>
                    <a:endCxn id="195" idx="0"/>
                  </p:cNvCxnSpPr>
                  <p:nvPr/>
                </p:nvCxnSpPr>
                <p:spPr>
                  <a:xfrm>
                    <a:off x="1142583" y="1828698"/>
                    <a:ext cx="292101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Straight Arrow Connector 206"/>
                  <p:cNvCxnSpPr>
                    <a:stCxn id="195" idx="2"/>
                    <a:endCxn id="199" idx="0"/>
                  </p:cNvCxnSpPr>
                  <p:nvPr/>
                </p:nvCxnSpPr>
                <p:spPr>
                  <a:xfrm flipH="1">
                    <a:off x="1218783" y="2362050"/>
                    <a:ext cx="215901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Straight Arrow Connector 207"/>
                  <p:cNvCxnSpPr>
                    <a:stCxn id="195" idx="2"/>
                    <a:endCxn id="200" idx="0"/>
                  </p:cNvCxnSpPr>
                  <p:nvPr/>
                </p:nvCxnSpPr>
                <p:spPr>
                  <a:xfrm>
                    <a:off x="1434685" y="2362050"/>
                    <a:ext cx="165101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8" name="Rectangle 187"/>
                <p:cNvSpPr/>
                <p:nvPr/>
              </p:nvSpPr>
              <p:spPr>
                <a:xfrm>
                  <a:off x="6933786" y="5562423"/>
                  <a:ext cx="152401" cy="152386"/>
                </a:xfrm>
                <a:prstGeom prst="rect">
                  <a:avLst/>
                </a:prstGeom>
                <a:noFill/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189" name="Rectangle 188"/>
                <p:cNvSpPr/>
                <p:nvPr/>
              </p:nvSpPr>
              <p:spPr>
                <a:xfrm>
                  <a:off x="7314788" y="5562423"/>
                  <a:ext cx="152401" cy="152386"/>
                </a:xfrm>
                <a:prstGeom prst="rect">
                  <a:avLst/>
                </a:prstGeom>
                <a:noFill/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cxnSp>
              <p:nvCxnSpPr>
                <p:cNvPr id="190" name="Straight Arrow Connector 189"/>
                <p:cNvCxnSpPr>
                  <a:stCxn id="198" idx="2"/>
                  <a:endCxn id="188" idx="0"/>
                </p:cNvCxnSpPr>
                <p:nvPr/>
              </p:nvCxnSpPr>
              <p:spPr>
                <a:xfrm flipH="1">
                  <a:off x="7009987" y="5257650"/>
                  <a:ext cx="165101" cy="304773"/>
                </a:xfrm>
                <a:prstGeom prst="straightConnector1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Arrow Connector 190"/>
                <p:cNvCxnSpPr>
                  <a:stCxn id="198" idx="2"/>
                  <a:endCxn id="189" idx="0"/>
                </p:cNvCxnSpPr>
                <p:nvPr/>
              </p:nvCxnSpPr>
              <p:spPr>
                <a:xfrm>
                  <a:off x="7175087" y="5257650"/>
                  <a:ext cx="215901" cy="304773"/>
                </a:xfrm>
                <a:prstGeom prst="straightConnector1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9348" name="TextBox 176"/>
              <p:cNvSpPr txBox="1">
                <a:spLocks noChangeArrowheads="1"/>
              </p:cNvSpPr>
              <p:nvPr/>
            </p:nvSpPr>
            <p:spPr bwMode="auto">
              <a:xfrm>
                <a:off x="6628948" y="3657600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277</a:t>
                </a:r>
              </a:p>
            </p:txBody>
          </p:sp>
          <p:sp>
            <p:nvSpPr>
              <p:cNvPr id="99349" name="TextBox 177"/>
              <p:cNvSpPr txBox="1">
                <a:spLocks noChangeArrowheads="1"/>
              </p:cNvSpPr>
              <p:nvPr/>
            </p:nvSpPr>
            <p:spPr bwMode="auto">
              <a:xfrm>
                <a:off x="6140343" y="5476399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40</a:t>
                </a:r>
              </a:p>
            </p:txBody>
          </p:sp>
          <p:sp>
            <p:nvSpPr>
              <p:cNvPr id="99350" name="TextBox 178"/>
              <p:cNvSpPr txBox="1">
                <a:spLocks noChangeArrowheads="1"/>
              </p:cNvSpPr>
              <p:nvPr/>
            </p:nvSpPr>
            <p:spPr bwMode="auto">
              <a:xfrm>
                <a:off x="6019348" y="4416623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142</a:t>
                </a:r>
              </a:p>
            </p:txBody>
          </p:sp>
          <p:sp>
            <p:nvSpPr>
              <p:cNvPr id="99351" name="TextBox 179"/>
              <p:cNvSpPr txBox="1">
                <a:spLocks noChangeArrowheads="1"/>
              </p:cNvSpPr>
              <p:nvPr/>
            </p:nvSpPr>
            <p:spPr bwMode="auto">
              <a:xfrm>
                <a:off x="7632346" y="498300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/>
                  <a:t>50</a:t>
                </a:r>
              </a:p>
            </p:txBody>
          </p:sp>
          <p:sp>
            <p:nvSpPr>
              <p:cNvPr id="99352" name="TextBox 180"/>
              <p:cNvSpPr txBox="1">
                <a:spLocks noChangeArrowheads="1"/>
              </p:cNvSpPr>
              <p:nvPr/>
            </p:nvSpPr>
            <p:spPr bwMode="auto">
              <a:xfrm>
                <a:off x="6998000" y="498300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/>
                  <a:t>85</a:t>
                </a:r>
              </a:p>
            </p:txBody>
          </p:sp>
          <p:sp>
            <p:nvSpPr>
              <p:cNvPr id="99353" name="TextBox 181"/>
              <p:cNvSpPr txBox="1">
                <a:spLocks noChangeArrowheads="1"/>
              </p:cNvSpPr>
              <p:nvPr/>
            </p:nvSpPr>
            <p:spPr bwMode="auto">
              <a:xfrm>
                <a:off x="6358400" y="497300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/>
                  <a:t>90</a:t>
                </a:r>
              </a:p>
            </p:txBody>
          </p:sp>
          <p:sp>
            <p:nvSpPr>
              <p:cNvPr id="99354" name="TextBox 182"/>
              <p:cNvSpPr txBox="1">
                <a:spLocks noChangeArrowheads="1"/>
              </p:cNvSpPr>
              <p:nvPr/>
            </p:nvSpPr>
            <p:spPr bwMode="auto">
              <a:xfrm>
                <a:off x="7219000" y="5476399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43</a:t>
                </a:r>
              </a:p>
            </p:txBody>
          </p:sp>
          <p:sp>
            <p:nvSpPr>
              <p:cNvPr id="99355" name="TextBox 183"/>
              <p:cNvSpPr txBox="1">
                <a:spLocks noChangeArrowheads="1"/>
              </p:cNvSpPr>
              <p:nvPr/>
            </p:nvSpPr>
            <p:spPr bwMode="auto">
              <a:xfrm>
                <a:off x="6826143" y="5476399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42</a:t>
                </a:r>
              </a:p>
            </p:txBody>
          </p:sp>
          <p:sp>
            <p:nvSpPr>
              <p:cNvPr id="99356" name="TextBox 184"/>
              <p:cNvSpPr txBox="1">
                <a:spLocks noChangeArrowheads="1"/>
              </p:cNvSpPr>
              <p:nvPr/>
            </p:nvSpPr>
            <p:spPr bwMode="auto">
              <a:xfrm>
                <a:off x="6517000" y="5486400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50</a:t>
                </a:r>
              </a:p>
            </p:txBody>
          </p:sp>
          <p:sp>
            <p:nvSpPr>
              <p:cNvPr id="99357" name="TextBox 185"/>
              <p:cNvSpPr txBox="1">
                <a:spLocks noChangeArrowheads="1"/>
              </p:cNvSpPr>
              <p:nvPr/>
            </p:nvSpPr>
            <p:spPr bwMode="auto">
              <a:xfrm>
                <a:off x="7239000" y="4416623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135</a:t>
                </a:r>
              </a:p>
            </p:txBody>
          </p:sp>
        </p:grpSp>
        <p:sp>
          <p:nvSpPr>
            <p:cNvPr id="99346" name="TextBox 208"/>
            <p:cNvSpPr txBox="1">
              <a:spLocks noChangeArrowheads="1"/>
            </p:cNvSpPr>
            <p:nvPr/>
          </p:nvSpPr>
          <p:spPr bwMode="auto">
            <a:xfrm>
              <a:off x="6328943" y="4512825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52</a:t>
              </a:r>
            </a:p>
          </p:txBody>
        </p:sp>
      </p:grpSp>
      <p:cxnSp>
        <p:nvCxnSpPr>
          <p:cNvPr id="210" name="Straight Arrow Connector 209"/>
          <p:cNvCxnSpPr/>
          <p:nvPr/>
        </p:nvCxnSpPr>
        <p:spPr>
          <a:xfrm flipH="1" flipV="1">
            <a:off x="4513263" y="6022975"/>
            <a:ext cx="493712" cy="23813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9344" name="Rectangle 99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06" descr="global_knowledge_emp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8379" r="5931" b="6502"/>
          <a:stretch>
            <a:fillRect/>
          </a:stretch>
        </p:blipFill>
        <p:spPr bwMode="auto">
          <a:xfrm>
            <a:off x="6037263" y="2320925"/>
            <a:ext cx="270827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0354" name="Group 41"/>
          <p:cNvGrpSpPr>
            <a:grpSpLocks/>
          </p:cNvGrpSpPr>
          <p:nvPr/>
        </p:nvGrpSpPr>
        <p:grpSpPr bwMode="auto">
          <a:xfrm>
            <a:off x="241300" y="5143500"/>
            <a:ext cx="1560513" cy="1638300"/>
            <a:chOff x="4495800" y="4953000"/>
            <a:chExt cx="1122760" cy="1082065"/>
          </a:xfrm>
        </p:grpSpPr>
        <p:grpSp>
          <p:nvGrpSpPr>
            <p:cNvPr id="100442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0445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0446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0447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0443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100355" name="Group 82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100434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0437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0438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0439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0435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100356" name="Group 91"/>
          <p:cNvGrpSpPr>
            <a:grpSpLocks/>
          </p:cNvGrpSpPr>
          <p:nvPr/>
        </p:nvGrpSpPr>
        <p:grpSpPr bwMode="auto">
          <a:xfrm>
            <a:off x="4040188" y="5143500"/>
            <a:ext cx="1978025" cy="1638300"/>
            <a:chOff x="4346687" y="4953000"/>
            <a:chExt cx="1423991" cy="1082065"/>
          </a:xfrm>
        </p:grpSpPr>
        <p:grpSp>
          <p:nvGrpSpPr>
            <p:cNvPr id="100427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0430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0431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0432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100428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60638" y="206057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402907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0359" name="Picture 60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54350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0" name="Picture 61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58875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50" descr="octants_level2_1_shap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6937" r="7504" b="7755"/>
          <a:stretch>
            <a:fillRect/>
          </a:stretch>
        </p:blipFill>
        <p:spPr bwMode="auto">
          <a:xfrm>
            <a:off x="3141663" y="1254125"/>
            <a:ext cx="24193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51" descr="octants_level2_2_shap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6689" r="8659" b="8565"/>
          <a:stretch>
            <a:fillRect/>
          </a:stretch>
        </p:blipFill>
        <p:spPr bwMode="auto">
          <a:xfrm>
            <a:off x="3065463" y="3159125"/>
            <a:ext cx="26130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Straight Arrow Connector 54"/>
          <p:cNvCxnSpPr/>
          <p:nvPr/>
        </p:nvCxnSpPr>
        <p:spPr>
          <a:xfrm flipV="1">
            <a:off x="5808663" y="3997325"/>
            <a:ext cx="533400" cy="3810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>
            <a:off x="5580063" y="2397125"/>
            <a:ext cx="609600" cy="304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0365" name="Group 151"/>
          <p:cNvGrpSpPr>
            <a:grpSpLocks/>
          </p:cNvGrpSpPr>
          <p:nvPr/>
        </p:nvGrpSpPr>
        <p:grpSpPr bwMode="auto">
          <a:xfrm>
            <a:off x="6432550" y="2024063"/>
            <a:ext cx="1966913" cy="2201862"/>
            <a:chOff x="5576943" y="76200"/>
            <a:chExt cx="1967309" cy="2202776"/>
          </a:xfrm>
        </p:grpSpPr>
        <p:grpSp>
          <p:nvGrpSpPr>
            <p:cNvPr id="100404" name="Group 152"/>
            <p:cNvGrpSpPr>
              <a:grpSpLocks/>
            </p:cNvGrpSpPr>
            <p:nvPr/>
          </p:nvGrpSpPr>
          <p:grpSpPr bwMode="auto">
            <a:xfrm>
              <a:off x="5638800" y="76200"/>
              <a:ext cx="1828800" cy="2133600"/>
              <a:chOff x="3657600" y="609600"/>
              <a:chExt cx="1828800" cy="2133600"/>
            </a:xfrm>
          </p:grpSpPr>
          <p:sp>
            <p:nvSpPr>
              <p:cNvPr id="161" name="Rectangle 160"/>
              <p:cNvSpPr/>
              <p:nvPr/>
            </p:nvSpPr>
            <p:spPr>
              <a:xfrm>
                <a:off x="4496037" y="609600"/>
                <a:ext cx="457292" cy="457390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300</a:t>
                </a: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5181975" y="1448148"/>
                <a:ext cx="304861" cy="303338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3962529" y="1448148"/>
                <a:ext cx="304861" cy="303338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4292796" y="2056412"/>
                <a:ext cx="228646" cy="228695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3657668" y="2056412"/>
                <a:ext cx="228646" cy="228695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4927924" y="2056412"/>
                <a:ext cx="228646" cy="228695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4800898" y="2590033"/>
                <a:ext cx="152431" cy="152463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5181975" y="2590033"/>
                <a:ext cx="152431" cy="152463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69" name="Straight Arrow Connector 168"/>
              <p:cNvCxnSpPr>
                <a:stCxn id="161" idx="2"/>
                <a:endCxn id="162" idx="0"/>
              </p:cNvCxnSpPr>
              <p:nvPr/>
            </p:nvCxnSpPr>
            <p:spPr>
              <a:xfrm>
                <a:off x="4724683" y="1066990"/>
                <a:ext cx="609723" cy="38115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0" name="Straight Arrow Connector 169"/>
              <p:cNvCxnSpPr>
                <a:stCxn id="161" idx="2"/>
                <a:endCxn id="163" idx="0"/>
              </p:cNvCxnSpPr>
              <p:nvPr/>
            </p:nvCxnSpPr>
            <p:spPr>
              <a:xfrm flipH="1">
                <a:off x="4114960" y="1066990"/>
                <a:ext cx="609723" cy="38115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1" name="Straight Arrow Connector 170"/>
              <p:cNvCxnSpPr>
                <a:stCxn id="162" idx="2"/>
                <a:endCxn id="166" idx="0"/>
              </p:cNvCxnSpPr>
              <p:nvPr/>
            </p:nvCxnSpPr>
            <p:spPr>
              <a:xfrm flipH="1">
                <a:off x="5042247" y="1751486"/>
                <a:ext cx="292159" cy="304926"/>
              </a:xfrm>
              <a:prstGeom prst="straightConnector1">
                <a:avLst/>
              </a:prstGeom>
              <a:ln w="38100" cmpd="sng">
                <a:solidFill>
                  <a:srgbClr val="C3D69B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2" name="Straight Arrow Connector 171"/>
              <p:cNvCxnSpPr>
                <a:stCxn id="163" idx="2"/>
                <a:endCxn id="165" idx="0"/>
              </p:cNvCxnSpPr>
              <p:nvPr/>
            </p:nvCxnSpPr>
            <p:spPr>
              <a:xfrm flipH="1">
                <a:off x="3771991" y="1751486"/>
                <a:ext cx="342969" cy="304926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3" name="Straight Arrow Connector 172"/>
              <p:cNvCxnSpPr>
                <a:stCxn id="163" idx="2"/>
                <a:endCxn id="164" idx="0"/>
              </p:cNvCxnSpPr>
              <p:nvPr/>
            </p:nvCxnSpPr>
            <p:spPr>
              <a:xfrm>
                <a:off x="4114960" y="1751486"/>
                <a:ext cx="292159" cy="304926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>
                <a:stCxn id="166" idx="2"/>
                <a:endCxn id="167" idx="0"/>
              </p:cNvCxnSpPr>
              <p:nvPr/>
            </p:nvCxnSpPr>
            <p:spPr>
              <a:xfrm flipH="1">
                <a:off x="4877113" y="2285107"/>
                <a:ext cx="165133" cy="304926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>
                <a:stCxn id="166" idx="2"/>
                <a:endCxn id="168" idx="0"/>
              </p:cNvCxnSpPr>
              <p:nvPr/>
            </p:nvCxnSpPr>
            <p:spPr>
              <a:xfrm>
                <a:off x="5042247" y="2285107"/>
                <a:ext cx="215943" cy="304926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0405" name="TextBox 153"/>
            <p:cNvSpPr txBox="1">
              <a:spLocks noChangeArrowheads="1"/>
            </p:cNvSpPr>
            <p:nvPr/>
          </p:nvSpPr>
          <p:spPr bwMode="auto">
            <a:xfrm>
              <a:off x="5867400" y="914400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100</a:t>
              </a:r>
            </a:p>
          </p:txBody>
        </p:sp>
        <p:sp>
          <p:nvSpPr>
            <p:cNvPr id="100406" name="TextBox 154"/>
            <p:cNvSpPr txBox="1">
              <a:spLocks noChangeArrowheads="1"/>
            </p:cNvSpPr>
            <p:nvPr/>
          </p:nvSpPr>
          <p:spPr bwMode="auto">
            <a:xfrm>
              <a:off x="7086600" y="914400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200</a:t>
              </a:r>
            </a:p>
          </p:txBody>
        </p:sp>
        <p:sp>
          <p:nvSpPr>
            <p:cNvPr id="100407" name="TextBox 155"/>
            <p:cNvSpPr txBox="1">
              <a:spLocks noChangeArrowheads="1"/>
            </p:cNvSpPr>
            <p:nvPr/>
          </p:nvSpPr>
          <p:spPr bwMode="auto">
            <a:xfrm>
              <a:off x="5576943" y="146780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38</a:t>
              </a:r>
            </a:p>
          </p:txBody>
        </p:sp>
        <p:sp>
          <p:nvSpPr>
            <p:cNvPr id="100408" name="TextBox 156"/>
            <p:cNvSpPr txBox="1">
              <a:spLocks noChangeArrowheads="1"/>
            </p:cNvSpPr>
            <p:nvPr/>
          </p:nvSpPr>
          <p:spPr bwMode="auto">
            <a:xfrm>
              <a:off x="6206543" y="146780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62</a:t>
              </a:r>
            </a:p>
          </p:txBody>
        </p:sp>
        <p:sp>
          <p:nvSpPr>
            <p:cNvPr id="100409" name="TextBox 157"/>
            <p:cNvSpPr txBox="1">
              <a:spLocks noChangeArrowheads="1"/>
            </p:cNvSpPr>
            <p:nvPr/>
          </p:nvSpPr>
          <p:spPr bwMode="auto">
            <a:xfrm>
              <a:off x="6801800" y="1457801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150</a:t>
              </a:r>
            </a:p>
          </p:txBody>
        </p:sp>
        <p:sp>
          <p:nvSpPr>
            <p:cNvPr id="100410" name="TextBox 158"/>
            <p:cNvSpPr txBox="1">
              <a:spLocks noChangeArrowheads="1"/>
            </p:cNvSpPr>
            <p:nvPr/>
          </p:nvSpPr>
          <p:spPr bwMode="auto">
            <a:xfrm>
              <a:off x="7039948" y="1971199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60</a:t>
              </a:r>
            </a:p>
          </p:txBody>
        </p:sp>
        <p:sp>
          <p:nvSpPr>
            <p:cNvPr id="100411" name="TextBox 159"/>
            <p:cNvSpPr txBox="1">
              <a:spLocks noChangeArrowheads="1"/>
            </p:cNvSpPr>
            <p:nvPr/>
          </p:nvSpPr>
          <p:spPr bwMode="auto">
            <a:xfrm>
              <a:off x="6685600" y="196822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90</a:t>
              </a:r>
            </a:p>
          </p:txBody>
        </p:sp>
      </p:grpSp>
      <p:grpSp>
        <p:nvGrpSpPr>
          <p:cNvPr id="100366" name="Group 1"/>
          <p:cNvGrpSpPr>
            <a:grpSpLocks/>
          </p:cNvGrpSpPr>
          <p:nvPr/>
        </p:nvGrpSpPr>
        <p:grpSpPr bwMode="auto">
          <a:xfrm>
            <a:off x="6280150" y="2016125"/>
            <a:ext cx="2271713" cy="2212975"/>
            <a:chOff x="6338943" y="1524000"/>
            <a:chExt cx="2271657" cy="2212777"/>
          </a:xfrm>
        </p:grpSpPr>
        <p:grpSp>
          <p:nvGrpSpPr>
            <p:cNvPr id="100369" name="Group 175"/>
            <p:cNvGrpSpPr>
              <a:grpSpLocks/>
            </p:cNvGrpSpPr>
            <p:nvPr/>
          </p:nvGrpSpPr>
          <p:grpSpPr bwMode="auto">
            <a:xfrm>
              <a:off x="6402797" y="1524000"/>
              <a:ext cx="2207803" cy="2212777"/>
              <a:chOff x="5791200" y="3581400"/>
              <a:chExt cx="2207803" cy="2212777"/>
            </a:xfrm>
          </p:grpSpPr>
          <p:grpSp>
            <p:nvGrpSpPr>
              <p:cNvPr id="100371" name="Group 176"/>
              <p:cNvGrpSpPr>
                <a:grpSpLocks/>
              </p:cNvGrpSpPr>
              <p:nvPr/>
            </p:nvGrpSpPr>
            <p:grpSpPr bwMode="auto">
              <a:xfrm>
                <a:off x="5791200" y="3581400"/>
                <a:ext cx="2133600" cy="2133600"/>
                <a:chOff x="5791200" y="3581400"/>
                <a:chExt cx="2133600" cy="2133600"/>
              </a:xfrm>
            </p:grpSpPr>
            <p:grpSp>
              <p:nvGrpSpPr>
                <p:cNvPr id="100382" name="Group 187"/>
                <p:cNvGrpSpPr>
                  <a:grpSpLocks/>
                </p:cNvGrpSpPr>
                <p:nvPr/>
              </p:nvGrpSpPr>
              <p:grpSpPr bwMode="auto">
                <a:xfrm>
                  <a:off x="5791200" y="3581400"/>
                  <a:ext cx="2133600" cy="2133600"/>
                  <a:chOff x="685800" y="685800"/>
                  <a:chExt cx="2133600" cy="2133600"/>
                </a:xfrm>
              </p:grpSpPr>
              <p:sp>
                <p:nvSpPr>
                  <p:cNvPr id="193" name="Rectangle 192"/>
                  <p:cNvSpPr/>
                  <p:nvPr/>
                </p:nvSpPr>
                <p:spPr>
                  <a:xfrm>
                    <a:off x="1523624" y="685800"/>
                    <a:ext cx="457189" cy="457159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94" name="Rectangle 193"/>
                  <p:cNvSpPr/>
                  <p:nvPr/>
                </p:nvSpPr>
                <p:spPr>
                  <a:xfrm>
                    <a:off x="2209407" y="1523925"/>
                    <a:ext cx="304793" cy="304773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95" name="Rectangle 194"/>
                  <p:cNvSpPr/>
                  <p:nvPr/>
                </p:nvSpPr>
                <p:spPr>
                  <a:xfrm>
                    <a:off x="990237" y="1523925"/>
                    <a:ext cx="304793" cy="304773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96" name="Rectangle 195"/>
                  <p:cNvSpPr/>
                  <p:nvPr/>
                </p:nvSpPr>
                <p:spPr>
                  <a:xfrm>
                    <a:off x="1320429" y="2133470"/>
                    <a:ext cx="228594" cy="22858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97" name="Rectangle 196"/>
                  <p:cNvSpPr/>
                  <p:nvPr/>
                </p:nvSpPr>
                <p:spPr>
                  <a:xfrm>
                    <a:off x="685444" y="2133470"/>
                    <a:ext cx="228594" cy="22858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98" name="Rectangle 197"/>
                  <p:cNvSpPr/>
                  <p:nvPr/>
                </p:nvSpPr>
                <p:spPr>
                  <a:xfrm>
                    <a:off x="2590398" y="2133470"/>
                    <a:ext cx="228594" cy="22858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99" name="Rectangle 198"/>
                  <p:cNvSpPr/>
                  <p:nvPr/>
                </p:nvSpPr>
                <p:spPr>
                  <a:xfrm>
                    <a:off x="1955413" y="2133470"/>
                    <a:ext cx="228594" cy="22858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00" name="Rectangle 199"/>
                  <p:cNvSpPr/>
                  <p:nvPr/>
                </p:nvSpPr>
                <p:spPr>
                  <a:xfrm>
                    <a:off x="1142633" y="2666823"/>
                    <a:ext cx="152396" cy="152386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01" name="Rectangle 200"/>
                  <p:cNvSpPr/>
                  <p:nvPr/>
                </p:nvSpPr>
                <p:spPr>
                  <a:xfrm>
                    <a:off x="1523624" y="2666823"/>
                    <a:ext cx="152396" cy="152386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cxnSp>
                <p:nvCxnSpPr>
                  <p:cNvPr id="202" name="Straight Arrow Connector 201"/>
                  <p:cNvCxnSpPr>
                    <a:stCxn id="193" idx="2"/>
                    <a:endCxn id="194" idx="0"/>
                  </p:cNvCxnSpPr>
                  <p:nvPr/>
                </p:nvCxnSpPr>
                <p:spPr>
                  <a:xfrm>
                    <a:off x="1752218" y="1142959"/>
                    <a:ext cx="609585" cy="38096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3" name="Straight Arrow Connector 202"/>
                  <p:cNvCxnSpPr>
                    <a:stCxn id="193" idx="2"/>
                    <a:endCxn id="195" idx="0"/>
                  </p:cNvCxnSpPr>
                  <p:nvPr/>
                </p:nvCxnSpPr>
                <p:spPr>
                  <a:xfrm flipH="1">
                    <a:off x="1142633" y="1142959"/>
                    <a:ext cx="609585" cy="38096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Arrow Connector 203"/>
                  <p:cNvCxnSpPr>
                    <a:stCxn id="194" idx="2"/>
                    <a:endCxn id="198" idx="0"/>
                  </p:cNvCxnSpPr>
                  <p:nvPr/>
                </p:nvCxnSpPr>
                <p:spPr>
                  <a:xfrm>
                    <a:off x="2361803" y="1828698"/>
                    <a:ext cx="342892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Arrow Connector 204"/>
                  <p:cNvCxnSpPr>
                    <a:stCxn id="194" idx="2"/>
                    <a:endCxn id="199" idx="0"/>
                  </p:cNvCxnSpPr>
                  <p:nvPr/>
                </p:nvCxnSpPr>
                <p:spPr>
                  <a:xfrm flipH="1">
                    <a:off x="2069710" y="1828698"/>
                    <a:ext cx="292093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Arrow Connector 205"/>
                  <p:cNvCxnSpPr>
                    <a:stCxn id="195" idx="2"/>
                    <a:endCxn id="197" idx="0"/>
                  </p:cNvCxnSpPr>
                  <p:nvPr/>
                </p:nvCxnSpPr>
                <p:spPr>
                  <a:xfrm flipH="1">
                    <a:off x="799741" y="1828698"/>
                    <a:ext cx="342892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7" name="Straight Arrow Connector 206"/>
                  <p:cNvCxnSpPr>
                    <a:stCxn id="195" idx="2"/>
                    <a:endCxn id="196" idx="0"/>
                  </p:cNvCxnSpPr>
                  <p:nvPr/>
                </p:nvCxnSpPr>
                <p:spPr>
                  <a:xfrm>
                    <a:off x="1142633" y="1828698"/>
                    <a:ext cx="292093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Straight Arrow Connector 207"/>
                  <p:cNvCxnSpPr>
                    <a:stCxn id="196" idx="2"/>
                    <a:endCxn id="200" idx="0"/>
                  </p:cNvCxnSpPr>
                  <p:nvPr/>
                </p:nvCxnSpPr>
                <p:spPr>
                  <a:xfrm flipH="1">
                    <a:off x="1218831" y="2362050"/>
                    <a:ext cx="215895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Straight Arrow Connector 208"/>
                  <p:cNvCxnSpPr>
                    <a:stCxn id="196" idx="2"/>
                    <a:endCxn id="201" idx="0"/>
                  </p:cNvCxnSpPr>
                  <p:nvPr/>
                </p:nvCxnSpPr>
                <p:spPr>
                  <a:xfrm>
                    <a:off x="1434726" y="2362050"/>
                    <a:ext cx="165096" cy="304773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9" name="Rectangle 188"/>
                <p:cNvSpPr/>
                <p:nvPr/>
              </p:nvSpPr>
              <p:spPr>
                <a:xfrm>
                  <a:off x="6933816" y="5562423"/>
                  <a:ext cx="152396" cy="152386"/>
                </a:xfrm>
                <a:prstGeom prst="rect">
                  <a:avLst/>
                </a:prstGeom>
                <a:noFill/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190" name="Rectangle 189"/>
                <p:cNvSpPr/>
                <p:nvPr/>
              </p:nvSpPr>
              <p:spPr>
                <a:xfrm>
                  <a:off x="7314807" y="5562423"/>
                  <a:ext cx="152396" cy="152386"/>
                </a:xfrm>
                <a:prstGeom prst="rect">
                  <a:avLst/>
                </a:prstGeom>
                <a:noFill/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cxnSp>
              <p:nvCxnSpPr>
                <p:cNvPr id="191" name="Straight Arrow Connector 190"/>
                <p:cNvCxnSpPr>
                  <a:stCxn id="199" idx="2"/>
                  <a:endCxn id="189" idx="0"/>
                </p:cNvCxnSpPr>
                <p:nvPr/>
              </p:nvCxnSpPr>
              <p:spPr>
                <a:xfrm flipH="1">
                  <a:off x="7010014" y="5257650"/>
                  <a:ext cx="165096" cy="304773"/>
                </a:xfrm>
                <a:prstGeom prst="straightConnector1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Arrow Connector 191"/>
                <p:cNvCxnSpPr>
                  <a:stCxn id="199" idx="2"/>
                  <a:endCxn id="190" idx="0"/>
                </p:cNvCxnSpPr>
                <p:nvPr/>
              </p:nvCxnSpPr>
              <p:spPr>
                <a:xfrm>
                  <a:off x="7175110" y="5257650"/>
                  <a:ext cx="215895" cy="304773"/>
                </a:xfrm>
                <a:prstGeom prst="straightConnector1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372" name="TextBox 177"/>
              <p:cNvSpPr txBox="1">
                <a:spLocks noChangeArrowheads="1"/>
              </p:cNvSpPr>
              <p:nvPr/>
            </p:nvSpPr>
            <p:spPr bwMode="auto">
              <a:xfrm>
                <a:off x="6628948" y="3657600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277</a:t>
                </a:r>
              </a:p>
            </p:txBody>
          </p:sp>
          <p:sp>
            <p:nvSpPr>
              <p:cNvPr id="100373" name="TextBox 178"/>
              <p:cNvSpPr txBox="1">
                <a:spLocks noChangeArrowheads="1"/>
              </p:cNvSpPr>
              <p:nvPr/>
            </p:nvSpPr>
            <p:spPr bwMode="auto">
              <a:xfrm>
                <a:off x="6140343" y="5476399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40</a:t>
                </a:r>
              </a:p>
            </p:txBody>
          </p:sp>
          <p:sp>
            <p:nvSpPr>
              <p:cNvPr id="100374" name="TextBox 179"/>
              <p:cNvSpPr txBox="1">
                <a:spLocks noChangeArrowheads="1"/>
              </p:cNvSpPr>
              <p:nvPr/>
            </p:nvSpPr>
            <p:spPr bwMode="auto">
              <a:xfrm>
                <a:off x="6019348" y="4416623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142</a:t>
                </a:r>
              </a:p>
            </p:txBody>
          </p:sp>
          <p:sp>
            <p:nvSpPr>
              <p:cNvPr id="100375" name="TextBox 180"/>
              <p:cNvSpPr txBox="1">
                <a:spLocks noChangeArrowheads="1"/>
              </p:cNvSpPr>
              <p:nvPr/>
            </p:nvSpPr>
            <p:spPr bwMode="auto">
              <a:xfrm>
                <a:off x="7632346" y="498300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/>
                  <a:t>50</a:t>
                </a:r>
              </a:p>
            </p:txBody>
          </p:sp>
          <p:sp>
            <p:nvSpPr>
              <p:cNvPr id="100376" name="TextBox 181"/>
              <p:cNvSpPr txBox="1">
                <a:spLocks noChangeArrowheads="1"/>
              </p:cNvSpPr>
              <p:nvPr/>
            </p:nvSpPr>
            <p:spPr bwMode="auto">
              <a:xfrm>
                <a:off x="6998000" y="498300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/>
                  <a:t>85</a:t>
                </a:r>
              </a:p>
            </p:txBody>
          </p:sp>
          <p:sp>
            <p:nvSpPr>
              <p:cNvPr id="100377" name="TextBox 182"/>
              <p:cNvSpPr txBox="1">
                <a:spLocks noChangeArrowheads="1"/>
              </p:cNvSpPr>
              <p:nvPr/>
            </p:nvSpPr>
            <p:spPr bwMode="auto">
              <a:xfrm>
                <a:off x="6358400" y="497300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/>
                  <a:t>90</a:t>
                </a:r>
              </a:p>
            </p:txBody>
          </p:sp>
          <p:sp>
            <p:nvSpPr>
              <p:cNvPr id="100378" name="TextBox 183"/>
              <p:cNvSpPr txBox="1">
                <a:spLocks noChangeArrowheads="1"/>
              </p:cNvSpPr>
              <p:nvPr/>
            </p:nvSpPr>
            <p:spPr bwMode="auto">
              <a:xfrm>
                <a:off x="7219000" y="5476399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43</a:t>
                </a:r>
              </a:p>
            </p:txBody>
          </p:sp>
          <p:sp>
            <p:nvSpPr>
              <p:cNvPr id="100379" name="TextBox 184"/>
              <p:cNvSpPr txBox="1">
                <a:spLocks noChangeArrowheads="1"/>
              </p:cNvSpPr>
              <p:nvPr/>
            </p:nvSpPr>
            <p:spPr bwMode="auto">
              <a:xfrm>
                <a:off x="6826143" y="5476399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42</a:t>
                </a:r>
              </a:p>
            </p:txBody>
          </p:sp>
          <p:sp>
            <p:nvSpPr>
              <p:cNvPr id="100380" name="TextBox 185"/>
              <p:cNvSpPr txBox="1">
                <a:spLocks noChangeArrowheads="1"/>
              </p:cNvSpPr>
              <p:nvPr/>
            </p:nvSpPr>
            <p:spPr bwMode="auto">
              <a:xfrm>
                <a:off x="6517000" y="5486400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50</a:t>
                </a:r>
              </a:p>
            </p:txBody>
          </p:sp>
          <p:sp>
            <p:nvSpPr>
              <p:cNvPr id="100381" name="TextBox 186"/>
              <p:cNvSpPr txBox="1">
                <a:spLocks noChangeArrowheads="1"/>
              </p:cNvSpPr>
              <p:nvPr/>
            </p:nvSpPr>
            <p:spPr bwMode="auto">
              <a:xfrm>
                <a:off x="7239000" y="4416623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135</a:t>
                </a:r>
              </a:p>
            </p:txBody>
          </p:sp>
        </p:grpSp>
        <p:sp>
          <p:nvSpPr>
            <p:cNvPr id="100370" name="TextBox 209"/>
            <p:cNvSpPr txBox="1">
              <a:spLocks noChangeArrowheads="1"/>
            </p:cNvSpPr>
            <p:nvPr/>
          </p:nvSpPr>
          <p:spPr bwMode="auto">
            <a:xfrm>
              <a:off x="6338943" y="291560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52</a:t>
              </a:r>
            </a:p>
          </p:txBody>
        </p:sp>
      </p:grpSp>
      <p:cxnSp>
        <p:nvCxnSpPr>
          <p:cNvPr id="211" name="Straight Arrow Connector 210"/>
          <p:cNvCxnSpPr/>
          <p:nvPr/>
        </p:nvCxnSpPr>
        <p:spPr>
          <a:xfrm flipH="1" flipV="1">
            <a:off x="4513263" y="6054725"/>
            <a:ext cx="493712" cy="23813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0368" name="Rectangle 99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36563" y="811213"/>
            <a:ext cx="8229600" cy="990600"/>
          </a:xfrm>
        </p:spPr>
        <p:txBody>
          <a:bodyPr/>
          <a:lstStyle/>
          <a:p>
            <a:r>
              <a:rPr lang="en-US">
                <a:latin typeface="Calibri" charset="0"/>
              </a:rPr>
              <a:t>Protein-Ligand Docking Simulations</a:t>
            </a:r>
          </a:p>
        </p:txBody>
      </p:sp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3E2C43-8FB9-C74B-9C46-62C1318D06EA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8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119063" y="6243638"/>
            <a:ext cx="8567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/>
              <a:t>M. Taufer</a:t>
            </a:r>
            <a:r>
              <a:rPr lang="en-US" sz="1200"/>
              <a:t>, R.S. Armen, J. Chen, P.J. Teller, and C.L. Brooks III. Computational Multi-Scale Modeling in Protein-Ligand Docking. </a:t>
            </a:r>
            <a:r>
              <a:rPr lang="en-US" sz="1200" i="1"/>
              <a:t>IEEE Engineering in Medicine and Biology Magazine</a:t>
            </a:r>
            <a:r>
              <a:rPr lang="en-US" sz="1200"/>
              <a:t>, 28(2): 58 – 69, 2009. </a:t>
            </a:r>
          </a:p>
        </p:txBody>
      </p:sp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Science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- Conclusions</a:t>
            </a:r>
          </a:p>
        </p:txBody>
      </p:sp>
      <p:pic>
        <p:nvPicPr>
          <p:cNvPr id="23557" name="Picture 5" descr="fig4_new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3" t="3709" r="20073" b="7201"/>
          <a:stretch>
            <a:fillRect/>
          </a:stretch>
        </p:blipFill>
        <p:spPr bwMode="auto">
          <a:xfrm>
            <a:off x="76200" y="3095625"/>
            <a:ext cx="11430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609600" y="4618038"/>
            <a:ext cx="11461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Model 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Initial 3D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Conformation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905000" y="5151438"/>
            <a:ext cx="12207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Generate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Random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Conformations</a:t>
            </a:r>
          </a:p>
        </p:txBody>
      </p:sp>
      <p:pic>
        <p:nvPicPr>
          <p:cNvPr id="23560" name="Picture 8" descr="ro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5485" r="20000" b="17419"/>
          <a:stretch>
            <a:fillRect/>
          </a:stretch>
        </p:blipFill>
        <p:spPr bwMode="auto">
          <a:xfrm>
            <a:off x="3273425" y="2295525"/>
            <a:ext cx="5889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 descr="ro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32001" b="12257"/>
          <a:stretch>
            <a:fillRect/>
          </a:stretch>
        </p:blipFill>
        <p:spPr bwMode="auto">
          <a:xfrm>
            <a:off x="3276600" y="2892425"/>
            <a:ext cx="4413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 descr="rot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25807" r="16000" b="27742"/>
          <a:stretch>
            <a:fillRect/>
          </a:stretch>
        </p:blipFill>
        <p:spPr bwMode="auto">
          <a:xfrm>
            <a:off x="3200400" y="4014788"/>
            <a:ext cx="6619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1" descr="image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0" r="8000" b="7097"/>
          <a:stretch>
            <a:fillRect/>
          </a:stretch>
        </p:blipFill>
        <p:spPr bwMode="auto">
          <a:xfrm>
            <a:off x="2436813" y="2514600"/>
            <a:ext cx="534987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2" descr="image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16000" b="1935"/>
          <a:stretch>
            <a:fillRect/>
          </a:stretch>
        </p:blipFill>
        <p:spPr bwMode="auto">
          <a:xfrm>
            <a:off x="2362200" y="3962400"/>
            <a:ext cx="481013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3" descr="ro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5162" r="24001" b="12257"/>
          <a:stretch>
            <a:fillRect/>
          </a:stretch>
        </p:blipFill>
        <p:spPr bwMode="auto">
          <a:xfrm>
            <a:off x="3276600" y="4660900"/>
            <a:ext cx="5524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Line 14"/>
          <p:cNvSpPr>
            <a:spLocks noChangeShapeType="1"/>
          </p:cNvSpPr>
          <p:nvPr/>
        </p:nvSpPr>
        <p:spPr bwMode="auto">
          <a:xfrm flipV="1">
            <a:off x="2887663" y="4222750"/>
            <a:ext cx="160337" cy="1746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Line 15"/>
          <p:cNvSpPr>
            <a:spLocks noChangeShapeType="1"/>
          </p:cNvSpPr>
          <p:nvPr/>
        </p:nvSpPr>
        <p:spPr bwMode="auto">
          <a:xfrm>
            <a:off x="2887663" y="4397375"/>
            <a:ext cx="160337" cy="1746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68" name="Picture 16" descr="hiv_prot_with_l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2084388"/>
            <a:ext cx="954087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17" descr="hiv_prot_no_l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084388"/>
            <a:ext cx="9144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0" name="Line 24"/>
          <p:cNvSpPr>
            <a:spLocks noChangeShapeType="1"/>
          </p:cNvSpPr>
          <p:nvPr/>
        </p:nvSpPr>
        <p:spPr bwMode="auto">
          <a:xfrm flipV="1">
            <a:off x="1985963" y="3095625"/>
            <a:ext cx="376237" cy="92710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1" name="Line 25"/>
          <p:cNvSpPr>
            <a:spLocks noChangeShapeType="1"/>
          </p:cNvSpPr>
          <p:nvPr/>
        </p:nvSpPr>
        <p:spPr bwMode="auto">
          <a:xfrm>
            <a:off x="1985963" y="4022725"/>
            <a:ext cx="376237" cy="63817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Line 26"/>
          <p:cNvSpPr>
            <a:spLocks noChangeShapeType="1"/>
          </p:cNvSpPr>
          <p:nvPr/>
        </p:nvSpPr>
        <p:spPr bwMode="auto">
          <a:xfrm flipV="1">
            <a:off x="685800" y="3952875"/>
            <a:ext cx="6096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3" name="Text Box 27"/>
          <p:cNvSpPr txBox="1">
            <a:spLocks noChangeArrowheads="1"/>
          </p:cNvSpPr>
          <p:nvPr/>
        </p:nvSpPr>
        <p:spPr bwMode="auto">
          <a:xfrm>
            <a:off x="4430713" y="5478463"/>
            <a:ext cx="97948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Dock onto 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Protein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Model</a:t>
            </a:r>
          </a:p>
        </p:txBody>
      </p:sp>
      <p:sp>
        <p:nvSpPr>
          <p:cNvPr id="23574" name="Text Box 28"/>
          <p:cNvSpPr txBox="1">
            <a:spLocks noChangeArrowheads="1"/>
          </p:cNvSpPr>
          <p:nvPr/>
        </p:nvSpPr>
        <p:spPr bwMode="auto">
          <a:xfrm>
            <a:off x="3119438" y="5478463"/>
            <a:ext cx="91916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Generate </a:t>
            </a:r>
            <a:br>
              <a:rPr lang="en-US" sz="1200" b="1">
                <a:solidFill>
                  <a:srgbClr val="000000"/>
                </a:solidFill>
                <a:latin typeface="Comic Sans MS" charset="0"/>
              </a:rPr>
            </a:br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Random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Rotations</a:t>
            </a:r>
          </a:p>
        </p:txBody>
      </p:sp>
      <p:sp>
        <p:nvSpPr>
          <p:cNvPr id="23575" name="Line 30"/>
          <p:cNvSpPr>
            <a:spLocks noChangeShapeType="1"/>
          </p:cNvSpPr>
          <p:nvPr/>
        </p:nvSpPr>
        <p:spPr bwMode="auto">
          <a:xfrm flipV="1">
            <a:off x="2887663" y="2782888"/>
            <a:ext cx="160337" cy="1746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6" name="Line 31"/>
          <p:cNvSpPr>
            <a:spLocks noChangeShapeType="1"/>
          </p:cNvSpPr>
          <p:nvPr/>
        </p:nvSpPr>
        <p:spPr bwMode="auto">
          <a:xfrm>
            <a:off x="2887663" y="2957513"/>
            <a:ext cx="160337" cy="1746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77" name="Picture 4" descr="image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52000"/>
          <a:stretch>
            <a:fillRect/>
          </a:stretch>
        </p:blipFill>
        <p:spPr bwMode="auto">
          <a:xfrm>
            <a:off x="1371600" y="3400425"/>
            <a:ext cx="5905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78" name="Group 45"/>
          <p:cNvGrpSpPr>
            <a:grpSpLocks/>
          </p:cNvGrpSpPr>
          <p:nvPr/>
        </p:nvGrpSpPr>
        <p:grpSpPr bwMode="auto">
          <a:xfrm>
            <a:off x="3933825" y="2312988"/>
            <a:ext cx="457200" cy="446087"/>
            <a:chOff x="6705600" y="3581400"/>
            <a:chExt cx="609600" cy="50006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705600" y="3809187"/>
              <a:ext cx="60960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010400" y="3581400"/>
              <a:ext cx="0" cy="500062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79" name="Line 26"/>
          <p:cNvSpPr>
            <a:spLocks noChangeShapeType="1"/>
          </p:cNvSpPr>
          <p:nvPr/>
        </p:nvSpPr>
        <p:spPr bwMode="auto">
          <a:xfrm flipV="1">
            <a:off x="5449888" y="2516188"/>
            <a:ext cx="3048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80" name="Picture 16" descr="hiv_prot_with_l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2801938"/>
            <a:ext cx="95408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1" name="Picture 17" descr="hiv_prot_no_l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801938"/>
            <a:ext cx="9144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82" name="Group 58"/>
          <p:cNvGrpSpPr>
            <a:grpSpLocks/>
          </p:cNvGrpSpPr>
          <p:nvPr/>
        </p:nvGrpSpPr>
        <p:grpSpPr bwMode="auto">
          <a:xfrm>
            <a:off x="3933825" y="3030538"/>
            <a:ext cx="457200" cy="446087"/>
            <a:chOff x="6705600" y="3581400"/>
            <a:chExt cx="609600" cy="500062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6705600" y="3809187"/>
              <a:ext cx="60960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7010400" y="3581400"/>
              <a:ext cx="0" cy="500062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83" name="Line 26"/>
          <p:cNvSpPr>
            <a:spLocks noChangeShapeType="1"/>
          </p:cNvSpPr>
          <p:nvPr/>
        </p:nvSpPr>
        <p:spPr bwMode="auto">
          <a:xfrm flipV="1">
            <a:off x="5449888" y="3232150"/>
            <a:ext cx="3048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84" name="Picture 16" descr="hiv_prot_with_l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3675063"/>
            <a:ext cx="954087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5" name="Picture 17" descr="hiv_prot_no_l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675063"/>
            <a:ext cx="9144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86" name="Group 64"/>
          <p:cNvGrpSpPr>
            <a:grpSpLocks/>
          </p:cNvGrpSpPr>
          <p:nvPr/>
        </p:nvGrpSpPr>
        <p:grpSpPr bwMode="auto">
          <a:xfrm>
            <a:off x="3933825" y="3903663"/>
            <a:ext cx="457200" cy="446087"/>
            <a:chOff x="6705600" y="3581400"/>
            <a:chExt cx="609600" cy="500062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6705600" y="3809187"/>
              <a:ext cx="60960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7010400" y="3581400"/>
              <a:ext cx="0" cy="500062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87" name="Line 26"/>
          <p:cNvSpPr>
            <a:spLocks noChangeShapeType="1"/>
          </p:cNvSpPr>
          <p:nvPr/>
        </p:nvSpPr>
        <p:spPr bwMode="auto">
          <a:xfrm flipV="1">
            <a:off x="5449888" y="4106863"/>
            <a:ext cx="3048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88" name="Picture 16" descr="hiv_prot_with_l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4603750"/>
            <a:ext cx="95408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89" name="Picture 17" descr="hiv_prot_no_l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4603750"/>
            <a:ext cx="9144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90" name="Group 70"/>
          <p:cNvGrpSpPr>
            <a:grpSpLocks/>
          </p:cNvGrpSpPr>
          <p:nvPr/>
        </p:nvGrpSpPr>
        <p:grpSpPr bwMode="auto">
          <a:xfrm>
            <a:off x="3933825" y="4832350"/>
            <a:ext cx="457200" cy="446088"/>
            <a:chOff x="6705600" y="3581400"/>
            <a:chExt cx="609600" cy="500062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6705600" y="3809186"/>
              <a:ext cx="60960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010400" y="3581400"/>
              <a:ext cx="0" cy="500062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91" name="Line 26"/>
          <p:cNvSpPr>
            <a:spLocks noChangeShapeType="1"/>
          </p:cNvSpPr>
          <p:nvPr/>
        </p:nvSpPr>
        <p:spPr bwMode="auto">
          <a:xfrm flipV="1">
            <a:off x="5449888" y="5033963"/>
            <a:ext cx="3048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92" name="Text Box 29"/>
          <p:cNvSpPr txBox="1">
            <a:spLocks noChangeArrowheads="1"/>
          </p:cNvSpPr>
          <p:nvPr/>
        </p:nvSpPr>
        <p:spPr bwMode="auto">
          <a:xfrm>
            <a:off x="7064375" y="4618038"/>
            <a:ext cx="110966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Select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Well-docked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Ligands</a:t>
            </a:r>
          </a:p>
        </p:txBody>
      </p:sp>
      <p:sp>
        <p:nvSpPr>
          <p:cNvPr id="23593" name="Text Box 27"/>
          <p:cNvSpPr txBox="1">
            <a:spLocks noChangeArrowheads="1"/>
          </p:cNvSpPr>
          <p:nvPr/>
        </p:nvSpPr>
        <p:spPr bwMode="auto">
          <a:xfrm>
            <a:off x="5749925" y="5470525"/>
            <a:ext cx="1108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Run 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Independent 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MD Jobs</a:t>
            </a:r>
          </a:p>
        </p:txBody>
      </p:sp>
      <p:sp>
        <p:nvSpPr>
          <p:cNvPr id="23594" name="Line 26"/>
          <p:cNvSpPr>
            <a:spLocks noChangeShapeType="1"/>
          </p:cNvSpPr>
          <p:nvPr/>
        </p:nvSpPr>
        <p:spPr bwMode="auto">
          <a:xfrm flipV="1">
            <a:off x="6778625" y="3733800"/>
            <a:ext cx="384175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3595" name="Picture 17" descr="factor_Xa_surface_rainbo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175" y="3089275"/>
            <a:ext cx="1712913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96" name="TextBox 53"/>
          <p:cNvSpPr txBox="1">
            <a:spLocks noChangeArrowheads="1"/>
          </p:cNvSpPr>
          <p:nvPr/>
        </p:nvSpPr>
        <p:spPr bwMode="auto">
          <a:xfrm>
            <a:off x="7253288" y="3095625"/>
            <a:ext cx="15732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Near-native conformations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377" name="Group 41"/>
          <p:cNvGrpSpPr>
            <a:grpSpLocks/>
          </p:cNvGrpSpPr>
          <p:nvPr/>
        </p:nvGrpSpPr>
        <p:grpSpPr bwMode="auto">
          <a:xfrm>
            <a:off x="241300" y="5127625"/>
            <a:ext cx="1560513" cy="1638300"/>
            <a:chOff x="4495800" y="4953000"/>
            <a:chExt cx="1122760" cy="1082065"/>
          </a:xfrm>
        </p:grpSpPr>
        <p:grpSp>
          <p:nvGrpSpPr>
            <p:cNvPr id="101406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1409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1410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1411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1407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101378" name="Group 82"/>
          <p:cNvGrpSpPr>
            <a:grpSpLocks/>
          </p:cNvGrpSpPr>
          <p:nvPr/>
        </p:nvGrpSpPr>
        <p:grpSpPr bwMode="auto">
          <a:xfrm>
            <a:off x="1936750" y="5127625"/>
            <a:ext cx="1968500" cy="1638300"/>
            <a:chOff x="4350297" y="4953000"/>
            <a:chExt cx="1416774" cy="1082065"/>
          </a:xfrm>
        </p:grpSpPr>
        <p:grpSp>
          <p:nvGrpSpPr>
            <p:cNvPr id="101398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1401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1402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1403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1399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101379" name="Group 91"/>
          <p:cNvGrpSpPr>
            <a:grpSpLocks/>
          </p:cNvGrpSpPr>
          <p:nvPr/>
        </p:nvGrpSpPr>
        <p:grpSpPr bwMode="auto">
          <a:xfrm>
            <a:off x="4040188" y="5127625"/>
            <a:ext cx="1978025" cy="1638300"/>
            <a:chOff x="4346687" y="4953000"/>
            <a:chExt cx="1423991" cy="1082065"/>
          </a:xfrm>
        </p:grpSpPr>
        <p:grpSp>
          <p:nvGrpSpPr>
            <p:cNvPr id="101390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1393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1394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1395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1391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60638" y="2044700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4013200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1382" name="Picture 60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38475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Picture 61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43000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50" descr="octants_level2_1_sha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6937" r="7504" b="7755"/>
          <a:stretch>
            <a:fillRect/>
          </a:stretch>
        </p:blipFill>
        <p:spPr bwMode="auto">
          <a:xfrm>
            <a:off x="3141663" y="1238250"/>
            <a:ext cx="24193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51" descr="octants_level2_2_shap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6689" r="8659" b="8565"/>
          <a:stretch>
            <a:fillRect/>
          </a:stretch>
        </p:blipFill>
        <p:spPr bwMode="auto">
          <a:xfrm>
            <a:off x="3065463" y="3143250"/>
            <a:ext cx="26130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6" name="Picture 52" descr="global_knowledge_level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6502" r="8208" b="7816"/>
          <a:stretch>
            <a:fillRect/>
          </a:stretch>
        </p:blipFill>
        <p:spPr bwMode="auto">
          <a:xfrm>
            <a:off x="6189663" y="2284413"/>
            <a:ext cx="23622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Straight Arrow Connector 54"/>
          <p:cNvCxnSpPr/>
          <p:nvPr/>
        </p:nvCxnSpPr>
        <p:spPr>
          <a:xfrm flipV="1">
            <a:off x="5808663" y="3981450"/>
            <a:ext cx="533400" cy="3810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5580063" y="2381250"/>
            <a:ext cx="609600" cy="304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1389" name="Rectangle 38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1" name="Group 41"/>
          <p:cNvGrpSpPr>
            <a:grpSpLocks/>
          </p:cNvGrpSpPr>
          <p:nvPr/>
        </p:nvGrpSpPr>
        <p:grpSpPr bwMode="auto">
          <a:xfrm>
            <a:off x="241300" y="5127625"/>
            <a:ext cx="1560513" cy="1638300"/>
            <a:chOff x="4495800" y="4953000"/>
            <a:chExt cx="1122760" cy="1082065"/>
          </a:xfrm>
        </p:grpSpPr>
        <p:grpSp>
          <p:nvGrpSpPr>
            <p:cNvPr id="102437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2440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2441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2442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2438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102402" name="Group 82"/>
          <p:cNvGrpSpPr>
            <a:grpSpLocks/>
          </p:cNvGrpSpPr>
          <p:nvPr/>
        </p:nvGrpSpPr>
        <p:grpSpPr bwMode="auto">
          <a:xfrm>
            <a:off x="1936750" y="5127625"/>
            <a:ext cx="1968500" cy="1638300"/>
            <a:chOff x="4350297" y="4953000"/>
            <a:chExt cx="1416774" cy="1082065"/>
          </a:xfrm>
        </p:grpSpPr>
        <p:grpSp>
          <p:nvGrpSpPr>
            <p:cNvPr id="102429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2432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2433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2434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2430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102403" name="Group 91"/>
          <p:cNvGrpSpPr>
            <a:grpSpLocks/>
          </p:cNvGrpSpPr>
          <p:nvPr/>
        </p:nvGrpSpPr>
        <p:grpSpPr bwMode="auto">
          <a:xfrm>
            <a:off x="4040188" y="5127625"/>
            <a:ext cx="1978025" cy="1638300"/>
            <a:chOff x="4346687" y="4953000"/>
            <a:chExt cx="1423991" cy="1082065"/>
          </a:xfrm>
        </p:grpSpPr>
        <p:grpSp>
          <p:nvGrpSpPr>
            <p:cNvPr id="102421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2424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2425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2426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2422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60638" y="2044700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4013200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406" name="Picture 60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38475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7" name="Picture 61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43000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8" name="Picture 50" descr="octants_level2_1_sha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6937" r="7504" b="7755"/>
          <a:stretch>
            <a:fillRect/>
          </a:stretch>
        </p:blipFill>
        <p:spPr bwMode="auto">
          <a:xfrm>
            <a:off x="3141663" y="1238250"/>
            <a:ext cx="24193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Picture 51" descr="octants_level2_2_shap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" t="6689" r="8659" b="8565"/>
          <a:stretch>
            <a:fillRect/>
          </a:stretch>
        </p:blipFill>
        <p:spPr bwMode="auto">
          <a:xfrm>
            <a:off x="3065463" y="3143250"/>
            <a:ext cx="26130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52" descr="global_knowledge_level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6502" r="8208" b="7816"/>
          <a:stretch>
            <a:fillRect/>
          </a:stretch>
        </p:blipFill>
        <p:spPr bwMode="auto">
          <a:xfrm>
            <a:off x="6189663" y="2284413"/>
            <a:ext cx="2362200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Straight Arrow Connector 54"/>
          <p:cNvCxnSpPr/>
          <p:nvPr/>
        </p:nvCxnSpPr>
        <p:spPr>
          <a:xfrm flipV="1">
            <a:off x="5808663" y="3981450"/>
            <a:ext cx="533400" cy="3810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2412" name="Group 1"/>
          <p:cNvGrpSpPr>
            <a:grpSpLocks/>
          </p:cNvGrpSpPr>
          <p:nvPr/>
        </p:nvGrpSpPr>
        <p:grpSpPr bwMode="auto">
          <a:xfrm>
            <a:off x="5732463" y="3981450"/>
            <a:ext cx="2820987" cy="1019175"/>
            <a:chOff x="5791200" y="4113975"/>
            <a:chExt cx="2819993" cy="1019443"/>
          </a:xfrm>
        </p:grpSpPr>
        <p:sp>
          <p:nvSpPr>
            <p:cNvPr id="56" name="Decision 55"/>
            <p:cNvSpPr/>
            <p:nvPr/>
          </p:nvSpPr>
          <p:spPr>
            <a:xfrm>
              <a:off x="7925635" y="4385509"/>
              <a:ext cx="685558" cy="439853"/>
            </a:xfrm>
            <a:prstGeom prst="flowChartDecision">
              <a:avLst/>
            </a:prstGeom>
            <a:effec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>
              <a:off x="5791200" y="5104835"/>
              <a:ext cx="2515300" cy="28583"/>
            </a:xfrm>
            <a:prstGeom prst="straightConnector1">
              <a:avLst/>
            </a:prstGeom>
            <a:ln w="38100" cmpd="sng">
              <a:headEnd type="arrow"/>
              <a:tailEnd type="non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8277935" y="4828538"/>
              <a:ext cx="0" cy="304880"/>
            </a:xfrm>
            <a:prstGeom prst="straightConnector1">
              <a:avLst/>
            </a:prstGeom>
            <a:ln w="38100" cmpd="sng">
              <a:headEnd type="none"/>
              <a:tailEnd type="non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02419" name="Picture 64" descr="question-mark-icon-question-mark-hi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9105" y="4467601"/>
              <a:ext cx="160644" cy="27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6" name="Straight Arrow Connector 65"/>
            <p:cNvCxnSpPr/>
            <p:nvPr/>
          </p:nvCxnSpPr>
          <p:spPr>
            <a:xfrm flipV="1">
              <a:off x="8268414" y="4113975"/>
              <a:ext cx="0" cy="271534"/>
            </a:xfrm>
            <a:prstGeom prst="straightConnector1">
              <a:avLst/>
            </a:prstGeom>
            <a:ln w="38100" cmpd="sng">
              <a:headEnd type="none"/>
              <a:tailEnd type="non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9" name="Straight Arrow Connector 58"/>
          <p:cNvCxnSpPr/>
          <p:nvPr/>
        </p:nvCxnSpPr>
        <p:spPr>
          <a:xfrm>
            <a:off x="5580063" y="2381250"/>
            <a:ext cx="609600" cy="304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2414" name="TextBox 2"/>
          <p:cNvSpPr txBox="1">
            <a:spLocks noChangeArrowheads="1"/>
          </p:cNvSpPr>
          <p:nvPr/>
        </p:nvSpPr>
        <p:spPr bwMode="auto">
          <a:xfrm>
            <a:off x="5943600" y="5029200"/>
            <a:ext cx="2536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! (Exist one octant with </a:t>
            </a:r>
          </a:p>
          <a:p>
            <a:pPr eaLnBrk="1" hangingPunct="1"/>
            <a:r>
              <a:rPr lang="en-US" sz="1800"/>
              <a:t>density &lt;= T</a:t>
            </a:r>
            <a:r>
              <a:rPr lang="en-US" sz="1800" baseline="-25000"/>
              <a:t>threshold</a:t>
            </a:r>
            <a:r>
              <a:rPr lang="en-US" sz="1800"/>
              <a:t>)</a:t>
            </a:r>
          </a:p>
        </p:txBody>
      </p:sp>
      <p:sp>
        <p:nvSpPr>
          <p:cNvPr id="102415" name="Rectangle 53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425" name="Group 41"/>
          <p:cNvGrpSpPr>
            <a:grpSpLocks/>
          </p:cNvGrpSpPr>
          <p:nvPr/>
        </p:nvGrpSpPr>
        <p:grpSpPr bwMode="auto">
          <a:xfrm>
            <a:off x="241300" y="5127625"/>
            <a:ext cx="1560513" cy="1638300"/>
            <a:chOff x="4495800" y="4953000"/>
            <a:chExt cx="1122760" cy="1082065"/>
          </a:xfrm>
        </p:grpSpPr>
        <p:grpSp>
          <p:nvGrpSpPr>
            <p:cNvPr id="103451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3454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3455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3456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3452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103426" name="Group 82"/>
          <p:cNvGrpSpPr>
            <a:grpSpLocks/>
          </p:cNvGrpSpPr>
          <p:nvPr/>
        </p:nvGrpSpPr>
        <p:grpSpPr bwMode="auto">
          <a:xfrm>
            <a:off x="1936750" y="5127625"/>
            <a:ext cx="1968500" cy="1638300"/>
            <a:chOff x="4350297" y="4953000"/>
            <a:chExt cx="1416774" cy="1082065"/>
          </a:xfrm>
        </p:grpSpPr>
        <p:grpSp>
          <p:nvGrpSpPr>
            <p:cNvPr id="103443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3446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3447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3448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3444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103427" name="Group 91"/>
          <p:cNvGrpSpPr>
            <a:grpSpLocks/>
          </p:cNvGrpSpPr>
          <p:nvPr/>
        </p:nvGrpSpPr>
        <p:grpSpPr bwMode="auto">
          <a:xfrm>
            <a:off x="4040188" y="5127625"/>
            <a:ext cx="1978025" cy="1638300"/>
            <a:chOff x="4346687" y="4953000"/>
            <a:chExt cx="1423991" cy="1082065"/>
          </a:xfrm>
        </p:grpSpPr>
        <p:grpSp>
          <p:nvGrpSpPr>
            <p:cNvPr id="103435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3438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3439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3440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3436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60638" y="2044700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4013200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3430" name="Picture 60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38475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61" descr="1hv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43000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66" descr="octants_level3_1_shap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6879" r="6693" b="7626"/>
          <a:stretch>
            <a:fillRect/>
          </a:stretch>
        </p:blipFill>
        <p:spPr bwMode="auto">
          <a:xfrm>
            <a:off x="3141663" y="1238250"/>
            <a:ext cx="24749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76" descr="octants_level3_2_shap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6316" r="7816" b="7440"/>
          <a:stretch>
            <a:fillRect/>
          </a:stretch>
        </p:blipFill>
        <p:spPr bwMode="auto">
          <a:xfrm>
            <a:off x="3065463" y="3143250"/>
            <a:ext cx="26273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Rectangle 35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05" descr="global_knowledge_emp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8379" r="5931" b="6502"/>
          <a:stretch>
            <a:fillRect/>
          </a:stretch>
        </p:blipFill>
        <p:spPr bwMode="auto">
          <a:xfrm>
            <a:off x="6037263" y="2320925"/>
            <a:ext cx="270827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450" name="Group 41"/>
          <p:cNvGrpSpPr>
            <a:grpSpLocks/>
          </p:cNvGrpSpPr>
          <p:nvPr/>
        </p:nvGrpSpPr>
        <p:grpSpPr bwMode="auto">
          <a:xfrm>
            <a:off x="241300" y="5143500"/>
            <a:ext cx="1560513" cy="1638300"/>
            <a:chOff x="4495800" y="4953000"/>
            <a:chExt cx="1122760" cy="1082065"/>
          </a:xfrm>
        </p:grpSpPr>
        <p:grpSp>
          <p:nvGrpSpPr>
            <p:cNvPr id="104538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4541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4542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4543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4539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104451" name="Group 82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104530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4533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4534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4535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4531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104452" name="Group 91"/>
          <p:cNvGrpSpPr>
            <a:grpSpLocks/>
          </p:cNvGrpSpPr>
          <p:nvPr/>
        </p:nvGrpSpPr>
        <p:grpSpPr bwMode="auto">
          <a:xfrm>
            <a:off x="4040188" y="5143500"/>
            <a:ext cx="1978025" cy="1638300"/>
            <a:chOff x="4346687" y="4953000"/>
            <a:chExt cx="1423991" cy="1082065"/>
          </a:xfrm>
        </p:grpSpPr>
        <p:grpSp>
          <p:nvGrpSpPr>
            <p:cNvPr id="104523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4526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4527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4528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104524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60638" y="206057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402907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4455" name="Picture 60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54350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6" name="Picture 61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58875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7" name="Picture 66" descr="octants_level3_1_shap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6879" r="6693" b="7626"/>
          <a:stretch>
            <a:fillRect/>
          </a:stretch>
        </p:blipFill>
        <p:spPr bwMode="auto">
          <a:xfrm>
            <a:off x="3141663" y="1254125"/>
            <a:ext cx="24749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8" name="Picture 76" descr="octants_level3_2_shap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6316" r="7816" b="7440"/>
          <a:stretch>
            <a:fillRect/>
          </a:stretch>
        </p:blipFill>
        <p:spPr bwMode="auto">
          <a:xfrm>
            <a:off x="3065463" y="3159125"/>
            <a:ext cx="26273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5" name="Straight Arrow Connector 104"/>
          <p:cNvCxnSpPr/>
          <p:nvPr/>
        </p:nvCxnSpPr>
        <p:spPr>
          <a:xfrm flipV="1">
            <a:off x="5808663" y="3997325"/>
            <a:ext cx="533400" cy="3810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5580063" y="2397125"/>
            <a:ext cx="609600" cy="304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4461" name="Group 188"/>
          <p:cNvGrpSpPr>
            <a:grpSpLocks/>
          </p:cNvGrpSpPr>
          <p:nvPr/>
        </p:nvGrpSpPr>
        <p:grpSpPr bwMode="auto">
          <a:xfrm>
            <a:off x="5514975" y="568325"/>
            <a:ext cx="1971675" cy="2197100"/>
            <a:chOff x="5572600" y="76200"/>
            <a:chExt cx="1971652" cy="2196583"/>
          </a:xfrm>
        </p:grpSpPr>
        <p:grpSp>
          <p:nvGrpSpPr>
            <p:cNvPr id="104500" name="Group 189"/>
            <p:cNvGrpSpPr>
              <a:grpSpLocks/>
            </p:cNvGrpSpPr>
            <p:nvPr/>
          </p:nvGrpSpPr>
          <p:grpSpPr bwMode="auto">
            <a:xfrm>
              <a:off x="5638800" y="76200"/>
              <a:ext cx="1828800" cy="2133600"/>
              <a:chOff x="3657600" y="609600"/>
              <a:chExt cx="1828800" cy="2133600"/>
            </a:xfrm>
          </p:grpSpPr>
          <p:sp>
            <p:nvSpPr>
              <p:cNvPr id="198" name="Rectangle 197"/>
              <p:cNvSpPr/>
              <p:nvPr/>
            </p:nvSpPr>
            <p:spPr>
              <a:xfrm>
                <a:off x="4496264" y="609600"/>
                <a:ext cx="457195" cy="457092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300</a:t>
                </a:r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5182056" y="1447603"/>
                <a:ext cx="304797" cy="304728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3962870" y="1447603"/>
                <a:ext cx="304797" cy="304728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4293067" y="2057059"/>
                <a:ext cx="228597" cy="228546"/>
              </a:xfrm>
              <a:prstGeom prst="rect">
                <a:avLst/>
              </a:prstGeom>
              <a:noFill/>
              <a:ln w="38100" cmpd="sng">
                <a:solidFill>
                  <a:srgbClr val="C3D69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3658074" y="2057059"/>
                <a:ext cx="228597" cy="228546"/>
              </a:xfrm>
              <a:prstGeom prst="rect">
                <a:avLst/>
              </a:prstGeom>
              <a:noFill/>
              <a:ln w="38100" cmpd="sng">
                <a:solidFill>
                  <a:srgbClr val="C3D69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4928059" y="2057059"/>
                <a:ext cx="228597" cy="228546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4801061" y="2590334"/>
                <a:ext cx="152398" cy="152364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5182056" y="2590334"/>
                <a:ext cx="152398" cy="152364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206" name="Straight Arrow Connector 205"/>
              <p:cNvCxnSpPr>
                <a:stCxn id="198" idx="2"/>
                <a:endCxn id="199" idx="0"/>
              </p:cNvCxnSpPr>
              <p:nvPr/>
            </p:nvCxnSpPr>
            <p:spPr>
              <a:xfrm>
                <a:off x="4724862" y="1066692"/>
                <a:ext cx="609593" cy="380910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>
                <a:stCxn id="198" idx="2"/>
                <a:endCxn id="200" idx="0"/>
              </p:cNvCxnSpPr>
              <p:nvPr/>
            </p:nvCxnSpPr>
            <p:spPr>
              <a:xfrm flipH="1">
                <a:off x="4115269" y="1066692"/>
                <a:ext cx="609593" cy="380910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/>
              <p:cNvCxnSpPr>
                <a:stCxn id="199" idx="2"/>
                <a:endCxn id="203" idx="0"/>
              </p:cNvCxnSpPr>
              <p:nvPr/>
            </p:nvCxnSpPr>
            <p:spPr>
              <a:xfrm flipH="1">
                <a:off x="5042358" y="1752331"/>
                <a:ext cx="292097" cy="304728"/>
              </a:xfrm>
              <a:prstGeom prst="straightConnector1">
                <a:avLst/>
              </a:prstGeom>
              <a:ln w="38100" cmpd="sng">
                <a:solidFill>
                  <a:srgbClr val="C3D69B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>
                <a:stCxn id="200" idx="2"/>
                <a:endCxn id="202" idx="0"/>
              </p:cNvCxnSpPr>
              <p:nvPr/>
            </p:nvCxnSpPr>
            <p:spPr>
              <a:xfrm flipH="1">
                <a:off x="3772373" y="1752331"/>
                <a:ext cx="342896" cy="30472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/>
              <p:cNvCxnSpPr>
                <a:stCxn id="200" idx="2"/>
                <a:endCxn id="201" idx="0"/>
              </p:cNvCxnSpPr>
              <p:nvPr/>
            </p:nvCxnSpPr>
            <p:spPr>
              <a:xfrm>
                <a:off x="4115269" y="1752331"/>
                <a:ext cx="292097" cy="30472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>
                <a:stCxn id="203" idx="2"/>
                <a:endCxn id="204" idx="0"/>
              </p:cNvCxnSpPr>
              <p:nvPr/>
            </p:nvCxnSpPr>
            <p:spPr>
              <a:xfrm flipH="1">
                <a:off x="4877260" y="2285606"/>
                <a:ext cx="165098" cy="30472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>
                <a:stCxn id="203" idx="2"/>
                <a:endCxn id="205" idx="0"/>
              </p:cNvCxnSpPr>
              <p:nvPr/>
            </p:nvCxnSpPr>
            <p:spPr>
              <a:xfrm>
                <a:off x="5042358" y="2285606"/>
                <a:ext cx="215898" cy="30472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4501" name="TextBox 190"/>
            <p:cNvSpPr txBox="1">
              <a:spLocks noChangeArrowheads="1"/>
            </p:cNvSpPr>
            <p:nvPr/>
          </p:nvSpPr>
          <p:spPr bwMode="auto">
            <a:xfrm>
              <a:off x="5867400" y="914400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100</a:t>
              </a:r>
            </a:p>
          </p:txBody>
        </p:sp>
        <p:sp>
          <p:nvSpPr>
            <p:cNvPr id="104502" name="TextBox 191"/>
            <p:cNvSpPr txBox="1">
              <a:spLocks noChangeArrowheads="1"/>
            </p:cNvSpPr>
            <p:nvPr/>
          </p:nvSpPr>
          <p:spPr bwMode="auto">
            <a:xfrm>
              <a:off x="7086600" y="914400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200</a:t>
              </a:r>
            </a:p>
          </p:txBody>
        </p:sp>
        <p:sp>
          <p:nvSpPr>
            <p:cNvPr id="104503" name="TextBox 192"/>
            <p:cNvSpPr txBox="1">
              <a:spLocks noChangeArrowheads="1"/>
            </p:cNvSpPr>
            <p:nvPr/>
          </p:nvSpPr>
          <p:spPr bwMode="auto">
            <a:xfrm>
              <a:off x="5572600" y="146780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38</a:t>
              </a:r>
            </a:p>
          </p:txBody>
        </p:sp>
        <p:sp>
          <p:nvSpPr>
            <p:cNvPr id="104504" name="TextBox 193"/>
            <p:cNvSpPr txBox="1">
              <a:spLocks noChangeArrowheads="1"/>
            </p:cNvSpPr>
            <p:nvPr/>
          </p:nvSpPr>
          <p:spPr bwMode="auto">
            <a:xfrm>
              <a:off x="6202200" y="1471018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62</a:t>
              </a:r>
            </a:p>
          </p:txBody>
        </p:sp>
        <p:sp>
          <p:nvSpPr>
            <p:cNvPr id="104505" name="TextBox 194"/>
            <p:cNvSpPr txBox="1">
              <a:spLocks noChangeArrowheads="1"/>
            </p:cNvSpPr>
            <p:nvPr/>
          </p:nvSpPr>
          <p:spPr bwMode="auto">
            <a:xfrm>
              <a:off x="6785600" y="1484827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150</a:t>
              </a:r>
            </a:p>
          </p:txBody>
        </p:sp>
        <p:sp>
          <p:nvSpPr>
            <p:cNvPr id="104506" name="TextBox 195"/>
            <p:cNvSpPr txBox="1">
              <a:spLocks noChangeArrowheads="1"/>
            </p:cNvSpPr>
            <p:nvPr/>
          </p:nvSpPr>
          <p:spPr bwMode="auto">
            <a:xfrm>
              <a:off x="7059948" y="1962029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60</a:t>
              </a:r>
            </a:p>
          </p:txBody>
        </p:sp>
        <p:sp>
          <p:nvSpPr>
            <p:cNvPr id="104507" name="TextBox 196"/>
            <p:cNvSpPr txBox="1">
              <a:spLocks noChangeArrowheads="1"/>
            </p:cNvSpPr>
            <p:nvPr/>
          </p:nvSpPr>
          <p:spPr bwMode="auto">
            <a:xfrm>
              <a:off x="6685600" y="1965006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90</a:t>
              </a:r>
            </a:p>
          </p:txBody>
        </p:sp>
      </p:grpSp>
      <p:grpSp>
        <p:nvGrpSpPr>
          <p:cNvPr id="104462" name="Group 2"/>
          <p:cNvGrpSpPr>
            <a:grpSpLocks/>
          </p:cNvGrpSpPr>
          <p:nvPr/>
        </p:nvGrpSpPr>
        <p:grpSpPr bwMode="auto">
          <a:xfrm>
            <a:off x="5661025" y="4073525"/>
            <a:ext cx="2279650" cy="2217738"/>
            <a:chOff x="5718800" y="3581400"/>
            <a:chExt cx="2280203" cy="2217416"/>
          </a:xfrm>
        </p:grpSpPr>
        <p:grpSp>
          <p:nvGrpSpPr>
            <p:cNvPr id="104465" name="Group 212"/>
            <p:cNvGrpSpPr>
              <a:grpSpLocks/>
            </p:cNvGrpSpPr>
            <p:nvPr/>
          </p:nvGrpSpPr>
          <p:grpSpPr bwMode="auto">
            <a:xfrm>
              <a:off x="5791200" y="3581400"/>
              <a:ext cx="2207803" cy="2217416"/>
              <a:chOff x="5791200" y="3581400"/>
              <a:chExt cx="2207803" cy="2217416"/>
            </a:xfrm>
          </p:grpSpPr>
          <p:grpSp>
            <p:nvGrpSpPr>
              <p:cNvPr id="104467" name="Group 213"/>
              <p:cNvGrpSpPr>
                <a:grpSpLocks/>
              </p:cNvGrpSpPr>
              <p:nvPr/>
            </p:nvGrpSpPr>
            <p:grpSpPr bwMode="auto">
              <a:xfrm>
                <a:off x="5791200" y="3581400"/>
                <a:ext cx="2133600" cy="2173224"/>
                <a:chOff x="5791200" y="3581400"/>
                <a:chExt cx="2133600" cy="2173224"/>
              </a:xfrm>
            </p:grpSpPr>
            <p:grpSp>
              <p:nvGrpSpPr>
                <p:cNvPr id="104478" name="Group 224"/>
                <p:cNvGrpSpPr>
                  <a:grpSpLocks/>
                </p:cNvGrpSpPr>
                <p:nvPr/>
              </p:nvGrpSpPr>
              <p:grpSpPr bwMode="auto">
                <a:xfrm>
                  <a:off x="5791200" y="3581400"/>
                  <a:ext cx="2133600" cy="2173224"/>
                  <a:chOff x="685800" y="685800"/>
                  <a:chExt cx="2133600" cy="2173224"/>
                </a:xfrm>
              </p:grpSpPr>
              <p:sp>
                <p:nvSpPr>
                  <p:cNvPr id="230" name="Rectangle 229"/>
                  <p:cNvSpPr/>
                  <p:nvPr/>
                </p:nvSpPr>
                <p:spPr>
                  <a:xfrm>
                    <a:off x="1524846" y="685800"/>
                    <a:ext cx="455723" cy="457134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1" name="Rectangle 230"/>
                  <p:cNvSpPr/>
                  <p:nvPr/>
                </p:nvSpPr>
                <p:spPr>
                  <a:xfrm>
                    <a:off x="2209225" y="1523878"/>
                    <a:ext cx="304874" cy="304756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2" name="Rectangle 231"/>
                  <p:cNvSpPr/>
                  <p:nvPr/>
                </p:nvSpPr>
                <p:spPr>
                  <a:xfrm>
                    <a:off x="991317" y="1523878"/>
                    <a:ext cx="304874" cy="304756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3" name="Rectangle 232"/>
                  <p:cNvSpPr/>
                  <p:nvPr/>
                </p:nvSpPr>
                <p:spPr>
                  <a:xfrm>
                    <a:off x="1321597" y="2133390"/>
                    <a:ext cx="228655" cy="228567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558ED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4" name="Rectangle 233"/>
                  <p:cNvSpPr/>
                  <p:nvPr/>
                </p:nvSpPr>
                <p:spPr>
                  <a:xfrm>
                    <a:off x="686443" y="2133390"/>
                    <a:ext cx="228655" cy="228567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558ED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5" name="Rectangle 234"/>
                  <p:cNvSpPr/>
                  <p:nvPr/>
                </p:nvSpPr>
                <p:spPr>
                  <a:xfrm>
                    <a:off x="2590317" y="2133390"/>
                    <a:ext cx="228655" cy="228567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6" name="Rectangle 235"/>
                  <p:cNvSpPr/>
                  <p:nvPr/>
                </p:nvSpPr>
                <p:spPr>
                  <a:xfrm>
                    <a:off x="1955164" y="2133390"/>
                    <a:ext cx="228655" cy="228567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558ED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7" name="Rectangle 236"/>
                  <p:cNvSpPr>
                    <a:spLocks noChangeAspect="1"/>
                  </p:cNvSpPr>
                  <p:nvPr/>
                </p:nvSpPr>
                <p:spPr>
                  <a:xfrm>
                    <a:off x="1143754" y="2666712"/>
                    <a:ext cx="192135" cy="19206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8" name="Rectangle 237"/>
                  <p:cNvSpPr>
                    <a:spLocks noChangeAspect="1"/>
                  </p:cNvSpPr>
                  <p:nvPr/>
                </p:nvSpPr>
                <p:spPr>
                  <a:xfrm>
                    <a:off x="1524846" y="2666712"/>
                    <a:ext cx="190546" cy="19206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cxnSp>
                <p:nvCxnSpPr>
                  <p:cNvPr id="239" name="Straight Arrow Connector 238"/>
                  <p:cNvCxnSpPr>
                    <a:stCxn id="230" idx="2"/>
                    <a:endCxn id="231" idx="0"/>
                  </p:cNvCxnSpPr>
                  <p:nvPr/>
                </p:nvCxnSpPr>
                <p:spPr>
                  <a:xfrm>
                    <a:off x="1753502" y="1142934"/>
                    <a:ext cx="608160" cy="380945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0" name="Straight Arrow Connector 239"/>
                  <p:cNvCxnSpPr>
                    <a:stCxn id="230" idx="2"/>
                    <a:endCxn id="232" idx="0"/>
                  </p:cNvCxnSpPr>
                  <p:nvPr/>
                </p:nvCxnSpPr>
                <p:spPr>
                  <a:xfrm flipH="1">
                    <a:off x="1143754" y="1142934"/>
                    <a:ext cx="609748" cy="380945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1" name="Straight Arrow Connector 240"/>
                  <p:cNvCxnSpPr>
                    <a:stCxn id="231" idx="2"/>
                    <a:endCxn id="235" idx="0"/>
                  </p:cNvCxnSpPr>
                  <p:nvPr/>
                </p:nvCxnSpPr>
                <p:spPr>
                  <a:xfrm>
                    <a:off x="2361662" y="1828634"/>
                    <a:ext cx="342983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Arrow Connector 241"/>
                  <p:cNvCxnSpPr>
                    <a:stCxn id="231" idx="2"/>
                    <a:endCxn id="236" idx="0"/>
                  </p:cNvCxnSpPr>
                  <p:nvPr/>
                </p:nvCxnSpPr>
                <p:spPr>
                  <a:xfrm flipH="1">
                    <a:off x="2069491" y="1828634"/>
                    <a:ext cx="292171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Straight Arrow Connector 242"/>
                  <p:cNvCxnSpPr>
                    <a:stCxn id="232" idx="2"/>
                    <a:endCxn id="234" idx="0"/>
                  </p:cNvCxnSpPr>
                  <p:nvPr/>
                </p:nvCxnSpPr>
                <p:spPr>
                  <a:xfrm flipH="1">
                    <a:off x="800771" y="1828634"/>
                    <a:ext cx="342983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Straight Arrow Connector 243"/>
                  <p:cNvCxnSpPr>
                    <a:stCxn id="232" idx="2"/>
                    <a:endCxn id="233" idx="0"/>
                  </p:cNvCxnSpPr>
                  <p:nvPr/>
                </p:nvCxnSpPr>
                <p:spPr>
                  <a:xfrm>
                    <a:off x="1143754" y="1828634"/>
                    <a:ext cx="292171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Arrow Connector 244"/>
                  <p:cNvCxnSpPr>
                    <a:stCxn id="233" idx="2"/>
                    <a:endCxn id="237" idx="0"/>
                  </p:cNvCxnSpPr>
                  <p:nvPr/>
                </p:nvCxnSpPr>
                <p:spPr>
                  <a:xfrm flipH="1">
                    <a:off x="1239027" y="2361956"/>
                    <a:ext cx="196898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Straight Arrow Connector 245"/>
                  <p:cNvCxnSpPr>
                    <a:stCxn id="233" idx="2"/>
                    <a:endCxn id="238" idx="0"/>
                  </p:cNvCxnSpPr>
                  <p:nvPr/>
                </p:nvCxnSpPr>
                <p:spPr>
                  <a:xfrm>
                    <a:off x="1435925" y="2361956"/>
                    <a:ext cx="184195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26" name="Rectangle 225"/>
                <p:cNvSpPr>
                  <a:spLocks noChangeAspect="1"/>
                </p:cNvSpPr>
                <p:nvPr/>
              </p:nvSpPr>
              <p:spPr>
                <a:xfrm>
                  <a:off x="6933533" y="5562312"/>
                  <a:ext cx="188958" cy="188886"/>
                </a:xfrm>
                <a:prstGeom prst="rect">
                  <a:avLst/>
                </a:prstGeom>
                <a:noFill/>
                <a:ln w="381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227" name="Rectangle 226"/>
                <p:cNvSpPr>
                  <a:spLocks noChangeAspect="1"/>
                </p:cNvSpPr>
                <p:nvPr/>
              </p:nvSpPr>
              <p:spPr>
                <a:xfrm>
                  <a:off x="7314625" y="5562312"/>
                  <a:ext cx="192134" cy="192060"/>
                </a:xfrm>
                <a:prstGeom prst="rect">
                  <a:avLst/>
                </a:prstGeom>
                <a:noFill/>
                <a:ln w="381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cxnSp>
              <p:nvCxnSpPr>
                <p:cNvPr id="228" name="Straight Arrow Connector 227"/>
                <p:cNvCxnSpPr>
                  <a:stCxn id="236" idx="2"/>
                  <a:endCxn id="226" idx="0"/>
                </p:cNvCxnSpPr>
                <p:nvPr/>
              </p:nvCxnSpPr>
              <p:spPr>
                <a:xfrm flipH="1">
                  <a:off x="7028806" y="5257556"/>
                  <a:ext cx="146085" cy="304756"/>
                </a:xfrm>
                <a:prstGeom prst="straightConnector1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Straight Arrow Connector 228"/>
                <p:cNvCxnSpPr>
                  <a:stCxn id="236" idx="2"/>
                  <a:endCxn id="227" idx="0"/>
                </p:cNvCxnSpPr>
                <p:nvPr/>
              </p:nvCxnSpPr>
              <p:spPr>
                <a:xfrm>
                  <a:off x="7174891" y="5257556"/>
                  <a:ext cx="236594" cy="304756"/>
                </a:xfrm>
                <a:prstGeom prst="straightConnector1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468" name="TextBox 214"/>
              <p:cNvSpPr txBox="1">
                <a:spLocks noChangeArrowheads="1"/>
              </p:cNvSpPr>
              <p:nvPr/>
            </p:nvSpPr>
            <p:spPr bwMode="auto">
              <a:xfrm>
                <a:off x="6628948" y="3657600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277</a:t>
                </a:r>
              </a:p>
            </p:txBody>
          </p:sp>
          <p:sp>
            <p:nvSpPr>
              <p:cNvPr id="104469" name="TextBox 215"/>
              <p:cNvSpPr txBox="1">
                <a:spLocks noChangeArrowheads="1"/>
              </p:cNvSpPr>
              <p:nvPr/>
            </p:nvSpPr>
            <p:spPr bwMode="auto">
              <a:xfrm>
                <a:off x="6172200" y="548342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/>
                  <a:t>40</a:t>
                </a:r>
              </a:p>
            </p:txBody>
          </p:sp>
          <p:sp>
            <p:nvSpPr>
              <p:cNvPr id="104470" name="TextBox 216"/>
              <p:cNvSpPr txBox="1">
                <a:spLocks noChangeArrowheads="1"/>
              </p:cNvSpPr>
              <p:nvPr/>
            </p:nvSpPr>
            <p:spPr bwMode="auto">
              <a:xfrm>
                <a:off x="6019348" y="4416623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142</a:t>
                </a:r>
              </a:p>
            </p:txBody>
          </p:sp>
          <p:sp>
            <p:nvSpPr>
              <p:cNvPr id="104471" name="TextBox 217"/>
              <p:cNvSpPr txBox="1">
                <a:spLocks noChangeArrowheads="1"/>
              </p:cNvSpPr>
              <p:nvPr/>
            </p:nvSpPr>
            <p:spPr bwMode="auto">
              <a:xfrm>
                <a:off x="7632346" y="4970025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50</a:t>
                </a:r>
              </a:p>
            </p:txBody>
          </p:sp>
          <p:sp>
            <p:nvSpPr>
              <p:cNvPr id="104472" name="TextBox 218"/>
              <p:cNvSpPr txBox="1">
                <a:spLocks noChangeArrowheads="1"/>
              </p:cNvSpPr>
              <p:nvPr/>
            </p:nvSpPr>
            <p:spPr bwMode="auto">
              <a:xfrm>
                <a:off x="6998000" y="4970025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85</a:t>
                </a:r>
              </a:p>
            </p:txBody>
          </p:sp>
          <p:sp>
            <p:nvSpPr>
              <p:cNvPr id="220" name="TextBox 219"/>
              <p:cNvSpPr txBox="1"/>
              <p:nvPr/>
            </p:nvSpPr>
            <p:spPr>
              <a:xfrm>
                <a:off x="6358719" y="4986134"/>
                <a:ext cx="366801" cy="30793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90</a:t>
                </a:r>
              </a:p>
            </p:txBody>
          </p:sp>
          <p:sp>
            <p:nvSpPr>
              <p:cNvPr id="104474" name="TextBox 220"/>
              <p:cNvSpPr txBox="1">
                <a:spLocks noChangeArrowheads="1"/>
              </p:cNvSpPr>
              <p:nvPr/>
            </p:nvSpPr>
            <p:spPr bwMode="auto">
              <a:xfrm>
                <a:off x="7229000" y="5491039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000000"/>
                    </a:solidFill>
                  </a:rPr>
                  <a:t>43</a:t>
                </a:r>
              </a:p>
            </p:txBody>
          </p:sp>
          <p:sp>
            <p:nvSpPr>
              <p:cNvPr id="104475" name="TextBox 221"/>
              <p:cNvSpPr txBox="1">
                <a:spLocks noChangeArrowheads="1"/>
              </p:cNvSpPr>
              <p:nvPr/>
            </p:nvSpPr>
            <p:spPr bwMode="auto">
              <a:xfrm>
                <a:off x="6846143" y="548342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000000"/>
                    </a:solidFill>
                  </a:rPr>
                  <a:t>42</a:t>
                </a:r>
              </a:p>
            </p:txBody>
          </p:sp>
          <p:sp>
            <p:nvSpPr>
              <p:cNvPr id="104476" name="TextBox 222"/>
              <p:cNvSpPr txBox="1">
                <a:spLocks noChangeArrowheads="1"/>
              </p:cNvSpPr>
              <p:nvPr/>
            </p:nvSpPr>
            <p:spPr bwMode="auto">
              <a:xfrm>
                <a:off x="6553200" y="548342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000000"/>
                    </a:solidFill>
                  </a:rPr>
                  <a:t>50</a:t>
                </a:r>
              </a:p>
            </p:txBody>
          </p:sp>
          <p:sp>
            <p:nvSpPr>
              <p:cNvPr id="104477" name="TextBox 223"/>
              <p:cNvSpPr txBox="1">
                <a:spLocks noChangeArrowheads="1"/>
              </p:cNvSpPr>
              <p:nvPr/>
            </p:nvSpPr>
            <p:spPr bwMode="auto">
              <a:xfrm>
                <a:off x="7239000" y="4416623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135</a:t>
                </a:r>
              </a:p>
            </p:txBody>
          </p:sp>
        </p:grpSp>
        <p:sp>
          <p:nvSpPr>
            <p:cNvPr id="104466" name="TextBox 246"/>
            <p:cNvSpPr txBox="1">
              <a:spLocks noChangeArrowheads="1"/>
            </p:cNvSpPr>
            <p:nvPr/>
          </p:nvSpPr>
          <p:spPr bwMode="auto">
            <a:xfrm>
              <a:off x="5718800" y="4980026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52</a:t>
              </a:r>
            </a:p>
          </p:txBody>
        </p:sp>
      </p:grpSp>
      <p:cxnSp>
        <p:nvCxnSpPr>
          <p:cNvPr id="248" name="Straight Arrow Connector 247"/>
          <p:cNvCxnSpPr/>
          <p:nvPr/>
        </p:nvCxnSpPr>
        <p:spPr>
          <a:xfrm flipH="1" flipV="1">
            <a:off x="4513263" y="6054725"/>
            <a:ext cx="493712" cy="23813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4464" name="Rectangle 99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05" descr="global_knowledge_emp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8379" r="5931" b="6502"/>
          <a:stretch>
            <a:fillRect/>
          </a:stretch>
        </p:blipFill>
        <p:spPr bwMode="auto">
          <a:xfrm>
            <a:off x="6037263" y="2320925"/>
            <a:ext cx="270827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474" name="Group 41"/>
          <p:cNvGrpSpPr>
            <a:grpSpLocks/>
          </p:cNvGrpSpPr>
          <p:nvPr/>
        </p:nvGrpSpPr>
        <p:grpSpPr bwMode="auto">
          <a:xfrm>
            <a:off x="241300" y="5143500"/>
            <a:ext cx="1560513" cy="1638300"/>
            <a:chOff x="4495800" y="4953000"/>
            <a:chExt cx="1122760" cy="1082065"/>
          </a:xfrm>
        </p:grpSpPr>
        <p:grpSp>
          <p:nvGrpSpPr>
            <p:cNvPr id="105562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5565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5566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5567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5563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105475" name="Group 82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105554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5557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5558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5559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5555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105476" name="Group 91"/>
          <p:cNvGrpSpPr>
            <a:grpSpLocks/>
          </p:cNvGrpSpPr>
          <p:nvPr/>
        </p:nvGrpSpPr>
        <p:grpSpPr bwMode="auto">
          <a:xfrm>
            <a:off x="4040188" y="5143500"/>
            <a:ext cx="1978025" cy="1638300"/>
            <a:chOff x="4346687" y="4953000"/>
            <a:chExt cx="1423991" cy="1082065"/>
          </a:xfrm>
        </p:grpSpPr>
        <p:grpSp>
          <p:nvGrpSpPr>
            <p:cNvPr id="105547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5550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5551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5552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105548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60638" y="206057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402907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5479" name="Picture 60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54350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0" name="Picture 61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58875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66" descr="octants_level3_1_shap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6879" r="6693" b="7626"/>
          <a:stretch>
            <a:fillRect/>
          </a:stretch>
        </p:blipFill>
        <p:spPr bwMode="auto">
          <a:xfrm>
            <a:off x="3141663" y="1254125"/>
            <a:ext cx="24749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Picture 76" descr="octants_level3_2_shap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6316" r="7816" b="7440"/>
          <a:stretch>
            <a:fillRect/>
          </a:stretch>
        </p:blipFill>
        <p:spPr bwMode="auto">
          <a:xfrm>
            <a:off x="3065463" y="3159125"/>
            <a:ext cx="26273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5" name="Straight Arrow Connector 104"/>
          <p:cNvCxnSpPr/>
          <p:nvPr/>
        </p:nvCxnSpPr>
        <p:spPr>
          <a:xfrm flipV="1">
            <a:off x="5808663" y="3997325"/>
            <a:ext cx="533400" cy="3810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5580063" y="2397125"/>
            <a:ext cx="609600" cy="304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5485" name="Group 190"/>
          <p:cNvGrpSpPr>
            <a:grpSpLocks/>
          </p:cNvGrpSpPr>
          <p:nvPr/>
        </p:nvGrpSpPr>
        <p:grpSpPr bwMode="auto">
          <a:xfrm>
            <a:off x="6202363" y="1017588"/>
            <a:ext cx="1971675" cy="2197100"/>
            <a:chOff x="5572600" y="76200"/>
            <a:chExt cx="1971652" cy="2196583"/>
          </a:xfrm>
        </p:grpSpPr>
        <p:grpSp>
          <p:nvGrpSpPr>
            <p:cNvPr id="105524" name="Group 191"/>
            <p:cNvGrpSpPr>
              <a:grpSpLocks/>
            </p:cNvGrpSpPr>
            <p:nvPr/>
          </p:nvGrpSpPr>
          <p:grpSpPr bwMode="auto">
            <a:xfrm>
              <a:off x="5638800" y="76200"/>
              <a:ext cx="1828800" cy="2133600"/>
              <a:chOff x="3657600" y="609600"/>
              <a:chExt cx="1828800" cy="2133600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4496264" y="609600"/>
                <a:ext cx="457195" cy="457092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300</a:t>
                </a: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5182056" y="1447603"/>
                <a:ext cx="304797" cy="304728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3962870" y="1447603"/>
                <a:ext cx="304797" cy="304728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4293067" y="2057059"/>
                <a:ext cx="228597" cy="228546"/>
              </a:xfrm>
              <a:prstGeom prst="rect">
                <a:avLst/>
              </a:prstGeom>
              <a:noFill/>
              <a:ln w="38100" cmpd="sng">
                <a:solidFill>
                  <a:srgbClr val="C3D69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3658074" y="2057059"/>
                <a:ext cx="228597" cy="228546"/>
              </a:xfrm>
              <a:prstGeom prst="rect">
                <a:avLst/>
              </a:prstGeom>
              <a:noFill/>
              <a:ln w="38100" cmpd="sng">
                <a:solidFill>
                  <a:srgbClr val="C3D69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4928059" y="2057059"/>
                <a:ext cx="228597" cy="228546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4801061" y="2590334"/>
                <a:ext cx="152398" cy="152364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5182056" y="2590334"/>
                <a:ext cx="152398" cy="152364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208" name="Straight Arrow Connector 207"/>
              <p:cNvCxnSpPr>
                <a:stCxn id="200" idx="2"/>
                <a:endCxn id="201" idx="0"/>
              </p:cNvCxnSpPr>
              <p:nvPr/>
            </p:nvCxnSpPr>
            <p:spPr>
              <a:xfrm>
                <a:off x="4724862" y="1066692"/>
                <a:ext cx="609593" cy="380910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>
                <a:stCxn id="200" idx="2"/>
                <a:endCxn id="202" idx="0"/>
              </p:cNvCxnSpPr>
              <p:nvPr/>
            </p:nvCxnSpPr>
            <p:spPr>
              <a:xfrm flipH="1">
                <a:off x="4115269" y="1066692"/>
                <a:ext cx="609593" cy="380910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/>
              <p:cNvCxnSpPr>
                <a:stCxn id="201" idx="2"/>
                <a:endCxn id="205" idx="0"/>
              </p:cNvCxnSpPr>
              <p:nvPr/>
            </p:nvCxnSpPr>
            <p:spPr>
              <a:xfrm flipH="1">
                <a:off x="5042358" y="1752331"/>
                <a:ext cx="292097" cy="304728"/>
              </a:xfrm>
              <a:prstGeom prst="straightConnector1">
                <a:avLst/>
              </a:prstGeom>
              <a:ln w="38100" cmpd="sng">
                <a:solidFill>
                  <a:srgbClr val="C3D69B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>
                <a:stCxn id="202" idx="2"/>
                <a:endCxn id="204" idx="0"/>
              </p:cNvCxnSpPr>
              <p:nvPr/>
            </p:nvCxnSpPr>
            <p:spPr>
              <a:xfrm flipH="1">
                <a:off x="3772373" y="1752331"/>
                <a:ext cx="342896" cy="30472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>
                <a:stCxn id="202" idx="2"/>
                <a:endCxn id="203" idx="0"/>
              </p:cNvCxnSpPr>
              <p:nvPr/>
            </p:nvCxnSpPr>
            <p:spPr>
              <a:xfrm>
                <a:off x="4115269" y="1752331"/>
                <a:ext cx="292097" cy="30472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>
                <a:stCxn id="205" idx="2"/>
                <a:endCxn id="206" idx="0"/>
              </p:cNvCxnSpPr>
              <p:nvPr/>
            </p:nvCxnSpPr>
            <p:spPr>
              <a:xfrm flipH="1">
                <a:off x="4877260" y="2285606"/>
                <a:ext cx="165098" cy="30472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>
                <a:stCxn id="205" idx="2"/>
                <a:endCxn id="207" idx="0"/>
              </p:cNvCxnSpPr>
              <p:nvPr/>
            </p:nvCxnSpPr>
            <p:spPr>
              <a:xfrm>
                <a:off x="5042358" y="2285606"/>
                <a:ext cx="215898" cy="30472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5525" name="TextBox 192"/>
            <p:cNvSpPr txBox="1">
              <a:spLocks noChangeArrowheads="1"/>
            </p:cNvSpPr>
            <p:nvPr/>
          </p:nvSpPr>
          <p:spPr bwMode="auto">
            <a:xfrm>
              <a:off x="5867400" y="914400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100</a:t>
              </a:r>
            </a:p>
          </p:txBody>
        </p:sp>
        <p:sp>
          <p:nvSpPr>
            <p:cNvPr id="105526" name="TextBox 193"/>
            <p:cNvSpPr txBox="1">
              <a:spLocks noChangeArrowheads="1"/>
            </p:cNvSpPr>
            <p:nvPr/>
          </p:nvSpPr>
          <p:spPr bwMode="auto">
            <a:xfrm>
              <a:off x="7086600" y="914400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200</a:t>
              </a:r>
            </a:p>
          </p:txBody>
        </p:sp>
        <p:sp>
          <p:nvSpPr>
            <p:cNvPr id="105527" name="TextBox 194"/>
            <p:cNvSpPr txBox="1">
              <a:spLocks noChangeArrowheads="1"/>
            </p:cNvSpPr>
            <p:nvPr/>
          </p:nvSpPr>
          <p:spPr bwMode="auto">
            <a:xfrm>
              <a:off x="5572600" y="146780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38</a:t>
              </a:r>
            </a:p>
          </p:txBody>
        </p:sp>
        <p:sp>
          <p:nvSpPr>
            <p:cNvPr id="105528" name="TextBox 195"/>
            <p:cNvSpPr txBox="1">
              <a:spLocks noChangeArrowheads="1"/>
            </p:cNvSpPr>
            <p:nvPr/>
          </p:nvSpPr>
          <p:spPr bwMode="auto">
            <a:xfrm>
              <a:off x="6202200" y="1471018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62</a:t>
              </a:r>
            </a:p>
          </p:txBody>
        </p:sp>
        <p:sp>
          <p:nvSpPr>
            <p:cNvPr id="105529" name="TextBox 196"/>
            <p:cNvSpPr txBox="1">
              <a:spLocks noChangeArrowheads="1"/>
            </p:cNvSpPr>
            <p:nvPr/>
          </p:nvSpPr>
          <p:spPr bwMode="auto">
            <a:xfrm>
              <a:off x="6785600" y="1484827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150</a:t>
              </a:r>
            </a:p>
          </p:txBody>
        </p:sp>
        <p:sp>
          <p:nvSpPr>
            <p:cNvPr id="105530" name="TextBox 197"/>
            <p:cNvSpPr txBox="1">
              <a:spLocks noChangeArrowheads="1"/>
            </p:cNvSpPr>
            <p:nvPr/>
          </p:nvSpPr>
          <p:spPr bwMode="auto">
            <a:xfrm>
              <a:off x="7059948" y="1962029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60</a:t>
              </a:r>
            </a:p>
          </p:txBody>
        </p:sp>
        <p:sp>
          <p:nvSpPr>
            <p:cNvPr id="105531" name="TextBox 198"/>
            <p:cNvSpPr txBox="1">
              <a:spLocks noChangeArrowheads="1"/>
            </p:cNvSpPr>
            <p:nvPr/>
          </p:nvSpPr>
          <p:spPr bwMode="auto">
            <a:xfrm>
              <a:off x="6685600" y="1965006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90</a:t>
              </a:r>
            </a:p>
          </p:txBody>
        </p:sp>
      </p:grpSp>
      <p:grpSp>
        <p:nvGrpSpPr>
          <p:cNvPr id="105486" name="Group 214"/>
          <p:cNvGrpSpPr>
            <a:grpSpLocks/>
          </p:cNvGrpSpPr>
          <p:nvPr/>
        </p:nvGrpSpPr>
        <p:grpSpPr bwMode="auto">
          <a:xfrm>
            <a:off x="6348413" y="3311525"/>
            <a:ext cx="2279650" cy="2217738"/>
            <a:chOff x="5718800" y="3581400"/>
            <a:chExt cx="2280203" cy="2217416"/>
          </a:xfrm>
        </p:grpSpPr>
        <p:grpSp>
          <p:nvGrpSpPr>
            <p:cNvPr id="105489" name="Group 215"/>
            <p:cNvGrpSpPr>
              <a:grpSpLocks/>
            </p:cNvGrpSpPr>
            <p:nvPr/>
          </p:nvGrpSpPr>
          <p:grpSpPr bwMode="auto">
            <a:xfrm>
              <a:off x="5791200" y="3581400"/>
              <a:ext cx="2207803" cy="2217416"/>
              <a:chOff x="5791200" y="3581400"/>
              <a:chExt cx="2207803" cy="2217416"/>
            </a:xfrm>
          </p:grpSpPr>
          <p:grpSp>
            <p:nvGrpSpPr>
              <p:cNvPr id="105491" name="Group 217"/>
              <p:cNvGrpSpPr>
                <a:grpSpLocks/>
              </p:cNvGrpSpPr>
              <p:nvPr/>
            </p:nvGrpSpPr>
            <p:grpSpPr bwMode="auto">
              <a:xfrm>
                <a:off x="5791200" y="3581400"/>
                <a:ext cx="2133600" cy="2173224"/>
                <a:chOff x="5791200" y="3581400"/>
                <a:chExt cx="2133600" cy="2173224"/>
              </a:xfrm>
            </p:grpSpPr>
            <p:grpSp>
              <p:nvGrpSpPr>
                <p:cNvPr id="105502" name="Group 228"/>
                <p:cNvGrpSpPr>
                  <a:grpSpLocks/>
                </p:cNvGrpSpPr>
                <p:nvPr/>
              </p:nvGrpSpPr>
              <p:grpSpPr bwMode="auto">
                <a:xfrm>
                  <a:off x="5791200" y="3581400"/>
                  <a:ext cx="2133600" cy="2173224"/>
                  <a:chOff x="685800" y="685800"/>
                  <a:chExt cx="2133600" cy="2173224"/>
                </a:xfrm>
              </p:grpSpPr>
              <p:sp>
                <p:nvSpPr>
                  <p:cNvPr id="234" name="Rectangle 233"/>
                  <p:cNvSpPr/>
                  <p:nvPr/>
                </p:nvSpPr>
                <p:spPr>
                  <a:xfrm>
                    <a:off x="1524846" y="685800"/>
                    <a:ext cx="455722" cy="457134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5" name="Rectangle 234"/>
                  <p:cNvSpPr/>
                  <p:nvPr/>
                </p:nvSpPr>
                <p:spPr>
                  <a:xfrm>
                    <a:off x="2209224" y="1523878"/>
                    <a:ext cx="304874" cy="304756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6" name="Rectangle 235"/>
                  <p:cNvSpPr/>
                  <p:nvPr/>
                </p:nvSpPr>
                <p:spPr>
                  <a:xfrm>
                    <a:off x="991317" y="1523878"/>
                    <a:ext cx="304874" cy="304756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7" name="Rectangle 236"/>
                  <p:cNvSpPr/>
                  <p:nvPr/>
                </p:nvSpPr>
                <p:spPr>
                  <a:xfrm>
                    <a:off x="1321597" y="2133390"/>
                    <a:ext cx="228655" cy="228567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558ED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8" name="Rectangle 237"/>
                  <p:cNvSpPr/>
                  <p:nvPr/>
                </p:nvSpPr>
                <p:spPr>
                  <a:xfrm>
                    <a:off x="686443" y="2133390"/>
                    <a:ext cx="228655" cy="228567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558ED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>
                  <a:xfrm>
                    <a:off x="2590316" y="2133390"/>
                    <a:ext cx="228655" cy="228567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>
                  <a:xfrm>
                    <a:off x="1955163" y="2133390"/>
                    <a:ext cx="228655" cy="228567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558ED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41" name="Rectangle 240"/>
                  <p:cNvSpPr>
                    <a:spLocks noChangeAspect="1"/>
                  </p:cNvSpPr>
                  <p:nvPr/>
                </p:nvSpPr>
                <p:spPr>
                  <a:xfrm>
                    <a:off x="1143754" y="2666712"/>
                    <a:ext cx="192134" cy="19206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42" name="Rectangle 241"/>
                  <p:cNvSpPr>
                    <a:spLocks noChangeAspect="1"/>
                  </p:cNvSpPr>
                  <p:nvPr/>
                </p:nvSpPr>
                <p:spPr>
                  <a:xfrm>
                    <a:off x="1524846" y="2666712"/>
                    <a:ext cx="190546" cy="19206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cxnSp>
                <p:nvCxnSpPr>
                  <p:cNvPr id="243" name="Straight Arrow Connector 242"/>
                  <p:cNvCxnSpPr>
                    <a:stCxn id="234" idx="2"/>
                    <a:endCxn id="235" idx="0"/>
                  </p:cNvCxnSpPr>
                  <p:nvPr/>
                </p:nvCxnSpPr>
                <p:spPr>
                  <a:xfrm>
                    <a:off x="1753502" y="1142934"/>
                    <a:ext cx="608159" cy="380945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Straight Arrow Connector 243"/>
                  <p:cNvCxnSpPr>
                    <a:stCxn id="234" idx="2"/>
                    <a:endCxn id="236" idx="0"/>
                  </p:cNvCxnSpPr>
                  <p:nvPr/>
                </p:nvCxnSpPr>
                <p:spPr>
                  <a:xfrm flipH="1">
                    <a:off x="1143754" y="1142934"/>
                    <a:ext cx="609748" cy="380945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Arrow Connector 244"/>
                  <p:cNvCxnSpPr>
                    <a:stCxn id="235" idx="2"/>
                    <a:endCxn id="239" idx="0"/>
                  </p:cNvCxnSpPr>
                  <p:nvPr/>
                </p:nvCxnSpPr>
                <p:spPr>
                  <a:xfrm>
                    <a:off x="2361661" y="1828634"/>
                    <a:ext cx="342983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Straight Arrow Connector 245"/>
                  <p:cNvCxnSpPr>
                    <a:stCxn id="235" idx="2"/>
                    <a:endCxn id="240" idx="0"/>
                  </p:cNvCxnSpPr>
                  <p:nvPr/>
                </p:nvCxnSpPr>
                <p:spPr>
                  <a:xfrm flipH="1">
                    <a:off x="2069490" y="1828634"/>
                    <a:ext cx="292171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Arrow Connector 246"/>
                  <p:cNvCxnSpPr>
                    <a:stCxn id="236" idx="2"/>
                    <a:endCxn id="238" idx="0"/>
                  </p:cNvCxnSpPr>
                  <p:nvPr/>
                </p:nvCxnSpPr>
                <p:spPr>
                  <a:xfrm flipH="1">
                    <a:off x="800771" y="1828634"/>
                    <a:ext cx="342983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Straight Arrow Connector 247"/>
                  <p:cNvCxnSpPr>
                    <a:stCxn id="236" idx="2"/>
                    <a:endCxn id="237" idx="0"/>
                  </p:cNvCxnSpPr>
                  <p:nvPr/>
                </p:nvCxnSpPr>
                <p:spPr>
                  <a:xfrm>
                    <a:off x="1143754" y="1828634"/>
                    <a:ext cx="292171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Straight Arrow Connector 248"/>
                  <p:cNvCxnSpPr>
                    <a:stCxn id="237" idx="2"/>
                    <a:endCxn id="241" idx="0"/>
                  </p:cNvCxnSpPr>
                  <p:nvPr/>
                </p:nvCxnSpPr>
                <p:spPr>
                  <a:xfrm flipH="1">
                    <a:off x="1239027" y="2361956"/>
                    <a:ext cx="196898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Arrow Connector 249"/>
                  <p:cNvCxnSpPr>
                    <a:stCxn id="237" idx="2"/>
                    <a:endCxn id="242" idx="0"/>
                  </p:cNvCxnSpPr>
                  <p:nvPr/>
                </p:nvCxnSpPr>
                <p:spPr>
                  <a:xfrm>
                    <a:off x="1435925" y="2361956"/>
                    <a:ext cx="184195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0" name="Rectangle 229"/>
                <p:cNvSpPr>
                  <a:spLocks noChangeAspect="1"/>
                </p:cNvSpPr>
                <p:nvPr/>
              </p:nvSpPr>
              <p:spPr>
                <a:xfrm>
                  <a:off x="6933532" y="5562312"/>
                  <a:ext cx="188959" cy="188886"/>
                </a:xfrm>
                <a:prstGeom prst="rect">
                  <a:avLst/>
                </a:prstGeom>
                <a:noFill/>
                <a:ln w="381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231" name="Rectangle 230"/>
                <p:cNvSpPr>
                  <a:spLocks noChangeAspect="1"/>
                </p:cNvSpPr>
                <p:nvPr/>
              </p:nvSpPr>
              <p:spPr>
                <a:xfrm>
                  <a:off x="7314624" y="5562312"/>
                  <a:ext cx="192135" cy="192060"/>
                </a:xfrm>
                <a:prstGeom prst="rect">
                  <a:avLst/>
                </a:prstGeom>
                <a:noFill/>
                <a:ln w="381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cxnSp>
              <p:nvCxnSpPr>
                <p:cNvPr id="232" name="Straight Arrow Connector 231"/>
                <p:cNvCxnSpPr>
                  <a:stCxn id="240" idx="2"/>
                  <a:endCxn id="230" idx="0"/>
                </p:cNvCxnSpPr>
                <p:nvPr/>
              </p:nvCxnSpPr>
              <p:spPr>
                <a:xfrm flipH="1">
                  <a:off x="7028805" y="5257556"/>
                  <a:ext cx="146085" cy="304756"/>
                </a:xfrm>
                <a:prstGeom prst="straightConnector1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Arrow Connector 232"/>
                <p:cNvCxnSpPr>
                  <a:stCxn id="240" idx="2"/>
                  <a:endCxn id="231" idx="0"/>
                </p:cNvCxnSpPr>
                <p:nvPr/>
              </p:nvCxnSpPr>
              <p:spPr>
                <a:xfrm>
                  <a:off x="7174890" y="5257556"/>
                  <a:ext cx="236595" cy="304756"/>
                </a:xfrm>
                <a:prstGeom prst="straightConnector1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5492" name="TextBox 218"/>
              <p:cNvSpPr txBox="1">
                <a:spLocks noChangeArrowheads="1"/>
              </p:cNvSpPr>
              <p:nvPr/>
            </p:nvSpPr>
            <p:spPr bwMode="auto">
              <a:xfrm>
                <a:off x="6628948" y="3657600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277</a:t>
                </a:r>
              </a:p>
            </p:txBody>
          </p:sp>
          <p:sp>
            <p:nvSpPr>
              <p:cNvPr id="105493" name="TextBox 219"/>
              <p:cNvSpPr txBox="1">
                <a:spLocks noChangeArrowheads="1"/>
              </p:cNvSpPr>
              <p:nvPr/>
            </p:nvSpPr>
            <p:spPr bwMode="auto">
              <a:xfrm>
                <a:off x="6172200" y="548342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/>
                  <a:t>40</a:t>
                </a:r>
              </a:p>
            </p:txBody>
          </p:sp>
          <p:sp>
            <p:nvSpPr>
              <p:cNvPr id="105494" name="TextBox 220"/>
              <p:cNvSpPr txBox="1">
                <a:spLocks noChangeArrowheads="1"/>
              </p:cNvSpPr>
              <p:nvPr/>
            </p:nvSpPr>
            <p:spPr bwMode="auto">
              <a:xfrm>
                <a:off x="6019348" y="4416623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142</a:t>
                </a:r>
              </a:p>
            </p:txBody>
          </p:sp>
          <p:sp>
            <p:nvSpPr>
              <p:cNvPr id="105495" name="TextBox 221"/>
              <p:cNvSpPr txBox="1">
                <a:spLocks noChangeArrowheads="1"/>
              </p:cNvSpPr>
              <p:nvPr/>
            </p:nvSpPr>
            <p:spPr bwMode="auto">
              <a:xfrm>
                <a:off x="7632346" y="4970025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50</a:t>
                </a:r>
              </a:p>
            </p:txBody>
          </p:sp>
          <p:sp>
            <p:nvSpPr>
              <p:cNvPr id="105496" name="TextBox 222"/>
              <p:cNvSpPr txBox="1">
                <a:spLocks noChangeArrowheads="1"/>
              </p:cNvSpPr>
              <p:nvPr/>
            </p:nvSpPr>
            <p:spPr bwMode="auto">
              <a:xfrm>
                <a:off x="6998000" y="4970025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85</a:t>
                </a: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6358718" y="4986134"/>
                <a:ext cx="366802" cy="30793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90</a:t>
                </a:r>
              </a:p>
            </p:txBody>
          </p:sp>
          <p:sp>
            <p:nvSpPr>
              <p:cNvPr id="105498" name="TextBox 224"/>
              <p:cNvSpPr txBox="1">
                <a:spLocks noChangeArrowheads="1"/>
              </p:cNvSpPr>
              <p:nvPr/>
            </p:nvSpPr>
            <p:spPr bwMode="auto">
              <a:xfrm>
                <a:off x="7229000" y="5491039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000000"/>
                    </a:solidFill>
                  </a:rPr>
                  <a:t>43</a:t>
                </a:r>
              </a:p>
            </p:txBody>
          </p:sp>
          <p:sp>
            <p:nvSpPr>
              <p:cNvPr id="105499" name="TextBox 225"/>
              <p:cNvSpPr txBox="1">
                <a:spLocks noChangeArrowheads="1"/>
              </p:cNvSpPr>
              <p:nvPr/>
            </p:nvSpPr>
            <p:spPr bwMode="auto">
              <a:xfrm>
                <a:off x="6846143" y="548342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000000"/>
                    </a:solidFill>
                  </a:rPr>
                  <a:t>42</a:t>
                </a:r>
              </a:p>
            </p:txBody>
          </p:sp>
          <p:sp>
            <p:nvSpPr>
              <p:cNvPr id="105500" name="TextBox 226"/>
              <p:cNvSpPr txBox="1">
                <a:spLocks noChangeArrowheads="1"/>
              </p:cNvSpPr>
              <p:nvPr/>
            </p:nvSpPr>
            <p:spPr bwMode="auto">
              <a:xfrm>
                <a:off x="6553200" y="548342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000000"/>
                    </a:solidFill>
                  </a:rPr>
                  <a:t>50</a:t>
                </a:r>
              </a:p>
            </p:txBody>
          </p:sp>
          <p:sp>
            <p:nvSpPr>
              <p:cNvPr id="105501" name="TextBox 227"/>
              <p:cNvSpPr txBox="1">
                <a:spLocks noChangeArrowheads="1"/>
              </p:cNvSpPr>
              <p:nvPr/>
            </p:nvSpPr>
            <p:spPr bwMode="auto">
              <a:xfrm>
                <a:off x="7239000" y="4416623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135</a:t>
                </a:r>
              </a:p>
            </p:txBody>
          </p:sp>
        </p:grpSp>
        <p:sp>
          <p:nvSpPr>
            <p:cNvPr id="105490" name="TextBox 216"/>
            <p:cNvSpPr txBox="1">
              <a:spLocks noChangeArrowheads="1"/>
            </p:cNvSpPr>
            <p:nvPr/>
          </p:nvSpPr>
          <p:spPr bwMode="auto">
            <a:xfrm>
              <a:off x="5718800" y="4980026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52</a:t>
              </a:r>
            </a:p>
          </p:txBody>
        </p:sp>
      </p:grpSp>
      <p:cxnSp>
        <p:nvCxnSpPr>
          <p:cNvPr id="251" name="Straight Arrow Connector 250"/>
          <p:cNvCxnSpPr/>
          <p:nvPr/>
        </p:nvCxnSpPr>
        <p:spPr>
          <a:xfrm flipH="1" flipV="1">
            <a:off x="4513263" y="6054725"/>
            <a:ext cx="493712" cy="23813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488" name="Rectangle 99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05" descr="global_knowledge_emp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8379" r="5931" b="6502"/>
          <a:stretch>
            <a:fillRect/>
          </a:stretch>
        </p:blipFill>
        <p:spPr bwMode="auto">
          <a:xfrm>
            <a:off x="6037263" y="2320925"/>
            <a:ext cx="270827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6498" name="Group 41"/>
          <p:cNvGrpSpPr>
            <a:grpSpLocks/>
          </p:cNvGrpSpPr>
          <p:nvPr/>
        </p:nvGrpSpPr>
        <p:grpSpPr bwMode="auto">
          <a:xfrm>
            <a:off x="241300" y="5143500"/>
            <a:ext cx="1560513" cy="1638300"/>
            <a:chOff x="4495800" y="4953000"/>
            <a:chExt cx="1122760" cy="1082065"/>
          </a:xfrm>
        </p:grpSpPr>
        <p:grpSp>
          <p:nvGrpSpPr>
            <p:cNvPr id="106586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6589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6590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6591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6587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106499" name="Group 82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106578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6581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6582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6583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6579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106500" name="Group 91"/>
          <p:cNvGrpSpPr>
            <a:grpSpLocks/>
          </p:cNvGrpSpPr>
          <p:nvPr/>
        </p:nvGrpSpPr>
        <p:grpSpPr bwMode="auto">
          <a:xfrm>
            <a:off x="4040188" y="5143500"/>
            <a:ext cx="1978025" cy="1638300"/>
            <a:chOff x="4346687" y="4953000"/>
            <a:chExt cx="1423991" cy="1082065"/>
          </a:xfrm>
        </p:grpSpPr>
        <p:grpSp>
          <p:nvGrpSpPr>
            <p:cNvPr id="106571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6574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6575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6576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106572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60638" y="206057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402907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6503" name="Picture 60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54350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Picture 61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58875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5" name="Picture 66" descr="octants_level3_1_shap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6879" r="6693" b="7626"/>
          <a:stretch>
            <a:fillRect/>
          </a:stretch>
        </p:blipFill>
        <p:spPr bwMode="auto">
          <a:xfrm>
            <a:off x="3141663" y="1254125"/>
            <a:ext cx="24749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6" name="Picture 76" descr="octants_level3_2_shap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6316" r="7816" b="7440"/>
          <a:stretch>
            <a:fillRect/>
          </a:stretch>
        </p:blipFill>
        <p:spPr bwMode="auto">
          <a:xfrm>
            <a:off x="3065463" y="3159125"/>
            <a:ext cx="26273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5" name="Straight Arrow Connector 104"/>
          <p:cNvCxnSpPr/>
          <p:nvPr/>
        </p:nvCxnSpPr>
        <p:spPr>
          <a:xfrm flipV="1">
            <a:off x="5808663" y="3997325"/>
            <a:ext cx="533400" cy="3810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5580063" y="2397125"/>
            <a:ext cx="609600" cy="304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6509" name="Group 190"/>
          <p:cNvGrpSpPr>
            <a:grpSpLocks/>
          </p:cNvGrpSpPr>
          <p:nvPr/>
        </p:nvGrpSpPr>
        <p:grpSpPr bwMode="auto">
          <a:xfrm>
            <a:off x="6275388" y="2028825"/>
            <a:ext cx="1971675" cy="2197100"/>
            <a:chOff x="5572600" y="76200"/>
            <a:chExt cx="1971652" cy="2196583"/>
          </a:xfrm>
        </p:grpSpPr>
        <p:grpSp>
          <p:nvGrpSpPr>
            <p:cNvPr id="106548" name="Group 191"/>
            <p:cNvGrpSpPr>
              <a:grpSpLocks/>
            </p:cNvGrpSpPr>
            <p:nvPr/>
          </p:nvGrpSpPr>
          <p:grpSpPr bwMode="auto">
            <a:xfrm>
              <a:off x="5638800" y="76200"/>
              <a:ext cx="1828800" cy="2133600"/>
              <a:chOff x="3657600" y="609600"/>
              <a:chExt cx="1828800" cy="2133600"/>
            </a:xfrm>
          </p:grpSpPr>
          <p:sp>
            <p:nvSpPr>
              <p:cNvPr id="200" name="Rectangle 199"/>
              <p:cNvSpPr/>
              <p:nvPr/>
            </p:nvSpPr>
            <p:spPr>
              <a:xfrm>
                <a:off x="4496264" y="609600"/>
                <a:ext cx="457195" cy="457092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300</a:t>
                </a:r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5182056" y="1447603"/>
                <a:ext cx="304797" cy="304728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3962870" y="1447603"/>
                <a:ext cx="304797" cy="304728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4293067" y="2057059"/>
                <a:ext cx="228597" cy="228546"/>
              </a:xfrm>
              <a:prstGeom prst="rect">
                <a:avLst/>
              </a:prstGeom>
              <a:noFill/>
              <a:ln w="38100" cmpd="sng">
                <a:solidFill>
                  <a:srgbClr val="C3D69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3658074" y="2057059"/>
                <a:ext cx="228597" cy="228546"/>
              </a:xfrm>
              <a:prstGeom prst="rect">
                <a:avLst/>
              </a:prstGeom>
              <a:noFill/>
              <a:ln w="38100" cmpd="sng">
                <a:solidFill>
                  <a:srgbClr val="C3D69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4928059" y="2057059"/>
                <a:ext cx="228597" cy="228546"/>
              </a:xfrm>
              <a:prstGeom prst="rect">
                <a:avLst/>
              </a:prstGeom>
              <a:noFill/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4801061" y="2590334"/>
                <a:ext cx="152398" cy="152364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5182056" y="2590334"/>
                <a:ext cx="152398" cy="152364"/>
              </a:xfrm>
              <a:prstGeom prst="rect">
                <a:avLst/>
              </a:prstGeom>
              <a:noFill/>
              <a:ln w="38100" cmpd="sng">
                <a:solidFill>
                  <a:srgbClr val="008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208" name="Straight Arrow Connector 207"/>
              <p:cNvCxnSpPr>
                <a:stCxn id="200" idx="2"/>
                <a:endCxn id="201" idx="0"/>
              </p:cNvCxnSpPr>
              <p:nvPr/>
            </p:nvCxnSpPr>
            <p:spPr>
              <a:xfrm>
                <a:off x="4724862" y="1066692"/>
                <a:ext cx="609593" cy="380910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>
                <a:stCxn id="200" idx="2"/>
                <a:endCxn id="202" idx="0"/>
              </p:cNvCxnSpPr>
              <p:nvPr/>
            </p:nvCxnSpPr>
            <p:spPr>
              <a:xfrm flipH="1">
                <a:off x="4115269" y="1066692"/>
                <a:ext cx="609593" cy="380910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0" name="Straight Arrow Connector 209"/>
              <p:cNvCxnSpPr>
                <a:stCxn id="201" idx="2"/>
                <a:endCxn id="205" idx="0"/>
              </p:cNvCxnSpPr>
              <p:nvPr/>
            </p:nvCxnSpPr>
            <p:spPr>
              <a:xfrm flipH="1">
                <a:off x="5042358" y="1752331"/>
                <a:ext cx="292097" cy="304728"/>
              </a:xfrm>
              <a:prstGeom prst="straightConnector1">
                <a:avLst/>
              </a:prstGeom>
              <a:ln w="38100" cmpd="sng">
                <a:solidFill>
                  <a:srgbClr val="C3D69B"/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>
                <a:stCxn id="202" idx="2"/>
                <a:endCxn id="204" idx="0"/>
              </p:cNvCxnSpPr>
              <p:nvPr/>
            </p:nvCxnSpPr>
            <p:spPr>
              <a:xfrm flipH="1">
                <a:off x="3772373" y="1752331"/>
                <a:ext cx="342896" cy="30472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>
                <a:stCxn id="202" idx="2"/>
                <a:endCxn id="203" idx="0"/>
              </p:cNvCxnSpPr>
              <p:nvPr/>
            </p:nvCxnSpPr>
            <p:spPr>
              <a:xfrm>
                <a:off x="4115269" y="1752331"/>
                <a:ext cx="292097" cy="30472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>
                <a:stCxn id="205" idx="2"/>
                <a:endCxn id="206" idx="0"/>
              </p:cNvCxnSpPr>
              <p:nvPr/>
            </p:nvCxnSpPr>
            <p:spPr>
              <a:xfrm flipH="1">
                <a:off x="4877260" y="2285606"/>
                <a:ext cx="165098" cy="30472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4" name="Straight Arrow Connector 213"/>
              <p:cNvCxnSpPr>
                <a:stCxn id="205" idx="2"/>
                <a:endCxn id="207" idx="0"/>
              </p:cNvCxnSpPr>
              <p:nvPr/>
            </p:nvCxnSpPr>
            <p:spPr>
              <a:xfrm>
                <a:off x="5042358" y="2285606"/>
                <a:ext cx="215898" cy="304728"/>
              </a:xfrm>
              <a:prstGeom prst="straightConnector1">
                <a:avLst/>
              </a:prstGeom>
              <a:ln w="38100" cmpd="sng">
                <a:solidFill>
                  <a:schemeClr val="accent3">
                    <a:lumMod val="60000"/>
                    <a:lumOff val="40000"/>
                  </a:schemeClr>
                </a:solidFill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6549" name="TextBox 192"/>
            <p:cNvSpPr txBox="1">
              <a:spLocks noChangeArrowheads="1"/>
            </p:cNvSpPr>
            <p:nvPr/>
          </p:nvSpPr>
          <p:spPr bwMode="auto">
            <a:xfrm>
              <a:off x="5867400" y="914400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100</a:t>
              </a:r>
            </a:p>
          </p:txBody>
        </p:sp>
        <p:sp>
          <p:nvSpPr>
            <p:cNvPr id="106550" name="TextBox 193"/>
            <p:cNvSpPr txBox="1">
              <a:spLocks noChangeArrowheads="1"/>
            </p:cNvSpPr>
            <p:nvPr/>
          </p:nvSpPr>
          <p:spPr bwMode="auto">
            <a:xfrm>
              <a:off x="7086600" y="914400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200</a:t>
              </a:r>
            </a:p>
          </p:txBody>
        </p:sp>
        <p:sp>
          <p:nvSpPr>
            <p:cNvPr id="106551" name="TextBox 194"/>
            <p:cNvSpPr txBox="1">
              <a:spLocks noChangeArrowheads="1"/>
            </p:cNvSpPr>
            <p:nvPr/>
          </p:nvSpPr>
          <p:spPr bwMode="auto">
            <a:xfrm>
              <a:off x="5572600" y="1467802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38</a:t>
              </a:r>
            </a:p>
          </p:txBody>
        </p:sp>
        <p:sp>
          <p:nvSpPr>
            <p:cNvPr id="106552" name="TextBox 195"/>
            <p:cNvSpPr txBox="1">
              <a:spLocks noChangeArrowheads="1"/>
            </p:cNvSpPr>
            <p:nvPr/>
          </p:nvSpPr>
          <p:spPr bwMode="auto">
            <a:xfrm>
              <a:off x="6202200" y="1471018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62</a:t>
              </a:r>
            </a:p>
          </p:txBody>
        </p:sp>
        <p:sp>
          <p:nvSpPr>
            <p:cNvPr id="106553" name="TextBox 196"/>
            <p:cNvSpPr txBox="1">
              <a:spLocks noChangeArrowheads="1"/>
            </p:cNvSpPr>
            <p:nvPr/>
          </p:nvSpPr>
          <p:spPr bwMode="auto">
            <a:xfrm>
              <a:off x="6785600" y="1484827"/>
              <a:ext cx="45765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150</a:t>
              </a:r>
            </a:p>
          </p:txBody>
        </p:sp>
        <p:sp>
          <p:nvSpPr>
            <p:cNvPr id="106554" name="TextBox 197"/>
            <p:cNvSpPr txBox="1">
              <a:spLocks noChangeArrowheads="1"/>
            </p:cNvSpPr>
            <p:nvPr/>
          </p:nvSpPr>
          <p:spPr bwMode="auto">
            <a:xfrm>
              <a:off x="7059948" y="1962029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/>
                <a:t>60</a:t>
              </a:r>
            </a:p>
          </p:txBody>
        </p:sp>
        <p:sp>
          <p:nvSpPr>
            <p:cNvPr id="106555" name="TextBox 198"/>
            <p:cNvSpPr txBox="1">
              <a:spLocks noChangeArrowheads="1"/>
            </p:cNvSpPr>
            <p:nvPr/>
          </p:nvSpPr>
          <p:spPr bwMode="auto">
            <a:xfrm>
              <a:off x="6685600" y="1965006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000000"/>
                  </a:solidFill>
                </a:rPr>
                <a:t>90</a:t>
              </a:r>
            </a:p>
          </p:txBody>
        </p:sp>
      </p:grpSp>
      <p:grpSp>
        <p:nvGrpSpPr>
          <p:cNvPr id="106510" name="Group 214"/>
          <p:cNvGrpSpPr>
            <a:grpSpLocks/>
          </p:cNvGrpSpPr>
          <p:nvPr/>
        </p:nvGrpSpPr>
        <p:grpSpPr bwMode="auto">
          <a:xfrm>
            <a:off x="6119813" y="2016125"/>
            <a:ext cx="2279650" cy="2217738"/>
            <a:chOff x="5718800" y="3581400"/>
            <a:chExt cx="2280203" cy="2217416"/>
          </a:xfrm>
        </p:grpSpPr>
        <p:grpSp>
          <p:nvGrpSpPr>
            <p:cNvPr id="106513" name="Group 215"/>
            <p:cNvGrpSpPr>
              <a:grpSpLocks/>
            </p:cNvGrpSpPr>
            <p:nvPr/>
          </p:nvGrpSpPr>
          <p:grpSpPr bwMode="auto">
            <a:xfrm>
              <a:off x="5791200" y="3581400"/>
              <a:ext cx="2207803" cy="2217416"/>
              <a:chOff x="5791200" y="3581400"/>
              <a:chExt cx="2207803" cy="2217416"/>
            </a:xfrm>
          </p:grpSpPr>
          <p:grpSp>
            <p:nvGrpSpPr>
              <p:cNvPr id="106515" name="Group 217"/>
              <p:cNvGrpSpPr>
                <a:grpSpLocks/>
              </p:cNvGrpSpPr>
              <p:nvPr/>
            </p:nvGrpSpPr>
            <p:grpSpPr bwMode="auto">
              <a:xfrm>
                <a:off x="5791200" y="3581400"/>
                <a:ext cx="2133600" cy="2173224"/>
                <a:chOff x="5791200" y="3581400"/>
                <a:chExt cx="2133600" cy="2173224"/>
              </a:xfrm>
            </p:grpSpPr>
            <p:grpSp>
              <p:nvGrpSpPr>
                <p:cNvPr id="106526" name="Group 228"/>
                <p:cNvGrpSpPr>
                  <a:grpSpLocks/>
                </p:cNvGrpSpPr>
                <p:nvPr/>
              </p:nvGrpSpPr>
              <p:grpSpPr bwMode="auto">
                <a:xfrm>
                  <a:off x="5791200" y="3581400"/>
                  <a:ext cx="2133600" cy="2173224"/>
                  <a:chOff x="685800" y="685800"/>
                  <a:chExt cx="2133600" cy="2173224"/>
                </a:xfrm>
              </p:grpSpPr>
              <p:sp>
                <p:nvSpPr>
                  <p:cNvPr id="234" name="Rectangle 233"/>
                  <p:cNvSpPr/>
                  <p:nvPr/>
                </p:nvSpPr>
                <p:spPr>
                  <a:xfrm>
                    <a:off x="1524846" y="685800"/>
                    <a:ext cx="455722" cy="457134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5" name="Rectangle 234"/>
                  <p:cNvSpPr/>
                  <p:nvPr/>
                </p:nvSpPr>
                <p:spPr>
                  <a:xfrm>
                    <a:off x="2209224" y="1523878"/>
                    <a:ext cx="304874" cy="304756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6" name="Rectangle 235"/>
                  <p:cNvSpPr/>
                  <p:nvPr/>
                </p:nvSpPr>
                <p:spPr>
                  <a:xfrm>
                    <a:off x="991317" y="1523878"/>
                    <a:ext cx="304874" cy="304756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7" name="Rectangle 236"/>
                  <p:cNvSpPr/>
                  <p:nvPr/>
                </p:nvSpPr>
                <p:spPr>
                  <a:xfrm>
                    <a:off x="1321597" y="2133390"/>
                    <a:ext cx="228655" cy="228567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558ED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8" name="Rectangle 237"/>
                  <p:cNvSpPr/>
                  <p:nvPr/>
                </p:nvSpPr>
                <p:spPr>
                  <a:xfrm>
                    <a:off x="686443" y="2133390"/>
                    <a:ext cx="228655" cy="228567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558ED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39" name="Rectangle 238"/>
                  <p:cNvSpPr/>
                  <p:nvPr/>
                </p:nvSpPr>
                <p:spPr>
                  <a:xfrm>
                    <a:off x="2590316" y="2133390"/>
                    <a:ext cx="228655" cy="228567"/>
                  </a:xfrm>
                  <a:prstGeom prst="rect">
                    <a:avLst/>
                  </a:prstGeom>
                  <a:noFill/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40" name="Rectangle 239"/>
                  <p:cNvSpPr/>
                  <p:nvPr/>
                </p:nvSpPr>
                <p:spPr>
                  <a:xfrm>
                    <a:off x="1955163" y="2133390"/>
                    <a:ext cx="228655" cy="228567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558ED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41" name="Rectangle 240"/>
                  <p:cNvSpPr>
                    <a:spLocks noChangeAspect="1"/>
                  </p:cNvSpPr>
                  <p:nvPr/>
                </p:nvSpPr>
                <p:spPr>
                  <a:xfrm>
                    <a:off x="1143754" y="2666712"/>
                    <a:ext cx="192134" cy="19206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242" name="Rectangle 241"/>
                  <p:cNvSpPr>
                    <a:spLocks noChangeAspect="1"/>
                  </p:cNvSpPr>
                  <p:nvPr/>
                </p:nvSpPr>
                <p:spPr>
                  <a:xfrm>
                    <a:off x="1524846" y="2666712"/>
                    <a:ext cx="190546" cy="192060"/>
                  </a:xfrm>
                  <a:prstGeom prst="rect">
                    <a:avLst/>
                  </a:prstGeom>
                  <a:noFill/>
                  <a:ln w="38100" cmpd="sng">
                    <a:solidFill>
                      <a:srgbClr val="00009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cxnSp>
                <p:nvCxnSpPr>
                  <p:cNvPr id="243" name="Straight Arrow Connector 242"/>
                  <p:cNvCxnSpPr>
                    <a:stCxn id="234" idx="2"/>
                    <a:endCxn id="235" idx="0"/>
                  </p:cNvCxnSpPr>
                  <p:nvPr/>
                </p:nvCxnSpPr>
                <p:spPr>
                  <a:xfrm>
                    <a:off x="1753502" y="1142934"/>
                    <a:ext cx="608159" cy="380945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Straight Arrow Connector 243"/>
                  <p:cNvCxnSpPr>
                    <a:stCxn id="234" idx="2"/>
                    <a:endCxn id="236" idx="0"/>
                  </p:cNvCxnSpPr>
                  <p:nvPr/>
                </p:nvCxnSpPr>
                <p:spPr>
                  <a:xfrm flipH="1">
                    <a:off x="1143754" y="1142934"/>
                    <a:ext cx="609748" cy="380945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Arrow Connector 244"/>
                  <p:cNvCxnSpPr>
                    <a:stCxn id="235" idx="2"/>
                    <a:endCxn id="239" idx="0"/>
                  </p:cNvCxnSpPr>
                  <p:nvPr/>
                </p:nvCxnSpPr>
                <p:spPr>
                  <a:xfrm>
                    <a:off x="2361661" y="1828634"/>
                    <a:ext cx="342983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Straight Arrow Connector 245"/>
                  <p:cNvCxnSpPr>
                    <a:stCxn id="235" idx="2"/>
                    <a:endCxn id="240" idx="0"/>
                  </p:cNvCxnSpPr>
                  <p:nvPr/>
                </p:nvCxnSpPr>
                <p:spPr>
                  <a:xfrm flipH="1">
                    <a:off x="2069490" y="1828634"/>
                    <a:ext cx="292171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Arrow Connector 246"/>
                  <p:cNvCxnSpPr>
                    <a:stCxn id="236" idx="2"/>
                    <a:endCxn id="238" idx="0"/>
                  </p:cNvCxnSpPr>
                  <p:nvPr/>
                </p:nvCxnSpPr>
                <p:spPr>
                  <a:xfrm flipH="1">
                    <a:off x="800771" y="1828634"/>
                    <a:ext cx="342983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Straight Arrow Connector 247"/>
                  <p:cNvCxnSpPr>
                    <a:stCxn id="236" idx="2"/>
                    <a:endCxn id="237" idx="0"/>
                  </p:cNvCxnSpPr>
                  <p:nvPr/>
                </p:nvCxnSpPr>
                <p:spPr>
                  <a:xfrm>
                    <a:off x="1143754" y="1828634"/>
                    <a:ext cx="292171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Straight Arrow Connector 248"/>
                  <p:cNvCxnSpPr>
                    <a:stCxn id="237" idx="2"/>
                    <a:endCxn id="241" idx="0"/>
                  </p:cNvCxnSpPr>
                  <p:nvPr/>
                </p:nvCxnSpPr>
                <p:spPr>
                  <a:xfrm flipH="1">
                    <a:off x="1239027" y="2361956"/>
                    <a:ext cx="196898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Arrow Connector 249"/>
                  <p:cNvCxnSpPr>
                    <a:stCxn id="237" idx="2"/>
                    <a:endCxn id="242" idx="0"/>
                  </p:cNvCxnSpPr>
                  <p:nvPr/>
                </p:nvCxnSpPr>
                <p:spPr>
                  <a:xfrm>
                    <a:off x="1435925" y="2361956"/>
                    <a:ext cx="184195" cy="304756"/>
                  </a:xfrm>
                  <a:prstGeom prst="straightConnector1">
                    <a:avLst/>
                  </a:prstGeom>
                  <a:ln w="38100" cmpd="sng">
                    <a:solidFill>
                      <a:schemeClr val="tx2">
                        <a:lumMod val="60000"/>
                        <a:lumOff val="40000"/>
                      </a:schemeClr>
                    </a:solidFill>
                    <a:headEnd type="none"/>
                    <a:tailEnd type="none"/>
                  </a:ln>
                  <a:effectLst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0" name="Rectangle 229"/>
                <p:cNvSpPr>
                  <a:spLocks noChangeAspect="1"/>
                </p:cNvSpPr>
                <p:nvPr/>
              </p:nvSpPr>
              <p:spPr>
                <a:xfrm>
                  <a:off x="6933532" y="5562312"/>
                  <a:ext cx="188959" cy="188886"/>
                </a:xfrm>
                <a:prstGeom prst="rect">
                  <a:avLst/>
                </a:prstGeom>
                <a:noFill/>
                <a:ln w="381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231" name="Rectangle 230"/>
                <p:cNvSpPr>
                  <a:spLocks noChangeAspect="1"/>
                </p:cNvSpPr>
                <p:nvPr/>
              </p:nvSpPr>
              <p:spPr>
                <a:xfrm>
                  <a:off x="7314624" y="5562312"/>
                  <a:ext cx="192135" cy="192060"/>
                </a:xfrm>
                <a:prstGeom prst="rect">
                  <a:avLst/>
                </a:prstGeom>
                <a:noFill/>
                <a:ln w="38100" cmpd="sng">
                  <a:solidFill>
                    <a:srgbClr val="00009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cxnSp>
              <p:nvCxnSpPr>
                <p:cNvPr id="232" name="Straight Arrow Connector 231"/>
                <p:cNvCxnSpPr>
                  <a:stCxn id="240" idx="2"/>
                  <a:endCxn id="230" idx="0"/>
                </p:cNvCxnSpPr>
                <p:nvPr/>
              </p:nvCxnSpPr>
              <p:spPr>
                <a:xfrm flipH="1">
                  <a:off x="7028805" y="5257556"/>
                  <a:ext cx="146085" cy="304756"/>
                </a:xfrm>
                <a:prstGeom prst="straightConnector1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Straight Arrow Connector 232"/>
                <p:cNvCxnSpPr>
                  <a:stCxn id="240" idx="2"/>
                  <a:endCxn id="231" idx="0"/>
                </p:cNvCxnSpPr>
                <p:nvPr/>
              </p:nvCxnSpPr>
              <p:spPr>
                <a:xfrm>
                  <a:off x="7174890" y="5257556"/>
                  <a:ext cx="236595" cy="304756"/>
                </a:xfrm>
                <a:prstGeom prst="straightConnector1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  <a:headEnd type="none"/>
                  <a:tailEnd type="non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6516" name="TextBox 218"/>
              <p:cNvSpPr txBox="1">
                <a:spLocks noChangeArrowheads="1"/>
              </p:cNvSpPr>
              <p:nvPr/>
            </p:nvSpPr>
            <p:spPr bwMode="auto">
              <a:xfrm>
                <a:off x="6628948" y="3657600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277</a:t>
                </a:r>
              </a:p>
            </p:txBody>
          </p:sp>
          <p:sp>
            <p:nvSpPr>
              <p:cNvPr id="106517" name="TextBox 219"/>
              <p:cNvSpPr txBox="1">
                <a:spLocks noChangeArrowheads="1"/>
              </p:cNvSpPr>
              <p:nvPr/>
            </p:nvSpPr>
            <p:spPr bwMode="auto">
              <a:xfrm>
                <a:off x="6172200" y="548342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/>
                  <a:t>40</a:t>
                </a:r>
              </a:p>
            </p:txBody>
          </p:sp>
          <p:sp>
            <p:nvSpPr>
              <p:cNvPr id="106518" name="TextBox 220"/>
              <p:cNvSpPr txBox="1">
                <a:spLocks noChangeArrowheads="1"/>
              </p:cNvSpPr>
              <p:nvPr/>
            </p:nvSpPr>
            <p:spPr bwMode="auto">
              <a:xfrm>
                <a:off x="6019348" y="4416623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142</a:t>
                </a:r>
              </a:p>
            </p:txBody>
          </p:sp>
          <p:sp>
            <p:nvSpPr>
              <p:cNvPr id="106519" name="TextBox 221"/>
              <p:cNvSpPr txBox="1">
                <a:spLocks noChangeArrowheads="1"/>
              </p:cNvSpPr>
              <p:nvPr/>
            </p:nvSpPr>
            <p:spPr bwMode="auto">
              <a:xfrm>
                <a:off x="7632346" y="4970025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50</a:t>
                </a:r>
              </a:p>
            </p:txBody>
          </p:sp>
          <p:sp>
            <p:nvSpPr>
              <p:cNvPr id="106520" name="TextBox 222"/>
              <p:cNvSpPr txBox="1">
                <a:spLocks noChangeArrowheads="1"/>
              </p:cNvSpPr>
              <p:nvPr/>
            </p:nvSpPr>
            <p:spPr bwMode="auto">
              <a:xfrm>
                <a:off x="6998000" y="4970025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85</a:t>
                </a:r>
              </a:p>
            </p:txBody>
          </p:sp>
          <p:sp>
            <p:nvSpPr>
              <p:cNvPr id="224" name="TextBox 223"/>
              <p:cNvSpPr txBox="1"/>
              <p:nvPr/>
            </p:nvSpPr>
            <p:spPr>
              <a:xfrm>
                <a:off x="6358718" y="4986134"/>
                <a:ext cx="366802" cy="307930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chemeClr val="bg1">
                        <a:lumMod val="50000"/>
                      </a:schemeClr>
                    </a:solidFill>
                  </a:rPr>
                  <a:t>90</a:t>
                </a:r>
              </a:p>
            </p:txBody>
          </p:sp>
          <p:sp>
            <p:nvSpPr>
              <p:cNvPr id="106522" name="TextBox 224"/>
              <p:cNvSpPr txBox="1">
                <a:spLocks noChangeArrowheads="1"/>
              </p:cNvSpPr>
              <p:nvPr/>
            </p:nvSpPr>
            <p:spPr bwMode="auto">
              <a:xfrm>
                <a:off x="7229000" y="5491039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000000"/>
                    </a:solidFill>
                  </a:rPr>
                  <a:t>43</a:t>
                </a:r>
              </a:p>
            </p:txBody>
          </p:sp>
          <p:sp>
            <p:nvSpPr>
              <p:cNvPr id="106523" name="TextBox 225"/>
              <p:cNvSpPr txBox="1">
                <a:spLocks noChangeArrowheads="1"/>
              </p:cNvSpPr>
              <p:nvPr/>
            </p:nvSpPr>
            <p:spPr bwMode="auto">
              <a:xfrm>
                <a:off x="6846143" y="548342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000000"/>
                    </a:solidFill>
                  </a:rPr>
                  <a:t>42</a:t>
                </a:r>
              </a:p>
            </p:txBody>
          </p:sp>
          <p:sp>
            <p:nvSpPr>
              <p:cNvPr id="106524" name="TextBox 226"/>
              <p:cNvSpPr txBox="1">
                <a:spLocks noChangeArrowheads="1"/>
              </p:cNvSpPr>
              <p:nvPr/>
            </p:nvSpPr>
            <p:spPr bwMode="auto">
              <a:xfrm>
                <a:off x="6553200" y="5483423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000000"/>
                    </a:solidFill>
                  </a:rPr>
                  <a:t>50</a:t>
                </a:r>
              </a:p>
            </p:txBody>
          </p:sp>
          <p:sp>
            <p:nvSpPr>
              <p:cNvPr id="106525" name="TextBox 227"/>
              <p:cNvSpPr txBox="1">
                <a:spLocks noChangeArrowheads="1"/>
              </p:cNvSpPr>
              <p:nvPr/>
            </p:nvSpPr>
            <p:spPr bwMode="auto">
              <a:xfrm>
                <a:off x="7239000" y="4416623"/>
                <a:ext cx="45765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7F7F7F"/>
                    </a:solidFill>
                  </a:rPr>
                  <a:t>135</a:t>
                </a:r>
              </a:p>
            </p:txBody>
          </p:sp>
        </p:grpSp>
        <p:sp>
          <p:nvSpPr>
            <p:cNvPr id="106514" name="TextBox 216"/>
            <p:cNvSpPr txBox="1">
              <a:spLocks noChangeArrowheads="1"/>
            </p:cNvSpPr>
            <p:nvPr/>
          </p:nvSpPr>
          <p:spPr bwMode="auto">
            <a:xfrm>
              <a:off x="5718800" y="4980026"/>
              <a:ext cx="3666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solidFill>
                    <a:srgbClr val="7F7F7F"/>
                  </a:solidFill>
                </a:rPr>
                <a:t>52</a:t>
              </a:r>
            </a:p>
          </p:txBody>
        </p:sp>
      </p:grpSp>
      <p:cxnSp>
        <p:nvCxnSpPr>
          <p:cNvPr id="251" name="Straight Arrow Connector 250"/>
          <p:cNvCxnSpPr/>
          <p:nvPr/>
        </p:nvCxnSpPr>
        <p:spPr>
          <a:xfrm flipH="1" flipV="1">
            <a:off x="4513263" y="6054725"/>
            <a:ext cx="493712" cy="23813"/>
          </a:xfrm>
          <a:prstGeom prst="straightConnector1">
            <a:avLst/>
          </a:prstGeom>
          <a:ln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6512" name="Rectangle 99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06" descr="global_knowledge_level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6189" r="7817" b="8316"/>
          <a:stretch>
            <a:fillRect/>
          </a:stretch>
        </p:blipFill>
        <p:spPr bwMode="auto">
          <a:xfrm>
            <a:off x="6113463" y="2320925"/>
            <a:ext cx="2471737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2" name="Group 41"/>
          <p:cNvGrpSpPr>
            <a:grpSpLocks/>
          </p:cNvGrpSpPr>
          <p:nvPr/>
        </p:nvGrpSpPr>
        <p:grpSpPr bwMode="auto">
          <a:xfrm>
            <a:off x="241300" y="5143500"/>
            <a:ext cx="1560513" cy="1638300"/>
            <a:chOff x="4495800" y="4953000"/>
            <a:chExt cx="1122760" cy="1082065"/>
          </a:xfrm>
        </p:grpSpPr>
        <p:grpSp>
          <p:nvGrpSpPr>
            <p:cNvPr id="107550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7553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7554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7555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7551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107523" name="Group 82"/>
          <p:cNvGrpSpPr>
            <a:grpSpLocks/>
          </p:cNvGrpSpPr>
          <p:nvPr/>
        </p:nvGrpSpPr>
        <p:grpSpPr bwMode="auto">
          <a:xfrm>
            <a:off x="1936750" y="5143500"/>
            <a:ext cx="1968500" cy="1638300"/>
            <a:chOff x="4350297" y="4953000"/>
            <a:chExt cx="1416774" cy="1082065"/>
          </a:xfrm>
        </p:grpSpPr>
        <p:grpSp>
          <p:nvGrpSpPr>
            <p:cNvPr id="107542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7545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7546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7547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7543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107524" name="Group 91"/>
          <p:cNvGrpSpPr>
            <a:grpSpLocks/>
          </p:cNvGrpSpPr>
          <p:nvPr/>
        </p:nvGrpSpPr>
        <p:grpSpPr bwMode="auto">
          <a:xfrm>
            <a:off x="4040188" y="5143500"/>
            <a:ext cx="1978025" cy="1638300"/>
            <a:chOff x="4346687" y="4953000"/>
            <a:chExt cx="1423991" cy="1082065"/>
          </a:xfrm>
        </p:grpSpPr>
        <p:grpSp>
          <p:nvGrpSpPr>
            <p:cNvPr id="107534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7537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7538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7539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7535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60638" y="206057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402907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7527" name="Picture 60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54350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61" descr="1hvk_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58875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66" descr="octants_level3_1_shap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6879" r="6693" b="7626"/>
          <a:stretch>
            <a:fillRect/>
          </a:stretch>
        </p:blipFill>
        <p:spPr bwMode="auto">
          <a:xfrm>
            <a:off x="3141663" y="1254125"/>
            <a:ext cx="24749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76" descr="octants_level3_2_shap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6316" r="7816" b="7440"/>
          <a:stretch>
            <a:fillRect/>
          </a:stretch>
        </p:blipFill>
        <p:spPr bwMode="auto">
          <a:xfrm>
            <a:off x="3065463" y="3159125"/>
            <a:ext cx="26273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5" name="Straight Arrow Connector 104"/>
          <p:cNvCxnSpPr/>
          <p:nvPr/>
        </p:nvCxnSpPr>
        <p:spPr>
          <a:xfrm flipV="1">
            <a:off x="5808663" y="3997325"/>
            <a:ext cx="533400" cy="3810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5580063" y="2397125"/>
            <a:ext cx="609600" cy="304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7533" name="Rectangle 38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5" name="Group 64"/>
          <p:cNvGrpSpPr>
            <a:grpSpLocks/>
          </p:cNvGrpSpPr>
          <p:nvPr/>
        </p:nvGrpSpPr>
        <p:grpSpPr bwMode="auto">
          <a:xfrm>
            <a:off x="6840538" y="5181600"/>
            <a:ext cx="2016125" cy="1600200"/>
            <a:chOff x="914400" y="824966"/>
            <a:chExt cx="6003821" cy="5430176"/>
          </a:xfrm>
        </p:grpSpPr>
        <p:pic>
          <p:nvPicPr>
            <p:cNvPr id="108587" name="Picture 65" descr="ligand_zoom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38" t="18346" r="28099" b="19350"/>
            <a:stretch>
              <a:fillRect/>
            </a:stretch>
          </p:blipFill>
          <p:spPr bwMode="auto">
            <a:xfrm>
              <a:off x="914400" y="824966"/>
              <a:ext cx="6003821" cy="543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8588" name="Group 78"/>
            <p:cNvGrpSpPr>
              <a:grpSpLocks/>
            </p:cNvGrpSpPr>
            <p:nvPr/>
          </p:nvGrpSpPr>
          <p:grpSpPr bwMode="auto">
            <a:xfrm>
              <a:off x="3124200" y="2901126"/>
              <a:ext cx="1697050" cy="1975674"/>
              <a:chOff x="3124200" y="2917008"/>
              <a:chExt cx="1697050" cy="1975674"/>
            </a:xfrm>
          </p:grpSpPr>
          <p:cxnSp>
            <p:nvCxnSpPr>
              <p:cNvPr id="80" name="Straight Arrow Connector 79"/>
              <p:cNvCxnSpPr/>
              <p:nvPr/>
            </p:nvCxnSpPr>
            <p:spPr>
              <a:xfrm flipV="1">
                <a:off x="3122104" y="2914877"/>
                <a:ext cx="1068397" cy="328610"/>
              </a:xfrm>
              <a:prstGeom prst="straightConnector1">
                <a:avLst/>
              </a:prstGeom>
              <a:ln w="19050" cmpd="sng"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 flipV="1">
                <a:off x="3750852" y="3480518"/>
                <a:ext cx="1068397" cy="328613"/>
              </a:xfrm>
              <a:prstGeom prst="straightConnector1">
                <a:avLst/>
              </a:prstGeom>
              <a:ln w="19050" cmpd="sng"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/>
              <p:cNvCxnSpPr/>
              <p:nvPr/>
            </p:nvCxnSpPr>
            <p:spPr>
              <a:xfrm>
                <a:off x="4190500" y="2914877"/>
                <a:ext cx="628748" cy="565641"/>
              </a:xfrm>
              <a:prstGeom prst="straightConnector1">
                <a:avLst/>
              </a:prstGeom>
              <a:ln w="19050" cmpd="sng"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/>
              <p:nvPr/>
            </p:nvCxnSpPr>
            <p:spPr>
              <a:xfrm>
                <a:off x="3122104" y="3243487"/>
                <a:ext cx="628748" cy="565645"/>
              </a:xfrm>
              <a:prstGeom prst="straightConnector1">
                <a:avLst/>
              </a:prstGeom>
              <a:ln w="19050" cmpd="sng"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 flipV="1">
                <a:off x="3122104" y="3976129"/>
                <a:ext cx="1068397" cy="328613"/>
              </a:xfrm>
              <a:prstGeom prst="straightConnector1">
                <a:avLst/>
              </a:prstGeom>
              <a:ln w="19050" cmpd="sng"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 flipV="1">
                <a:off x="3750852" y="4536385"/>
                <a:ext cx="1068397" cy="333999"/>
              </a:xfrm>
              <a:prstGeom prst="straightConnector1">
                <a:avLst/>
              </a:prstGeom>
              <a:ln w="19050" cmpd="sng"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/>
              <p:nvPr/>
            </p:nvCxnSpPr>
            <p:spPr>
              <a:xfrm>
                <a:off x="4190500" y="3976129"/>
                <a:ext cx="628748" cy="560256"/>
              </a:xfrm>
              <a:prstGeom prst="straightConnector1">
                <a:avLst/>
              </a:prstGeom>
              <a:ln w="19050" cmpd="sng"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>
                <a:off x="3122104" y="4304742"/>
                <a:ext cx="628748" cy="565641"/>
              </a:xfrm>
              <a:prstGeom prst="straightConnector1">
                <a:avLst/>
              </a:prstGeom>
              <a:ln w="19050" cmpd="sng"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/>
              <p:cNvCxnSpPr/>
              <p:nvPr/>
            </p:nvCxnSpPr>
            <p:spPr>
              <a:xfrm flipV="1">
                <a:off x="3122104" y="3243487"/>
                <a:ext cx="0" cy="1061256"/>
              </a:xfrm>
              <a:prstGeom prst="straightConnector1">
                <a:avLst/>
              </a:prstGeom>
              <a:ln w="19050" cmpd="sng"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/>
              <p:nvPr/>
            </p:nvCxnSpPr>
            <p:spPr>
              <a:xfrm flipV="1">
                <a:off x="3736668" y="3830680"/>
                <a:ext cx="0" cy="1061252"/>
              </a:xfrm>
              <a:prstGeom prst="straightConnector1">
                <a:avLst/>
              </a:prstGeom>
              <a:ln w="19050" cmpd="sng"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 flipV="1">
                <a:off x="4819249" y="3464359"/>
                <a:ext cx="0" cy="1061252"/>
              </a:xfrm>
              <a:prstGeom prst="straightConnector1">
                <a:avLst/>
              </a:prstGeom>
              <a:ln w="19050" cmpd="sng"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 flipV="1">
                <a:off x="4190500" y="2947199"/>
                <a:ext cx="0" cy="1061252"/>
              </a:xfrm>
              <a:prstGeom prst="straightConnector1">
                <a:avLst/>
              </a:prstGeom>
              <a:ln w="19050" cmpd="sng"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108546" name="Picture 1" descr="global_knowledge_level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6189" r="7817" b="8316"/>
          <a:stretch>
            <a:fillRect/>
          </a:stretch>
        </p:blipFill>
        <p:spPr bwMode="auto">
          <a:xfrm>
            <a:off x="6113463" y="2286000"/>
            <a:ext cx="2471737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8547" name="Group 41"/>
          <p:cNvGrpSpPr>
            <a:grpSpLocks/>
          </p:cNvGrpSpPr>
          <p:nvPr/>
        </p:nvGrpSpPr>
        <p:grpSpPr bwMode="auto">
          <a:xfrm>
            <a:off x="241300" y="5108575"/>
            <a:ext cx="1560513" cy="1638300"/>
            <a:chOff x="4495800" y="4953000"/>
            <a:chExt cx="1122760" cy="1082065"/>
          </a:xfrm>
        </p:grpSpPr>
        <p:grpSp>
          <p:nvGrpSpPr>
            <p:cNvPr id="108579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8582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8583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8584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8580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108548" name="Group 82"/>
          <p:cNvGrpSpPr>
            <a:grpSpLocks/>
          </p:cNvGrpSpPr>
          <p:nvPr/>
        </p:nvGrpSpPr>
        <p:grpSpPr bwMode="auto">
          <a:xfrm>
            <a:off x="1936750" y="5108575"/>
            <a:ext cx="1968500" cy="1638300"/>
            <a:chOff x="4350297" y="4953000"/>
            <a:chExt cx="1416774" cy="1082065"/>
          </a:xfrm>
        </p:grpSpPr>
        <p:grpSp>
          <p:nvGrpSpPr>
            <p:cNvPr id="108571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8574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8575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8576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8572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108549" name="Group 91"/>
          <p:cNvGrpSpPr>
            <a:grpSpLocks/>
          </p:cNvGrpSpPr>
          <p:nvPr/>
        </p:nvGrpSpPr>
        <p:grpSpPr bwMode="auto">
          <a:xfrm>
            <a:off x="4040188" y="5108575"/>
            <a:ext cx="1978025" cy="1638300"/>
            <a:chOff x="4346687" y="4953000"/>
            <a:chExt cx="1423991" cy="1082065"/>
          </a:xfrm>
        </p:grpSpPr>
        <p:grpSp>
          <p:nvGrpSpPr>
            <p:cNvPr id="108563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8566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8567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8568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8564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60638" y="2025650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3994150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8552" name="Picture 60" descr="1hvk_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3019425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Picture 61" descr="1hvk_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123950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Straight Arrow Connector 54"/>
          <p:cNvCxnSpPr/>
          <p:nvPr/>
        </p:nvCxnSpPr>
        <p:spPr>
          <a:xfrm flipV="1">
            <a:off x="5808663" y="3962400"/>
            <a:ext cx="533400" cy="3810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8555" name="Picture 66" descr="octants_level3_1_shap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6879" r="6693" b="7626"/>
          <a:stretch>
            <a:fillRect/>
          </a:stretch>
        </p:blipFill>
        <p:spPr bwMode="auto">
          <a:xfrm>
            <a:off x="3141663" y="1219200"/>
            <a:ext cx="24749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6" name="Picture 76" descr="octants_level3_2_shap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6316" r="7816" b="7440"/>
          <a:stretch>
            <a:fillRect/>
          </a:stretch>
        </p:blipFill>
        <p:spPr bwMode="auto">
          <a:xfrm>
            <a:off x="3065463" y="3124200"/>
            <a:ext cx="26273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Decision 52"/>
          <p:cNvSpPr/>
          <p:nvPr/>
        </p:nvSpPr>
        <p:spPr>
          <a:xfrm>
            <a:off x="8012113" y="4525963"/>
            <a:ext cx="685800" cy="438150"/>
          </a:xfrm>
          <a:prstGeom prst="flowChartDecision">
            <a:avLst/>
          </a:prstGeom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108558" name="Picture 55" descr="question-mark-icon-question-mark-hi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4606925"/>
            <a:ext cx="1603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3" name="Straight Arrow Connector 62"/>
          <p:cNvCxnSpPr/>
          <p:nvPr/>
        </p:nvCxnSpPr>
        <p:spPr>
          <a:xfrm flipV="1">
            <a:off x="8355013" y="4254500"/>
            <a:ext cx="0" cy="271463"/>
          </a:xfrm>
          <a:prstGeom prst="straightConnector1">
            <a:avLst/>
          </a:prstGeom>
          <a:ln w="38100" cmpd="sng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8359775" y="4953000"/>
            <a:ext cx="0" cy="271463"/>
          </a:xfrm>
          <a:prstGeom prst="straightConnector1">
            <a:avLst/>
          </a:prstGeom>
          <a:ln w="38100" cmpd="sng">
            <a:headEnd type="none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5580063" y="2362200"/>
            <a:ext cx="609600" cy="304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8562" name="Rectangle 58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 descr="global_knowledge_level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t="6189" r="7817" b="8316"/>
          <a:stretch>
            <a:fillRect/>
          </a:stretch>
        </p:blipFill>
        <p:spPr bwMode="auto">
          <a:xfrm>
            <a:off x="6113463" y="2238375"/>
            <a:ext cx="2471737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9570" name="Group 41"/>
          <p:cNvGrpSpPr>
            <a:grpSpLocks/>
          </p:cNvGrpSpPr>
          <p:nvPr/>
        </p:nvGrpSpPr>
        <p:grpSpPr bwMode="auto">
          <a:xfrm>
            <a:off x="241300" y="5060950"/>
            <a:ext cx="1560513" cy="1638300"/>
            <a:chOff x="4495800" y="4953000"/>
            <a:chExt cx="1122760" cy="1082065"/>
          </a:xfrm>
        </p:grpSpPr>
        <p:grpSp>
          <p:nvGrpSpPr>
            <p:cNvPr id="109612" name="Group 4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45" name="Block Arc 44"/>
              <p:cNvSpPr/>
              <p:nvPr/>
            </p:nvSpPr>
            <p:spPr>
              <a:xfrm>
                <a:off x="4495800" y="4953000"/>
                <a:ext cx="1066793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9615" name="TextBox 4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9616" name="TextBox 4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9617" name="TextBox 4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004069" y="5521294"/>
                <a:ext cx="75384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 flipH="1">
                <a:off x="4743653" y="5570574"/>
                <a:ext cx="2981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9613" name="TextBox 43"/>
            <p:cNvSpPr txBox="1">
              <a:spLocks noChangeArrowheads="1"/>
            </p:cNvSpPr>
            <p:nvPr/>
          </p:nvSpPr>
          <p:spPr bwMode="auto">
            <a:xfrm>
              <a:off x="4498806" y="5791200"/>
              <a:ext cx="111975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CPU utilization</a:t>
              </a:r>
            </a:p>
          </p:txBody>
        </p:sp>
      </p:grpSp>
      <p:grpSp>
        <p:nvGrpSpPr>
          <p:cNvPr id="109571" name="Group 3"/>
          <p:cNvGrpSpPr>
            <a:grpSpLocks/>
          </p:cNvGrpSpPr>
          <p:nvPr/>
        </p:nvGrpSpPr>
        <p:grpSpPr bwMode="auto">
          <a:xfrm>
            <a:off x="6153150" y="4978400"/>
            <a:ext cx="1690688" cy="1803400"/>
            <a:chOff x="6148615" y="4568568"/>
            <a:chExt cx="1690216" cy="1803167"/>
          </a:xfrm>
        </p:grpSpPr>
        <p:grpSp>
          <p:nvGrpSpPr>
            <p:cNvPr id="109602" name="Group 67"/>
            <p:cNvGrpSpPr>
              <a:grpSpLocks/>
            </p:cNvGrpSpPr>
            <p:nvPr/>
          </p:nvGrpSpPr>
          <p:grpSpPr bwMode="auto">
            <a:xfrm>
              <a:off x="6148615" y="4568568"/>
              <a:ext cx="1690216" cy="1803167"/>
              <a:chOff x="6964013" y="4984993"/>
              <a:chExt cx="1353987" cy="1493012"/>
            </a:xfrm>
          </p:grpSpPr>
          <p:grpSp>
            <p:nvGrpSpPr>
              <p:cNvPr id="109604" name="Group 68"/>
              <p:cNvGrpSpPr>
                <a:grpSpLocks/>
              </p:cNvGrpSpPr>
              <p:nvPr/>
            </p:nvGrpSpPr>
            <p:grpSpPr bwMode="auto">
              <a:xfrm>
                <a:off x="6985000" y="4984993"/>
                <a:ext cx="1244600" cy="1243584"/>
                <a:chOff x="6025028" y="2401150"/>
                <a:chExt cx="1244600" cy="1243584"/>
              </a:xfrm>
            </p:grpSpPr>
            <p:sp>
              <p:nvSpPr>
                <p:cNvPr id="71" name="Oval 70"/>
                <p:cNvSpPr>
                  <a:spLocks noChangeAspect="1"/>
                </p:cNvSpPr>
                <p:nvPr/>
              </p:nvSpPr>
              <p:spPr>
                <a:xfrm>
                  <a:off x="6025654" y="2401150"/>
                  <a:ext cx="1243380" cy="124330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2" name="Oval 71"/>
                <p:cNvSpPr>
                  <a:spLocks noChangeAspect="1"/>
                </p:cNvSpPr>
                <p:nvPr/>
              </p:nvSpPr>
              <p:spPr>
                <a:xfrm>
                  <a:off x="6117191" y="2493149"/>
                  <a:ext cx="1060305" cy="105930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3" name="Oval 72"/>
                <p:cNvSpPr>
                  <a:spLocks noChangeAspect="1"/>
                </p:cNvSpPr>
                <p:nvPr/>
              </p:nvSpPr>
              <p:spPr>
                <a:xfrm>
                  <a:off x="6211271" y="2587777"/>
                  <a:ext cx="872146" cy="8700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4" name="Oval 73"/>
                <p:cNvSpPr>
                  <a:spLocks noChangeAspect="1"/>
                </p:cNvSpPr>
                <p:nvPr/>
              </p:nvSpPr>
              <p:spPr>
                <a:xfrm>
                  <a:off x="6346034" y="2720518"/>
                  <a:ext cx="602620" cy="60456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5" name="Oval 74"/>
                <p:cNvSpPr>
                  <a:spLocks noChangeAspect="1"/>
                </p:cNvSpPr>
                <p:nvPr/>
              </p:nvSpPr>
              <p:spPr>
                <a:xfrm>
                  <a:off x="6437571" y="2812517"/>
                  <a:ext cx="419545" cy="42056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6" name="Oval 75"/>
                <p:cNvSpPr>
                  <a:spLocks noChangeAspect="1"/>
                </p:cNvSpPr>
                <p:nvPr/>
              </p:nvSpPr>
              <p:spPr>
                <a:xfrm>
                  <a:off x="6529109" y="2904516"/>
                  <a:ext cx="236471" cy="23656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  <p:sp>
            <p:nvSpPr>
              <p:cNvPr id="109605" name="TextBox 69"/>
              <p:cNvSpPr txBox="1">
                <a:spLocks noChangeArrowheads="1"/>
              </p:cNvSpPr>
              <p:nvPr/>
            </p:nvSpPr>
            <p:spPr bwMode="auto">
              <a:xfrm>
                <a:off x="6964013" y="6172200"/>
                <a:ext cx="1353987" cy="305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800">
                    <a:latin typeface="Calibri" charset="0"/>
                    <a:cs typeface="Calibri" charset="0"/>
                  </a:rPr>
                  <a:t>Accuracy</a:t>
                </a:r>
              </a:p>
            </p:txBody>
          </p:sp>
        </p:grpSp>
        <p:pic>
          <p:nvPicPr>
            <p:cNvPr id="109603" name="Picture 77" descr="drug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16" r="25510"/>
            <a:stretch>
              <a:fillRect/>
            </a:stretch>
          </p:blipFill>
          <p:spPr bwMode="auto">
            <a:xfrm flipH="1">
              <a:off x="6855344" y="5165408"/>
              <a:ext cx="196640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9572" name="Group 82"/>
          <p:cNvGrpSpPr>
            <a:grpSpLocks/>
          </p:cNvGrpSpPr>
          <p:nvPr/>
        </p:nvGrpSpPr>
        <p:grpSpPr bwMode="auto">
          <a:xfrm>
            <a:off x="1936750" y="5060950"/>
            <a:ext cx="1968500" cy="1638300"/>
            <a:chOff x="4350297" y="4953000"/>
            <a:chExt cx="1416774" cy="1082065"/>
          </a:xfrm>
        </p:grpSpPr>
        <p:grpSp>
          <p:nvGrpSpPr>
            <p:cNvPr id="109594" name="Group 83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86" name="Block Arc 85"/>
              <p:cNvSpPr/>
              <p:nvPr/>
            </p:nvSpPr>
            <p:spPr>
              <a:xfrm>
                <a:off x="4495403" y="4953000"/>
                <a:ext cx="1067151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9597" name="TextBox 86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9598" name="TextBox 87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9599" name="TextBox 88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5003841" y="5521294"/>
                <a:ext cx="75409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>
                <a:off x="4743338" y="5570574"/>
                <a:ext cx="298208" cy="5242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9595" name="TextBox 84"/>
            <p:cNvSpPr txBox="1">
              <a:spLocks noChangeArrowheads="1"/>
            </p:cNvSpPr>
            <p:nvPr/>
          </p:nvSpPr>
          <p:spPr bwMode="auto">
            <a:xfrm>
              <a:off x="4350297" y="5791200"/>
              <a:ext cx="1416774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Memory utilization</a:t>
              </a:r>
            </a:p>
          </p:txBody>
        </p:sp>
      </p:grpSp>
      <p:grpSp>
        <p:nvGrpSpPr>
          <p:cNvPr id="109573" name="Group 91"/>
          <p:cNvGrpSpPr>
            <a:grpSpLocks/>
          </p:cNvGrpSpPr>
          <p:nvPr/>
        </p:nvGrpSpPr>
        <p:grpSpPr bwMode="auto">
          <a:xfrm>
            <a:off x="4040188" y="5060950"/>
            <a:ext cx="1978025" cy="1638300"/>
            <a:chOff x="4346687" y="4953000"/>
            <a:chExt cx="1423991" cy="1082065"/>
          </a:xfrm>
        </p:grpSpPr>
        <p:grpSp>
          <p:nvGrpSpPr>
            <p:cNvPr id="109586" name="Group 92"/>
            <p:cNvGrpSpPr>
              <a:grpSpLocks/>
            </p:cNvGrpSpPr>
            <p:nvPr/>
          </p:nvGrpSpPr>
          <p:grpSpPr bwMode="auto">
            <a:xfrm>
              <a:off x="4495800" y="4953000"/>
              <a:ext cx="1066800" cy="1066800"/>
              <a:chOff x="4495800" y="4953000"/>
              <a:chExt cx="1066800" cy="1066800"/>
            </a:xfrm>
          </p:grpSpPr>
          <p:sp>
            <p:nvSpPr>
              <p:cNvPr id="95" name="Block Arc 94"/>
              <p:cNvSpPr/>
              <p:nvPr/>
            </p:nvSpPr>
            <p:spPr>
              <a:xfrm>
                <a:off x="4495257" y="4953000"/>
                <a:ext cx="1067422" cy="1066338"/>
              </a:xfrm>
              <a:prstGeom prst="blockArc">
                <a:avLst>
                  <a:gd name="adj1" fmla="val 8720499"/>
                  <a:gd name="adj2" fmla="val 1922084"/>
                  <a:gd name="adj3" fmla="val 11896"/>
                </a:avLst>
              </a:prstGeom>
              <a:gradFill flip="none" rotWithShape="1">
                <a:gsLst>
                  <a:gs pos="0">
                    <a:srgbClr val="74DC15"/>
                  </a:gs>
                  <a:gs pos="88000">
                    <a:srgbClr val="FF0000"/>
                  </a:gs>
                  <a:gs pos="34000">
                    <a:srgbClr val="FFFF00"/>
                  </a:gs>
                </a:gsLst>
                <a:lin ang="0" scaled="1"/>
                <a:tileRect/>
              </a:gradFill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09589" name="TextBox 95"/>
              <p:cNvSpPr txBox="1">
                <a:spLocks noChangeArrowheads="1"/>
              </p:cNvSpPr>
              <p:nvPr/>
            </p:nvSpPr>
            <p:spPr bwMode="auto">
              <a:xfrm>
                <a:off x="4617116" y="5299212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25</a:t>
                </a:r>
              </a:p>
            </p:txBody>
          </p:sp>
          <p:sp>
            <p:nvSpPr>
              <p:cNvPr id="109590" name="TextBox 96"/>
              <p:cNvSpPr txBox="1">
                <a:spLocks noChangeArrowheads="1"/>
              </p:cNvSpPr>
              <p:nvPr/>
            </p:nvSpPr>
            <p:spPr bwMode="auto">
              <a:xfrm>
                <a:off x="4903833" y="5070614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50</a:t>
                </a:r>
              </a:p>
            </p:txBody>
          </p:sp>
          <p:sp>
            <p:nvSpPr>
              <p:cNvPr id="109591" name="TextBox 97"/>
              <p:cNvSpPr txBox="1">
                <a:spLocks noChangeArrowheads="1"/>
              </p:cNvSpPr>
              <p:nvPr/>
            </p:nvSpPr>
            <p:spPr bwMode="auto">
              <a:xfrm>
                <a:off x="5187417" y="5278506"/>
                <a:ext cx="36665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latin typeface="Calibri" charset="0"/>
                    <a:cs typeface="Calibri" charset="0"/>
                  </a:rPr>
                  <a:t>75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003825" y="5521294"/>
                <a:ext cx="75428" cy="7654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cxnSp>
            <p:nvCxnSpPr>
              <p:cNvPr id="100" name="Straight Arrow Connector 99"/>
              <p:cNvCxnSpPr/>
              <p:nvPr/>
            </p:nvCxnSpPr>
            <p:spPr>
              <a:xfrm flipH="1">
                <a:off x="4742113" y="5570574"/>
                <a:ext cx="299427" cy="84929"/>
              </a:xfrm>
              <a:prstGeom prst="straightConnector1">
                <a:avLst/>
              </a:prstGeom>
              <a:ln>
                <a:headEnd type="none"/>
                <a:tailEnd type="non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9587" name="TextBox 93"/>
            <p:cNvSpPr txBox="1">
              <a:spLocks noChangeArrowheads="1"/>
            </p:cNvSpPr>
            <p:nvPr/>
          </p:nvSpPr>
          <p:spPr bwMode="auto">
            <a:xfrm>
              <a:off x="4346687" y="5791200"/>
              <a:ext cx="1423991" cy="243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>
                  <a:latin typeface="Calibri" charset="0"/>
                  <a:cs typeface="Calibri" charset="0"/>
                </a:rPr>
                <a:t>Network utilization</a:t>
              </a:r>
            </a:p>
          </p:txBody>
        </p:sp>
      </p:grpSp>
      <p:cxnSp>
        <p:nvCxnSpPr>
          <p:cNvPr id="57" name="Straight Arrow Connector 56"/>
          <p:cNvCxnSpPr/>
          <p:nvPr/>
        </p:nvCxnSpPr>
        <p:spPr>
          <a:xfrm flipV="1">
            <a:off x="2560638" y="197802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2560638" y="3946525"/>
            <a:ext cx="465137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9576" name="Picture 60" descr="1hvk_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50" r="8099"/>
          <a:stretch>
            <a:fillRect/>
          </a:stretch>
        </p:blipFill>
        <p:spPr bwMode="auto">
          <a:xfrm>
            <a:off x="106363" y="2971800"/>
            <a:ext cx="25495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7" name="Picture 61" descr="1hvk_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5" t="79" r="10117"/>
          <a:stretch>
            <a:fillRect/>
          </a:stretch>
        </p:blipFill>
        <p:spPr bwMode="auto">
          <a:xfrm>
            <a:off x="0" y="1076325"/>
            <a:ext cx="25479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" name="Straight Arrow Connector 54"/>
          <p:cNvCxnSpPr/>
          <p:nvPr/>
        </p:nvCxnSpPr>
        <p:spPr>
          <a:xfrm flipV="1">
            <a:off x="5808663" y="3914775"/>
            <a:ext cx="533400" cy="3810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9579" name="Picture 66" descr="octants_level3_1_shap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6879" r="6693" b="7626"/>
          <a:stretch>
            <a:fillRect/>
          </a:stretch>
        </p:blipFill>
        <p:spPr bwMode="auto">
          <a:xfrm>
            <a:off x="3141663" y="1171575"/>
            <a:ext cx="247491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0" name="Picture 76" descr="octants_level3_2_shap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6316" r="7816" b="7440"/>
          <a:stretch>
            <a:fillRect/>
          </a:stretch>
        </p:blipFill>
        <p:spPr bwMode="auto">
          <a:xfrm>
            <a:off x="3065463" y="3076575"/>
            <a:ext cx="26273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" name="Cross 111"/>
          <p:cNvSpPr>
            <a:spLocks noChangeAspect="1"/>
          </p:cNvSpPr>
          <p:nvPr/>
        </p:nvSpPr>
        <p:spPr>
          <a:xfrm>
            <a:off x="6792913" y="5729288"/>
            <a:ext cx="95250" cy="90487"/>
          </a:xfrm>
          <a:prstGeom prst="plus">
            <a:avLst>
              <a:gd name="adj" fmla="val 38764"/>
            </a:avLst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3" name="Cross 112"/>
          <p:cNvSpPr>
            <a:spLocks noChangeAspect="1"/>
          </p:cNvSpPr>
          <p:nvPr/>
        </p:nvSpPr>
        <p:spPr>
          <a:xfrm>
            <a:off x="6792913" y="5530850"/>
            <a:ext cx="95250" cy="92075"/>
          </a:xfrm>
          <a:prstGeom prst="plus">
            <a:avLst>
              <a:gd name="adj" fmla="val 38764"/>
            </a:avLst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4" name="Cross 113"/>
          <p:cNvSpPr>
            <a:spLocks noChangeAspect="1"/>
          </p:cNvSpPr>
          <p:nvPr/>
        </p:nvSpPr>
        <p:spPr>
          <a:xfrm>
            <a:off x="7027863" y="5667375"/>
            <a:ext cx="95250" cy="92075"/>
          </a:xfrm>
          <a:prstGeom prst="plus">
            <a:avLst>
              <a:gd name="adj" fmla="val 38764"/>
            </a:avLst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5580063" y="2314575"/>
            <a:ext cx="609600" cy="30480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9585" name="Rectangle 51"/>
          <p:cNvSpPr>
            <a:spLocks noChangeArrowheads="1"/>
          </p:cNvSpPr>
          <p:nvPr/>
        </p:nvSpPr>
        <p:spPr bwMode="auto">
          <a:xfrm>
            <a:off x="4953000" y="87313"/>
            <a:ext cx="412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Density-based metadata search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66" descr="lig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4195" r="8002" b="5614"/>
          <a:stretch>
            <a:fillRect/>
          </a:stretch>
        </p:blipFill>
        <p:spPr bwMode="auto">
          <a:xfrm>
            <a:off x="5595938" y="4891088"/>
            <a:ext cx="1643062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4" name="Picture 82" descr="ligand_densities_nopoint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" r="6598" b="577"/>
          <a:stretch>
            <a:fillRect/>
          </a:stretch>
        </p:blipFill>
        <p:spPr bwMode="auto">
          <a:xfrm>
            <a:off x="7502525" y="4105275"/>
            <a:ext cx="1641475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Integration into MapReduce</a:t>
            </a:r>
          </a:p>
        </p:txBody>
      </p:sp>
      <p:pic>
        <p:nvPicPr>
          <p:cNvPr id="110596" name="Picture 7" descr="ligand_3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3925" r="7796" b="5003"/>
          <a:stretch>
            <a:fillRect/>
          </a:stretch>
        </p:blipFill>
        <p:spPr bwMode="auto">
          <a:xfrm>
            <a:off x="5608638" y="3203575"/>
            <a:ext cx="15890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13" descr="ligand_7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" t="18073" r="7936" b="5083"/>
          <a:stretch>
            <a:fillRect/>
          </a:stretch>
        </p:blipFill>
        <p:spPr bwMode="auto">
          <a:xfrm>
            <a:off x="3724275" y="3203575"/>
            <a:ext cx="16859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15" descr="ligand_coord_1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5228" r="4797" b="5348"/>
          <a:stretch>
            <a:fillRect/>
          </a:stretch>
        </p:blipFill>
        <p:spPr bwMode="auto">
          <a:xfrm>
            <a:off x="152400" y="4835525"/>
            <a:ext cx="1484313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16" descr="ligand_coord_2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t="5791" r="4669" b="4703"/>
          <a:stretch>
            <a:fillRect/>
          </a:stretch>
        </p:blipFill>
        <p:spPr bwMode="auto">
          <a:xfrm>
            <a:off x="228600" y="3152775"/>
            <a:ext cx="1392238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600" name="Group 17"/>
          <p:cNvGrpSpPr>
            <a:grpSpLocks noChangeAspect="1"/>
          </p:cNvGrpSpPr>
          <p:nvPr/>
        </p:nvGrpSpPr>
        <p:grpSpPr bwMode="auto">
          <a:xfrm>
            <a:off x="2192338" y="3340100"/>
            <a:ext cx="1084262" cy="1096963"/>
            <a:chOff x="2667000" y="3417629"/>
            <a:chExt cx="1447800" cy="1306771"/>
          </a:xfrm>
        </p:grpSpPr>
        <p:sp>
          <p:nvSpPr>
            <p:cNvPr id="19" name="Cube 18"/>
            <p:cNvSpPr/>
            <p:nvPr/>
          </p:nvSpPr>
          <p:spPr bwMode="auto">
            <a:xfrm>
              <a:off x="2667000" y="3417629"/>
              <a:ext cx="1447800" cy="1306771"/>
            </a:xfrm>
            <a:prstGeom prst="cube">
              <a:avLst/>
            </a:prstGeom>
            <a:noFill/>
            <a:ln>
              <a:solidFill>
                <a:srgbClr val="000000"/>
              </a:solidFill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2819623" y="4202448"/>
              <a:ext cx="288288" cy="293124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sp>
        <p:nvSpPr>
          <p:cNvPr id="22" name="Cube 21"/>
          <p:cNvSpPr/>
          <p:nvPr/>
        </p:nvSpPr>
        <p:spPr bwMode="auto">
          <a:xfrm>
            <a:off x="2192550" y="5023053"/>
            <a:ext cx="1084050" cy="1097280"/>
          </a:xfrm>
          <a:prstGeom prst="cube">
            <a:avLst/>
          </a:prstGeom>
          <a:noFill/>
          <a:ln>
            <a:solidFill>
              <a:srgbClr val="000000"/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4" name="Straight Arrow Connector 23"/>
          <p:cNvCxnSpPr/>
          <p:nvPr/>
        </p:nvCxnSpPr>
        <p:spPr>
          <a:xfrm flipV="1">
            <a:off x="1620838" y="3889375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620838" y="5572125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5338763" y="3889375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8991600" y="5964238"/>
            <a:ext cx="0" cy="665162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2906713" y="5210175"/>
            <a:ext cx="217487" cy="24765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8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67600" y="3998913"/>
            <a:ext cx="1676400" cy="160020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8" name="Rectangle 87"/>
          <p:cNvSpPr/>
          <p:nvPr/>
        </p:nvSpPr>
        <p:spPr>
          <a:xfrm>
            <a:off x="5562600" y="3178175"/>
            <a:ext cx="1752600" cy="1422400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9" name="Rectangle 88"/>
          <p:cNvSpPr/>
          <p:nvPr/>
        </p:nvSpPr>
        <p:spPr>
          <a:xfrm>
            <a:off x="5562600" y="4859338"/>
            <a:ext cx="1752600" cy="1493837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0" name="Rectangle 89"/>
          <p:cNvSpPr/>
          <p:nvPr/>
        </p:nvSpPr>
        <p:spPr>
          <a:xfrm>
            <a:off x="106363" y="4859338"/>
            <a:ext cx="3275012" cy="1416050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1" name="Rectangle 90"/>
          <p:cNvSpPr/>
          <p:nvPr/>
        </p:nvSpPr>
        <p:spPr>
          <a:xfrm>
            <a:off x="106363" y="3152775"/>
            <a:ext cx="3273425" cy="1416050"/>
          </a:xfrm>
          <a:prstGeom prst="rect">
            <a:avLst/>
          </a:prstGeom>
          <a:noFill/>
          <a:ln w="38100" cmpd="sng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2" name="Rectangle 91"/>
          <p:cNvSpPr/>
          <p:nvPr/>
        </p:nvSpPr>
        <p:spPr>
          <a:xfrm>
            <a:off x="3657600" y="3152775"/>
            <a:ext cx="1752600" cy="1471613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3" name="Rectangle 92"/>
          <p:cNvSpPr/>
          <p:nvPr/>
        </p:nvSpPr>
        <p:spPr>
          <a:xfrm>
            <a:off x="3657600" y="4881563"/>
            <a:ext cx="1752600" cy="1471612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cxnSp>
        <p:nvCxnSpPr>
          <p:cNvPr id="95" name="Straight Arrow Connector 94"/>
          <p:cNvCxnSpPr/>
          <p:nvPr/>
        </p:nvCxnSpPr>
        <p:spPr>
          <a:xfrm flipV="1">
            <a:off x="3295650" y="39401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295650" y="52863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V="1">
            <a:off x="3295650" y="40925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V="1">
            <a:off x="3295650" y="37623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3295650" y="36099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3295650" y="54387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3295650" y="55911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 flipV="1">
            <a:off x="3295650" y="574357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0622" name="Picture 84" descr="lig2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14845" r="8002" b="3128"/>
          <a:stretch>
            <a:fillRect/>
          </a:stretch>
        </p:blipFill>
        <p:spPr bwMode="auto">
          <a:xfrm>
            <a:off x="3724275" y="4895850"/>
            <a:ext cx="16764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Straight Arrow Connector 45"/>
          <p:cNvCxnSpPr/>
          <p:nvPr/>
        </p:nvCxnSpPr>
        <p:spPr>
          <a:xfrm flipV="1">
            <a:off x="5318125" y="5572125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6" idx="3"/>
          </p:cNvCxnSpPr>
          <p:nvPr/>
        </p:nvCxnSpPr>
        <p:spPr>
          <a:xfrm flipV="1">
            <a:off x="8739188" y="5954713"/>
            <a:ext cx="252412" cy="15875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7315200" y="5980113"/>
            <a:ext cx="762000" cy="0"/>
          </a:xfrm>
          <a:prstGeom prst="straightConnector1">
            <a:avLst/>
          </a:prstGeom>
          <a:ln w="38100" cmpd="sng"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0626" name="Group 108"/>
          <p:cNvGrpSpPr>
            <a:grpSpLocks/>
          </p:cNvGrpSpPr>
          <p:nvPr/>
        </p:nvGrpSpPr>
        <p:grpSpPr bwMode="auto">
          <a:xfrm>
            <a:off x="1219200" y="1905000"/>
            <a:ext cx="1524000" cy="776288"/>
            <a:chOff x="1600200" y="5852801"/>
            <a:chExt cx="1524000" cy="776599"/>
          </a:xfrm>
        </p:grpSpPr>
        <p:sp>
          <p:nvSpPr>
            <p:cNvPr id="110" name="Rectangle 109"/>
            <p:cNvSpPr/>
            <p:nvPr/>
          </p:nvSpPr>
          <p:spPr>
            <a:xfrm>
              <a:off x="1981200" y="5852801"/>
              <a:ext cx="1143000" cy="533614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Map</a:t>
              </a: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1905000" y="5943325"/>
              <a:ext cx="1143000" cy="533614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Map</a:t>
              </a: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752600" y="6019556"/>
              <a:ext cx="1143000" cy="533614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Map</a:t>
              </a: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1600200" y="6095786"/>
              <a:ext cx="1143000" cy="533614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Map</a:t>
              </a:r>
            </a:p>
          </p:txBody>
        </p:sp>
      </p:grpSp>
      <p:grpSp>
        <p:nvGrpSpPr>
          <p:cNvPr id="110627" name="Group 113"/>
          <p:cNvGrpSpPr>
            <a:grpSpLocks/>
          </p:cNvGrpSpPr>
          <p:nvPr/>
        </p:nvGrpSpPr>
        <p:grpSpPr bwMode="auto">
          <a:xfrm>
            <a:off x="3581400" y="1912938"/>
            <a:ext cx="1371600" cy="762000"/>
            <a:chOff x="6248400" y="5867400"/>
            <a:chExt cx="1371600" cy="762000"/>
          </a:xfrm>
        </p:grpSpPr>
        <p:sp>
          <p:nvSpPr>
            <p:cNvPr id="115" name="Rectangle 114"/>
            <p:cNvSpPr/>
            <p:nvPr/>
          </p:nvSpPr>
          <p:spPr>
            <a:xfrm>
              <a:off x="6477000" y="5867400"/>
              <a:ext cx="1143000" cy="533400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Reduce</a:t>
              </a: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6400800" y="5943600"/>
              <a:ext cx="1143000" cy="533400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Reduce</a:t>
              </a: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324600" y="6019800"/>
              <a:ext cx="1143000" cy="533400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Reduce</a:t>
              </a: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248400" y="6096000"/>
              <a:ext cx="1143000" cy="533400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Reduce</a:t>
              </a:r>
            </a:p>
          </p:txBody>
        </p:sp>
      </p:grpSp>
      <p:grpSp>
        <p:nvGrpSpPr>
          <p:cNvPr id="110628" name="Group 118"/>
          <p:cNvGrpSpPr>
            <a:grpSpLocks/>
          </p:cNvGrpSpPr>
          <p:nvPr/>
        </p:nvGrpSpPr>
        <p:grpSpPr bwMode="auto">
          <a:xfrm>
            <a:off x="5562600" y="1828800"/>
            <a:ext cx="1524000" cy="776288"/>
            <a:chOff x="1600200" y="5852801"/>
            <a:chExt cx="1524000" cy="776599"/>
          </a:xfrm>
        </p:grpSpPr>
        <p:sp>
          <p:nvSpPr>
            <p:cNvPr id="120" name="Rectangle 119"/>
            <p:cNvSpPr/>
            <p:nvPr/>
          </p:nvSpPr>
          <p:spPr>
            <a:xfrm>
              <a:off x="1981200" y="5852801"/>
              <a:ext cx="1143000" cy="533614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Map</a:t>
              </a: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905000" y="5943325"/>
              <a:ext cx="1143000" cy="533614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Map</a:t>
              </a: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752600" y="6019556"/>
              <a:ext cx="1143000" cy="533614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Map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600200" y="6095786"/>
              <a:ext cx="1143000" cy="533614"/>
            </a:xfrm>
            <a:prstGeom prst="rect">
              <a:avLst/>
            </a:prstGeom>
            <a:solidFill>
              <a:srgbClr val="000090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Map</a:t>
              </a:r>
            </a:p>
          </p:txBody>
        </p:sp>
      </p:grpSp>
      <p:grpSp>
        <p:nvGrpSpPr>
          <p:cNvPr id="110629" name="Group 123"/>
          <p:cNvGrpSpPr>
            <a:grpSpLocks/>
          </p:cNvGrpSpPr>
          <p:nvPr/>
        </p:nvGrpSpPr>
        <p:grpSpPr bwMode="auto">
          <a:xfrm>
            <a:off x="7391400" y="1828800"/>
            <a:ext cx="1371600" cy="762000"/>
            <a:chOff x="6248400" y="5867400"/>
            <a:chExt cx="1371600" cy="762000"/>
          </a:xfrm>
        </p:grpSpPr>
        <p:sp>
          <p:nvSpPr>
            <p:cNvPr id="125" name="Rectangle 124"/>
            <p:cNvSpPr/>
            <p:nvPr/>
          </p:nvSpPr>
          <p:spPr>
            <a:xfrm>
              <a:off x="6477000" y="5867400"/>
              <a:ext cx="1143000" cy="533400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Reduce</a:t>
              </a: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400800" y="5943600"/>
              <a:ext cx="1143000" cy="533400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Reduce</a:t>
              </a: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6324600" y="6019800"/>
              <a:ext cx="1143000" cy="533400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Reduce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248400" y="6096000"/>
              <a:ext cx="1143000" cy="533400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800" dirty="0"/>
                <a:t>Reduce</a:t>
              </a:r>
            </a:p>
          </p:txBody>
        </p:sp>
      </p:grpSp>
      <p:cxnSp>
        <p:nvCxnSpPr>
          <p:cNvPr id="129" name="Straight Arrow Connector 128"/>
          <p:cNvCxnSpPr/>
          <p:nvPr/>
        </p:nvCxnSpPr>
        <p:spPr>
          <a:xfrm>
            <a:off x="228600" y="2286000"/>
            <a:ext cx="9906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2667000" y="2286000"/>
            <a:ext cx="990600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4800600" y="2286000"/>
            <a:ext cx="690563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V="1">
            <a:off x="7235825" y="4437063"/>
            <a:ext cx="463550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V="1">
            <a:off x="7197725" y="5022850"/>
            <a:ext cx="465138" cy="0"/>
          </a:xfrm>
          <a:prstGeom prst="straightConnector1">
            <a:avLst/>
          </a:prstGeom>
          <a:ln w="38100" cmpd="sng"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>
            <a:off x="6705600" y="2286000"/>
            <a:ext cx="690563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128" idx="2"/>
            <a:endCxn id="123" idx="2"/>
          </p:cNvCxnSpPr>
          <p:nvPr/>
        </p:nvCxnSpPr>
        <p:spPr>
          <a:xfrm rot="5400000">
            <a:off x="7041356" y="1683544"/>
            <a:ext cx="14288" cy="1828800"/>
          </a:xfrm>
          <a:prstGeom prst="bentConnector3">
            <a:avLst>
              <a:gd name="adj1" fmla="val 1665861"/>
            </a:avLst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V="1">
            <a:off x="8789988" y="2295525"/>
            <a:ext cx="0" cy="665163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V="1">
            <a:off x="8537575" y="2286000"/>
            <a:ext cx="252413" cy="15875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0639" name="Group 43"/>
          <p:cNvGrpSpPr>
            <a:grpSpLocks/>
          </p:cNvGrpSpPr>
          <p:nvPr/>
        </p:nvGrpSpPr>
        <p:grpSpPr bwMode="auto">
          <a:xfrm>
            <a:off x="8001000" y="5599113"/>
            <a:ext cx="738188" cy="741362"/>
            <a:chOff x="8001000" y="5598651"/>
            <a:chExt cx="737753" cy="742341"/>
          </a:xfrm>
        </p:grpSpPr>
        <p:sp>
          <p:nvSpPr>
            <p:cNvPr id="6" name="Diamond 5"/>
            <p:cNvSpPr/>
            <p:nvPr/>
          </p:nvSpPr>
          <p:spPr>
            <a:xfrm>
              <a:off x="8001000" y="5598651"/>
              <a:ext cx="737753" cy="742341"/>
            </a:xfrm>
            <a:prstGeom prst="diamond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pic>
          <p:nvPicPr>
            <p:cNvPr id="110643" name="Picture 83" descr="question-mark-icon-question-mark-hi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5857732"/>
              <a:ext cx="160644" cy="274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38" name="Straight Arrow Connector 137"/>
          <p:cNvCxnSpPr/>
          <p:nvPr/>
        </p:nvCxnSpPr>
        <p:spPr>
          <a:xfrm flipV="1">
            <a:off x="8378825" y="5286375"/>
            <a:ext cx="0" cy="485775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0641" name="TextBox 138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Limits 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Method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-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436563" y="811213"/>
            <a:ext cx="8229600" cy="990600"/>
          </a:xfrm>
        </p:spPr>
        <p:txBody>
          <a:bodyPr/>
          <a:lstStyle/>
          <a:p>
            <a:r>
              <a:rPr lang="en-US">
                <a:latin typeface="Calibri" charset="0"/>
              </a:rPr>
              <a:t>Flops Makers ….</a:t>
            </a:r>
          </a:p>
        </p:txBody>
      </p:sp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D14627C-49DB-A440-997B-1022F75EDA1D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9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19063" y="6243638"/>
            <a:ext cx="8567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/>
              <a:t>M. Taufer</a:t>
            </a:r>
            <a:r>
              <a:rPr lang="en-US" sz="1200"/>
              <a:t>, R.S. Armen, J. Chen, P.J. Teller, and C.L. Brooks III. Computational Multi-Scale Modeling in Protein-Ligand Docking. </a:t>
            </a:r>
            <a:r>
              <a:rPr lang="en-US" sz="1200" i="1"/>
              <a:t>IEEE Engineering in Medicine and Biology Magazine</a:t>
            </a:r>
            <a:r>
              <a:rPr lang="en-US" sz="1200"/>
              <a:t>, 28(2): 58 – 69, 2009. </a:t>
            </a:r>
          </a:p>
        </p:txBody>
      </p:sp>
      <p:pic>
        <p:nvPicPr>
          <p:cNvPr id="24580" name="Picture 5" descr="fig4_new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3" t="3709" r="20073" b="7201"/>
          <a:stretch>
            <a:fillRect/>
          </a:stretch>
        </p:blipFill>
        <p:spPr bwMode="auto">
          <a:xfrm>
            <a:off x="76200" y="3095625"/>
            <a:ext cx="11430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609600" y="4618038"/>
            <a:ext cx="11461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Model 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Initial 3D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Conformation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1905000" y="5151438"/>
            <a:ext cx="1220788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Generate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Random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Conformations</a:t>
            </a:r>
          </a:p>
        </p:txBody>
      </p:sp>
      <p:pic>
        <p:nvPicPr>
          <p:cNvPr id="24583" name="Picture 8" descr="rot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15485" r="20000" b="17419"/>
          <a:stretch>
            <a:fillRect/>
          </a:stretch>
        </p:blipFill>
        <p:spPr bwMode="auto">
          <a:xfrm>
            <a:off x="3273425" y="2295525"/>
            <a:ext cx="5889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9" descr="ro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32001" b="12257"/>
          <a:stretch>
            <a:fillRect/>
          </a:stretch>
        </p:blipFill>
        <p:spPr bwMode="auto">
          <a:xfrm>
            <a:off x="3276600" y="2892425"/>
            <a:ext cx="4413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0" descr="rot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25807" r="16000" b="27742"/>
          <a:stretch>
            <a:fillRect/>
          </a:stretch>
        </p:blipFill>
        <p:spPr bwMode="auto">
          <a:xfrm>
            <a:off x="3200400" y="4014788"/>
            <a:ext cx="6619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1" descr="image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0" r="8000" b="7097"/>
          <a:stretch>
            <a:fillRect/>
          </a:stretch>
        </p:blipFill>
        <p:spPr bwMode="auto">
          <a:xfrm>
            <a:off x="2436813" y="2514600"/>
            <a:ext cx="534987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2" descr="image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0" r="16000" b="1935"/>
          <a:stretch>
            <a:fillRect/>
          </a:stretch>
        </p:blipFill>
        <p:spPr bwMode="auto">
          <a:xfrm>
            <a:off x="2362200" y="3962400"/>
            <a:ext cx="481013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3" descr="ro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5162" r="24001" b="12257"/>
          <a:stretch>
            <a:fillRect/>
          </a:stretch>
        </p:blipFill>
        <p:spPr bwMode="auto">
          <a:xfrm>
            <a:off x="3276600" y="4660900"/>
            <a:ext cx="552450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9" name="Line 14"/>
          <p:cNvSpPr>
            <a:spLocks noChangeShapeType="1"/>
          </p:cNvSpPr>
          <p:nvPr/>
        </p:nvSpPr>
        <p:spPr bwMode="auto">
          <a:xfrm flipV="1">
            <a:off x="2887663" y="4222750"/>
            <a:ext cx="160337" cy="1746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0" name="Line 15"/>
          <p:cNvSpPr>
            <a:spLocks noChangeShapeType="1"/>
          </p:cNvSpPr>
          <p:nvPr/>
        </p:nvSpPr>
        <p:spPr bwMode="auto">
          <a:xfrm>
            <a:off x="2887663" y="4397375"/>
            <a:ext cx="160337" cy="1746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591" name="Picture 16" descr="hiv_prot_with_l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2084388"/>
            <a:ext cx="954087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17" descr="hiv_prot_no_l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084388"/>
            <a:ext cx="9144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Line 24"/>
          <p:cNvSpPr>
            <a:spLocks noChangeShapeType="1"/>
          </p:cNvSpPr>
          <p:nvPr/>
        </p:nvSpPr>
        <p:spPr bwMode="auto">
          <a:xfrm flipV="1">
            <a:off x="1985963" y="3095625"/>
            <a:ext cx="376237" cy="92710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4" name="Line 25"/>
          <p:cNvSpPr>
            <a:spLocks noChangeShapeType="1"/>
          </p:cNvSpPr>
          <p:nvPr/>
        </p:nvSpPr>
        <p:spPr bwMode="auto">
          <a:xfrm>
            <a:off x="1985963" y="4022725"/>
            <a:ext cx="376237" cy="63817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Line 26"/>
          <p:cNvSpPr>
            <a:spLocks noChangeShapeType="1"/>
          </p:cNvSpPr>
          <p:nvPr/>
        </p:nvSpPr>
        <p:spPr bwMode="auto">
          <a:xfrm flipV="1">
            <a:off x="685800" y="3952875"/>
            <a:ext cx="6096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6" name="Text Box 27"/>
          <p:cNvSpPr txBox="1">
            <a:spLocks noChangeArrowheads="1"/>
          </p:cNvSpPr>
          <p:nvPr/>
        </p:nvSpPr>
        <p:spPr bwMode="auto">
          <a:xfrm>
            <a:off x="4430713" y="5478463"/>
            <a:ext cx="97948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Dock onto 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Protein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Model</a:t>
            </a:r>
          </a:p>
        </p:txBody>
      </p:sp>
      <p:sp>
        <p:nvSpPr>
          <p:cNvPr id="24597" name="Text Box 28"/>
          <p:cNvSpPr txBox="1">
            <a:spLocks noChangeArrowheads="1"/>
          </p:cNvSpPr>
          <p:nvPr/>
        </p:nvSpPr>
        <p:spPr bwMode="auto">
          <a:xfrm>
            <a:off x="3119438" y="5478463"/>
            <a:ext cx="919162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Generate </a:t>
            </a:r>
            <a:br>
              <a:rPr lang="en-US" sz="1200" b="1">
                <a:solidFill>
                  <a:srgbClr val="000000"/>
                </a:solidFill>
                <a:latin typeface="Comic Sans MS" charset="0"/>
              </a:rPr>
            </a:br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Random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Rotations</a:t>
            </a:r>
          </a:p>
        </p:txBody>
      </p:sp>
      <p:sp>
        <p:nvSpPr>
          <p:cNvPr id="24598" name="Line 30"/>
          <p:cNvSpPr>
            <a:spLocks noChangeShapeType="1"/>
          </p:cNvSpPr>
          <p:nvPr/>
        </p:nvSpPr>
        <p:spPr bwMode="auto">
          <a:xfrm flipV="1">
            <a:off x="2887663" y="2782888"/>
            <a:ext cx="160337" cy="1746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9" name="Line 31"/>
          <p:cNvSpPr>
            <a:spLocks noChangeShapeType="1"/>
          </p:cNvSpPr>
          <p:nvPr/>
        </p:nvSpPr>
        <p:spPr bwMode="auto">
          <a:xfrm>
            <a:off x="2887663" y="2957513"/>
            <a:ext cx="160337" cy="174625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600" name="Picture 4" descr="image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52000"/>
          <a:stretch>
            <a:fillRect/>
          </a:stretch>
        </p:blipFill>
        <p:spPr bwMode="auto">
          <a:xfrm>
            <a:off x="1371600" y="3400425"/>
            <a:ext cx="5905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601" name="Group 45"/>
          <p:cNvGrpSpPr>
            <a:grpSpLocks/>
          </p:cNvGrpSpPr>
          <p:nvPr/>
        </p:nvGrpSpPr>
        <p:grpSpPr bwMode="auto">
          <a:xfrm>
            <a:off x="3933825" y="2312988"/>
            <a:ext cx="457200" cy="446087"/>
            <a:chOff x="6705600" y="3581400"/>
            <a:chExt cx="609600" cy="50006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6705600" y="3809187"/>
              <a:ext cx="60960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010400" y="3581400"/>
              <a:ext cx="0" cy="500062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602" name="Line 26"/>
          <p:cNvSpPr>
            <a:spLocks noChangeShapeType="1"/>
          </p:cNvSpPr>
          <p:nvPr/>
        </p:nvSpPr>
        <p:spPr bwMode="auto">
          <a:xfrm flipV="1">
            <a:off x="5449888" y="2516188"/>
            <a:ext cx="3048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603" name="Picture 16" descr="hiv_prot_with_l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2801938"/>
            <a:ext cx="95408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4" name="Picture 17" descr="hiv_prot_no_l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801938"/>
            <a:ext cx="9144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605" name="Group 58"/>
          <p:cNvGrpSpPr>
            <a:grpSpLocks/>
          </p:cNvGrpSpPr>
          <p:nvPr/>
        </p:nvGrpSpPr>
        <p:grpSpPr bwMode="auto">
          <a:xfrm>
            <a:off x="3933825" y="3030538"/>
            <a:ext cx="457200" cy="446087"/>
            <a:chOff x="6705600" y="3581400"/>
            <a:chExt cx="609600" cy="500062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6705600" y="3809187"/>
              <a:ext cx="60960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7010400" y="3581400"/>
              <a:ext cx="0" cy="500062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606" name="Line 26"/>
          <p:cNvSpPr>
            <a:spLocks noChangeShapeType="1"/>
          </p:cNvSpPr>
          <p:nvPr/>
        </p:nvSpPr>
        <p:spPr bwMode="auto">
          <a:xfrm flipV="1">
            <a:off x="5449888" y="3232150"/>
            <a:ext cx="3048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607" name="Picture 16" descr="hiv_prot_with_l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3675063"/>
            <a:ext cx="954087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8" name="Picture 17" descr="hiv_prot_no_l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3675063"/>
            <a:ext cx="914400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609" name="Group 64"/>
          <p:cNvGrpSpPr>
            <a:grpSpLocks/>
          </p:cNvGrpSpPr>
          <p:nvPr/>
        </p:nvGrpSpPr>
        <p:grpSpPr bwMode="auto">
          <a:xfrm>
            <a:off x="3933825" y="3903663"/>
            <a:ext cx="457200" cy="446087"/>
            <a:chOff x="6705600" y="3581400"/>
            <a:chExt cx="609600" cy="500062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6705600" y="3809187"/>
              <a:ext cx="60960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7010400" y="3581400"/>
              <a:ext cx="0" cy="500062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610" name="Line 26"/>
          <p:cNvSpPr>
            <a:spLocks noChangeShapeType="1"/>
          </p:cNvSpPr>
          <p:nvPr/>
        </p:nvSpPr>
        <p:spPr bwMode="auto">
          <a:xfrm flipV="1">
            <a:off x="5449888" y="4106863"/>
            <a:ext cx="3048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611" name="Picture 16" descr="hiv_prot_with_li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4603750"/>
            <a:ext cx="954087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2" name="Picture 17" descr="hiv_prot_no_l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4603750"/>
            <a:ext cx="9144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613" name="Group 70"/>
          <p:cNvGrpSpPr>
            <a:grpSpLocks/>
          </p:cNvGrpSpPr>
          <p:nvPr/>
        </p:nvGrpSpPr>
        <p:grpSpPr bwMode="auto">
          <a:xfrm>
            <a:off x="3933825" y="4832350"/>
            <a:ext cx="457200" cy="446088"/>
            <a:chOff x="6705600" y="3581400"/>
            <a:chExt cx="609600" cy="500062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6705600" y="3809186"/>
              <a:ext cx="609600" cy="0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7010400" y="3581400"/>
              <a:ext cx="0" cy="500062"/>
            </a:xfrm>
            <a:prstGeom prst="line">
              <a:avLst/>
            </a:prstGeom>
            <a:ln w="38100" cmpd="sng"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614" name="Line 26"/>
          <p:cNvSpPr>
            <a:spLocks noChangeShapeType="1"/>
          </p:cNvSpPr>
          <p:nvPr/>
        </p:nvSpPr>
        <p:spPr bwMode="auto">
          <a:xfrm flipV="1">
            <a:off x="5449888" y="5033963"/>
            <a:ext cx="3048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5" name="Text Box 29"/>
          <p:cNvSpPr txBox="1">
            <a:spLocks noChangeArrowheads="1"/>
          </p:cNvSpPr>
          <p:nvPr/>
        </p:nvSpPr>
        <p:spPr bwMode="auto">
          <a:xfrm>
            <a:off x="7064375" y="4618038"/>
            <a:ext cx="1109663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Select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Well-docked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Ligands</a:t>
            </a:r>
          </a:p>
        </p:txBody>
      </p:sp>
      <p:pic>
        <p:nvPicPr>
          <p:cNvPr id="24616" name="Picture 13" descr="ro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5162" r="24001" b="12257"/>
          <a:stretch>
            <a:fillRect/>
          </a:stretch>
        </p:blipFill>
        <p:spPr bwMode="auto">
          <a:xfrm>
            <a:off x="7467600" y="2982913"/>
            <a:ext cx="136525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17" name="Text Box 27"/>
          <p:cNvSpPr txBox="1">
            <a:spLocks noChangeArrowheads="1"/>
          </p:cNvSpPr>
          <p:nvPr/>
        </p:nvSpPr>
        <p:spPr bwMode="auto">
          <a:xfrm>
            <a:off x="5749925" y="5470525"/>
            <a:ext cx="1108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Run 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Independent </a:t>
            </a:r>
          </a:p>
          <a:p>
            <a:r>
              <a:rPr lang="en-US" sz="1200" b="1">
                <a:solidFill>
                  <a:srgbClr val="000000"/>
                </a:solidFill>
                <a:latin typeface="Comic Sans MS" charset="0"/>
              </a:rPr>
              <a:t>MD Jobs</a:t>
            </a:r>
          </a:p>
        </p:txBody>
      </p:sp>
      <p:sp>
        <p:nvSpPr>
          <p:cNvPr id="24618" name="Line 26"/>
          <p:cNvSpPr>
            <a:spLocks noChangeShapeType="1"/>
          </p:cNvSpPr>
          <p:nvPr/>
        </p:nvSpPr>
        <p:spPr bwMode="auto">
          <a:xfrm flipV="1">
            <a:off x="6858000" y="3733800"/>
            <a:ext cx="609600" cy="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19" name="Rectangle 70"/>
          <p:cNvSpPr>
            <a:spLocks noChangeArrowheads="1"/>
          </p:cNvSpPr>
          <p:nvPr/>
        </p:nvSpPr>
        <p:spPr bwMode="auto">
          <a:xfrm>
            <a:off x="3146425" y="1981200"/>
            <a:ext cx="3863975" cy="865188"/>
          </a:xfrm>
          <a:prstGeom prst="rect">
            <a:avLst/>
          </a:prstGeom>
          <a:noFill/>
          <a:ln w="38100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4620" name="Rectangle 70"/>
          <p:cNvSpPr>
            <a:spLocks noChangeArrowheads="1"/>
          </p:cNvSpPr>
          <p:nvPr/>
        </p:nvSpPr>
        <p:spPr bwMode="auto">
          <a:xfrm>
            <a:off x="3146425" y="2854325"/>
            <a:ext cx="3863975" cy="866775"/>
          </a:xfrm>
          <a:prstGeom prst="rect">
            <a:avLst/>
          </a:prstGeom>
          <a:noFill/>
          <a:ln w="38100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4621" name="Rectangle 70"/>
          <p:cNvSpPr>
            <a:spLocks noChangeArrowheads="1"/>
          </p:cNvSpPr>
          <p:nvPr/>
        </p:nvSpPr>
        <p:spPr bwMode="auto">
          <a:xfrm>
            <a:off x="3146425" y="3721100"/>
            <a:ext cx="3863975" cy="865188"/>
          </a:xfrm>
          <a:prstGeom prst="rect">
            <a:avLst/>
          </a:prstGeom>
          <a:noFill/>
          <a:ln w="38100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4622" name="Rectangle 70"/>
          <p:cNvSpPr>
            <a:spLocks noChangeArrowheads="1"/>
          </p:cNvSpPr>
          <p:nvPr/>
        </p:nvSpPr>
        <p:spPr bwMode="auto">
          <a:xfrm>
            <a:off x="3146425" y="4572000"/>
            <a:ext cx="3863975" cy="865188"/>
          </a:xfrm>
          <a:prstGeom prst="rect">
            <a:avLst/>
          </a:prstGeom>
          <a:noFill/>
          <a:ln w="38100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24623" name="TextBox 76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Limits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-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Accuracy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Datasets</a:t>
            </a:r>
          </a:p>
          <a:p>
            <a:pPr lvl="1">
              <a:defRPr/>
            </a:pPr>
            <a:r>
              <a:rPr lang="en-US" dirty="0" smtClean="0"/>
              <a:t>56 protein-ligand complexes </a:t>
            </a:r>
          </a:p>
          <a:p>
            <a:pPr lvl="1">
              <a:defRPr/>
            </a:pPr>
            <a:r>
              <a:rPr lang="en-US" dirty="0" smtClean="0"/>
              <a:t>Each docking simulation samples  ~210K conformations 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 marL="457200" lvl="1" indent="0"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Scoring methods:</a:t>
            </a:r>
          </a:p>
          <a:p>
            <a:pPr lvl="1">
              <a:defRPr/>
            </a:pPr>
            <a:r>
              <a:rPr lang="en-US" dirty="0" smtClean="0"/>
              <a:t>Energy-based scoring, geometry-based clustering, and density-based metadata search</a:t>
            </a:r>
          </a:p>
        </p:txBody>
      </p:sp>
      <p:pic>
        <p:nvPicPr>
          <p:cNvPr id="111619" name="Picture 4" descr="ch3-fignew_acc_protei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87700"/>
            <a:ext cx="869156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Slide Number Placeholder 7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0D061B-E6E8-8A40-8551-85522847BDE0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90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111621" name="TextBox 6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Accuracy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Performance -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224850" y="3637598"/>
          <a:ext cx="8721068" cy="2915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Accuracy</a:t>
            </a:r>
          </a:p>
        </p:txBody>
      </p:sp>
      <p:pic>
        <p:nvPicPr>
          <p:cNvPr id="112643" name="Picture 12" descr="1c5p_liga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3" t="21716" r="34850" b="18182"/>
          <a:stretch>
            <a:fillRect/>
          </a:stretch>
        </p:blipFill>
        <p:spPr bwMode="auto">
          <a:xfrm>
            <a:off x="1371600" y="2447925"/>
            <a:ext cx="1228725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Box 13"/>
          <p:cNvSpPr txBox="1">
            <a:spLocks noChangeArrowheads="1"/>
          </p:cNvSpPr>
          <p:nvPr/>
        </p:nvSpPr>
        <p:spPr bwMode="auto">
          <a:xfrm>
            <a:off x="619125" y="1676400"/>
            <a:ext cx="2657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Trypsin: 23 ligands</a:t>
            </a:r>
          </a:p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Representative: 1c5p</a:t>
            </a:r>
          </a:p>
        </p:txBody>
      </p:sp>
      <p:pic>
        <p:nvPicPr>
          <p:cNvPr id="112645" name="Picture 14" descr="1d4h_liga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10522" r="24266" b="6987"/>
          <a:stretch>
            <a:fillRect/>
          </a:stretch>
        </p:blipFill>
        <p:spPr bwMode="auto">
          <a:xfrm>
            <a:off x="3343275" y="2400300"/>
            <a:ext cx="15176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extBox 15"/>
          <p:cNvSpPr txBox="1">
            <a:spLocks noChangeArrowheads="1"/>
          </p:cNvSpPr>
          <p:nvPr/>
        </p:nvSpPr>
        <p:spPr bwMode="auto">
          <a:xfrm>
            <a:off x="3124200" y="1676400"/>
            <a:ext cx="2417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HIV: 21 ligands</a:t>
            </a:r>
          </a:p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Representative: 1d4h</a:t>
            </a:r>
          </a:p>
        </p:txBody>
      </p:sp>
      <p:pic>
        <p:nvPicPr>
          <p:cNvPr id="112647" name="Picture 17" descr="1kv2_liga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7" t="9637" r="31708" b="2634"/>
          <a:stretch>
            <a:fillRect/>
          </a:stretch>
        </p:blipFill>
        <p:spPr bwMode="auto">
          <a:xfrm>
            <a:off x="5995988" y="2449513"/>
            <a:ext cx="1090612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8" name="TextBox 18"/>
          <p:cNvSpPr txBox="1">
            <a:spLocks noChangeArrowheads="1"/>
          </p:cNvSpPr>
          <p:nvPr/>
        </p:nvSpPr>
        <p:spPr bwMode="auto">
          <a:xfrm>
            <a:off x="5697538" y="1676400"/>
            <a:ext cx="2405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P38alpha: 12 ligands</a:t>
            </a:r>
          </a:p>
          <a:p>
            <a:pPr eaLnBrk="1" hangingPunct="1"/>
            <a:r>
              <a:rPr lang="en-US" sz="2000">
                <a:latin typeface="Calibri" charset="0"/>
                <a:cs typeface="Calibri" charset="0"/>
              </a:rPr>
              <a:t>Representative: 1kv2</a:t>
            </a:r>
          </a:p>
        </p:txBody>
      </p:sp>
      <p:sp>
        <p:nvSpPr>
          <p:cNvPr id="112649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D1D43B-F1EC-2F44-AED2-AA7648C98262}" type="slidenum">
              <a:rPr lang="en-US" sz="1600">
                <a:solidFill>
                  <a:srgbClr val="FFFFFF"/>
                </a:solidFill>
                <a:latin typeface="Helvetica Neue" charset="0"/>
                <a:cs typeface="Geneva" charset="0"/>
              </a:rPr>
              <a:pPr eaLnBrk="1" hangingPunct="1"/>
              <a:t>91</a:t>
            </a:fld>
            <a:endParaRPr lang="en-US" sz="1600">
              <a:solidFill>
                <a:srgbClr val="FFFFFF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10513" y="5091113"/>
            <a:ext cx="1320800" cy="29368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dirty="0">
                <a:latin typeface="+mn-lt"/>
              </a:rPr>
              <a:t>Geometry-based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10513" y="5459413"/>
            <a:ext cx="1103312" cy="2921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 dirty="0">
                <a:latin typeface="+mn-lt"/>
              </a:rPr>
              <a:t>Energy-based</a:t>
            </a:r>
          </a:p>
        </p:txBody>
      </p:sp>
      <p:sp>
        <p:nvSpPr>
          <p:cNvPr id="112652" name="TextBox 21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Accuracy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Performance -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Performance</a:t>
            </a:r>
          </a:p>
        </p:txBody>
      </p:sp>
      <p:sp>
        <p:nvSpPr>
          <p:cNvPr id="114690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755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>
                <a:latin typeface="Calibri" charset="0"/>
              </a:rPr>
              <a:t>Datasets:</a:t>
            </a:r>
          </a:p>
          <a:p>
            <a:pPr lvl="1">
              <a:spcBef>
                <a:spcPts val="600"/>
              </a:spcBef>
            </a:pPr>
            <a:r>
              <a:rPr lang="en-US" i="1">
                <a:latin typeface="Calibri" charset="0"/>
                <a:ea typeface="Geneva" charset="0"/>
              </a:rPr>
              <a:t>1dif</a:t>
            </a:r>
            <a:r>
              <a:rPr lang="en-US">
                <a:latin typeface="Calibri" charset="0"/>
                <a:ea typeface="Geneva" charset="0"/>
              </a:rPr>
              <a:t> ligand-HIV protease datasets ranging from 512 MB to 2 TB – i.e., from 200K conformations and 800 million conformations, respectively</a:t>
            </a:r>
          </a:p>
          <a:p>
            <a:pPr>
              <a:spcBef>
                <a:spcPts val="600"/>
              </a:spcBef>
            </a:pPr>
            <a:r>
              <a:rPr lang="en-US">
                <a:latin typeface="Calibri" charset="0"/>
              </a:rPr>
              <a:t> Platforms:</a:t>
            </a:r>
          </a:p>
          <a:p>
            <a:pPr lvl="1">
              <a:spcBef>
                <a:spcPts val="600"/>
              </a:spcBef>
            </a:pPr>
            <a:r>
              <a:rPr lang="en-US">
                <a:latin typeface="Calibri" charset="0"/>
                <a:ea typeface="Geneva" charset="0"/>
              </a:rPr>
              <a:t>Dedicated 8 node (64 cores)  cluster at UD -  each with two Xeon 2.5GHz quad-core processors, 48GB RAM, DDR InfiniBand</a:t>
            </a:r>
          </a:p>
          <a:p>
            <a:pPr lvl="1">
              <a:spcBef>
                <a:spcPts val="600"/>
              </a:spcBef>
            </a:pPr>
            <a:r>
              <a:rPr lang="en-US">
                <a:latin typeface="Calibri" charset="0"/>
                <a:ea typeface="Geneva" charset="0"/>
              </a:rPr>
              <a:t>Shared 256 nodes (2048 cores) on Fusion at ANL -  2.6GHz dual-socket, quad-core Xeon processor, 36GB of RAM, QDR InfiniBand </a:t>
            </a:r>
          </a:p>
          <a:p>
            <a:pPr>
              <a:spcBef>
                <a:spcPts val="600"/>
              </a:spcBef>
            </a:pPr>
            <a:r>
              <a:rPr lang="en-US">
                <a:latin typeface="Calibri" charset="0"/>
              </a:rPr>
              <a:t>Scoring methods:</a:t>
            </a:r>
          </a:p>
          <a:p>
            <a:pPr lvl="1">
              <a:spcBef>
                <a:spcPts val="600"/>
              </a:spcBef>
            </a:pPr>
            <a:r>
              <a:rPr lang="en-US">
                <a:latin typeface="Calibri" charset="0"/>
                <a:ea typeface="Geneva" charset="0"/>
              </a:rPr>
              <a:t>Optimized hierarchical c-fuzzy geometry-based clustering [1]</a:t>
            </a:r>
          </a:p>
          <a:p>
            <a:pPr lvl="1">
              <a:spcBef>
                <a:spcPts val="600"/>
              </a:spcBef>
            </a:pPr>
            <a:r>
              <a:rPr lang="en-US">
                <a:latin typeface="Calibri" charset="0"/>
                <a:ea typeface="Geneva" charset="0"/>
              </a:rPr>
              <a:t>Our density-based metadata search</a:t>
            </a:r>
          </a:p>
        </p:txBody>
      </p:sp>
      <p:sp>
        <p:nvSpPr>
          <p:cNvPr id="114691" name="Slide Number Placeholder 6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45F808-2FDC-FC4F-9436-7AFF1FEB0E7B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92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5943600"/>
            <a:ext cx="8534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[1] T. Estrada, R. Armen, and M. Taufer. Automatic Selection of Near-Native Protein-Ligand Conformations using a Hierarchical Clustering and Volunteer Computing. </a:t>
            </a:r>
            <a:r>
              <a:rPr lang="en-US" sz="1600" i="1" dirty="0">
                <a:latin typeface="+mn-lt"/>
              </a:rPr>
              <a:t>In Proc. of ACM-BCB</a:t>
            </a:r>
            <a:r>
              <a:rPr lang="en-US" sz="1600" dirty="0">
                <a:latin typeface="+mn-lt"/>
              </a:rPr>
              <a:t>, 2010.</a:t>
            </a:r>
          </a:p>
        </p:txBody>
      </p:sp>
      <p:sp>
        <p:nvSpPr>
          <p:cNvPr id="114693" name="TextBox 8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Performance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Performance</a:t>
            </a:r>
          </a:p>
        </p:txBody>
      </p:sp>
      <p:pic>
        <p:nvPicPr>
          <p:cNvPr id="115714" name="Content Placeholder 4" descr="ch3-fig39-scalabil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-1453" r="1851" b="487"/>
          <a:stretch>
            <a:fillRect/>
          </a:stretch>
        </p:blipFill>
        <p:spPr bwMode="auto">
          <a:xfrm>
            <a:off x="608013" y="1455738"/>
            <a:ext cx="8305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15715" name="TextBox 5"/>
          <p:cNvSpPr txBox="1">
            <a:spLocks noChangeArrowheads="1"/>
          </p:cNvSpPr>
          <p:nvPr/>
        </p:nvSpPr>
        <p:spPr bwMode="auto">
          <a:xfrm rot="-5400000">
            <a:off x="-796131" y="3626644"/>
            <a:ext cx="244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Execution time (second)</a:t>
            </a:r>
          </a:p>
        </p:txBody>
      </p:sp>
      <p:sp>
        <p:nvSpPr>
          <p:cNvPr id="115716" name="Slide Number Placeholder 8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CE1AFD-F935-C249-85BC-0255F1B63821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93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115717" name="TextBox 11"/>
          <p:cNvSpPr txBox="1">
            <a:spLocks noChangeArrowheads="1"/>
          </p:cNvSpPr>
          <p:nvPr/>
        </p:nvSpPr>
        <p:spPr bwMode="auto">
          <a:xfrm>
            <a:off x="3200400" y="5715000"/>
            <a:ext cx="282892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Data size / number of nodes</a:t>
            </a:r>
          </a:p>
        </p:txBody>
      </p:sp>
      <p:sp>
        <p:nvSpPr>
          <p:cNvPr id="115718" name="TextBox 14"/>
          <p:cNvSpPr txBox="1">
            <a:spLocks noChangeArrowheads="1"/>
          </p:cNvSpPr>
          <p:nvPr/>
        </p:nvSpPr>
        <p:spPr bwMode="auto">
          <a:xfrm>
            <a:off x="1676400" y="1654175"/>
            <a:ext cx="272732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Geometry-based clustering</a:t>
            </a:r>
          </a:p>
        </p:txBody>
      </p:sp>
      <p:sp>
        <p:nvSpPr>
          <p:cNvPr id="115719" name="TextBox 15"/>
          <p:cNvSpPr txBox="1">
            <a:spLocks noChangeArrowheads="1"/>
          </p:cNvSpPr>
          <p:nvPr/>
        </p:nvSpPr>
        <p:spPr bwMode="auto">
          <a:xfrm>
            <a:off x="5502275" y="1641475"/>
            <a:ext cx="3143250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Density-based metadata search</a:t>
            </a:r>
          </a:p>
        </p:txBody>
      </p:sp>
      <p:sp>
        <p:nvSpPr>
          <p:cNvPr id="115720" name="TextBox 16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Performance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Performance: Gain in Speedup</a:t>
            </a:r>
          </a:p>
        </p:txBody>
      </p:sp>
      <p:pic>
        <p:nvPicPr>
          <p:cNvPr id="116738" name="Content Placeholder 4" descr="ch3-fig39-scalabil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-1453" r="1851" b="487"/>
          <a:stretch>
            <a:fillRect/>
          </a:stretch>
        </p:blipFill>
        <p:spPr bwMode="auto">
          <a:xfrm>
            <a:off x="608013" y="1455738"/>
            <a:ext cx="8305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16739" name="TextBox 5"/>
          <p:cNvSpPr txBox="1">
            <a:spLocks noChangeArrowheads="1"/>
          </p:cNvSpPr>
          <p:nvPr/>
        </p:nvSpPr>
        <p:spPr bwMode="auto">
          <a:xfrm rot="-5400000">
            <a:off x="-796131" y="4004469"/>
            <a:ext cx="244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Execution time (second)</a:t>
            </a:r>
          </a:p>
        </p:txBody>
      </p:sp>
      <p:sp>
        <p:nvSpPr>
          <p:cNvPr id="116740" name="Slide Number Placeholder 8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2967F6F-867C-4744-83FF-422AB4E4AA38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94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116741" name="TextBox 11"/>
          <p:cNvSpPr txBox="1">
            <a:spLocks noChangeArrowheads="1"/>
          </p:cNvSpPr>
          <p:nvPr/>
        </p:nvSpPr>
        <p:spPr bwMode="auto">
          <a:xfrm>
            <a:off x="3200400" y="5649913"/>
            <a:ext cx="2881313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Data size  / number of nodes</a:t>
            </a:r>
          </a:p>
        </p:txBody>
      </p:sp>
      <p:sp>
        <p:nvSpPr>
          <p:cNvPr id="116742" name="TextBox 14"/>
          <p:cNvSpPr txBox="1">
            <a:spLocks noChangeArrowheads="1"/>
          </p:cNvSpPr>
          <p:nvPr/>
        </p:nvSpPr>
        <p:spPr bwMode="auto">
          <a:xfrm>
            <a:off x="1676400" y="1654175"/>
            <a:ext cx="272732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Geometry-based clustering</a:t>
            </a:r>
          </a:p>
        </p:txBody>
      </p:sp>
      <p:sp>
        <p:nvSpPr>
          <p:cNvPr id="116743" name="TextBox 15"/>
          <p:cNvSpPr txBox="1">
            <a:spLocks noChangeArrowheads="1"/>
          </p:cNvSpPr>
          <p:nvPr/>
        </p:nvSpPr>
        <p:spPr bwMode="auto">
          <a:xfrm>
            <a:off x="5502275" y="1641475"/>
            <a:ext cx="3143250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Density-based metadata search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43200" y="2009775"/>
            <a:ext cx="1524000" cy="3705225"/>
          </a:xfrm>
          <a:prstGeom prst="rect">
            <a:avLst/>
          </a:prstGeom>
          <a:solidFill>
            <a:schemeClr val="lt1">
              <a:alpha val="0"/>
            </a:schemeClr>
          </a:solidFill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6745" name="Rectangle 10"/>
          <p:cNvSpPr>
            <a:spLocks noChangeArrowheads="1"/>
          </p:cNvSpPr>
          <p:nvPr/>
        </p:nvSpPr>
        <p:spPr bwMode="auto">
          <a:xfrm>
            <a:off x="304800" y="5943600"/>
            <a:ext cx="8458200" cy="830263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Our method achieves </a:t>
            </a:r>
            <a:r>
              <a:rPr lang="en-US" b="1" i="1">
                <a:solidFill>
                  <a:schemeClr val="bg1"/>
                </a:solidFill>
                <a:latin typeface="Calibri" charset="0"/>
                <a:cs typeface="Calibri" charset="0"/>
              </a:rPr>
              <a:t>400X</a:t>
            </a:r>
            <a:r>
              <a:rPr lang="en-US" b="1">
                <a:solidFill>
                  <a:schemeClr val="bg1"/>
                </a:solidFill>
                <a:latin typeface="Calibri" charset="0"/>
                <a:cs typeface="Calibri" charset="0"/>
              </a:rPr>
              <a:t> </a:t>
            </a:r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speedup compared with centralized hierarchical clustering.</a:t>
            </a:r>
          </a:p>
        </p:txBody>
      </p:sp>
      <p:sp>
        <p:nvSpPr>
          <p:cNvPr id="116746" name="TextBox 13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Performance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Performance: Gain in Data Size</a:t>
            </a:r>
          </a:p>
        </p:txBody>
      </p:sp>
      <p:pic>
        <p:nvPicPr>
          <p:cNvPr id="117762" name="Content Placeholder 4" descr="ch3-fig39-scalabil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t="-1453" r="1851" b="487"/>
          <a:stretch>
            <a:fillRect/>
          </a:stretch>
        </p:blipFill>
        <p:spPr bwMode="auto">
          <a:xfrm>
            <a:off x="608013" y="1455738"/>
            <a:ext cx="8305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17763" name="TextBox 5"/>
          <p:cNvSpPr txBox="1">
            <a:spLocks noChangeArrowheads="1"/>
          </p:cNvSpPr>
          <p:nvPr/>
        </p:nvSpPr>
        <p:spPr bwMode="auto">
          <a:xfrm rot="-5400000">
            <a:off x="-796131" y="4004469"/>
            <a:ext cx="244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Execution time (second)</a:t>
            </a:r>
          </a:p>
        </p:txBody>
      </p:sp>
      <p:sp>
        <p:nvSpPr>
          <p:cNvPr id="117764" name="Slide Number Placeholder 8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9D3854-FBAB-8F4C-A72D-9E43D3FDE565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95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117765" name="TextBox 11"/>
          <p:cNvSpPr txBox="1">
            <a:spLocks noChangeArrowheads="1"/>
          </p:cNvSpPr>
          <p:nvPr/>
        </p:nvSpPr>
        <p:spPr bwMode="auto">
          <a:xfrm>
            <a:off x="3200400" y="5649913"/>
            <a:ext cx="2881313" cy="369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Data size  / number of nodes</a:t>
            </a:r>
          </a:p>
        </p:txBody>
      </p:sp>
      <p:sp>
        <p:nvSpPr>
          <p:cNvPr id="117766" name="TextBox 14"/>
          <p:cNvSpPr txBox="1">
            <a:spLocks noChangeArrowheads="1"/>
          </p:cNvSpPr>
          <p:nvPr/>
        </p:nvSpPr>
        <p:spPr bwMode="auto">
          <a:xfrm>
            <a:off x="1676400" y="1654175"/>
            <a:ext cx="2727325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Geometry-based clustering</a:t>
            </a:r>
          </a:p>
        </p:txBody>
      </p:sp>
      <p:sp>
        <p:nvSpPr>
          <p:cNvPr id="117767" name="TextBox 15"/>
          <p:cNvSpPr txBox="1">
            <a:spLocks noChangeArrowheads="1"/>
          </p:cNvSpPr>
          <p:nvPr/>
        </p:nvSpPr>
        <p:spPr bwMode="auto">
          <a:xfrm>
            <a:off x="5502275" y="1641475"/>
            <a:ext cx="3143250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Calibri" charset="0"/>
              </a:rPr>
              <a:t>Density-based metadata search</a:t>
            </a:r>
          </a:p>
        </p:txBody>
      </p:sp>
      <p:sp>
        <p:nvSpPr>
          <p:cNvPr id="117768" name="Rectangle 13"/>
          <p:cNvSpPr>
            <a:spLocks noChangeArrowheads="1"/>
          </p:cNvSpPr>
          <p:nvPr/>
        </p:nvSpPr>
        <p:spPr bwMode="auto">
          <a:xfrm>
            <a:off x="304800" y="6015038"/>
            <a:ext cx="8458200" cy="649287"/>
          </a:xfrm>
          <a:prstGeom prst="rect">
            <a:avLst/>
          </a:prstGeom>
          <a:solidFill>
            <a:srgbClr val="000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Our method can analyze </a:t>
            </a:r>
            <a:r>
              <a:rPr lang="en-US" b="1" i="1">
                <a:solidFill>
                  <a:schemeClr val="bg1"/>
                </a:solidFill>
                <a:latin typeface="Calibri" charset="0"/>
                <a:cs typeface="Calibri" charset="0"/>
              </a:rPr>
              <a:t>500X</a:t>
            </a:r>
            <a:r>
              <a:rPr lang="en-US">
                <a:solidFill>
                  <a:schemeClr val="bg1"/>
                </a:solidFill>
                <a:latin typeface="Calibri" charset="0"/>
                <a:cs typeface="Calibri" charset="0"/>
              </a:rPr>
              <a:t> larger datasets.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352800" y="2027238"/>
            <a:ext cx="5334000" cy="3714750"/>
          </a:xfrm>
          <a:prstGeom prst="rect">
            <a:avLst/>
          </a:prstGeom>
          <a:solidFill>
            <a:schemeClr val="lt1">
              <a:alpha val="0"/>
            </a:schemeClr>
          </a:solidFill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7770" name="TextBox 17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Performance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 - 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Conclusion and Future Work</a:t>
            </a:r>
          </a:p>
        </p:txBody>
      </p:sp>
      <p:sp>
        <p:nvSpPr>
          <p:cNvPr id="1187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The study of scalability is </a:t>
            </a:r>
            <a:r>
              <a:rPr lang="en-US" b="1">
                <a:solidFill>
                  <a:srgbClr val="FF0000"/>
                </a:solidFill>
                <a:latin typeface="Calibri" charset="0"/>
              </a:rPr>
              <a:t>no longer about flops and cores </a:t>
            </a:r>
            <a:r>
              <a:rPr lang="en-US">
                <a:latin typeface="Calibri" charset="0"/>
              </a:rPr>
              <a:t>but about data size and enabled scientific discovery</a:t>
            </a:r>
          </a:p>
          <a:p>
            <a:r>
              <a:rPr lang="en-US">
                <a:latin typeface="Calibri" charset="0"/>
              </a:rPr>
              <a:t>We present a </a:t>
            </a:r>
            <a:r>
              <a:rPr lang="en-US" b="1">
                <a:solidFill>
                  <a:srgbClr val="008000"/>
                </a:solidFill>
                <a:latin typeface="Calibri" charset="0"/>
              </a:rPr>
              <a:t>scalable </a:t>
            </a:r>
            <a:r>
              <a:rPr lang="en-US">
                <a:latin typeface="Calibri" charset="0"/>
              </a:rPr>
              <a:t>and </a:t>
            </a:r>
            <a:r>
              <a:rPr lang="en-US" b="1">
                <a:solidFill>
                  <a:srgbClr val="008000"/>
                </a:solidFill>
                <a:latin typeface="Calibri" charset="0"/>
              </a:rPr>
              <a:t>accurate</a:t>
            </a:r>
            <a:r>
              <a:rPr lang="en-US">
                <a:latin typeface="Calibri" charset="0"/>
              </a:rPr>
              <a:t> method for scoring and selecting drug candidates in large distributed protein-ligand docking datasets</a:t>
            </a:r>
          </a:p>
          <a:p>
            <a:r>
              <a:rPr lang="en-US">
                <a:latin typeface="Calibri" charset="0"/>
              </a:rPr>
              <a:t>Our method achieves far higher accurate results compared with energy-based methods </a:t>
            </a:r>
          </a:p>
          <a:p>
            <a:r>
              <a:rPr lang="en-US">
                <a:latin typeface="Calibri" charset="0"/>
              </a:rPr>
              <a:t>Our method is ~400X faster and can analyze ~500X larger datasets compared with geometry-based clustering methods</a:t>
            </a:r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1438286-336E-2046-B43F-49DA72892ECD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96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sp>
        <p:nvSpPr>
          <p:cNvPr id="118788" name="TextBox 5"/>
          <p:cNvSpPr txBox="1">
            <a:spLocks noChangeArrowheads="1"/>
          </p:cNvSpPr>
          <p:nvPr/>
        </p:nvSpPr>
        <p:spPr bwMode="auto">
          <a:xfrm>
            <a:off x="4156075" y="161925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Accurate Scoring of Drug Conformations at the Extreme Scale </a:t>
            </a:r>
            <a:endParaRPr lang="en-US" sz="1400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algn="ctr" eaLnBrk="1" hangingPunct="1"/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Science - Limits - Method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 </a:t>
            </a:r>
            <a:r>
              <a:rPr lang="en-US" sz="1400">
                <a:solidFill>
                  <a:schemeClr val="bg1"/>
                </a:solidFill>
                <a:latin typeface="Calibri" charset="0"/>
                <a:cs typeface="Calibri" charset="0"/>
              </a:rPr>
              <a:t>- Accuracy - Performance - </a:t>
            </a:r>
            <a:r>
              <a:rPr lang="en-US" sz="1400">
                <a:solidFill>
                  <a:srgbClr val="FFFF00"/>
                </a:solidFill>
                <a:latin typeface="Calibri" charset="0"/>
                <a:cs typeface="Calibri" charset="0"/>
              </a:rPr>
              <a:t>Conclusions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Acknowledgements </a:t>
            </a:r>
          </a:p>
        </p:txBody>
      </p:sp>
      <p:sp>
        <p:nvSpPr>
          <p:cNvPr id="1198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GCLab members</a:t>
            </a:r>
          </a:p>
          <a:p>
            <a:r>
              <a:rPr lang="en-US">
                <a:latin typeface="Calibri" charset="0"/>
              </a:rPr>
              <a:t>Collaborators </a:t>
            </a:r>
          </a:p>
          <a:p>
            <a:pPr lvl="1"/>
            <a:r>
              <a:rPr lang="en-US">
                <a:latin typeface="Calibri" charset="0"/>
                <a:ea typeface="Geneva" charset="0"/>
              </a:rPr>
              <a:t>Roger Armen (TJU)</a:t>
            </a:r>
          </a:p>
          <a:p>
            <a:pPr lvl="1"/>
            <a:r>
              <a:rPr lang="en-US">
                <a:latin typeface="Calibri" charset="0"/>
                <a:ea typeface="Geneva" charset="0"/>
              </a:rPr>
              <a:t>Pavan Balaji (ANL)</a:t>
            </a:r>
          </a:p>
          <a:p>
            <a:pPr lvl="1"/>
            <a:r>
              <a:rPr lang="en-US">
                <a:latin typeface="Calibri" charset="0"/>
                <a:ea typeface="Geneva" charset="0"/>
              </a:rPr>
              <a:t>Pietro Cicotti (SDSC)</a:t>
            </a:r>
          </a:p>
          <a:p>
            <a:pPr lvl="1"/>
            <a:r>
              <a:rPr lang="en-US">
                <a:latin typeface="Calibri" charset="0"/>
                <a:ea typeface="Geneva" charset="0"/>
              </a:rPr>
              <a:t>Trilce Estrada (UNM)</a:t>
            </a:r>
          </a:p>
          <a:p>
            <a:pPr lvl="1"/>
            <a:r>
              <a:rPr lang="en-US">
                <a:latin typeface="Calibri" charset="0"/>
                <a:ea typeface="Geneva" charset="0"/>
              </a:rPr>
              <a:t>Boyu Zhang (UD)</a:t>
            </a:r>
          </a:p>
          <a:p>
            <a:r>
              <a:rPr lang="en-US">
                <a:latin typeface="Calibri" charset="0"/>
              </a:rPr>
              <a:t>Special thanks to:</a:t>
            </a:r>
          </a:p>
          <a:p>
            <a:pPr lvl="1"/>
            <a:r>
              <a:rPr lang="en-US">
                <a:latin typeface="Calibri" charset="0"/>
                <a:ea typeface="Geneva" charset="0"/>
              </a:rPr>
              <a:t>Docking@Home project for providing the dataset for the tests</a:t>
            </a:r>
          </a:p>
          <a:p>
            <a:r>
              <a:rPr lang="en-US">
                <a:latin typeface="Calibri" charset="0"/>
              </a:rPr>
              <a:t>Sponsors: </a:t>
            </a:r>
          </a:p>
          <a:p>
            <a:pPr lvl="1"/>
            <a:endParaRPr lang="en-US">
              <a:latin typeface="Calibri" charset="0"/>
              <a:ea typeface="Geneva" charset="0"/>
            </a:endParaRP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888816A-148E-0840-BBEB-B67CD75AB45F}" type="slidenum">
              <a:rPr lang="en-US" sz="1600">
                <a:solidFill>
                  <a:schemeClr val="tx2"/>
                </a:solidFill>
                <a:latin typeface="Helvetica Neue" charset="0"/>
                <a:cs typeface="Geneva" charset="0"/>
              </a:rPr>
              <a:pPr eaLnBrk="1" hangingPunct="1"/>
              <a:t>97</a:t>
            </a:fld>
            <a:endParaRPr lang="en-US" sz="1600">
              <a:solidFill>
                <a:schemeClr val="tx2"/>
              </a:solidFill>
              <a:latin typeface="Helvetica Neue" charset="0"/>
              <a:cs typeface="Geneva" charset="0"/>
            </a:endParaRPr>
          </a:p>
        </p:txBody>
      </p:sp>
      <p:pic>
        <p:nvPicPr>
          <p:cNvPr id="119812" name="Picture 4" descr="gcl_jan2014_serious_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b="17482"/>
          <a:stretch>
            <a:fillRect/>
          </a:stretch>
        </p:blipFill>
        <p:spPr bwMode="auto">
          <a:xfrm>
            <a:off x="3657600" y="1828800"/>
            <a:ext cx="4745038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5562600"/>
            <a:ext cx="823912" cy="838200"/>
          </a:xfrm>
          <a:prstGeom prst="rect">
            <a:avLst/>
          </a:prstGeom>
          <a:noFill/>
          <a:ln w="19050">
            <a:solidFill>
              <a:srgbClr val="00009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4" name="Picture 6" descr="200px-DOE_Logo_Colo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721350"/>
            <a:ext cx="2540000" cy="635000"/>
          </a:xfrm>
          <a:prstGeom prst="rect">
            <a:avLst/>
          </a:prstGeom>
          <a:noFill/>
          <a:ln w="12700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46112</TotalTime>
  <Words>3755</Words>
  <Application>Microsoft Macintosh PowerPoint</Application>
  <PresentationFormat>On-screen Show (4:3)</PresentationFormat>
  <Paragraphs>1520</Paragraphs>
  <Slides>97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11" baseType="lpstr">
      <vt:lpstr>Arial</vt:lpstr>
      <vt:lpstr>ＭＳ Ｐゴシック</vt:lpstr>
      <vt:lpstr>Calibri</vt:lpstr>
      <vt:lpstr>Geneva</vt:lpstr>
      <vt:lpstr>Wingdings</vt:lpstr>
      <vt:lpstr>ヒラギノ角ゴ Pro W3</vt:lpstr>
      <vt:lpstr>Helvetica Neue</vt:lpstr>
      <vt:lpstr>DeltaSymbol</vt:lpstr>
      <vt:lpstr>Monaco</vt:lpstr>
      <vt:lpstr>Abadi MT Condensed Extra Bold</vt:lpstr>
      <vt:lpstr>Times New Roman</vt:lpstr>
      <vt:lpstr>Symbol</vt:lpstr>
      <vt:lpstr>Comic Sans MS</vt:lpstr>
      <vt:lpstr>Office Theme</vt:lpstr>
      <vt:lpstr>Accurate Scoring of Drug Conformations at the Extreme Scale </vt:lpstr>
      <vt:lpstr>Scalability’s Invisible Enemy</vt:lpstr>
      <vt:lpstr>Scalability’s Invisible Enemy</vt:lpstr>
      <vt:lpstr>Protein-Ligand Docking Simulations</vt:lpstr>
      <vt:lpstr>Principles of Drug Action</vt:lpstr>
      <vt:lpstr>Drug Development Process</vt:lpstr>
      <vt:lpstr>Drug Development Process</vt:lpstr>
      <vt:lpstr>Protein-Ligand Docking Simulations</vt:lpstr>
      <vt:lpstr>Flops Makers ….</vt:lpstr>
      <vt:lpstr>Scalability Killer ….</vt:lpstr>
      <vt:lpstr>Perfect Distributed Nature of Data Generation </vt:lpstr>
      <vt:lpstr>Imperfect Centralized Nature of Data Analysis</vt:lpstr>
      <vt:lpstr>Imperfect Centralized Nature of Data Analysis</vt:lpstr>
      <vt:lpstr>Our Scalable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Integration into MapReduce</vt:lpstr>
      <vt:lpstr>Accuracy</vt:lpstr>
      <vt:lpstr>Accuracy</vt:lpstr>
      <vt:lpstr>Performance</vt:lpstr>
      <vt:lpstr>Performance</vt:lpstr>
      <vt:lpstr>Performance: Gain in Speedup</vt:lpstr>
      <vt:lpstr>Performance: Gain in Data Size</vt:lpstr>
      <vt:lpstr>Conclusion and Future Work</vt:lpstr>
      <vt:lpstr>Acknowledgements </vt:lpstr>
    </vt:vector>
  </TitlesOfParts>
  <Company>University of Delaware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Gail Armstrong</dc:creator>
  <cp:lastModifiedBy>Pavan Balaji</cp:lastModifiedBy>
  <cp:revision>5195</cp:revision>
  <dcterms:created xsi:type="dcterms:W3CDTF">2013-06-02T21:47:05Z</dcterms:created>
  <dcterms:modified xsi:type="dcterms:W3CDTF">2015-05-26T18:22:18Z</dcterms:modified>
</cp:coreProperties>
</file>