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9" r:id="rId2"/>
    <p:sldId id="277" r:id="rId3"/>
    <p:sldId id="296" r:id="rId4"/>
    <p:sldId id="282" r:id="rId5"/>
    <p:sldId id="299" r:id="rId6"/>
    <p:sldId id="283" r:id="rId7"/>
    <p:sldId id="284" r:id="rId8"/>
    <p:sldId id="285" r:id="rId9"/>
    <p:sldId id="302" r:id="rId10"/>
    <p:sldId id="297" r:id="rId11"/>
    <p:sldId id="286" r:id="rId12"/>
    <p:sldId id="279" r:id="rId13"/>
    <p:sldId id="278" r:id="rId14"/>
    <p:sldId id="289" r:id="rId15"/>
    <p:sldId id="291" r:id="rId16"/>
    <p:sldId id="268" r:id="rId17"/>
    <p:sldId id="293" r:id="rId18"/>
    <p:sldId id="295" r:id="rId19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315"/>
    <a:srgbClr val="FA920B"/>
    <a:srgbClr val="24F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58" autoAdjust="0"/>
    <p:restoredTop sz="98903" autoAdjust="0"/>
  </p:normalViewPr>
  <p:slideViewPr>
    <p:cSldViewPr snapToGrid="0" snapToObjects="1">
      <p:cViewPr>
        <p:scale>
          <a:sx n="125" d="100"/>
          <a:sy n="125" d="100"/>
        </p:scale>
        <p:origin x="-1344" y="-80"/>
      </p:cViewPr>
      <p:guideLst>
        <p:guide orient="horz" pos="189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imin:dev:lab-repo:papers:ccgrid2015-scale:data:cray_nwche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imin:dev:lab-repo:papers:ipdps2015-casper:data:evaluation_cray_nwchem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imin:dev:lab-repo:papers:ccgrid2015-scale:data:cray_nwchem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imin:dev:lab-repo:papers:manticore:data:evaluation_cra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imin:dev:lab-repo:papers:ccgrid2015-scale:data:cray_nwchem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imin:dev:lab-repo:papers:ccgrid2015-scale:data:cray_nwchem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imin:dev:lab-repo:papers:ipdps2015-casper:data:evaluation_cray_nwchem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imin:dev:lab-repo:papers:ipdps2015-casper:data:evaluation_cray_nwche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xMode val="edge"/>
          <c:yMode val="edge"/>
          <c:x val="0.0503968253968254"/>
          <c:y val="0.114652777777778"/>
          <c:w val="0.856746031746032"/>
          <c:h val="0.7937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edison_ccsdt!$N$18</c:f>
              <c:strCache>
                <c:ptCount val="1"/>
                <c:pt idx="0">
                  <c:v>Others</c:v>
                </c:pt>
              </c:strCache>
            </c:strRef>
          </c:tx>
          <c:invertIfNegative val="0"/>
          <c:cat>
            <c:strRef>
              <c:f>(edison_ccsdt!$O$17,edison_ccsdt!$R$17,edison_ccsdt!$U$17)</c:f>
              <c:strCache>
                <c:ptCount val="3"/>
                <c:pt idx="0">
                  <c:v>W5</c:v>
                </c:pt>
                <c:pt idx="1">
                  <c:v>W16</c:v>
                </c:pt>
                <c:pt idx="2">
                  <c:v>W21</c:v>
                </c:pt>
              </c:strCache>
            </c:strRef>
          </c:cat>
          <c:val>
            <c:numRef>
              <c:f>(edison_ccsdt!$O$18,edison_ccsdt!$R$18,edison_ccsdt!$U$18)</c:f>
              <c:numCache>
                <c:formatCode>General</c:formatCode>
                <c:ptCount val="3"/>
                <c:pt idx="0">
                  <c:v>0.00238888888888889</c:v>
                </c:pt>
                <c:pt idx="1">
                  <c:v>0.0563611111111115</c:v>
                </c:pt>
                <c:pt idx="2">
                  <c:v>0.0879722222222214</c:v>
                </c:pt>
              </c:numCache>
            </c:numRef>
          </c:val>
        </c:ser>
        <c:ser>
          <c:idx val="1"/>
          <c:order val="1"/>
          <c:tx>
            <c:strRef>
              <c:f>edison_ccsdt!$N$19</c:f>
              <c:strCache>
                <c:ptCount val="1"/>
                <c:pt idx="0">
                  <c:v>(T) portion</c:v>
                </c:pt>
              </c:strCache>
            </c:strRef>
          </c:tx>
          <c:invertIfNegative val="0"/>
          <c:cat>
            <c:strRef>
              <c:f>(edison_ccsdt!$O$17,edison_ccsdt!$R$17,edison_ccsdt!$U$17)</c:f>
              <c:strCache>
                <c:ptCount val="3"/>
                <c:pt idx="0">
                  <c:v>W5</c:v>
                </c:pt>
                <c:pt idx="1">
                  <c:v>W16</c:v>
                </c:pt>
                <c:pt idx="2">
                  <c:v>W21</c:v>
                </c:pt>
              </c:strCache>
            </c:strRef>
          </c:cat>
          <c:val>
            <c:numRef>
              <c:f>(edison_ccsdt!$O$19,edison_ccsdt!$R$19,edison_ccsdt!$U$19)</c:f>
              <c:numCache>
                <c:formatCode>General</c:formatCode>
                <c:ptCount val="3"/>
                <c:pt idx="0">
                  <c:v>0.141916666666667</c:v>
                </c:pt>
                <c:pt idx="1">
                  <c:v>6.740694444444446</c:v>
                </c:pt>
                <c:pt idx="2">
                  <c:v>14.08052777777778</c:v>
                </c:pt>
              </c:numCache>
            </c:numRef>
          </c:val>
        </c:ser>
        <c:ser>
          <c:idx val="2"/>
          <c:order val="2"/>
          <c:tx>
            <c:strRef>
              <c:f>edison_ccsdt!$N$20</c:f>
              <c:strCache>
                <c:ptCount val="1"/>
                <c:pt idx="0">
                  <c:v>CCSD</c:v>
                </c:pt>
              </c:strCache>
            </c:strRef>
          </c:tx>
          <c:invertIfNegative val="0"/>
          <c:cat>
            <c:strRef>
              <c:f>(edison_ccsdt!$O$17,edison_ccsdt!$R$17,edison_ccsdt!$U$17)</c:f>
              <c:strCache>
                <c:ptCount val="3"/>
                <c:pt idx="0">
                  <c:v>W5</c:v>
                </c:pt>
                <c:pt idx="1">
                  <c:v>W16</c:v>
                </c:pt>
                <c:pt idx="2">
                  <c:v>W21</c:v>
                </c:pt>
              </c:strCache>
            </c:strRef>
          </c:cat>
          <c:val>
            <c:numRef>
              <c:f>(edison_ccsdt!$O$20,edison_ccsdt!$R$20,edison_ccsdt!$U$20)</c:f>
              <c:numCache>
                <c:formatCode>General</c:formatCode>
                <c:ptCount val="3"/>
                <c:pt idx="0">
                  <c:v>0.0353611111111111</c:v>
                </c:pt>
                <c:pt idx="1">
                  <c:v>2.10352777777778</c:v>
                </c:pt>
                <c:pt idx="2">
                  <c:v>3.738194444444444</c:v>
                </c:pt>
              </c:numCache>
            </c:numRef>
          </c:val>
        </c:ser>
        <c:ser>
          <c:idx val="3"/>
          <c:order val="3"/>
          <c:tx>
            <c:strRef>
              <c:f>edison_ccsdt!$N$21</c:f>
              <c:strCache>
                <c:ptCount val="1"/>
                <c:pt idx="0">
                  <c:v>4-index</c:v>
                </c:pt>
              </c:strCache>
            </c:strRef>
          </c:tx>
          <c:invertIfNegative val="0"/>
          <c:cat>
            <c:strRef>
              <c:f>(edison_ccsdt!$O$17,edison_ccsdt!$R$17,edison_ccsdt!$U$17)</c:f>
              <c:strCache>
                <c:ptCount val="3"/>
                <c:pt idx="0">
                  <c:v>W5</c:v>
                </c:pt>
                <c:pt idx="1">
                  <c:v>W16</c:v>
                </c:pt>
                <c:pt idx="2">
                  <c:v>W21</c:v>
                </c:pt>
              </c:strCache>
            </c:strRef>
          </c:cat>
          <c:val>
            <c:numRef>
              <c:f>(edison_ccsdt!$O$21,edison_ccsdt!$R$21,edison_ccsdt!$U$21)</c:f>
              <c:numCache>
                <c:formatCode>General</c:formatCode>
                <c:ptCount val="3"/>
                <c:pt idx="0">
                  <c:v>0.00305555555555555</c:v>
                </c:pt>
                <c:pt idx="1">
                  <c:v>0.0918888888888889</c:v>
                </c:pt>
                <c:pt idx="2">
                  <c:v>0.149722222222222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28756600"/>
        <c:axId val="1777217688"/>
      </c:barChart>
      <c:catAx>
        <c:axId val="-2028756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Problem Sizes</a:t>
                </a:r>
                <a:endParaRPr lang="zh-CN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77217688"/>
        <c:crosses val="autoZero"/>
        <c:auto val="1"/>
        <c:lblAlgn val="ctr"/>
        <c:lblOffset val="100"/>
        <c:noMultiLvlLbl val="0"/>
      </c:catAx>
      <c:valAx>
        <c:axId val="1777217688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</a:t>
                </a:r>
                <a:endParaRPr lang="zh-CN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-2028756600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139565079365079"/>
          <c:y val="0.00364618055555555"/>
          <c:w val="0.745931944444444"/>
          <c:h val="0.12558472222222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extLst/>
  </c:spPr>
  <c:txPr>
    <a:bodyPr/>
    <a:lstStyle/>
    <a:p>
      <a:pPr>
        <a:defRPr sz="16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4929249107078"/>
          <c:y val="0.164285438458793"/>
          <c:w val="0.782610496962046"/>
          <c:h val="0.5805266725629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edison_ccsdt!$M$253</c:f>
              <c:strCache>
                <c:ptCount val="1"/>
                <c:pt idx="0">
                  <c:v>DGEMM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edison_ccsdt!$N$250:$Q$251</c:f>
              <c:strCache>
                <c:ptCount val="4"/>
                <c:pt idx="0">
                  <c:v>1704</c:v>
                </c:pt>
                <c:pt idx="1">
                  <c:v>3072</c:v>
                </c:pt>
                <c:pt idx="2">
                  <c:v>6144</c:v>
                </c:pt>
                <c:pt idx="3">
                  <c:v>12288</c:v>
                </c:pt>
              </c:strCache>
            </c:strRef>
          </c:cat>
          <c:val>
            <c:numRef>
              <c:f>edison_ccsdt!$N$253:$Q$253</c:f>
              <c:numCache>
                <c:formatCode>0.00_ </c:formatCode>
                <c:ptCount val="4"/>
                <c:pt idx="0">
                  <c:v>8.00675</c:v>
                </c:pt>
                <c:pt idx="1">
                  <c:v>4.460527777777775</c:v>
                </c:pt>
                <c:pt idx="2">
                  <c:v>2.098491666666666</c:v>
                </c:pt>
                <c:pt idx="3">
                  <c:v>1.059097222222222</c:v>
                </c:pt>
              </c:numCache>
            </c:numRef>
          </c:val>
        </c:ser>
        <c:ser>
          <c:idx val="1"/>
          <c:order val="1"/>
          <c:tx>
            <c:strRef>
              <c:f>edison_ccsdt!$M$254</c:f>
              <c:strCache>
                <c:ptCount val="1"/>
                <c:pt idx="0">
                  <c:v>RMA</c:v>
                </c:pt>
              </c:strCache>
            </c:strRef>
          </c:tx>
          <c:invertIfNegative val="0"/>
          <c:cat>
            <c:strRef>
              <c:f>edison_ccsdt!$N$250:$Q$251</c:f>
              <c:strCache>
                <c:ptCount val="4"/>
                <c:pt idx="0">
                  <c:v>1704</c:v>
                </c:pt>
                <c:pt idx="1">
                  <c:v>3072</c:v>
                </c:pt>
                <c:pt idx="2">
                  <c:v>6144</c:v>
                </c:pt>
                <c:pt idx="3">
                  <c:v>12288</c:v>
                </c:pt>
              </c:strCache>
            </c:strRef>
          </c:cat>
          <c:val>
            <c:numRef>
              <c:f>edison_ccsdt!$N$254:$Q$254</c:f>
              <c:numCache>
                <c:formatCode>0.00_ </c:formatCode>
                <c:ptCount val="4"/>
                <c:pt idx="0">
                  <c:v>6.622301002777775</c:v>
                </c:pt>
                <c:pt idx="1">
                  <c:v>3.834518347222222</c:v>
                </c:pt>
                <c:pt idx="2">
                  <c:v>1.941599773055555</c:v>
                </c:pt>
                <c:pt idx="3">
                  <c:v>1.109574975555556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29573528"/>
        <c:axId val="-2044603608"/>
      </c:barChart>
      <c:catAx>
        <c:axId val="-2029573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Cores</a:t>
                </a:r>
                <a:endParaRPr lang="zh-CN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44603608"/>
        <c:crosses val="autoZero"/>
        <c:auto val="1"/>
        <c:lblAlgn val="ctr"/>
        <c:lblOffset val="100"/>
        <c:noMultiLvlLbl val="0"/>
      </c:catAx>
      <c:valAx>
        <c:axId val="-20446036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(h)</a:t>
                </a:r>
                <a:endParaRPr lang="zh-CN"/>
              </a:p>
            </c:rich>
          </c:tx>
          <c:layout/>
          <c:overlay val="0"/>
        </c:title>
        <c:numFmt formatCode="0_ " sourceLinked="0"/>
        <c:majorTickMark val="out"/>
        <c:minorTickMark val="none"/>
        <c:tickLblPos val="nextTo"/>
        <c:crossAx val="-2029573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0041338582677"/>
          <c:y val="0.0389239583333333"/>
          <c:w val="0.753161706349206"/>
          <c:h val="0.101905555555556"/>
        </c:manualLayout>
      </c:layout>
      <c:overlay val="0"/>
    </c:legend>
    <c:plotVisOnly val="1"/>
    <c:dispBlanksAs val="gap"/>
    <c:showDLblsOverMax val="0"/>
  </c:chart>
  <c:spPr>
    <a:extLst/>
  </c:spPr>
  <c:txPr>
    <a:bodyPr/>
    <a:lstStyle/>
    <a:p>
      <a:pPr>
        <a:defRPr sz="14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158834483514"/>
          <c:y val="0.118180555555556"/>
          <c:w val="0.720515241139625"/>
          <c:h val="0.6780243055555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edison_ccsdt!$P$113</c:f>
              <c:strCache>
                <c:ptCount val="1"/>
                <c:pt idx="0">
                  <c:v>Wall Time</c:v>
                </c:pt>
              </c:strCache>
            </c:strRef>
          </c:tx>
          <c:invertIfNegative val="0"/>
          <c:cat>
            <c:numRef>
              <c:f>edison_ccsdt!$O$114:$O$117</c:f>
              <c:numCache>
                <c:formatCode>General</c:formatCode>
                <c:ptCount val="4"/>
                <c:pt idx="0">
                  <c:v>1704.0</c:v>
                </c:pt>
                <c:pt idx="1">
                  <c:v>3072.0</c:v>
                </c:pt>
                <c:pt idx="2">
                  <c:v>6144.0</c:v>
                </c:pt>
                <c:pt idx="3">
                  <c:v>12288.0</c:v>
                </c:pt>
              </c:numCache>
            </c:numRef>
          </c:cat>
          <c:val>
            <c:numRef>
              <c:f>edison_ccsdt!$P$114:$P$117</c:f>
              <c:numCache>
                <c:formatCode>General</c:formatCode>
                <c:ptCount val="4"/>
                <c:pt idx="0">
                  <c:v>14.0805277777778</c:v>
                </c:pt>
                <c:pt idx="1">
                  <c:v>8.340305555555551</c:v>
                </c:pt>
                <c:pt idx="2">
                  <c:v>4.138944444444444</c:v>
                </c:pt>
                <c:pt idx="3">
                  <c:v>2.204916666666666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7079704"/>
        <c:axId val="1789265864"/>
      </c:barChart>
      <c:lineChart>
        <c:grouping val="standard"/>
        <c:varyColors val="0"/>
        <c:ser>
          <c:idx val="1"/>
          <c:order val="1"/>
          <c:tx>
            <c:strRef>
              <c:f>edison_ccsdt!$Q$113</c:f>
              <c:strCache>
                <c:ptCount val="1"/>
                <c:pt idx="0">
                  <c:v>Para-E</c:v>
                </c:pt>
              </c:strCache>
            </c:strRef>
          </c:tx>
          <c:dLbls>
            <c:dLbl>
              <c:idx val="0"/>
              <c:layout>
                <c:manualLayout>
                  <c:x val="-0.0702311315587688"/>
                  <c:y val="0.056444444444444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_);[Red]\(#,##0.0\)" sourceLinked="0"/>
            <c:txPr>
              <a:bodyPr/>
              <a:lstStyle/>
              <a:p>
                <a:pPr>
                  <a:defRPr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zh-CN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edison_ccsdt!$O$114:$O$117</c:f>
              <c:numCache>
                <c:formatCode>General</c:formatCode>
                <c:ptCount val="4"/>
                <c:pt idx="0">
                  <c:v>1704.0</c:v>
                </c:pt>
                <c:pt idx="1">
                  <c:v>3072.0</c:v>
                </c:pt>
                <c:pt idx="2">
                  <c:v>6144.0</c:v>
                </c:pt>
                <c:pt idx="3">
                  <c:v>12288.0</c:v>
                </c:pt>
              </c:numCache>
            </c:numRef>
          </c:cat>
          <c:val>
            <c:numRef>
              <c:f>edison_ccsdt!$Q$114:$Q$117</c:f>
              <c:numCache>
                <c:formatCode>General</c:formatCode>
                <c:ptCount val="4"/>
                <c:pt idx="0">
                  <c:v>100.0</c:v>
                </c:pt>
                <c:pt idx="1">
                  <c:v>93.64516323426083</c:v>
                </c:pt>
                <c:pt idx="2">
                  <c:v>94.35126342683336</c:v>
                </c:pt>
                <c:pt idx="3">
                  <c:v>88.55541878078668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edison_ccsdt!$R$113</c:f>
              <c:strCache>
                <c:ptCount val="1"/>
                <c:pt idx="0">
                  <c:v>Comp-E</c:v>
                </c:pt>
              </c:strCache>
            </c:strRef>
          </c:tx>
          <c:dLbls>
            <c:dLbl>
              <c:idx val="0"/>
              <c:layout>
                <c:manualLayout>
                  <c:x val="-0.0587275316424183"/>
                  <c:y val="-0.13581944444444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_);[Red]\(#,##0.0\)" sourceLinked="0"/>
            <c:txPr>
              <a:bodyPr/>
              <a:lstStyle/>
              <a:p>
                <a:pPr>
                  <a:defRPr>
                    <a:solidFill>
                      <a:schemeClr val="accent3"/>
                    </a:solidFill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edison_ccsdt!$O$114:$O$117</c:f>
              <c:numCache>
                <c:formatCode>General</c:formatCode>
                <c:ptCount val="4"/>
                <c:pt idx="0">
                  <c:v>1704.0</c:v>
                </c:pt>
                <c:pt idx="1">
                  <c:v>3072.0</c:v>
                </c:pt>
                <c:pt idx="2">
                  <c:v>6144.0</c:v>
                </c:pt>
                <c:pt idx="3">
                  <c:v>12288.0</c:v>
                </c:pt>
              </c:numCache>
            </c:numRef>
          </c:cat>
          <c:val>
            <c:numRef>
              <c:f>edison_ccsdt!$R$114:$R$117</c:f>
              <c:numCache>
                <c:formatCode>General</c:formatCode>
                <c:ptCount val="4"/>
                <c:pt idx="0">
                  <c:v>56.8639906569159</c:v>
                </c:pt>
                <c:pt idx="1">
                  <c:v>53.25037687218362</c:v>
                </c:pt>
                <c:pt idx="2">
                  <c:v>53.65189361971643</c:v>
                </c:pt>
                <c:pt idx="3">
                  <c:v>50.35614506169917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7032728"/>
        <c:axId val="1807176216"/>
      </c:lineChart>
      <c:catAx>
        <c:axId val="1807079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Cores</a:t>
                </a:r>
                <a:endParaRPr lang="zh-CN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89265864"/>
        <c:crosses val="autoZero"/>
        <c:auto val="1"/>
        <c:lblAlgn val="ctr"/>
        <c:lblOffset val="100"/>
        <c:noMultiLvlLbl val="0"/>
      </c:catAx>
      <c:valAx>
        <c:axId val="1789265864"/>
        <c:scaling>
          <c:orientation val="minMax"/>
          <c:max val="2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(h)</a:t>
                </a:r>
                <a:endParaRPr lang="zh-CN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07079704"/>
        <c:crosses val="autoZero"/>
        <c:crossBetween val="between"/>
        <c:majorUnit val="4.0"/>
      </c:valAx>
      <c:valAx>
        <c:axId val="1807176216"/>
        <c:scaling>
          <c:orientation val="minMax"/>
          <c:max val="100.0"/>
          <c:min val="0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Efficiency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07032728"/>
        <c:crosses val="max"/>
        <c:crossBetween val="between"/>
        <c:majorUnit val="20.0"/>
      </c:valAx>
      <c:catAx>
        <c:axId val="1807032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0717621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3117247498398"/>
          <c:y val="0.00358541666666667"/>
          <c:w val="0.810777840846852"/>
          <c:h val="0.101682919349893"/>
        </c:manualLayout>
      </c:layout>
      <c:overlay val="0"/>
    </c:legend>
    <c:plotVisOnly val="1"/>
    <c:dispBlanksAs val="gap"/>
    <c:showDLblsOverMax val="0"/>
  </c:chart>
  <c:spPr>
    <a:extLst/>
  </c:spPr>
  <c:txPr>
    <a:bodyPr/>
    <a:lstStyle/>
    <a:p>
      <a:pPr>
        <a:defRPr sz="14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96428571429"/>
          <c:y val="0.0594148585783084"/>
          <c:w val="0.700925198412698"/>
          <c:h val="0.752557945861449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dmmap_overhead!$Q$3</c:f>
              <c:strCache>
                <c:ptCount val="1"/>
                <c:pt idx="0">
                  <c:v>System Interrupts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dmmap_overhead!$N$4:$N$9</c:f>
              <c:numCache>
                <c:formatCode>General</c:formatCode>
                <c:ptCount val="6"/>
                <c:pt idx="0">
                  <c:v>1.0</c:v>
                </c:pt>
                <c:pt idx="1">
                  <c:v>4.0</c:v>
                </c:pt>
                <c:pt idx="2">
                  <c:v>16.0</c:v>
                </c:pt>
                <c:pt idx="3">
                  <c:v>64.0</c:v>
                </c:pt>
                <c:pt idx="4">
                  <c:v>256.0</c:v>
                </c:pt>
                <c:pt idx="5">
                  <c:v>1024.0</c:v>
                </c:pt>
              </c:numCache>
            </c:numRef>
          </c:cat>
          <c:val>
            <c:numRef>
              <c:f>dmmap_overhead!$Q$4:$Q$9</c:f>
              <c:numCache>
                <c:formatCode>0_ </c:formatCode>
                <c:ptCount val="6"/>
                <c:pt idx="0">
                  <c:v>9897.5</c:v>
                </c:pt>
                <c:pt idx="1">
                  <c:v>10791.5</c:v>
                </c:pt>
                <c:pt idx="2">
                  <c:v>11248.0</c:v>
                </c:pt>
                <c:pt idx="3">
                  <c:v>26783.0</c:v>
                </c:pt>
                <c:pt idx="4">
                  <c:v>22448.0</c:v>
                </c:pt>
                <c:pt idx="5">
                  <c:v>87561.0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9286392"/>
        <c:axId val="1771749128"/>
      </c:barChart>
      <c:lineChart>
        <c:grouping val="standard"/>
        <c:varyColors val="0"/>
        <c:ser>
          <c:idx val="0"/>
          <c:order val="0"/>
          <c:tx>
            <c:strRef>
              <c:f>dmmap_overhead!$O$3</c:f>
              <c:strCache>
                <c:ptCount val="1"/>
                <c:pt idx="0">
                  <c:v>Original MPI</c:v>
                </c:pt>
              </c:strCache>
            </c:strRef>
          </c:tx>
          <c:cat>
            <c:numRef>
              <c:f>dmmap_overhead!$N$4:$N$9</c:f>
              <c:numCache>
                <c:formatCode>General</c:formatCode>
                <c:ptCount val="6"/>
                <c:pt idx="0">
                  <c:v>1.0</c:v>
                </c:pt>
                <c:pt idx="1">
                  <c:v>4.0</c:v>
                </c:pt>
                <c:pt idx="2">
                  <c:v>16.0</c:v>
                </c:pt>
                <c:pt idx="3">
                  <c:v>64.0</c:v>
                </c:pt>
                <c:pt idx="4">
                  <c:v>256.0</c:v>
                </c:pt>
                <c:pt idx="5">
                  <c:v>1024.0</c:v>
                </c:pt>
              </c:numCache>
            </c:numRef>
          </c:cat>
          <c:val>
            <c:numRef>
              <c:f>dmmap_overhead!$O$4:$O$9</c:f>
              <c:numCache>
                <c:formatCode>General</c:formatCode>
                <c:ptCount val="6"/>
                <c:pt idx="0">
                  <c:v>0.146952</c:v>
                </c:pt>
                <c:pt idx="1">
                  <c:v>0.146544</c:v>
                </c:pt>
                <c:pt idx="2">
                  <c:v>0.149356</c:v>
                </c:pt>
                <c:pt idx="3">
                  <c:v>0.17835</c:v>
                </c:pt>
                <c:pt idx="4">
                  <c:v>0.337253</c:v>
                </c:pt>
                <c:pt idx="5">
                  <c:v>1.044697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dmmap_overhead!$P$3</c:f>
              <c:strCache>
                <c:ptCount val="1"/>
                <c:pt idx="0">
                  <c:v>DMMAP-based async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numRef>
              <c:f>dmmap_overhead!$N$4:$N$9</c:f>
              <c:numCache>
                <c:formatCode>General</c:formatCode>
                <c:ptCount val="6"/>
                <c:pt idx="0">
                  <c:v>1.0</c:v>
                </c:pt>
                <c:pt idx="1">
                  <c:v>4.0</c:v>
                </c:pt>
                <c:pt idx="2">
                  <c:v>16.0</c:v>
                </c:pt>
                <c:pt idx="3">
                  <c:v>64.0</c:v>
                </c:pt>
                <c:pt idx="4">
                  <c:v>256.0</c:v>
                </c:pt>
                <c:pt idx="5">
                  <c:v>1024.0</c:v>
                </c:pt>
              </c:numCache>
            </c:numRef>
          </c:cat>
          <c:val>
            <c:numRef>
              <c:f>dmmap_overhead!$P$4:$P$9</c:f>
              <c:numCache>
                <c:formatCode>General</c:formatCode>
                <c:ptCount val="6"/>
                <c:pt idx="0">
                  <c:v>0.00932099999999999</c:v>
                </c:pt>
                <c:pt idx="1">
                  <c:v>0.033704</c:v>
                </c:pt>
                <c:pt idx="2">
                  <c:v>0.137114</c:v>
                </c:pt>
                <c:pt idx="3">
                  <c:v>0.547878</c:v>
                </c:pt>
                <c:pt idx="4">
                  <c:v>2.168084</c:v>
                </c:pt>
                <c:pt idx="5">
                  <c:v>8.738380999999997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1406840"/>
        <c:axId val="1807033128"/>
      </c:lineChart>
      <c:catAx>
        <c:axId val="1771406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Operations</a:t>
                </a:r>
                <a:endParaRPr lang="zh-CN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07033128"/>
        <c:crosses val="autoZero"/>
        <c:auto val="1"/>
        <c:lblAlgn val="ctr"/>
        <c:lblOffset val="100"/>
        <c:noMultiLvlLbl val="0"/>
      </c:catAx>
      <c:valAx>
        <c:axId val="18070331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on Rank 0(ms)</a:t>
                </a:r>
                <a:endParaRPr lang="zh-CN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771406840"/>
        <c:crosses val="autoZero"/>
        <c:crossBetween val="between"/>
      </c:valAx>
      <c:valAx>
        <c:axId val="177174912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Interrupts</a:t>
                </a:r>
                <a:endParaRPr lang="zh-CN"/>
              </a:p>
            </c:rich>
          </c:tx>
          <c:layout/>
          <c:overlay val="0"/>
        </c:title>
        <c:numFmt formatCode="0_ " sourceLinked="1"/>
        <c:majorTickMark val="out"/>
        <c:minorTickMark val="none"/>
        <c:tickLblPos val="nextTo"/>
        <c:crossAx val="-2029286392"/>
        <c:crosses val="max"/>
        <c:crossBetween val="between"/>
      </c:valAx>
      <c:catAx>
        <c:axId val="-2029286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7174912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32516865079365"/>
          <c:y val="0.0663444444444444"/>
          <c:w val="0.516910243055556"/>
          <c:h val="0.2319657407407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xMode val="edge"/>
          <c:yMode val="edge"/>
          <c:x val="0.0604761904761905"/>
          <c:y val="0.0264583333333333"/>
          <c:w val="0.881944444444444"/>
          <c:h val="0.8819444444444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edison_ccsdt!$P$106</c:f>
              <c:strCache>
                <c:ptCount val="1"/>
                <c:pt idx="0">
                  <c:v>Original MPI</c:v>
                </c:pt>
              </c:strCache>
            </c:strRef>
          </c:tx>
          <c:invertIfNegative val="0"/>
          <c:dLbls>
            <c:numFmt formatCode="#,##0.0_);[Red]\(#,##0.0\)" sourceLinked="0"/>
            <c:txPr>
              <a:bodyPr rot="-5400000" vert="horz"/>
              <a:lstStyle/>
              <a:p>
                <a:pPr>
                  <a:defRPr>
                    <a:solidFill>
                      <a:srgbClr val="0000FF"/>
                    </a:solidFill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edison_ccsdt!$O$107:$O$110</c:f>
              <c:numCache>
                <c:formatCode>General</c:formatCode>
                <c:ptCount val="4"/>
                <c:pt idx="0">
                  <c:v>1704.0</c:v>
                </c:pt>
                <c:pt idx="1">
                  <c:v>3072.0</c:v>
                </c:pt>
                <c:pt idx="2">
                  <c:v>6144.0</c:v>
                </c:pt>
                <c:pt idx="3">
                  <c:v>12288.0</c:v>
                </c:pt>
              </c:numCache>
            </c:numRef>
          </c:cat>
          <c:val>
            <c:numRef>
              <c:f>edison_ccsdt!$P$107:$P$110</c:f>
              <c:numCache>
                <c:formatCode>General</c:formatCode>
                <c:ptCount val="4"/>
                <c:pt idx="0">
                  <c:v>14.08052777777778</c:v>
                </c:pt>
                <c:pt idx="1">
                  <c:v>8.340305555555551</c:v>
                </c:pt>
                <c:pt idx="2">
                  <c:v>4.138944444444444</c:v>
                </c:pt>
                <c:pt idx="3">
                  <c:v>2.204916666666666</c:v>
                </c:pt>
              </c:numCache>
            </c:numRef>
          </c:val>
        </c:ser>
        <c:ser>
          <c:idx val="1"/>
          <c:order val="1"/>
          <c:tx>
            <c:strRef>
              <c:f>edison_ccsdt!$Q$106</c:f>
              <c:strCache>
                <c:ptCount val="1"/>
                <c:pt idx="0">
                  <c:v>Casper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#,##0.0_);[Red]\(#,##0.0\)" sourceLinked="0"/>
            <c:txPr>
              <a:bodyPr rot="-5400000" vert="horz"/>
              <a:lstStyle/>
              <a:p>
                <a:pPr>
                  <a:defRPr b="1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edison_ccsdt!$O$107:$O$110</c:f>
              <c:numCache>
                <c:formatCode>General</c:formatCode>
                <c:ptCount val="4"/>
                <c:pt idx="0">
                  <c:v>1704.0</c:v>
                </c:pt>
                <c:pt idx="1">
                  <c:v>3072.0</c:v>
                </c:pt>
                <c:pt idx="2">
                  <c:v>6144.0</c:v>
                </c:pt>
                <c:pt idx="3">
                  <c:v>12288.0</c:v>
                </c:pt>
              </c:numCache>
            </c:numRef>
          </c:cat>
          <c:val>
            <c:numRef>
              <c:f>edison_ccsdt!$Q$107:$Q$110</c:f>
              <c:numCache>
                <c:formatCode>General</c:formatCode>
                <c:ptCount val="4"/>
                <c:pt idx="0">
                  <c:v>8.209305555555551</c:v>
                </c:pt>
                <c:pt idx="1">
                  <c:v>4.605638888888889</c:v>
                </c:pt>
                <c:pt idx="2">
                  <c:v>2.289472222222222</c:v>
                </c:pt>
                <c:pt idx="3">
                  <c:v>1.175972222222222</c:v>
                </c:pt>
              </c:numCache>
            </c:numRef>
          </c:val>
        </c:ser>
        <c:ser>
          <c:idx val="2"/>
          <c:order val="2"/>
          <c:tx>
            <c:strRef>
              <c:f>edison_ccsdt!$R$106</c:f>
              <c:strCache>
                <c:ptCount val="1"/>
                <c:pt idx="0">
                  <c:v>Thread(O)</c:v>
                </c:pt>
              </c:strCache>
            </c:strRef>
          </c:tx>
          <c:invertIfNegative val="0"/>
          <c:cat>
            <c:numRef>
              <c:f>edison_ccsdt!$O$107:$O$110</c:f>
              <c:numCache>
                <c:formatCode>General</c:formatCode>
                <c:ptCount val="4"/>
                <c:pt idx="0">
                  <c:v>1704.0</c:v>
                </c:pt>
                <c:pt idx="1">
                  <c:v>3072.0</c:v>
                </c:pt>
                <c:pt idx="2">
                  <c:v>6144.0</c:v>
                </c:pt>
                <c:pt idx="3">
                  <c:v>12288.0</c:v>
                </c:pt>
              </c:numCache>
            </c:numRef>
          </c:cat>
          <c:val>
            <c:numRef>
              <c:f>edison_ccsdt!$R$107:$R$110</c:f>
              <c:numCache>
                <c:formatCode>General</c:formatCode>
                <c:ptCount val="4"/>
                <c:pt idx="0">
                  <c:v>16.24413888888889</c:v>
                </c:pt>
                <c:pt idx="1">
                  <c:v>8.718749999999998</c:v>
                </c:pt>
                <c:pt idx="2">
                  <c:v>4.265305555555548</c:v>
                </c:pt>
                <c:pt idx="3">
                  <c:v>2.275277777777778</c:v>
                </c:pt>
              </c:numCache>
            </c:numRef>
          </c:val>
        </c:ser>
        <c:ser>
          <c:idx val="3"/>
          <c:order val="3"/>
          <c:tx>
            <c:strRef>
              <c:f>edison_ccsdt!$S$106</c:f>
              <c:strCache>
                <c:ptCount val="1"/>
                <c:pt idx="0">
                  <c:v>Thread(D)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edison_ccsdt!$O$107:$O$110</c:f>
              <c:numCache>
                <c:formatCode>General</c:formatCode>
                <c:ptCount val="4"/>
                <c:pt idx="0">
                  <c:v>1704.0</c:v>
                </c:pt>
                <c:pt idx="1">
                  <c:v>3072.0</c:v>
                </c:pt>
                <c:pt idx="2">
                  <c:v>6144.0</c:v>
                </c:pt>
                <c:pt idx="3">
                  <c:v>12288.0</c:v>
                </c:pt>
              </c:numCache>
            </c:numRef>
          </c:cat>
          <c:val>
            <c:numRef>
              <c:f>edison_ccsdt!$S$107:$S$110</c:f>
              <c:numCache>
                <c:formatCode>General</c:formatCode>
                <c:ptCount val="4"/>
                <c:pt idx="0">
                  <c:v>15.59197222222222</c:v>
                </c:pt>
                <c:pt idx="1">
                  <c:v>8.62413888888889</c:v>
                </c:pt>
                <c:pt idx="2">
                  <c:v>4.265305555555548</c:v>
                </c:pt>
                <c:pt idx="3">
                  <c:v>2.274111111111111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2390248"/>
        <c:axId val="1771525176"/>
      </c:barChart>
      <c:catAx>
        <c:axId val="2142390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Cores</a:t>
                </a:r>
                <a:endParaRPr lang="zh-CN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71525176"/>
        <c:crosses val="autoZero"/>
        <c:auto val="1"/>
        <c:lblAlgn val="ctr"/>
        <c:lblOffset val="100"/>
        <c:noMultiLvlLbl val="0"/>
      </c:catAx>
      <c:valAx>
        <c:axId val="1771525176"/>
        <c:scaling>
          <c:orientation val="minMax"/>
          <c:max val="18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(h)</a:t>
                </a:r>
                <a:endParaRPr lang="zh-CN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2390248"/>
        <c:crosses val="autoZero"/>
        <c:crossBetween val="between"/>
        <c:majorUnit val="3.0"/>
      </c:valAx>
    </c:plotArea>
    <c:legend>
      <c:legendPos val="r"/>
      <c:layout>
        <c:manualLayout>
          <c:xMode val="edge"/>
          <c:yMode val="edge"/>
          <c:x val="0.349131944444444"/>
          <c:y val="0.0742017361111111"/>
          <c:w val="0.59825"/>
          <c:h val="0.196140277777778"/>
        </c:manualLayout>
      </c:layout>
      <c:overlay val="0"/>
    </c:legend>
    <c:plotVisOnly val="1"/>
    <c:dispBlanksAs val="gap"/>
    <c:showDLblsOverMax val="0"/>
  </c:chart>
  <c:spPr>
    <a:extLst/>
  </c:spPr>
  <c:txPr>
    <a:bodyPr/>
    <a:lstStyle/>
    <a:p>
      <a:pPr>
        <a:defRPr sz="15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xMode val="edge"/>
          <c:yMode val="edge"/>
          <c:x val="0.0604761904761905"/>
          <c:y val="0.0264583333333333"/>
          <c:w val="0.881944444444444"/>
          <c:h val="0.881944444444444"/>
        </c:manualLayout>
      </c:layout>
      <c:lineChart>
        <c:grouping val="standard"/>
        <c:varyColors val="0"/>
        <c:ser>
          <c:idx val="0"/>
          <c:order val="0"/>
          <c:tx>
            <c:strRef>
              <c:f>edison_ccsdt!$V$106</c:f>
              <c:strCache>
                <c:ptCount val="1"/>
                <c:pt idx="0">
                  <c:v>Original MPI</c:v>
                </c:pt>
              </c:strCache>
            </c:strRef>
          </c:tx>
          <c:dLbls>
            <c:dLbl>
              <c:idx val="3"/>
              <c:layout>
                <c:manualLayout>
                  <c:x val="-0.0699656746031747"/>
                  <c:y val="-0.096131944444444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_);[Red]\(#,##0.0\)" sourceLinked="0"/>
            <c:txPr>
              <a:bodyPr/>
              <a:lstStyle/>
              <a:p>
                <a:pPr>
                  <a:defRPr>
                    <a:solidFill>
                      <a:srgbClr val="0000FF"/>
                    </a:solidFill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edison_ccsdt!$O$107:$O$110</c:f>
              <c:numCache>
                <c:formatCode>General</c:formatCode>
                <c:ptCount val="4"/>
                <c:pt idx="0">
                  <c:v>1704.0</c:v>
                </c:pt>
                <c:pt idx="1">
                  <c:v>3072.0</c:v>
                </c:pt>
                <c:pt idx="2">
                  <c:v>6144.0</c:v>
                </c:pt>
                <c:pt idx="3">
                  <c:v>12288.0</c:v>
                </c:pt>
              </c:numCache>
            </c:numRef>
          </c:cat>
          <c:val>
            <c:numRef>
              <c:f>edison_ccsdt!$V$107:$V$110</c:f>
              <c:numCache>
                <c:formatCode>General</c:formatCode>
                <c:ptCount val="4"/>
                <c:pt idx="0">
                  <c:v>56.86399065691587</c:v>
                </c:pt>
                <c:pt idx="1">
                  <c:v>53.25037687218362</c:v>
                </c:pt>
                <c:pt idx="2">
                  <c:v>53.65189361971639</c:v>
                </c:pt>
                <c:pt idx="3">
                  <c:v>50.35614506169915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edison_ccsdt!$W$106</c:f>
              <c:strCache>
                <c:ptCount val="1"/>
                <c:pt idx="0">
                  <c:v>Casper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marker>
          <c:dLbls>
            <c:numFmt formatCode="#,##0.0_);[Red]\(#,##0.0\)" sourceLinked="0"/>
            <c:txPr>
              <a:bodyPr/>
              <a:lstStyle/>
              <a:p>
                <a:pPr>
                  <a:defRPr b="1">
                    <a:solidFill>
                      <a:srgbClr val="5C8A00"/>
                    </a:solidFill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edison_ccsdt!$O$107:$O$110</c:f>
              <c:numCache>
                <c:formatCode>General</c:formatCode>
                <c:ptCount val="4"/>
                <c:pt idx="0">
                  <c:v>1704.0</c:v>
                </c:pt>
                <c:pt idx="1">
                  <c:v>3072.0</c:v>
                </c:pt>
                <c:pt idx="2">
                  <c:v>6144.0</c:v>
                </c:pt>
                <c:pt idx="3">
                  <c:v>12288.0</c:v>
                </c:pt>
              </c:numCache>
            </c:numRef>
          </c:cat>
          <c:val>
            <c:numRef>
              <c:f>edison_ccsdt!$W$107:$W$110</c:f>
              <c:numCache>
                <c:formatCode>General</c:formatCode>
                <c:ptCount val="4"/>
                <c:pt idx="0">
                  <c:v>97.53261035071988</c:v>
                </c:pt>
                <c:pt idx="1">
                  <c:v>96.43057668588626</c:v>
                </c:pt>
                <c:pt idx="2">
                  <c:v>96.99275006521396</c:v>
                </c:pt>
                <c:pt idx="3">
                  <c:v>94.41643383872675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edison_ccsdt!$X$106</c:f>
              <c:strCache>
                <c:ptCount val="1"/>
                <c:pt idx="0">
                  <c:v>Thread(O)</c:v>
                </c:pt>
              </c:strCache>
            </c:strRef>
          </c:tx>
          <c:cat>
            <c:numRef>
              <c:f>edison_ccsdt!$O$107:$O$110</c:f>
              <c:numCache>
                <c:formatCode>General</c:formatCode>
                <c:ptCount val="4"/>
                <c:pt idx="0">
                  <c:v>1704.0</c:v>
                </c:pt>
                <c:pt idx="1">
                  <c:v>3072.0</c:v>
                </c:pt>
                <c:pt idx="2">
                  <c:v>6144.0</c:v>
                </c:pt>
                <c:pt idx="3">
                  <c:v>12288.0</c:v>
                </c:pt>
              </c:numCache>
            </c:numRef>
          </c:cat>
          <c:val>
            <c:numRef>
              <c:f>edison_ccsdt!$X$107:$X$110</c:f>
              <c:numCache>
                <c:formatCode>General</c:formatCode>
                <c:ptCount val="4"/>
                <c:pt idx="0">
                  <c:v>49.29008582582778</c:v>
                </c:pt>
                <c:pt idx="1">
                  <c:v>50.93900089605735</c:v>
                </c:pt>
                <c:pt idx="2">
                  <c:v>52.06243823306262</c:v>
                </c:pt>
                <c:pt idx="3">
                  <c:v>48.79892231183615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edison_ccsdt!$Y$106</c:f>
              <c:strCache>
                <c:ptCount val="1"/>
                <c:pt idx="0">
                  <c:v>Thread(D)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numRef>
              <c:f>edison_ccsdt!$O$107:$O$110</c:f>
              <c:numCache>
                <c:formatCode>General</c:formatCode>
                <c:ptCount val="4"/>
                <c:pt idx="0">
                  <c:v>1704.0</c:v>
                </c:pt>
                <c:pt idx="1">
                  <c:v>3072.0</c:v>
                </c:pt>
                <c:pt idx="2">
                  <c:v>6144.0</c:v>
                </c:pt>
                <c:pt idx="3">
                  <c:v>12288.0</c:v>
                </c:pt>
              </c:numCache>
            </c:numRef>
          </c:cat>
          <c:val>
            <c:numRef>
              <c:f>edison_ccsdt!$Y$107:$Y$110</c:f>
              <c:numCache>
                <c:formatCode>General</c:formatCode>
                <c:ptCount val="4"/>
                <c:pt idx="0">
                  <c:v>51.35174617992519</c:v>
                </c:pt>
                <c:pt idx="1">
                  <c:v>51.49782717839776</c:v>
                </c:pt>
                <c:pt idx="2">
                  <c:v>52.06243823306262</c:v>
                </c:pt>
                <c:pt idx="3">
                  <c:v>48.8239571818354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5171176"/>
        <c:axId val="1789900280"/>
      </c:lineChart>
      <c:catAx>
        <c:axId val="1805171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Cores</a:t>
                </a:r>
                <a:endParaRPr lang="zh-CN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89900280"/>
        <c:crosses val="autoZero"/>
        <c:auto val="1"/>
        <c:lblAlgn val="ctr"/>
        <c:lblOffset val="100"/>
        <c:noMultiLvlLbl val="0"/>
      </c:catAx>
      <c:valAx>
        <c:axId val="17899002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Computational Efficiency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05171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18563194444444"/>
          <c:y val="0.598021180555556"/>
          <c:w val="0.605411805555555"/>
          <c:h val="0.162236111111111"/>
        </c:manualLayout>
      </c:layout>
      <c:overlay val="0"/>
      <c:spPr>
        <a:solidFill>
          <a:srgbClr val="FFFFFF"/>
        </a:solidFill>
      </c:spPr>
    </c:legend>
    <c:plotVisOnly val="1"/>
    <c:dispBlanksAs val="gap"/>
    <c:showDLblsOverMax val="0"/>
  </c:chart>
  <c:spPr>
    <a:extLst/>
  </c:spPr>
  <c:txPr>
    <a:bodyPr/>
    <a:lstStyle/>
    <a:p>
      <a:pPr>
        <a:defRPr sz="14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xMode val="edge"/>
          <c:yMode val="edge"/>
          <c:x val="0.0503968253968254"/>
          <c:y val="0.114652777777778"/>
          <c:w val="0.864213095238095"/>
          <c:h val="0.793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edison_ccsdt!$S$252</c:f>
              <c:strCache>
                <c:ptCount val="1"/>
                <c:pt idx="0">
                  <c:v>Sort</c:v>
                </c:pt>
              </c:strCache>
            </c:strRef>
          </c:tx>
          <c:invertIfNegative val="0"/>
          <c:cat>
            <c:strRef>
              <c:f>edison_ccsdt!$T$251:$W$251</c:f>
              <c:strCache>
                <c:ptCount val="4"/>
                <c:pt idx="0">
                  <c:v>Original MPI</c:v>
                </c:pt>
                <c:pt idx="1">
                  <c:v>Casper</c:v>
                </c:pt>
                <c:pt idx="2">
                  <c:v>Thread (O)</c:v>
                </c:pt>
                <c:pt idx="3">
                  <c:v>Thread (D)</c:v>
                </c:pt>
              </c:strCache>
            </c:strRef>
          </c:cat>
          <c:val>
            <c:numRef>
              <c:f>edison_ccsdt!$T$252:$W$252</c:f>
              <c:numCache>
                <c:formatCode>General</c:formatCode>
                <c:ptCount val="4"/>
                <c:pt idx="0">
                  <c:v>0.00797127777777778</c:v>
                </c:pt>
                <c:pt idx="1">
                  <c:v>0.00778375</c:v>
                </c:pt>
                <c:pt idx="2">
                  <c:v>0.00760525</c:v>
                </c:pt>
                <c:pt idx="3">
                  <c:v>0.0142291666666667</c:v>
                </c:pt>
              </c:numCache>
            </c:numRef>
          </c:val>
        </c:ser>
        <c:ser>
          <c:idx val="1"/>
          <c:order val="1"/>
          <c:tx>
            <c:strRef>
              <c:f>edison_ccsdt!$S$253</c:f>
              <c:strCache>
                <c:ptCount val="1"/>
                <c:pt idx="0">
                  <c:v>DGEMM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#,##0.0_);[Red]\(#,##0.0\)" sourceLinked="0"/>
            <c:txPr>
              <a:bodyPr/>
              <a:lstStyle/>
              <a:p>
                <a:pPr>
                  <a:defRPr b="1" i="0">
                    <a:solidFill>
                      <a:srgbClr val="FFFFFF"/>
                    </a:solidFill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edison_ccsdt!$T$251:$W$251</c:f>
              <c:strCache>
                <c:ptCount val="4"/>
                <c:pt idx="0">
                  <c:v>Original MPI</c:v>
                </c:pt>
                <c:pt idx="1">
                  <c:v>Casper</c:v>
                </c:pt>
                <c:pt idx="2">
                  <c:v>Thread (O)</c:v>
                </c:pt>
                <c:pt idx="3">
                  <c:v>Thread (D)</c:v>
                </c:pt>
              </c:strCache>
            </c:strRef>
          </c:cat>
          <c:val>
            <c:numRef>
              <c:f>edison_ccsdt!$T$253:$W$253</c:f>
              <c:numCache>
                <c:formatCode>General</c:formatCode>
                <c:ptCount val="4"/>
                <c:pt idx="0">
                  <c:v>8.00675</c:v>
                </c:pt>
                <c:pt idx="1">
                  <c:v>8.148555555555548</c:v>
                </c:pt>
                <c:pt idx="2">
                  <c:v>15.49033333333333</c:v>
                </c:pt>
                <c:pt idx="3">
                  <c:v>15.74658333333333</c:v>
                </c:pt>
              </c:numCache>
            </c:numRef>
          </c:val>
        </c:ser>
        <c:ser>
          <c:idx val="2"/>
          <c:order val="2"/>
          <c:tx>
            <c:strRef>
              <c:f>edison_ccsdt!$S$254</c:f>
              <c:strCache>
                <c:ptCount val="1"/>
                <c:pt idx="0">
                  <c:v>RMA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0176388888888889"/>
                  <c:y val="-0.15434027777777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numFmt formatCode="#,##0.0_);[Red]\(#,##0.0\)" sourceLinked="0"/>
            <c:txPr>
              <a:bodyPr/>
              <a:lstStyle/>
              <a:p>
                <a:pPr>
                  <a:defRPr b="1" i="0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edison_ccsdt!$T$251:$W$251</c:f>
              <c:strCache>
                <c:ptCount val="4"/>
                <c:pt idx="0">
                  <c:v>Original MPI</c:v>
                </c:pt>
                <c:pt idx="1">
                  <c:v>Casper</c:v>
                </c:pt>
                <c:pt idx="2">
                  <c:v>Thread (O)</c:v>
                </c:pt>
                <c:pt idx="3">
                  <c:v>Thread (D)</c:v>
                </c:pt>
              </c:strCache>
            </c:strRef>
          </c:cat>
          <c:val>
            <c:numRef>
              <c:f>edison_ccsdt!$T$254:$W$254</c:f>
              <c:numCache>
                <c:formatCode>General</c:formatCode>
                <c:ptCount val="4"/>
                <c:pt idx="0">
                  <c:v>6.622301002777775</c:v>
                </c:pt>
                <c:pt idx="1">
                  <c:v>0.0301192727777778</c:v>
                </c:pt>
                <c:pt idx="2">
                  <c:v>0.121513097222222</c:v>
                </c:pt>
                <c:pt idx="3">
                  <c:v>0.0441512355555555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61316872"/>
        <c:axId val="-2007038936"/>
      </c:barChart>
      <c:catAx>
        <c:axId val="1761316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07038936"/>
        <c:crosses val="autoZero"/>
        <c:auto val="1"/>
        <c:lblAlgn val="ctr"/>
        <c:lblOffset val="100"/>
        <c:noMultiLvlLbl val="0"/>
      </c:catAx>
      <c:valAx>
        <c:axId val="-20070389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Tune (h)</a:t>
                </a:r>
                <a:endParaRPr lang="zh-CN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61316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0041338582677"/>
          <c:y val="0.0256947916666667"/>
          <c:w val="0.664967261904762"/>
          <c:h val="0.101905555555556"/>
        </c:manualLayout>
      </c:layout>
      <c:overlay val="0"/>
    </c:legend>
    <c:plotVisOnly val="1"/>
    <c:dispBlanksAs val="gap"/>
    <c:showDLblsOverMax val="0"/>
  </c:chart>
  <c:spPr>
    <a:extLst/>
  </c:spPr>
  <c:txPr>
    <a:bodyPr/>
    <a:lstStyle/>
    <a:p>
      <a:pPr>
        <a:defRPr sz="1500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xMode val="edge"/>
          <c:yMode val="edge"/>
          <c:x val="0.0503968253968254"/>
          <c:y val="0.114652777777778"/>
          <c:w val="0.907142857142857"/>
          <c:h val="0.793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edison_ccsdt!$S$260</c:f>
              <c:strCache>
                <c:ptCount val="1"/>
                <c:pt idx="0">
                  <c:v>Sort</c:v>
                </c:pt>
              </c:strCache>
            </c:strRef>
          </c:tx>
          <c:invertIfNegative val="0"/>
          <c:cat>
            <c:strRef>
              <c:f>edison_ccsdt!$T$259:$W$259</c:f>
              <c:strCache>
                <c:ptCount val="4"/>
                <c:pt idx="0">
                  <c:v>Original MPI</c:v>
                </c:pt>
                <c:pt idx="1">
                  <c:v>Casper</c:v>
                </c:pt>
                <c:pt idx="2">
                  <c:v>Thread (O)</c:v>
                </c:pt>
                <c:pt idx="3">
                  <c:v>Thread (D)</c:v>
                </c:pt>
              </c:strCache>
            </c:strRef>
          </c:cat>
          <c:val>
            <c:numRef>
              <c:f>edison_ccsdt!$T$260:$W$260</c:f>
              <c:numCache>
                <c:formatCode>General</c:formatCode>
                <c:ptCount val="4"/>
                <c:pt idx="0">
                  <c:v>0.00232525555555556</c:v>
                </c:pt>
                <c:pt idx="1">
                  <c:v>0.0021832</c:v>
                </c:pt>
                <c:pt idx="2">
                  <c:v>0.00217008055555556</c:v>
                </c:pt>
                <c:pt idx="3">
                  <c:v>0.00407613888888889</c:v>
                </c:pt>
              </c:numCache>
            </c:numRef>
          </c:val>
        </c:ser>
        <c:ser>
          <c:idx val="1"/>
          <c:order val="1"/>
          <c:tx>
            <c:strRef>
              <c:f>edison_ccsdt!$S$261</c:f>
              <c:strCache>
                <c:ptCount val="1"/>
                <c:pt idx="0">
                  <c:v>DGEMM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#,##0.0_);[Red]\(#,##0.0\)" sourceLinked="0"/>
            <c:txPr>
              <a:bodyPr/>
              <a:lstStyle/>
              <a:p>
                <a:pPr>
                  <a:defRPr b="1" i="0">
                    <a:solidFill>
                      <a:schemeClr val="bg1"/>
                    </a:solidFill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edison_ccsdt!$T$259:$W$259</c:f>
              <c:strCache>
                <c:ptCount val="4"/>
                <c:pt idx="0">
                  <c:v>Original MPI</c:v>
                </c:pt>
                <c:pt idx="1">
                  <c:v>Casper</c:v>
                </c:pt>
                <c:pt idx="2">
                  <c:v>Thread (O)</c:v>
                </c:pt>
                <c:pt idx="3">
                  <c:v>Thread (D)</c:v>
                </c:pt>
              </c:strCache>
            </c:strRef>
          </c:cat>
          <c:val>
            <c:numRef>
              <c:f>edison_ccsdt!$T$261:$W$261</c:f>
              <c:numCache>
                <c:formatCode>General</c:formatCode>
                <c:ptCount val="4"/>
                <c:pt idx="0">
                  <c:v>2.098491666666666</c:v>
                </c:pt>
                <c:pt idx="1">
                  <c:v>2.24492777777778</c:v>
                </c:pt>
                <c:pt idx="2">
                  <c:v>4.234166666666667</c:v>
                </c:pt>
                <c:pt idx="3">
                  <c:v>4.202527777777775</c:v>
                </c:pt>
              </c:numCache>
            </c:numRef>
          </c:val>
        </c:ser>
        <c:ser>
          <c:idx val="2"/>
          <c:order val="2"/>
          <c:tx>
            <c:strRef>
              <c:f>edison_ccsdt!$S$262</c:f>
              <c:strCache>
                <c:ptCount val="1"/>
                <c:pt idx="0">
                  <c:v>RMA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00587962962962963"/>
                  <c:y val="-0.1543402777777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numFmt formatCode="#,##0.0_);[Red]\(#,##0.0\)" sourceLinked="0"/>
            <c:txPr>
              <a:bodyPr/>
              <a:lstStyle/>
              <a:p>
                <a:pPr>
                  <a:defRPr b="1" i="0">
                    <a:solidFill>
                      <a:srgbClr val="6C5614"/>
                    </a:solidFill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edison_ccsdt!$T$259:$W$259</c:f>
              <c:strCache>
                <c:ptCount val="4"/>
                <c:pt idx="0">
                  <c:v>Original MPI</c:v>
                </c:pt>
                <c:pt idx="1">
                  <c:v>Casper</c:v>
                </c:pt>
                <c:pt idx="2">
                  <c:v>Thread (O)</c:v>
                </c:pt>
                <c:pt idx="3">
                  <c:v>Thread (D)</c:v>
                </c:pt>
              </c:strCache>
            </c:strRef>
          </c:cat>
          <c:val>
            <c:numRef>
              <c:f>edison_ccsdt!$T$262:$W$262</c:f>
              <c:numCache>
                <c:formatCode>General</c:formatCode>
                <c:ptCount val="4"/>
                <c:pt idx="0">
                  <c:v>1.941599773055555</c:v>
                </c:pt>
                <c:pt idx="1">
                  <c:v>0.013370705</c:v>
                </c:pt>
                <c:pt idx="2">
                  <c:v>0.0402287169444444</c:v>
                </c:pt>
                <c:pt idx="3">
                  <c:v>0.0227755030555555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07728312"/>
        <c:axId val="-2022396264"/>
      </c:barChart>
      <c:catAx>
        <c:axId val="-2007728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22396264"/>
        <c:crosses val="autoZero"/>
        <c:auto val="1"/>
        <c:lblAlgn val="ctr"/>
        <c:lblOffset val="100"/>
        <c:noMultiLvlLbl val="0"/>
      </c:catAx>
      <c:valAx>
        <c:axId val="-20223962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(h)</a:t>
                </a:r>
                <a:endParaRPr lang="zh-CN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07728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6886507936508"/>
          <c:y val="0.0301045138888889"/>
          <c:w val="0.826237103174603"/>
          <c:h val="0.0974958333333333"/>
        </c:manualLayout>
      </c:layout>
      <c:overlay val="0"/>
    </c:legend>
    <c:plotVisOnly val="1"/>
    <c:dispBlanksAs val="gap"/>
    <c:showDLblsOverMax val="0"/>
  </c:chart>
  <c:spPr>
    <a:extLst/>
  </c:spPr>
  <c:txPr>
    <a:bodyPr/>
    <a:lstStyle/>
    <a:p>
      <a:pPr>
        <a:defRPr sz="1500"/>
      </a:pPr>
      <a:endParaRPr lang="zh-CN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D5299-63F8-3A47-8929-2217130EFE0A}" type="datetime1">
              <a:rPr kumimoji="1" lang="en-US" altLang="zh-CN" smtClean="0"/>
              <a:t>5/11/15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C19EE-244D-674C-9A6A-90D53E8A349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156346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A10CE-D27B-0A40-A73A-42E47D489A4D}" type="datetime1">
              <a:rPr kumimoji="1" lang="en-US" altLang="zh-CN" smtClean="0"/>
              <a:t>5/11/15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E502D-E1D9-7E40-A394-B343ED4AF47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46643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Have worked </a:t>
            </a:r>
            <a:r>
              <a:rPr kumimoji="1" lang="en-US" altLang="zh-CN" baseline="0" dirty="0" smtClean="0"/>
              <a:t>at Argonne for </a:t>
            </a:r>
            <a:r>
              <a:rPr kumimoji="1" lang="en-US" altLang="zh-CN" dirty="0" smtClean="0"/>
              <a:t>1 year,</a:t>
            </a:r>
            <a:r>
              <a:rPr kumimoji="1" lang="en-US" altLang="zh-CN" baseline="0" dirty="0" smtClean="0"/>
              <a:t>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7DAB0-7670-4AC6-92F7-4E69BA0C272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321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CCSD(T) is the "gold standard" quantum chemistry method, which means</a:t>
            </a:r>
          </a:p>
          <a:p>
            <a:r>
              <a:rPr kumimoji="1" lang="en-US" altLang="zh-CN" dirty="0" smtClean="0"/>
              <a:t>that it provides a very high accuracy relative to computational cost,</a:t>
            </a:r>
          </a:p>
          <a:p>
            <a:r>
              <a:rPr kumimoji="1" lang="en-US" altLang="zh-CN" dirty="0" smtClean="0"/>
              <a:t>and in particular, it is a Pareto optimal point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This means that, to</a:t>
            </a:r>
          </a:p>
          <a:p>
            <a:r>
              <a:rPr kumimoji="1" lang="en-US" altLang="zh-CN" dirty="0" smtClean="0"/>
              <a:t>get more accurate than CCSD(T), one needs _substantially_ more</a:t>
            </a:r>
          </a:p>
          <a:p>
            <a:r>
              <a:rPr kumimoji="1" lang="en-US" altLang="zh-CN" dirty="0" smtClean="0"/>
              <a:t>computation, and if one chooses a less accurate method, the loss in</a:t>
            </a:r>
          </a:p>
          <a:p>
            <a:r>
              <a:rPr kumimoji="1" lang="en-US" altLang="zh-CN" dirty="0" smtClean="0"/>
              <a:t>accuracy is greater than the savings in computation.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In any case, CCSD(T) is the most widely used high accuracy method in</a:t>
            </a:r>
          </a:p>
          <a:p>
            <a:r>
              <a:rPr kumimoji="1" lang="en-US" altLang="zh-CN" dirty="0" smtClean="0"/>
              <a:t>quantum chemistry, and it is at the top of the three-tiered pyramid of</a:t>
            </a:r>
          </a:p>
          <a:p>
            <a:r>
              <a:rPr kumimoji="1" lang="en-US" altLang="zh-CN" dirty="0" smtClean="0"/>
              <a:t>methods used for </a:t>
            </a:r>
            <a:r>
              <a:rPr kumimoji="1" lang="en-US" altLang="zh-CN" dirty="0" err="1" smtClean="0"/>
              <a:t>ab</a:t>
            </a:r>
            <a:r>
              <a:rPr kumimoji="1" lang="en-US" altLang="zh-CN" dirty="0" smtClean="0"/>
              <a:t> initio (quantum mechanical) calculations: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Most chemistry studies use a combination of these, with CCSD(T)</a:t>
            </a:r>
          </a:p>
          <a:p>
            <a:r>
              <a:rPr kumimoji="1" lang="en-US" altLang="zh-CN" dirty="0" smtClean="0"/>
              <a:t>applied judiciously to ensure the accuracy of the less expensive</a:t>
            </a:r>
          </a:p>
          <a:p>
            <a:r>
              <a:rPr kumimoji="1" lang="en-US" altLang="zh-CN" dirty="0" smtClean="0"/>
              <a:t>methods.</a:t>
            </a:r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As for what CCSD(T) is, the CCSD part is the iterative evaluation of</a:t>
            </a:r>
          </a:p>
          <a:p>
            <a:r>
              <a:rPr kumimoji="1" lang="en-US" altLang="zh-CN" dirty="0" smtClean="0"/>
              <a:t>the coupled-cluster </a:t>
            </a:r>
            <a:r>
              <a:rPr kumimoji="1" lang="en-US" altLang="zh-CN" dirty="0" err="1" smtClean="0"/>
              <a:t>wavefunction</a:t>
            </a:r>
            <a:r>
              <a:rPr kumimoji="1" lang="en-US" altLang="zh-CN" dirty="0" smtClean="0"/>
              <a:t> with singles and doubles (or singly-</a:t>
            </a:r>
          </a:p>
          <a:p>
            <a:r>
              <a:rPr kumimoji="1" lang="en-US" altLang="zh-CN" dirty="0" smtClean="0"/>
              <a:t>and doubly-excited clusters).  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The (T) is an a posteriori error</a:t>
            </a:r>
          </a:p>
          <a:p>
            <a:r>
              <a:rPr kumimoji="1" lang="en-US" altLang="zh-CN" dirty="0" smtClean="0"/>
              <a:t>correction based upon the </a:t>
            </a:r>
            <a:r>
              <a:rPr kumimoji="1" lang="en-US" altLang="zh-CN" dirty="0" err="1" smtClean="0"/>
              <a:t>perturbative</a:t>
            </a:r>
            <a:r>
              <a:rPr kumimoji="1" lang="en-US" altLang="zh-CN" dirty="0" smtClean="0"/>
              <a:t> approximation of triples (or</a:t>
            </a:r>
          </a:p>
          <a:p>
            <a:r>
              <a:rPr kumimoji="1" lang="en-US" altLang="zh-CN" dirty="0" smtClean="0"/>
              <a:t>triply-excited clusters) complete through 4th-order, with inclusion of</a:t>
            </a:r>
          </a:p>
          <a:p>
            <a:r>
              <a:rPr kumimoji="1" lang="en-US" altLang="zh-CN" dirty="0" smtClean="0"/>
              <a:t>a subset of 5th-order terms determined empirically to be necessary by</a:t>
            </a:r>
          </a:p>
          <a:p>
            <a:r>
              <a:rPr kumimoji="1" lang="en-US" altLang="zh-CN" dirty="0" err="1" smtClean="0"/>
              <a:t>Pople</a:t>
            </a:r>
            <a:r>
              <a:rPr kumimoji="1" lang="en-US" altLang="zh-CN" dirty="0" smtClean="0"/>
              <a:t>* and coworkers.  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The (T) computation is non-iterative, at least</a:t>
            </a:r>
          </a:p>
          <a:p>
            <a:r>
              <a:rPr kumimoji="1" lang="en-US" altLang="zh-CN" dirty="0" smtClean="0"/>
              <a:t>in a canonical formulation (which is what we are doing).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7DAB0-7670-4AC6-92F7-4E69BA0C272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759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7DAB0-7670-4AC6-92F7-4E69BA0C272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3261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Infinite</a:t>
            </a:r>
            <a:r>
              <a:rPr kumimoji="1" lang="en-US" altLang="zh-CN" baseline="0" dirty="0" smtClean="0"/>
              <a:t> cores, do not need interrupt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7DAB0-7670-4AC6-92F7-4E69BA0C272B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7225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Mention</a:t>
            </a:r>
            <a:r>
              <a:rPr kumimoji="1" lang="en-US" altLang="zh-CN" baseline="0" dirty="0" smtClean="0"/>
              <a:t> too many core hours to finish the demo for w21..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E502D-E1D9-7E40-A394-B343ED4AF47A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8497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505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freelogovectors.net/wp-content/uploads/2012/05/university-of-tokyo_logo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5304"/>
            <a:ext cx="2483768" cy="43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Min Si,    CCGrid2015 - Scale Challenge</a:t>
            </a:r>
            <a:endParaRPr kumimoji="1" lang="zh-CN" altLang="en-US" dirty="0" smtClean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C888-2FE0-064A-A66D-AC7112397BA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两列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B7FB8-2D98-B245-81B6-638B34584A4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339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二级</a:t>
            </a:r>
          </a:p>
          <a:p>
            <a:pPr lvl="2"/>
            <a:r>
              <a:rPr lang="zh-CN" altLang="en-US" dirty="0" smtClean="0"/>
              <a:t>三级</a:t>
            </a:r>
          </a:p>
          <a:p>
            <a:pPr lvl="3"/>
            <a:r>
              <a:rPr lang="zh-CN" altLang="en-US" dirty="0" smtClean="0"/>
              <a:t>四级</a:t>
            </a:r>
          </a:p>
          <a:p>
            <a:pPr lvl="4"/>
            <a:r>
              <a:rPr lang="zh-CN" altLang="en-US" dirty="0" smtClean="0"/>
              <a:t>五级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339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26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9" Type="http://schemas.openxmlformats.org/officeDocument/2006/relationships/image" Target="../media/image2.jpe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254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二级</a:t>
            </a:r>
          </a:p>
          <a:p>
            <a:pPr lvl="2"/>
            <a:r>
              <a:rPr lang="zh-CN" altLang="en-US" dirty="0" smtClean="0"/>
              <a:t>三级</a:t>
            </a:r>
          </a:p>
          <a:p>
            <a:pPr lvl="3"/>
            <a:r>
              <a:rPr lang="zh-CN" altLang="en-US" dirty="0" smtClean="0"/>
              <a:t>四级</a:t>
            </a:r>
          </a:p>
          <a:p>
            <a:pPr lvl="4"/>
            <a:r>
              <a:rPr lang="zh-CN" altLang="en-US" dirty="0" smtClean="0"/>
              <a:t>五级</a:t>
            </a:r>
            <a:endParaRPr lang="en-US" dirty="0" smtClean="0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990600" y="6553200"/>
            <a:ext cx="2971800" cy="2286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5270445" y="28575"/>
            <a:ext cx="254000" cy="254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F497D"/>
                </a:solidFill>
              </a:defRPr>
            </a:lvl1pPr>
          </a:lstStyle>
          <a:p>
            <a:endParaRPr kumimoji="1"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kumimoji="1" lang="en-US" altLang="zh-CN" smtClean="0"/>
              <a:t>Min Si,    CCGrid2015 - Scale Challenge</a:t>
            </a:r>
            <a:endParaRPr kumimoji="1" lang="zh-CN" altLang="en-US" dirty="0" smtClean="0"/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5C888-2FE0-064A-A66D-AC7112397BA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 sz="2400" b="1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Char char="–"/>
        <a:defRPr sz="2200">
          <a:solidFill>
            <a:schemeClr val="bg2">
              <a:lumMod val="10000"/>
            </a:schemeClr>
          </a:solidFill>
          <a:latin typeface="+mn-lt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Char char="•"/>
        <a:defRPr sz="1800">
          <a:solidFill>
            <a:schemeClr val="bg2">
              <a:lumMod val="10000"/>
            </a:schemeClr>
          </a:solidFill>
          <a:latin typeface="+mn-lt"/>
        </a:defRPr>
      </a:lvl3pPr>
      <a:lvl4pPr marL="1600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Char char="–"/>
        <a:defRPr sz="1800">
          <a:solidFill>
            <a:schemeClr val="bg2">
              <a:lumMod val="10000"/>
            </a:schemeClr>
          </a:solidFill>
          <a:latin typeface="+mn-lt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800">
          <a:solidFill>
            <a:schemeClr val="bg2">
              <a:lumMod val="10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" Type="http://schemas.microsoft.com/office/2007/relationships/media" Target="../media/media1.mov"/><Relationship Id="rId2" Type="http://schemas.openxmlformats.org/officeDocument/2006/relationships/video" Target="../media/media1.mov"/><Relationship Id="rId3" Type="http://schemas.microsoft.com/office/2007/relationships/media" Target="../media/media2.mov"/><Relationship Id="rId4" Type="http://schemas.openxmlformats.org/officeDocument/2006/relationships/video" Target="../media/media2.mov"/><Relationship Id="rId5" Type="http://schemas.microsoft.com/office/2007/relationships/media" Target="../media/media3.mov"/><Relationship Id="rId6" Type="http://schemas.openxmlformats.org/officeDocument/2006/relationships/video" Target="../media/media3.mov"/><Relationship Id="rId7" Type="http://schemas.microsoft.com/office/2007/relationships/media" Target="../media/media4.mov"/><Relationship Id="rId8" Type="http://schemas.openxmlformats.org/officeDocument/2006/relationships/video" Target="../media/media4.mov"/><Relationship Id="rId9" Type="http://schemas.openxmlformats.org/officeDocument/2006/relationships/slideLayout" Target="../slideLayouts/slideLayout2.xml"/><Relationship Id="rId10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image" Target="../media/image11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5" Type="http://schemas.openxmlformats.org/officeDocument/2006/relationships/oleObject" Target="../embeddings/oleObject6.bin"/><Relationship Id="rId6" Type="http://schemas.openxmlformats.org/officeDocument/2006/relationships/image" Target="../media/image2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1.mov"/><Relationship Id="rId4" Type="http://schemas.openxmlformats.org/officeDocument/2006/relationships/video" Target="../media/media1.mov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microsoft.com/office/2007/relationships/media" Target="../media/media2.mov"/><Relationship Id="rId2" Type="http://schemas.openxmlformats.org/officeDocument/2006/relationships/video" Target="../media/media2.mo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2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oleObject" Target="../embeddings/oleObject4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2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/>
              <a:t>Scaling </a:t>
            </a:r>
            <a:r>
              <a:rPr lang="en-US" altLang="zh-CN" sz="2800" dirty="0" err="1"/>
              <a:t>NWChem</a:t>
            </a:r>
            <a:r>
              <a:rPr lang="en-US" altLang="zh-CN" sz="2800" dirty="0"/>
              <a:t> with Efficient and Portable Asynchronous Communication in MPI RMA </a:t>
            </a:r>
          </a:p>
        </p:txBody>
      </p:sp>
      <p:pic>
        <p:nvPicPr>
          <p:cNvPr id="4" name="Picture 6" descr="http://www.freelogovectors.net/wp-content/uploads/2012/05/university-of-tokyo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5304"/>
            <a:ext cx="2483768" cy="43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副标题 5"/>
          <p:cNvSpPr txBox="1">
            <a:spLocks/>
          </p:cNvSpPr>
          <p:nvPr/>
        </p:nvSpPr>
        <p:spPr bwMode="auto">
          <a:xfrm>
            <a:off x="566481" y="3596409"/>
            <a:ext cx="8228847" cy="46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18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000" b="1" dirty="0"/>
              <a:t>Min </a:t>
            </a:r>
            <a:r>
              <a:rPr lang="en-US" altLang="zh-CN" sz="2000" b="1" dirty="0" smtClean="0"/>
              <a:t>Si</a:t>
            </a:r>
            <a:r>
              <a:rPr lang="en-US" altLang="zh-CN" b="1" baseline="30000" dirty="0" smtClean="0"/>
              <a:t>[1][2]</a:t>
            </a:r>
            <a:r>
              <a:rPr lang="en-US" altLang="zh-CN" b="1" dirty="0" smtClean="0"/>
              <a:t>,    </a:t>
            </a:r>
            <a:r>
              <a:rPr lang="en-US" altLang="zh-CN" dirty="0" smtClean="0"/>
              <a:t>Antonio </a:t>
            </a:r>
            <a:r>
              <a:rPr lang="en-US" altLang="zh-CN" dirty="0"/>
              <a:t>J. </a:t>
            </a:r>
            <a:r>
              <a:rPr lang="en-US" altLang="zh-CN" dirty="0" smtClean="0"/>
              <a:t>Peña</a:t>
            </a:r>
            <a:r>
              <a:rPr lang="en-US" altLang="zh-CN" baseline="30000" dirty="0" smtClean="0"/>
              <a:t>[1]</a:t>
            </a:r>
            <a:r>
              <a:rPr lang="en-US" altLang="zh-CN" dirty="0" smtClean="0"/>
              <a:t>,   Jeff Hammond</a:t>
            </a:r>
            <a:r>
              <a:rPr lang="en-US" altLang="zh-CN" baseline="30000" dirty="0" smtClean="0"/>
              <a:t>[3]</a:t>
            </a:r>
            <a:r>
              <a:rPr lang="en-US" altLang="zh-CN" dirty="0" smtClean="0"/>
              <a:t>,   </a:t>
            </a:r>
            <a:r>
              <a:rPr lang="en-US" altLang="zh-CN" dirty="0" err="1" smtClean="0"/>
              <a:t>Pavan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Balaji</a:t>
            </a:r>
            <a:r>
              <a:rPr lang="en-US" altLang="zh-CN" baseline="30000" dirty="0" smtClean="0"/>
              <a:t>[1]</a:t>
            </a:r>
            <a:r>
              <a:rPr lang="en-US" altLang="zh-CN" dirty="0" smtClean="0"/>
              <a:t>,   Yutaka Ishikawa</a:t>
            </a:r>
            <a:r>
              <a:rPr lang="en-US" altLang="zh-CN" baseline="30000" dirty="0" smtClean="0"/>
              <a:t>[4]</a:t>
            </a:r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985838" y="4873790"/>
            <a:ext cx="348225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[2] University </a:t>
            </a:r>
            <a:r>
              <a:rPr lang="en-US" altLang="zh-CN" sz="1600" dirty="0"/>
              <a:t>of Tokyo, Japan</a:t>
            </a:r>
          </a:p>
          <a:p>
            <a:pPr marL="265113"/>
            <a:r>
              <a:rPr lang="en-US" altLang="zh-CN" sz="1600" i="1" dirty="0" err="1"/>
              <a:t>msi@il.is.s.u-tokyo.ac.jp</a:t>
            </a:r>
            <a:endParaRPr lang="en-US" altLang="zh-CN" sz="1600" i="1" dirty="0"/>
          </a:p>
        </p:txBody>
      </p:sp>
      <p:sp>
        <p:nvSpPr>
          <p:cNvPr id="10" name="矩形 9"/>
          <p:cNvSpPr/>
          <p:nvPr/>
        </p:nvSpPr>
        <p:spPr>
          <a:xfrm>
            <a:off x="985838" y="4122583"/>
            <a:ext cx="348225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[1] Argonne </a:t>
            </a:r>
            <a:r>
              <a:rPr lang="en-US" altLang="zh-CN" sz="1600" dirty="0"/>
              <a:t>National Laboratory, USA</a:t>
            </a:r>
          </a:p>
          <a:p>
            <a:pPr indent="265113"/>
            <a:r>
              <a:rPr lang="en-US" altLang="zh-CN" sz="1600" i="1" dirty="0"/>
              <a:t>{</a:t>
            </a:r>
            <a:r>
              <a:rPr lang="en-US" altLang="zh-CN" sz="1600" i="1" dirty="0" err="1"/>
              <a:t>msi</a:t>
            </a:r>
            <a:r>
              <a:rPr lang="en-US" altLang="zh-CN" sz="1600" i="1" dirty="0"/>
              <a:t>, </a:t>
            </a:r>
            <a:r>
              <a:rPr lang="en-US" altLang="zh-CN" sz="1600" i="1" dirty="0" err="1"/>
              <a:t>apenya</a:t>
            </a:r>
            <a:r>
              <a:rPr lang="en-US" altLang="zh-CN" sz="1600" i="1" dirty="0"/>
              <a:t>, </a:t>
            </a:r>
            <a:r>
              <a:rPr lang="en-US" altLang="zh-CN" sz="1600" i="1" dirty="0" err="1"/>
              <a:t>balaji</a:t>
            </a:r>
            <a:r>
              <a:rPr lang="en-US" altLang="zh-CN" sz="1600" i="1" dirty="0"/>
              <a:t>}@</a:t>
            </a:r>
            <a:r>
              <a:rPr lang="en-US" altLang="zh-CN" sz="1600" i="1" dirty="0" err="1"/>
              <a:t>mcs.anl.gov</a:t>
            </a:r>
            <a:r>
              <a:rPr lang="en-US" altLang="zh-CN" sz="1600" i="1" dirty="0"/>
              <a:t> </a:t>
            </a:r>
          </a:p>
        </p:txBody>
      </p:sp>
      <p:sp>
        <p:nvSpPr>
          <p:cNvPr id="11" name="矩形 10"/>
          <p:cNvSpPr/>
          <p:nvPr/>
        </p:nvSpPr>
        <p:spPr>
          <a:xfrm>
            <a:off x="5487813" y="4122583"/>
            <a:ext cx="266657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[3] Intel </a:t>
            </a:r>
            <a:r>
              <a:rPr lang="en-US" altLang="zh-CN" sz="1600" dirty="0"/>
              <a:t>Labs, USA</a:t>
            </a:r>
          </a:p>
          <a:p>
            <a:pPr indent="265113"/>
            <a:r>
              <a:rPr lang="en-US" altLang="zh-CN" sz="1600" i="1" dirty="0" err="1"/>
              <a:t>j</a:t>
            </a:r>
            <a:r>
              <a:rPr lang="en-US" altLang="zh-CN" sz="1600" i="1" dirty="0" err="1" smtClean="0"/>
              <a:t>eff_hammond</a:t>
            </a:r>
            <a:r>
              <a:rPr lang="en-US" altLang="zh-CN" sz="1600" i="1" dirty="0" err="1"/>
              <a:t>@acm.org</a:t>
            </a:r>
            <a:r>
              <a:rPr lang="en-US" altLang="zh-CN" sz="1600" i="1" dirty="0"/>
              <a:t> </a:t>
            </a:r>
            <a:endParaRPr lang="en-US" altLang="zh-CN" sz="1600" dirty="0"/>
          </a:p>
        </p:txBody>
      </p:sp>
      <p:sp>
        <p:nvSpPr>
          <p:cNvPr id="12" name="矩形 11"/>
          <p:cNvSpPr/>
          <p:nvPr/>
        </p:nvSpPr>
        <p:spPr>
          <a:xfrm>
            <a:off x="5487814" y="4873790"/>
            <a:ext cx="297500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[4] RIKEN </a:t>
            </a:r>
            <a:r>
              <a:rPr lang="en-US" altLang="zh-CN" sz="1600" dirty="0"/>
              <a:t>AICS, Japan</a:t>
            </a:r>
          </a:p>
          <a:p>
            <a:pPr indent="265113"/>
            <a:r>
              <a:rPr lang="en-US" altLang="zh-CN" sz="1600" i="1" dirty="0" err="1"/>
              <a:t>yutaka.ishikawa@riken.jp</a:t>
            </a:r>
            <a:r>
              <a:rPr lang="en-US" altLang="zh-CN" sz="1600" i="1" dirty="0"/>
              <a:t> 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42802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WHY (</a:t>
            </a:r>
            <a:r>
              <a:rPr kumimoji="1" lang="en-US" altLang="zh-CN" dirty="0"/>
              <a:t>T) P</a:t>
            </a:r>
            <a:r>
              <a:rPr kumimoji="1" lang="en-US" altLang="zh-CN" dirty="0" smtClean="0"/>
              <a:t>ortion Is Not </a:t>
            </a:r>
            <a:r>
              <a:rPr kumimoji="1" lang="en-US" altLang="zh-CN" dirty="0"/>
              <a:t>Efficient ? </a:t>
            </a:r>
            <a:endParaRPr kumimoji="1"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b="1" dirty="0" smtClean="0"/>
              <a:t>One-sided operations are not truly one-sided</a:t>
            </a:r>
          </a:p>
          <a:p>
            <a:pPr lvl="1"/>
            <a:r>
              <a:rPr lang="en-US" altLang="zh-CN" dirty="0" smtClean="0"/>
              <a:t>On most platforms, some operations (</a:t>
            </a:r>
            <a:r>
              <a:rPr lang="en-US" altLang="zh-CN" dirty="0"/>
              <a:t>e.g., 3D accumulates of double precision data</a:t>
            </a:r>
            <a:r>
              <a:rPr lang="en-US" altLang="zh-CN" dirty="0" smtClean="0"/>
              <a:t>) still </a:t>
            </a:r>
            <a:r>
              <a:rPr lang="en-US" altLang="zh-CN" b="1" dirty="0" smtClean="0">
                <a:solidFill>
                  <a:schemeClr val="accent3"/>
                </a:solidFill>
              </a:rPr>
              <a:t>have to be done in software</a:t>
            </a:r>
            <a:endParaRPr lang="en-US" altLang="zh-CN" sz="2000" b="1" dirty="0" smtClean="0">
              <a:solidFill>
                <a:schemeClr val="accent3"/>
              </a:solidFill>
            </a:endParaRPr>
          </a:p>
          <a:p>
            <a:pPr lvl="1"/>
            <a:r>
              <a:rPr lang="en-US" altLang="zh-CN" dirty="0" smtClean="0"/>
              <a:t>Cray MPI (default mode) implements all operations in software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85087" y="2933929"/>
            <a:ext cx="106832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Process 0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511104" y="2933929"/>
            <a:ext cx="127245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Process 1</a:t>
            </a: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1430984" y="4086057"/>
            <a:ext cx="1002210" cy="108451"/>
          </a:xfrm>
          <a:prstGeom prst="line">
            <a:avLst/>
          </a:prstGeom>
          <a:noFill/>
          <a:ln w="28575" cmpd="sng">
            <a:solidFill>
              <a:schemeClr val="accent6">
                <a:lumMod val="50000"/>
              </a:schemeClr>
            </a:solidFill>
            <a:round/>
            <a:headEnd type="none" w="sm" len="sm"/>
            <a:tailEnd type="arrow" w="med" len="sm"/>
          </a:ln>
          <a:effectLst/>
        </p:spPr>
        <p:txBody>
          <a:bodyPr wrap="none" anchor="ctr"/>
          <a:lstStyle/>
          <a:p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3159176" y="3437985"/>
            <a:ext cx="0" cy="1796055"/>
          </a:xfrm>
          <a:prstGeom prst="line">
            <a:avLst/>
          </a:prstGeom>
          <a:noFill/>
          <a:ln w="28575" cmpd="sng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998936" y="3437985"/>
            <a:ext cx="0" cy="1796055"/>
          </a:xfrm>
          <a:prstGeom prst="line">
            <a:avLst/>
          </a:prstGeom>
          <a:noFill/>
          <a:ln w="28575" cmpd="sng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900451" y="3700335"/>
            <a:ext cx="504056" cy="1080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439096" y="4014049"/>
            <a:ext cx="144353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b="1" dirty="0" smtClean="0">
                <a:solidFill>
                  <a:srgbClr val="0000FF"/>
                </a:solidFill>
              </a:rPr>
              <a:t>Computation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63374" y="3726017"/>
            <a:ext cx="504056" cy="1368152"/>
          </a:xfrm>
          <a:prstGeom prst="rect">
            <a:avLst/>
          </a:prstGeom>
          <a:gradFill flip="none" rotWithShape="1">
            <a:gsLst>
              <a:gs pos="0">
                <a:srgbClr val="EB8822"/>
              </a:gs>
              <a:gs pos="100000">
                <a:srgbClr val="FF6600"/>
              </a:gs>
            </a:gsLst>
            <a:lin ang="564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457200" y="3726017"/>
            <a:ext cx="128405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b="1" dirty="0" smtClean="0">
                <a:solidFill>
                  <a:srgbClr val="984807"/>
                </a:solidFill>
              </a:rPr>
              <a:t>RMA (data)</a:t>
            </a:r>
            <a:endParaRPr lang="en-US" b="1" dirty="0">
              <a:solidFill>
                <a:srgbClr val="984807"/>
              </a:solidFill>
            </a:endParaRPr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flipH="1">
            <a:off x="1421191" y="4225928"/>
            <a:ext cx="936104" cy="144016"/>
          </a:xfrm>
          <a:prstGeom prst="line">
            <a:avLst/>
          </a:prstGeom>
          <a:noFill/>
          <a:ln w="28575" cmpd="sng">
            <a:solidFill>
              <a:schemeClr val="accent6">
                <a:lumMod val="50000"/>
              </a:schemeClr>
            </a:solidFill>
            <a:prstDash val="dash"/>
            <a:round/>
            <a:headEnd type="none" w="sm" len="sm"/>
            <a:tailEnd type="arrow" w="med" len="sm"/>
          </a:ln>
          <a:effectLst/>
        </p:spPr>
        <p:txBody>
          <a:bodyPr wrap="none" anchor="ctr"/>
          <a:lstStyle/>
          <a:p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テキスト ボックス 45"/>
          <p:cNvSpPr txBox="1"/>
          <p:nvPr/>
        </p:nvSpPr>
        <p:spPr>
          <a:xfrm>
            <a:off x="4016616" y="4309354"/>
            <a:ext cx="49748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i="1" dirty="0" smtClean="0">
                <a:solidFill>
                  <a:srgbClr val="C00000"/>
                </a:solidFill>
              </a:rPr>
              <a:t>Extreme </a:t>
            </a:r>
            <a:r>
              <a:rPr lang="en-US" altLang="ja-JP" sz="2400" b="1" i="1" dirty="0" smtClean="0">
                <a:solidFill>
                  <a:srgbClr val="C00000"/>
                </a:solidFill>
              </a:rPr>
              <a:t>communication delay </a:t>
            </a:r>
            <a:r>
              <a:rPr lang="en-US" altLang="ja-JP" sz="2400" i="1" dirty="0" smtClean="0">
                <a:solidFill>
                  <a:srgbClr val="C00000"/>
                </a:solidFill>
              </a:rPr>
              <a:t>in </a:t>
            </a:r>
            <a:r>
              <a:rPr lang="en-US" altLang="ja-JP" sz="2400" b="1" i="1" dirty="0" smtClean="0">
                <a:solidFill>
                  <a:srgbClr val="C00000"/>
                </a:solidFill>
              </a:rPr>
              <a:t>computation-intensive (T) portion</a:t>
            </a:r>
          </a:p>
          <a:p>
            <a:pPr algn="ctr"/>
            <a:r>
              <a:rPr lang="en-US" altLang="ja-JP" sz="2400" i="1" dirty="0" smtClean="0">
                <a:solidFill>
                  <a:srgbClr val="C00000"/>
                </a:solidFill>
              </a:rPr>
              <a:t>in large scale problems</a:t>
            </a:r>
            <a:endParaRPr lang="en-US" altLang="ja-JP" sz="2400" i="1" dirty="0">
              <a:solidFill>
                <a:srgbClr val="C00000"/>
              </a:solidFill>
            </a:endParaRPr>
          </a:p>
        </p:txBody>
      </p:sp>
      <p:cxnSp>
        <p:nvCxnSpPr>
          <p:cNvPr id="31" name="直线箭头连接符 30"/>
          <p:cNvCxnSpPr/>
          <p:nvPr/>
        </p:nvCxnSpPr>
        <p:spPr>
          <a:xfrm>
            <a:off x="1349183" y="4369944"/>
            <a:ext cx="9793" cy="648072"/>
          </a:xfrm>
          <a:prstGeom prst="straightConnector1">
            <a:avLst/>
          </a:prstGeom>
          <a:ln w="38100" cmpd="sng">
            <a:solidFill>
              <a:srgbClr val="AB0005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乘 37"/>
          <p:cNvSpPr/>
          <p:nvPr/>
        </p:nvSpPr>
        <p:spPr>
          <a:xfrm>
            <a:off x="1687160" y="4120103"/>
            <a:ext cx="288032" cy="360040"/>
          </a:xfrm>
          <a:prstGeom prst="mathMultiply">
            <a:avLst>
              <a:gd name="adj1" fmla="val 3737"/>
            </a:avLst>
          </a:prstGeom>
          <a:ln>
            <a:solidFill>
              <a:srgbClr val="AB00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" name="组 3"/>
          <p:cNvGrpSpPr/>
          <p:nvPr/>
        </p:nvGrpSpPr>
        <p:grpSpPr>
          <a:xfrm>
            <a:off x="1358976" y="2984241"/>
            <a:ext cx="7642247" cy="2203632"/>
            <a:chOff x="1403648" y="4033680"/>
            <a:chExt cx="7642247" cy="2203632"/>
          </a:xfrm>
        </p:grpSpPr>
        <p:sp>
          <p:nvSpPr>
            <p:cNvPr id="6" name="文本框 5"/>
            <p:cNvSpPr txBox="1"/>
            <p:nvPr/>
          </p:nvSpPr>
          <p:spPr>
            <a:xfrm>
              <a:off x="4653407" y="4033680"/>
              <a:ext cx="43924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/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</a:rPr>
                <a:t>Software implementation of one-sided operations means that </a:t>
              </a:r>
              <a:r>
                <a:rPr lang="en-US" altLang="zh-CN" b="1" dirty="0">
                  <a:solidFill>
                    <a:srgbClr val="AB0005"/>
                  </a:solidFill>
                </a:rPr>
                <a:t>the </a:t>
              </a:r>
              <a:r>
                <a:rPr lang="en-US" altLang="zh-CN" b="1" dirty="0" smtClean="0">
                  <a:solidFill>
                    <a:srgbClr val="AB0005"/>
                  </a:solidFill>
                </a:rPr>
                <a:t>target process </a:t>
              </a:r>
              <a:r>
                <a:rPr lang="en-US" altLang="zh-CN" b="1" dirty="0">
                  <a:solidFill>
                    <a:srgbClr val="AB0005"/>
                  </a:solidFill>
                </a:rPr>
                <a:t>has </a:t>
              </a:r>
              <a:r>
                <a:rPr lang="en-US" altLang="zh-CN" b="1" dirty="0" smtClean="0">
                  <a:solidFill>
                    <a:srgbClr val="AB0005"/>
                  </a:solidFill>
                </a:rPr>
                <a:t>to </a:t>
              </a:r>
              <a:r>
                <a:rPr lang="en-US" altLang="zh-CN" b="1" dirty="0">
                  <a:solidFill>
                    <a:srgbClr val="AB0005"/>
                  </a:solidFill>
                </a:rPr>
                <a:t>make an MPI call to make </a:t>
              </a:r>
              <a:r>
                <a:rPr lang="en-US" altLang="zh-CN" b="1" dirty="0" smtClean="0">
                  <a:solidFill>
                    <a:srgbClr val="AB0005"/>
                  </a:solidFill>
                </a:rPr>
                <a:t>progress</a:t>
              </a:r>
              <a:r>
                <a:rPr lang="en-US" altLang="zh-CN" dirty="0" smtClean="0">
                  <a:solidFill>
                    <a:schemeClr val="tx1">
                      <a:lumMod val="50000"/>
                    </a:schemeClr>
                  </a:solidFill>
                </a:rPr>
                <a:t>. </a:t>
              </a:r>
            </a:p>
          </p:txBody>
        </p: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 flipH="1">
              <a:off x="1403648" y="6021288"/>
              <a:ext cx="1368152" cy="144016"/>
            </a:xfrm>
            <a:prstGeom prst="line">
              <a:avLst/>
            </a:prstGeom>
            <a:noFill/>
            <a:ln w="28575" cmpd="sng">
              <a:solidFill>
                <a:schemeClr val="accent6">
                  <a:lumMod val="50000"/>
                </a:schemeClr>
              </a:solidFill>
              <a:prstDash val="dash"/>
              <a:round/>
              <a:headEnd type="none" w="sm" len="sm"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987824" y="5900709"/>
              <a:ext cx="504056" cy="207404"/>
            </a:xfrm>
            <a:prstGeom prst="rect">
              <a:avLst/>
            </a:prstGeom>
            <a:gradFill flip="none" rotWithShape="1">
              <a:gsLst>
                <a:gs pos="0">
                  <a:srgbClr val="EB8822"/>
                </a:gs>
                <a:gs pos="100000">
                  <a:srgbClr val="FF6600"/>
                </a:gs>
              </a:gsLst>
              <a:lin ang="5640000" scaled="0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771800" y="5790420"/>
              <a:ext cx="946931" cy="446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1" dirty="0" smtClean="0">
                  <a:solidFill>
                    <a:schemeClr val="accent6">
                      <a:lumMod val="50000"/>
                    </a:schemeClr>
                  </a:solidFill>
                </a:rPr>
                <a:t>MPI call</a:t>
              </a:r>
              <a:endParaRPr kumimoji="1" lang="zh-CN" alt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7" name="直线箭头连接符 6"/>
            <p:cNvCxnSpPr/>
            <p:nvPr/>
          </p:nvCxnSpPr>
          <p:spPr>
            <a:xfrm flipH="1">
              <a:off x="3601932" y="4890955"/>
              <a:ext cx="2102949" cy="1056856"/>
            </a:xfrm>
            <a:prstGeom prst="straightConnector1">
              <a:avLst/>
            </a:prstGeom>
            <a:ln>
              <a:solidFill>
                <a:srgbClr val="AB000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/>
          <p:cNvSpPr txBox="1"/>
          <p:nvPr/>
        </p:nvSpPr>
        <p:spPr>
          <a:xfrm>
            <a:off x="1358812" y="451396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AB0005"/>
                </a:solidFill>
              </a:rPr>
              <a:t>D</a:t>
            </a:r>
            <a:r>
              <a:rPr kumimoji="1" lang="en-US" altLang="zh-CN" dirty="0" smtClean="0">
                <a:solidFill>
                  <a:srgbClr val="AB0005"/>
                </a:solidFill>
              </a:rPr>
              <a:t>elay</a:t>
            </a:r>
            <a:endParaRPr kumimoji="1" lang="zh-CN" altLang="en-US" dirty="0">
              <a:solidFill>
                <a:srgbClr val="AB0005"/>
              </a:solidFill>
            </a:endParaRPr>
          </a:p>
        </p:txBody>
      </p:sp>
      <p:sp>
        <p:nvSpPr>
          <p:cNvPr id="10" name="幻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C888-2FE0-064A-A66D-AC7112397BAA}" type="slidenum">
              <a:rPr kumimoji="1" lang="zh-CN" altLang="en-US" smtClean="0"/>
              <a:t>10</a:t>
            </a:fld>
            <a:endParaRPr kumimoji="1"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Min Si,    CCGrid2015 - Scale Challenge</a:t>
            </a:r>
            <a:endParaRPr kumimoji="1" lang="zh-CN" altLang="en-US" dirty="0" smtClean="0"/>
          </a:p>
        </p:txBody>
      </p:sp>
      <p:grpSp>
        <p:nvGrpSpPr>
          <p:cNvPr id="17" name="组 16"/>
          <p:cNvGrpSpPr/>
          <p:nvPr/>
        </p:nvGrpSpPr>
        <p:grpSpPr>
          <a:xfrm>
            <a:off x="1267430" y="5378271"/>
            <a:ext cx="7133392" cy="1180009"/>
            <a:chOff x="1553408" y="5144591"/>
            <a:chExt cx="7133392" cy="1180009"/>
          </a:xfrm>
        </p:grpSpPr>
        <p:sp>
          <p:nvSpPr>
            <p:cNvPr id="12" name="文本框 11"/>
            <p:cNvSpPr txBox="1"/>
            <p:nvPr/>
          </p:nvSpPr>
          <p:spPr>
            <a:xfrm>
              <a:off x="1553408" y="5493603"/>
              <a:ext cx="7133392" cy="830997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i="1" dirty="0">
                  <a:solidFill>
                    <a:srgbClr val="C00000"/>
                  </a:solidFill>
                </a:rPr>
                <a:t>How to improve </a:t>
              </a:r>
              <a:r>
                <a:rPr lang="en-US" altLang="zh-CN" sz="2400" b="1" i="1" dirty="0" smtClean="0">
                  <a:solidFill>
                    <a:srgbClr val="C00000"/>
                  </a:solidFill>
                </a:rPr>
                <a:t>asynchronous </a:t>
              </a:r>
              <a:r>
                <a:rPr lang="en-US" altLang="zh-CN" sz="2400" b="1" i="1" dirty="0">
                  <a:solidFill>
                    <a:srgbClr val="C00000"/>
                  </a:solidFill>
                </a:rPr>
                <a:t>progress </a:t>
              </a:r>
              <a:r>
                <a:rPr lang="en-US" altLang="zh-CN" sz="2400" b="1" i="1" dirty="0" smtClean="0">
                  <a:solidFill>
                    <a:srgbClr val="C00000"/>
                  </a:solidFill>
                </a:rPr>
                <a:t>in </a:t>
              </a:r>
              <a:r>
                <a:rPr lang="en-US" altLang="zh-CN" sz="2400" b="1" i="1" dirty="0">
                  <a:solidFill>
                    <a:srgbClr val="C00000"/>
                  </a:solidFill>
                </a:rPr>
                <a:t>communication </a:t>
              </a:r>
              <a:r>
                <a:rPr lang="en-US" altLang="zh-CN" sz="2400" b="1" i="1" dirty="0" smtClean="0">
                  <a:solidFill>
                    <a:srgbClr val="C00000"/>
                  </a:solidFill>
                </a:rPr>
                <a:t>with minimal </a:t>
              </a:r>
              <a:r>
                <a:rPr lang="en-US" altLang="zh-CN" sz="2400" b="1" i="1" dirty="0">
                  <a:solidFill>
                    <a:srgbClr val="C00000"/>
                  </a:solidFill>
                </a:rPr>
                <a:t>impact on computation ? </a:t>
              </a:r>
              <a:endParaRPr lang="zh-CN" altLang="en-US" sz="24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553408" y="5144591"/>
              <a:ext cx="1188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C00000"/>
                  </a:solidFill>
                </a:rPr>
                <a:t>Challenge</a:t>
              </a:r>
              <a:r>
                <a:rPr kumimoji="1" lang="en-US" altLang="zh-CN" b="1" i="1" dirty="0" smtClean="0">
                  <a:solidFill>
                    <a:srgbClr val="A22B38"/>
                  </a:solidFill>
                </a:rPr>
                <a:t> </a:t>
              </a:r>
              <a:endParaRPr kumimoji="1" lang="zh-CN" altLang="en-US" b="1" i="1" dirty="0">
                <a:solidFill>
                  <a:srgbClr val="A22B3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366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Problem Statement</a:t>
            </a:r>
          </a:p>
          <a:p>
            <a:r>
              <a:rPr kumimoji="1" lang="en-US" altLang="zh-CN" b="1" dirty="0" smtClean="0">
                <a:solidFill>
                  <a:srgbClr val="1F497D"/>
                </a:solidFill>
              </a:rPr>
              <a:t>Solution</a:t>
            </a:r>
          </a:p>
          <a:p>
            <a:r>
              <a:rPr kumimoji="1" lang="en-US" altLang="zh-CN" dirty="0" smtClean="0"/>
              <a:t>Evaluation</a:t>
            </a:r>
          </a:p>
          <a:p>
            <a:endParaRPr kumimoji="1" lang="zh-CN" altLang="en-US" dirty="0"/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C888-2FE0-064A-A66D-AC7112397BAA}" type="slidenum">
              <a:rPr kumimoji="1" lang="zh-CN" altLang="en-US" smtClean="0"/>
              <a:t>11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Min Si,    CCGrid2015 - Scale Challenge</a:t>
            </a:r>
            <a:endParaRPr kumimoji="1"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454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Traditional Approaches of </a:t>
            </a:r>
            <a:r>
              <a:rPr lang="en-US" altLang="zh-CN" dirty="0" smtClean="0"/>
              <a:t>ASYNC Progress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74320" y="1143000"/>
            <a:ext cx="4221480" cy="5105400"/>
          </a:xfrm>
        </p:spPr>
        <p:txBody>
          <a:bodyPr/>
          <a:lstStyle/>
          <a:p>
            <a:r>
              <a:rPr kumimoji="1" lang="en-US" altLang="zh-CN" sz="2400" b="1" dirty="0" smtClean="0"/>
              <a:t>Thread-based approach</a:t>
            </a:r>
          </a:p>
          <a:p>
            <a:pPr lvl="1"/>
            <a:r>
              <a:rPr lang="en-US" altLang="zh-CN" sz="2000" dirty="0"/>
              <a:t>Every MPI process has </a:t>
            </a:r>
            <a:r>
              <a:rPr lang="en-US" altLang="zh-CN" sz="2000" dirty="0" smtClean="0"/>
              <a:t>a 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communication dedicated </a:t>
            </a:r>
            <a:r>
              <a:rPr lang="en-US" altLang="zh-CN" sz="2000" b="1" dirty="0">
                <a:solidFill>
                  <a:schemeClr val="tx2"/>
                </a:solidFill>
              </a:rPr>
              <a:t>background 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thread</a:t>
            </a:r>
          </a:p>
          <a:p>
            <a:pPr lvl="1"/>
            <a:r>
              <a:rPr lang="en-US" altLang="zh-CN" sz="2000" dirty="0" smtClean="0">
                <a:solidFill>
                  <a:srgbClr val="000000"/>
                </a:solidFill>
              </a:rPr>
              <a:t>Background thread polls MPI progress process</a:t>
            </a:r>
          </a:p>
          <a:p>
            <a:endParaRPr kumimoji="1" lang="zh-CN" altLang="en-US" dirty="0">
              <a:solidFill>
                <a:srgbClr val="AB0005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343400" cy="5105400"/>
          </a:xfrm>
        </p:spPr>
        <p:txBody>
          <a:bodyPr/>
          <a:lstStyle/>
          <a:p>
            <a:r>
              <a:rPr lang="en-US" altLang="zh-CN" b="1" dirty="0"/>
              <a:t>Interrupt-based approach</a:t>
            </a:r>
          </a:p>
          <a:p>
            <a:pPr lvl="1"/>
            <a:r>
              <a:rPr lang="en-US" altLang="zh-CN" dirty="0"/>
              <a:t>Assume </a:t>
            </a:r>
            <a:r>
              <a:rPr lang="en-US" altLang="zh-CN" b="1" dirty="0">
                <a:solidFill>
                  <a:schemeClr val="tx2"/>
                </a:solidFill>
              </a:rPr>
              <a:t>all hardware resources are busy </a:t>
            </a:r>
            <a:r>
              <a:rPr lang="en-US" altLang="zh-CN" dirty="0"/>
              <a:t>with user computation on target processes</a:t>
            </a:r>
          </a:p>
          <a:p>
            <a:pPr lvl="1"/>
            <a:r>
              <a:rPr lang="en-US" altLang="zh-CN" dirty="0"/>
              <a:t>Utilize </a:t>
            </a:r>
            <a:r>
              <a:rPr lang="en-US" altLang="zh-CN" b="1" dirty="0">
                <a:solidFill>
                  <a:srgbClr val="1F497D"/>
                </a:solidFill>
              </a:rPr>
              <a:t>hardware interrupts </a:t>
            </a:r>
            <a:r>
              <a:rPr lang="en-US" altLang="zh-CN" dirty="0"/>
              <a:t>to awaken a </a:t>
            </a:r>
            <a:r>
              <a:rPr lang="en-US" altLang="zh-CN" dirty="0" smtClean="0"/>
              <a:t>kernel thread</a:t>
            </a: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15C888-2FE0-064A-A66D-AC7112397BAA}" type="slidenum">
              <a:rPr kumimoji="1" lang="zh-CN" altLang="en-US" smtClean="0"/>
              <a:t>12</a:t>
            </a:fld>
            <a:endParaRPr kumimoji="1"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kumimoji="1" lang="en-US" altLang="zh-CN" smtClean="0"/>
              <a:t>Min Si,    CCGrid2015 - Scale Challenge</a:t>
            </a:r>
            <a:endParaRPr kumimoji="1" lang="zh-CN" altLang="en-US" dirty="0" smtClean="0"/>
          </a:p>
        </p:txBody>
      </p:sp>
      <p:grpSp>
        <p:nvGrpSpPr>
          <p:cNvPr id="9" name="组 8"/>
          <p:cNvGrpSpPr/>
          <p:nvPr/>
        </p:nvGrpSpPr>
        <p:grpSpPr>
          <a:xfrm>
            <a:off x="777044" y="5624782"/>
            <a:ext cx="3483912" cy="366352"/>
            <a:chOff x="386864" y="5639821"/>
            <a:chExt cx="4425385" cy="388205"/>
          </a:xfrm>
        </p:grpSpPr>
        <p:sp>
          <p:nvSpPr>
            <p:cNvPr id="4" name="矩形 3"/>
            <p:cNvSpPr/>
            <p:nvPr/>
          </p:nvSpPr>
          <p:spPr bwMode="auto">
            <a:xfrm>
              <a:off x="386864" y="5639823"/>
              <a:ext cx="457284" cy="38147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36000" rIns="9144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P0</a:t>
              </a:r>
              <a:endPara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1618660" y="5639823"/>
              <a:ext cx="457284" cy="38147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36000" rIns="9144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P1</a:t>
              </a:r>
              <a:endPara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2698780" y="5639822"/>
              <a:ext cx="457284" cy="38147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36000" rIns="9144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P2</a:t>
              </a:r>
              <a:endPara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3850908" y="5639822"/>
              <a:ext cx="457284" cy="38147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36000" rIns="9144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P3</a:t>
              </a:r>
              <a:endPara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898580" y="5639822"/>
              <a:ext cx="457284" cy="38147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36000" rIns="9144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Calibri" pitchFamily="34" charset="0"/>
                </a:rPr>
                <a:t>T0</a:t>
              </a:r>
              <a:endPara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2122716" y="5639822"/>
              <a:ext cx="457284" cy="38147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36000" rIns="9144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Calibri" pitchFamily="34" charset="0"/>
                </a:rPr>
                <a:t>T1</a:t>
              </a:r>
              <a:endPara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3202837" y="5639822"/>
              <a:ext cx="457284" cy="38147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36000" rIns="9144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Calibri" pitchFamily="34" charset="0"/>
                </a:rPr>
                <a:t>T2</a:t>
              </a:r>
              <a:endPara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4354965" y="5639822"/>
              <a:ext cx="457284" cy="38147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36000" rIns="9144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Calibri" pitchFamily="34" charset="0"/>
                </a:rPr>
                <a:t>T3</a:t>
              </a:r>
              <a:endPara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6" name="曲线连接符 5"/>
            <p:cNvCxnSpPr>
              <a:stCxn id="24" idx="0"/>
              <a:endCxn id="4" idx="0"/>
            </p:cNvCxnSpPr>
            <p:nvPr/>
          </p:nvCxnSpPr>
          <p:spPr bwMode="auto">
            <a:xfrm rot="16200000" flipH="1" flipV="1">
              <a:off x="871363" y="5383964"/>
              <a:ext cx="1" cy="511716"/>
            </a:xfrm>
            <a:prstGeom prst="curvedConnector3">
              <a:avLst>
                <a:gd name="adj1" fmla="val -228600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曲线连接符 31"/>
            <p:cNvCxnSpPr>
              <a:stCxn id="25" idx="0"/>
              <a:endCxn id="21" idx="0"/>
            </p:cNvCxnSpPr>
            <p:nvPr/>
          </p:nvCxnSpPr>
          <p:spPr bwMode="auto">
            <a:xfrm rot="16200000" flipH="1" flipV="1">
              <a:off x="2099329" y="5387794"/>
              <a:ext cx="1" cy="504056"/>
            </a:xfrm>
            <a:prstGeom prst="curvedConnector3">
              <a:avLst>
                <a:gd name="adj1" fmla="val -228600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曲线连接符 44"/>
            <p:cNvCxnSpPr>
              <a:stCxn id="27" idx="2"/>
              <a:endCxn id="22" idx="2"/>
            </p:cNvCxnSpPr>
            <p:nvPr/>
          </p:nvCxnSpPr>
          <p:spPr bwMode="auto">
            <a:xfrm rot="5400000">
              <a:off x="3180787" y="5769268"/>
              <a:ext cx="13458" cy="504057"/>
            </a:xfrm>
            <a:prstGeom prst="curvedConnector3">
              <a:avLst>
                <a:gd name="adj1" fmla="val 18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" name="曲线连接符 45"/>
            <p:cNvCxnSpPr>
              <a:stCxn id="28" idx="2"/>
              <a:endCxn id="23" idx="2"/>
            </p:cNvCxnSpPr>
            <p:nvPr/>
          </p:nvCxnSpPr>
          <p:spPr bwMode="auto">
            <a:xfrm rot="5400000">
              <a:off x="4332916" y="5769268"/>
              <a:ext cx="13458" cy="504057"/>
            </a:xfrm>
            <a:prstGeom prst="curvedConnector3">
              <a:avLst>
                <a:gd name="adj1" fmla="val 18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1" name="文本框 30"/>
          <p:cNvSpPr txBox="1"/>
          <p:nvPr/>
        </p:nvSpPr>
        <p:spPr>
          <a:xfrm>
            <a:off x="83747" y="3578463"/>
            <a:ext cx="4564453" cy="1688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2pPr lvl="1"/>
          </a:lstStyle>
          <a:p>
            <a:pPr lvl="1">
              <a:lnSpc>
                <a:spcPts val="2500"/>
              </a:lnSpc>
            </a:pPr>
            <a:r>
              <a:rPr lang="en-US" altLang="zh-CN" b="1" dirty="0">
                <a:solidFill>
                  <a:srgbClr val="AB0005"/>
                </a:solidFill>
              </a:rPr>
              <a:t>Cons:</a:t>
            </a:r>
          </a:p>
          <a:p>
            <a:pPr marL="914400" lvl="1" indent="-457200">
              <a:lnSpc>
                <a:spcPts val="2500"/>
              </a:lnSpc>
              <a:buClrTx/>
              <a:buFont typeface="Heiti SC Light"/>
              <a:buChar char="×"/>
            </a:pPr>
            <a:r>
              <a:rPr lang="en-US" altLang="zh-CN" b="1" dirty="0">
                <a:solidFill>
                  <a:srgbClr val="AB0005"/>
                </a:solidFill>
              </a:rPr>
              <a:t>Waste </a:t>
            </a:r>
            <a:r>
              <a:rPr lang="en-US" altLang="zh-CN" b="1" dirty="0" smtClean="0">
                <a:solidFill>
                  <a:srgbClr val="AB0005"/>
                </a:solidFill>
              </a:rPr>
              <a:t>50% </a:t>
            </a:r>
            <a:r>
              <a:rPr lang="en-US" altLang="zh-CN" b="1" dirty="0">
                <a:solidFill>
                  <a:srgbClr val="AB0005"/>
                </a:solidFill>
              </a:rPr>
              <a:t>computing cores</a:t>
            </a:r>
            <a:r>
              <a:rPr lang="en-US" altLang="zh-CN" dirty="0">
                <a:solidFill>
                  <a:srgbClr val="AB0005"/>
                </a:solidFill>
              </a:rPr>
              <a:t> or </a:t>
            </a:r>
            <a:r>
              <a:rPr lang="en-US" altLang="zh-CN" b="1" dirty="0">
                <a:solidFill>
                  <a:srgbClr val="AB0005"/>
                </a:solidFill>
              </a:rPr>
              <a:t>oversubscribe</a:t>
            </a:r>
            <a:r>
              <a:rPr lang="en-US" altLang="zh-CN" dirty="0">
                <a:solidFill>
                  <a:srgbClr val="AB0005"/>
                </a:solidFill>
              </a:rPr>
              <a:t> cores</a:t>
            </a:r>
          </a:p>
          <a:p>
            <a:pPr marL="914400" lvl="1" indent="-457200">
              <a:lnSpc>
                <a:spcPts val="2500"/>
              </a:lnSpc>
              <a:buClrTx/>
              <a:buFont typeface="Heiti SC Light"/>
              <a:buChar char="×"/>
            </a:pPr>
            <a:r>
              <a:rPr lang="en-US" altLang="zh-CN" dirty="0">
                <a:solidFill>
                  <a:srgbClr val="AB0005"/>
                </a:solidFill>
              </a:rPr>
              <a:t>Overhead of </a:t>
            </a:r>
            <a:r>
              <a:rPr lang="en-US" altLang="zh-CN" b="1" dirty="0">
                <a:solidFill>
                  <a:srgbClr val="AB0005"/>
                </a:solidFill>
              </a:rPr>
              <a:t>Multithreading safety</a:t>
            </a:r>
            <a:r>
              <a:rPr lang="en-US" altLang="zh-CN" dirty="0">
                <a:solidFill>
                  <a:srgbClr val="AB0005"/>
                </a:solidFill>
              </a:rPr>
              <a:t> of MPI</a:t>
            </a:r>
          </a:p>
        </p:txBody>
      </p:sp>
      <p:graphicFrame>
        <p:nvGraphicFramePr>
          <p:cNvPr id="47" name="图表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1373"/>
              </p:ext>
            </p:extLst>
          </p:nvPr>
        </p:nvGraphicFramePr>
        <p:xfrm>
          <a:off x="5210400" y="4360782"/>
          <a:ext cx="360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" name="文本框 48"/>
          <p:cNvSpPr txBox="1"/>
          <p:nvPr/>
        </p:nvSpPr>
        <p:spPr>
          <a:xfrm>
            <a:off x="4577338" y="3572589"/>
            <a:ext cx="4289504" cy="72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2pPr lvl="1"/>
          </a:lstStyle>
          <a:p>
            <a:pPr lvl="1">
              <a:lnSpc>
                <a:spcPts val="2500"/>
              </a:lnSpc>
            </a:pPr>
            <a:r>
              <a:rPr lang="en-US" altLang="zh-CN" b="1" dirty="0">
                <a:solidFill>
                  <a:srgbClr val="AB0005"/>
                </a:solidFill>
              </a:rPr>
              <a:t>Cons:</a:t>
            </a:r>
          </a:p>
          <a:p>
            <a:pPr marL="742950" lvl="1" indent="-285750">
              <a:lnSpc>
                <a:spcPts val="2500"/>
              </a:lnSpc>
              <a:buFont typeface="Heiti SC Light"/>
              <a:buChar char="×"/>
            </a:pPr>
            <a:r>
              <a:rPr lang="en-US" altLang="zh-CN" dirty="0">
                <a:solidFill>
                  <a:srgbClr val="AB0005"/>
                </a:solidFill>
              </a:rPr>
              <a:t>Overhead of</a:t>
            </a:r>
            <a:r>
              <a:rPr lang="en-US" altLang="zh-CN" b="1" dirty="0">
                <a:solidFill>
                  <a:srgbClr val="AB0005"/>
                </a:solidFill>
              </a:rPr>
              <a:t> frequent interrupts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5426341" y="6520782"/>
            <a:ext cx="3168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b="1" i="1" dirty="0" smtClean="0">
                <a:solidFill>
                  <a:schemeClr val="tx1">
                    <a:lumMod val="50000"/>
                  </a:schemeClr>
                </a:solidFill>
              </a:rPr>
              <a:t>DMMAP-based ASYNC overhead on Cray XC30</a:t>
            </a:r>
            <a:endParaRPr kumimoji="1" lang="zh-CN" altLang="en-US" sz="1200" b="1" i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0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Our Solution:  P</a:t>
            </a:r>
            <a:r>
              <a:rPr lang="en-US" altLang="zh-CN" dirty="0" smtClean="0"/>
              <a:t>rocess</a:t>
            </a:r>
            <a:r>
              <a:rPr lang="en-US" altLang="zh-CN" dirty="0"/>
              <a:t>-based ASYNC </a:t>
            </a:r>
            <a:r>
              <a:rPr lang="en-US" altLang="zh-CN" dirty="0" smtClean="0"/>
              <a:t>Progress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b="1" dirty="0"/>
              <a:t>M</a:t>
            </a:r>
            <a:r>
              <a:rPr lang="en-US" altLang="zh-CN" sz="2000" b="1" dirty="0" smtClean="0"/>
              <a:t>ulti</a:t>
            </a:r>
            <a:r>
              <a:rPr lang="en-US" altLang="zh-CN" sz="2000" b="1" dirty="0"/>
              <a:t>- and </a:t>
            </a:r>
            <a:r>
              <a:rPr lang="en-US" altLang="zh-CN" sz="2000" b="1" dirty="0" smtClean="0"/>
              <a:t>many</a:t>
            </a:r>
            <a:r>
              <a:rPr lang="en-US" altLang="zh-CN" sz="2000" b="1" dirty="0"/>
              <a:t>-</a:t>
            </a:r>
            <a:r>
              <a:rPr lang="en-US" altLang="zh-CN" sz="2000" b="1" dirty="0" smtClean="0"/>
              <a:t>core architectures</a:t>
            </a:r>
          </a:p>
          <a:p>
            <a:pPr lvl="1"/>
            <a:r>
              <a:rPr lang="en-US" altLang="zh-CN" sz="1800" dirty="0" smtClean="0"/>
              <a:t>Rapidly growing number </a:t>
            </a:r>
            <a:r>
              <a:rPr lang="en-US" altLang="zh-CN" sz="1800" dirty="0"/>
              <a:t>of </a:t>
            </a:r>
            <a:r>
              <a:rPr lang="en-US" altLang="zh-CN" sz="1800" dirty="0" smtClean="0"/>
              <a:t>cores</a:t>
            </a:r>
          </a:p>
          <a:p>
            <a:pPr lvl="1"/>
            <a:r>
              <a:rPr lang="en-US" altLang="zh-CN" sz="1800" b="1" dirty="0" smtClean="0">
                <a:solidFill>
                  <a:schemeClr val="tx2"/>
                </a:solidFill>
              </a:rPr>
              <a:t>Not all of the cores are always keeping busy</a:t>
            </a:r>
            <a:endParaRPr lang="en-US" altLang="zh-CN" sz="1800" b="1" dirty="0">
              <a:solidFill>
                <a:schemeClr val="tx2"/>
              </a:solidFill>
            </a:endParaRPr>
          </a:p>
          <a:p>
            <a:r>
              <a:rPr lang="en-US" altLang="zh-CN" sz="2000" b="1" dirty="0" smtClean="0"/>
              <a:t>Casper </a:t>
            </a:r>
            <a:r>
              <a:rPr lang="en-US" altLang="zh-CN" sz="2000" b="1" baseline="30000" dirty="0" smtClean="0"/>
              <a:t>[4]</a:t>
            </a:r>
          </a:p>
          <a:p>
            <a:pPr lvl="1"/>
            <a:r>
              <a:rPr lang="en-US" altLang="zh-CN" sz="1800" dirty="0" smtClean="0">
                <a:solidFill>
                  <a:schemeClr val="tx1">
                    <a:lumMod val="50000"/>
                  </a:schemeClr>
                </a:solidFill>
              </a:rPr>
              <a:t>Dedicating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 arbitrary number of </a:t>
            </a:r>
            <a:r>
              <a:rPr lang="en-US" altLang="zh-CN" sz="1800" b="1" dirty="0" smtClean="0">
                <a:solidFill>
                  <a:srgbClr val="1F497D"/>
                </a:solidFill>
              </a:rPr>
              <a:t>cores </a:t>
            </a:r>
            <a:r>
              <a:rPr lang="en-US" altLang="zh-CN" sz="1800" b="1" dirty="0" smtClean="0">
                <a:solidFill>
                  <a:schemeClr val="tx2"/>
                </a:solidFill>
              </a:rPr>
              <a:t>to “ghost processes”</a:t>
            </a:r>
          </a:p>
          <a:p>
            <a:pPr lvl="1"/>
            <a:r>
              <a:rPr lang="en-US" altLang="zh-CN" sz="1800" b="1" dirty="0" smtClean="0">
                <a:solidFill>
                  <a:schemeClr val="tx2"/>
                </a:solidFill>
              </a:rPr>
              <a:t>Ghost process intercepts all RMA operations </a:t>
            </a:r>
            <a:r>
              <a:rPr lang="en-US" altLang="zh-CN" sz="1800" dirty="0" smtClean="0"/>
              <a:t>to the user processes</a:t>
            </a:r>
            <a:endParaRPr kumimoji="1" lang="zh-CN" altLang="en-US" dirty="0"/>
          </a:p>
        </p:txBody>
      </p:sp>
      <p:sp>
        <p:nvSpPr>
          <p:cNvPr id="104" name="文本框 103"/>
          <p:cNvSpPr txBox="1"/>
          <p:nvPr/>
        </p:nvSpPr>
        <p:spPr>
          <a:xfrm>
            <a:off x="2242856" y="5738055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1" i="1" dirty="0" smtClean="0">
                <a:solidFill>
                  <a:schemeClr val="tx1">
                    <a:lumMod val="50000"/>
                  </a:schemeClr>
                </a:solidFill>
              </a:rPr>
              <a:t>Original communication</a:t>
            </a:r>
            <a:endParaRPr kumimoji="1" lang="zh-CN" altLang="en-US" sz="1200" b="1" i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8" name="组 27"/>
          <p:cNvGrpSpPr/>
          <p:nvPr/>
        </p:nvGrpSpPr>
        <p:grpSpPr>
          <a:xfrm>
            <a:off x="2169393" y="4513919"/>
            <a:ext cx="2398894" cy="1224136"/>
            <a:chOff x="973522" y="4448145"/>
            <a:chExt cx="2513714" cy="1728192"/>
          </a:xfrm>
        </p:grpSpPr>
        <p:sp>
          <p:nvSpPr>
            <p:cNvPr id="107" name="Text Box 5"/>
            <p:cNvSpPr txBox="1">
              <a:spLocks noChangeArrowheads="1"/>
            </p:cNvSpPr>
            <p:nvPr/>
          </p:nvSpPr>
          <p:spPr bwMode="auto">
            <a:xfrm>
              <a:off x="1106811" y="4448145"/>
              <a:ext cx="913688" cy="349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Process 0</a:t>
              </a:r>
            </a:p>
          </p:txBody>
        </p:sp>
        <p:sp>
          <p:nvSpPr>
            <p:cNvPr id="108" name="Text Box 6"/>
            <p:cNvSpPr txBox="1">
              <a:spLocks noChangeArrowheads="1"/>
            </p:cNvSpPr>
            <p:nvPr/>
          </p:nvSpPr>
          <p:spPr bwMode="auto">
            <a:xfrm>
              <a:off x="2365010" y="4448145"/>
              <a:ext cx="1014550" cy="349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Process 1</a:t>
              </a:r>
            </a:p>
          </p:txBody>
        </p:sp>
        <p:sp>
          <p:nvSpPr>
            <p:cNvPr id="109" name="Line 10"/>
            <p:cNvSpPr>
              <a:spLocks noChangeShapeType="1"/>
            </p:cNvSpPr>
            <p:nvPr/>
          </p:nvSpPr>
          <p:spPr bwMode="auto">
            <a:xfrm>
              <a:off x="1815820" y="5313798"/>
              <a:ext cx="811963" cy="70451"/>
            </a:xfrm>
            <a:prstGeom prst="line">
              <a:avLst/>
            </a:prstGeom>
            <a:noFill/>
            <a:ln w="28575" cmpd="sng">
              <a:solidFill>
                <a:schemeClr val="accent6">
                  <a:lumMod val="50000"/>
                </a:schemeClr>
              </a:solidFill>
              <a:round/>
              <a:headEnd type="none" w="sm" len="sm"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 sz="140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11" name="Line 7"/>
            <p:cNvSpPr>
              <a:spLocks noChangeShapeType="1"/>
            </p:cNvSpPr>
            <p:nvPr/>
          </p:nvSpPr>
          <p:spPr bwMode="auto">
            <a:xfrm>
              <a:off x="2874236" y="4826868"/>
              <a:ext cx="0" cy="1349469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40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12" name="Line 7"/>
            <p:cNvSpPr>
              <a:spLocks noChangeShapeType="1"/>
            </p:cNvSpPr>
            <p:nvPr/>
          </p:nvSpPr>
          <p:spPr bwMode="auto">
            <a:xfrm>
              <a:off x="1551217" y="4826868"/>
              <a:ext cx="0" cy="1349469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40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2715782" y="5023985"/>
              <a:ext cx="308704" cy="811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/>
            </a:p>
          </p:txBody>
        </p:sp>
        <p:sp>
          <p:nvSpPr>
            <p:cNvPr id="114" name="Text Box 9"/>
            <p:cNvSpPr txBox="1">
              <a:spLocks noChangeArrowheads="1"/>
            </p:cNvSpPr>
            <p:nvPr/>
          </p:nvSpPr>
          <p:spPr bwMode="auto">
            <a:xfrm>
              <a:off x="2267744" y="5024209"/>
              <a:ext cx="1219492" cy="349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400" b="1" dirty="0" smtClean="0">
                  <a:solidFill>
                    <a:srgbClr val="0000FF"/>
                  </a:solidFill>
                </a:rPr>
                <a:t>Computation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115" name="矩形 114"/>
            <p:cNvSpPr/>
            <p:nvPr/>
          </p:nvSpPr>
          <p:spPr>
            <a:xfrm>
              <a:off x="1406950" y="5043282"/>
              <a:ext cx="308704" cy="1027963"/>
            </a:xfrm>
            <a:prstGeom prst="rect">
              <a:avLst/>
            </a:prstGeom>
            <a:gradFill flip="none" rotWithShape="1">
              <a:gsLst>
                <a:gs pos="0">
                  <a:srgbClr val="EB8822"/>
                </a:gs>
                <a:gs pos="100000">
                  <a:srgbClr val="FF6600"/>
                </a:gs>
              </a:gsLst>
              <a:lin ang="5640000" scaled="0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16" name="Text Box 8"/>
            <p:cNvSpPr txBox="1">
              <a:spLocks noChangeArrowheads="1"/>
            </p:cNvSpPr>
            <p:nvPr/>
          </p:nvSpPr>
          <p:spPr bwMode="auto">
            <a:xfrm>
              <a:off x="973522" y="4936904"/>
              <a:ext cx="1046977" cy="43450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400" b="1" dirty="0" smtClean="0">
                  <a:solidFill>
                    <a:srgbClr val="984807"/>
                  </a:solidFill>
                </a:rPr>
                <a:t>RMA(data)</a:t>
              </a:r>
              <a:endParaRPr lang="en-US" sz="1400" b="1" dirty="0">
                <a:solidFill>
                  <a:srgbClr val="984807"/>
                </a:solidFill>
              </a:endParaRPr>
            </a:p>
          </p:txBody>
        </p:sp>
        <p:grpSp>
          <p:nvGrpSpPr>
            <p:cNvPr id="117" name="组 116"/>
            <p:cNvGrpSpPr/>
            <p:nvPr/>
          </p:nvGrpSpPr>
          <p:grpSpPr>
            <a:xfrm>
              <a:off x="1835696" y="5744295"/>
              <a:ext cx="1390819" cy="349198"/>
              <a:chOff x="1373886" y="5586134"/>
              <a:chExt cx="2270945" cy="464759"/>
            </a:xfrm>
          </p:grpSpPr>
          <p:sp>
            <p:nvSpPr>
              <p:cNvPr id="118" name="Line 10"/>
              <p:cNvSpPr>
                <a:spLocks noChangeShapeType="1"/>
              </p:cNvSpPr>
              <p:nvPr/>
            </p:nvSpPr>
            <p:spPr bwMode="auto">
              <a:xfrm flipH="1">
                <a:off x="1373886" y="5873646"/>
                <a:ext cx="1058178" cy="95838"/>
              </a:xfrm>
              <a:prstGeom prst="line">
                <a:avLst/>
              </a:prstGeom>
              <a:noFill/>
              <a:ln w="28575" cmpd="sng">
                <a:solidFill>
                  <a:schemeClr val="accent6">
                    <a:lumMod val="50000"/>
                  </a:schemeClr>
                </a:solidFill>
                <a:prstDash val="dash"/>
                <a:round/>
                <a:headEnd type="none" w="sm" len="sm"/>
                <a:tailEnd type="arrow" w="med" len="sm"/>
              </a:ln>
              <a:effectLst/>
            </p:spPr>
            <p:txBody>
              <a:bodyPr wrap="none" anchor="ctr"/>
              <a:lstStyle/>
              <a:p>
                <a:endParaRPr lang="en-US" sz="140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grpSp>
            <p:nvGrpSpPr>
              <p:cNvPr id="119" name="组 118"/>
              <p:cNvGrpSpPr/>
              <p:nvPr/>
            </p:nvGrpSpPr>
            <p:grpSpPr>
              <a:xfrm>
                <a:off x="2314490" y="5586134"/>
                <a:ext cx="1330341" cy="464759"/>
                <a:chOff x="2314490" y="5586134"/>
                <a:chExt cx="1330341" cy="464759"/>
              </a:xfrm>
            </p:grpSpPr>
            <p:sp>
              <p:nvSpPr>
                <p:cNvPr id="120" name="矩形 119"/>
                <p:cNvSpPr/>
                <p:nvPr/>
              </p:nvSpPr>
              <p:spPr>
                <a:xfrm>
                  <a:off x="2816870" y="5741876"/>
                  <a:ext cx="504056" cy="207404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1400"/>
                </a:p>
              </p:txBody>
            </p:sp>
            <p:sp>
              <p:nvSpPr>
                <p:cNvPr id="121" name="文本框 120"/>
                <p:cNvSpPr txBox="1"/>
                <p:nvPr/>
              </p:nvSpPr>
              <p:spPr>
                <a:xfrm>
                  <a:off x="2314490" y="5586134"/>
                  <a:ext cx="1330341" cy="4647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400" b="1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MPI call</a:t>
                  </a:r>
                  <a:endParaRPr kumimoji="1" lang="zh-CN" altLang="en-US" sz="1400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p:grpSp>
        </p:grpSp>
        <p:cxnSp>
          <p:nvCxnSpPr>
            <p:cNvPr id="122" name="直线箭头连接符 121"/>
            <p:cNvCxnSpPr/>
            <p:nvPr/>
          </p:nvCxnSpPr>
          <p:spPr>
            <a:xfrm>
              <a:off x="1835696" y="5456257"/>
              <a:ext cx="0" cy="558938"/>
            </a:xfrm>
            <a:prstGeom prst="straightConnector1">
              <a:avLst/>
            </a:prstGeom>
            <a:ln w="38100" cmpd="sng">
              <a:solidFill>
                <a:srgbClr val="AB0005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 3"/>
          <p:cNvGrpSpPr/>
          <p:nvPr/>
        </p:nvGrpSpPr>
        <p:grpSpPr>
          <a:xfrm>
            <a:off x="5259421" y="3649481"/>
            <a:ext cx="3629713" cy="2147057"/>
            <a:chOff x="4830719" y="4045250"/>
            <a:chExt cx="3629713" cy="2147057"/>
          </a:xfrm>
        </p:grpSpPr>
        <p:sp>
          <p:nvSpPr>
            <p:cNvPr id="124" name="Text Box 5"/>
            <p:cNvSpPr txBox="1">
              <a:spLocks noChangeArrowheads="1"/>
            </p:cNvSpPr>
            <p:nvPr/>
          </p:nvSpPr>
          <p:spPr bwMode="auto">
            <a:xfrm>
              <a:off x="4876512" y="4109491"/>
              <a:ext cx="960285" cy="32949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Process 0</a:t>
              </a:r>
            </a:p>
          </p:txBody>
        </p:sp>
        <p:sp>
          <p:nvSpPr>
            <p:cNvPr id="125" name="Text Box 6"/>
            <p:cNvSpPr txBox="1">
              <a:spLocks noChangeArrowheads="1"/>
            </p:cNvSpPr>
            <p:nvPr/>
          </p:nvSpPr>
          <p:spPr bwMode="auto">
            <a:xfrm>
              <a:off x="6242136" y="4109491"/>
              <a:ext cx="1143774" cy="32949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Process 1</a:t>
              </a:r>
            </a:p>
          </p:txBody>
        </p:sp>
        <p:sp>
          <p:nvSpPr>
            <p:cNvPr id="126" name="TextBox 15"/>
            <p:cNvSpPr txBox="1"/>
            <p:nvPr/>
          </p:nvSpPr>
          <p:spPr>
            <a:xfrm>
              <a:off x="7452288" y="5035969"/>
              <a:ext cx="641083" cy="3294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+=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7" name="Line 7"/>
            <p:cNvSpPr>
              <a:spLocks noChangeShapeType="1"/>
            </p:cNvSpPr>
            <p:nvPr/>
          </p:nvSpPr>
          <p:spPr bwMode="auto">
            <a:xfrm>
              <a:off x="6824671" y="4559178"/>
              <a:ext cx="0" cy="1602327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28" name="Line 7"/>
            <p:cNvSpPr>
              <a:spLocks noChangeShapeType="1"/>
            </p:cNvSpPr>
            <p:nvPr/>
          </p:nvSpPr>
          <p:spPr bwMode="auto">
            <a:xfrm>
              <a:off x="5338398" y="4559178"/>
              <a:ext cx="0" cy="1602327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6592110" y="4793230"/>
              <a:ext cx="453082" cy="9636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0" name="Text Box 9"/>
            <p:cNvSpPr txBox="1">
              <a:spLocks noChangeArrowheads="1"/>
            </p:cNvSpPr>
            <p:nvPr/>
          </p:nvSpPr>
          <p:spPr bwMode="auto">
            <a:xfrm>
              <a:off x="6216315" y="4907487"/>
              <a:ext cx="1297557" cy="32949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b="1" dirty="0" smtClean="0">
                  <a:solidFill>
                    <a:srgbClr val="0000FF"/>
                  </a:solidFill>
                </a:rPr>
                <a:t>Computation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5126658" y="4816142"/>
              <a:ext cx="453082" cy="1220579"/>
            </a:xfrm>
            <a:prstGeom prst="rect">
              <a:avLst/>
            </a:prstGeom>
            <a:gradFill flip="none" rotWithShape="1">
              <a:gsLst>
                <a:gs pos="0">
                  <a:srgbClr val="EB8822"/>
                </a:gs>
                <a:gs pos="100000">
                  <a:srgbClr val="FF6600"/>
                </a:gs>
              </a:gsLst>
              <a:lin ang="5640000" scaled="0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Text Box 8"/>
            <p:cNvSpPr txBox="1">
              <a:spLocks noChangeArrowheads="1"/>
            </p:cNvSpPr>
            <p:nvPr/>
          </p:nvSpPr>
          <p:spPr bwMode="auto">
            <a:xfrm>
              <a:off x="4830719" y="4880383"/>
              <a:ext cx="982777" cy="32949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b="1" dirty="0" err="1" smtClean="0">
                  <a:solidFill>
                    <a:srgbClr val="984807"/>
                  </a:solidFill>
                </a:rPr>
                <a:t>Acc</a:t>
              </a:r>
              <a:r>
                <a:rPr lang="en-US" b="1" dirty="0" smtClean="0">
                  <a:solidFill>
                    <a:srgbClr val="984807"/>
                  </a:solidFill>
                </a:rPr>
                <a:t>(data)</a:t>
              </a:r>
              <a:endParaRPr lang="en-US" b="1" dirty="0">
                <a:solidFill>
                  <a:srgbClr val="984807"/>
                </a:solidFill>
              </a:endParaRPr>
            </a:p>
          </p:txBody>
        </p:sp>
        <p:sp>
          <p:nvSpPr>
            <p:cNvPr id="133" name="Line 10"/>
            <p:cNvSpPr>
              <a:spLocks noChangeShapeType="1"/>
            </p:cNvSpPr>
            <p:nvPr/>
          </p:nvSpPr>
          <p:spPr bwMode="auto">
            <a:xfrm>
              <a:off x="5726755" y="5137347"/>
              <a:ext cx="2172438" cy="284068"/>
            </a:xfrm>
            <a:prstGeom prst="line">
              <a:avLst/>
            </a:prstGeom>
            <a:noFill/>
            <a:ln w="28575" cmpd="sng">
              <a:solidFill>
                <a:schemeClr val="accent6">
                  <a:lumMod val="50000"/>
                </a:schemeClr>
              </a:solidFill>
              <a:round/>
              <a:headEnd type="none" w="sm" len="sm"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34" name="Text Box 6"/>
            <p:cNvSpPr txBox="1">
              <a:spLocks noChangeArrowheads="1"/>
            </p:cNvSpPr>
            <p:nvPr/>
          </p:nvSpPr>
          <p:spPr bwMode="auto">
            <a:xfrm>
              <a:off x="7316658" y="4045250"/>
              <a:ext cx="1143774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dirty="0" smtClean="0">
                  <a:solidFill>
                    <a:schemeClr val="bg2">
                      <a:lumMod val="10000"/>
                    </a:schemeClr>
                  </a:solidFill>
                </a:rPr>
                <a:t>Ghost Process</a:t>
              </a:r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35" name="Line 7"/>
            <p:cNvSpPr>
              <a:spLocks noChangeShapeType="1"/>
            </p:cNvSpPr>
            <p:nvPr/>
          </p:nvSpPr>
          <p:spPr bwMode="auto">
            <a:xfrm>
              <a:off x="7915173" y="4589980"/>
              <a:ext cx="0" cy="1602327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36" name="Line 10"/>
            <p:cNvSpPr>
              <a:spLocks noChangeShapeType="1"/>
            </p:cNvSpPr>
            <p:nvPr/>
          </p:nvSpPr>
          <p:spPr bwMode="auto">
            <a:xfrm flipH="1">
              <a:off x="5698506" y="5421415"/>
              <a:ext cx="2135960" cy="93545"/>
            </a:xfrm>
            <a:prstGeom prst="line">
              <a:avLst/>
            </a:prstGeom>
            <a:noFill/>
            <a:ln w="28575" cmpd="sng">
              <a:solidFill>
                <a:schemeClr val="accent6">
                  <a:lumMod val="50000"/>
                </a:schemeClr>
              </a:solidFill>
              <a:prstDash val="dash"/>
              <a:round/>
              <a:headEnd type="none" w="sm" len="sm"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0" name="右箭头 9"/>
          <p:cNvSpPr/>
          <p:nvPr/>
        </p:nvSpPr>
        <p:spPr>
          <a:xfrm>
            <a:off x="4619120" y="4975777"/>
            <a:ext cx="792088" cy="57606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83568" y="4306833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grpSp>
        <p:nvGrpSpPr>
          <p:cNvPr id="30" name="组 29"/>
          <p:cNvGrpSpPr/>
          <p:nvPr/>
        </p:nvGrpSpPr>
        <p:grpSpPr>
          <a:xfrm>
            <a:off x="5724128" y="1275019"/>
            <a:ext cx="2288054" cy="425878"/>
            <a:chOff x="5724128" y="1275019"/>
            <a:chExt cx="2288054" cy="425878"/>
          </a:xfrm>
        </p:grpSpPr>
        <p:sp>
          <p:nvSpPr>
            <p:cNvPr id="41" name="矩形 40"/>
            <p:cNvSpPr/>
            <p:nvPr/>
          </p:nvSpPr>
          <p:spPr bwMode="auto">
            <a:xfrm>
              <a:off x="5724128" y="1275019"/>
              <a:ext cx="405045" cy="42587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P0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2" name="矩形 41"/>
            <p:cNvSpPr/>
            <p:nvPr/>
          </p:nvSpPr>
          <p:spPr bwMode="auto">
            <a:xfrm>
              <a:off x="6196681" y="1275019"/>
              <a:ext cx="405045" cy="42587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P1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3" name="矩形 42"/>
            <p:cNvSpPr/>
            <p:nvPr/>
          </p:nvSpPr>
          <p:spPr bwMode="auto">
            <a:xfrm>
              <a:off x="6669233" y="1275019"/>
              <a:ext cx="405045" cy="42587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P2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 bwMode="auto">
            <a:xfrm>
              <a:off x="7607137" y="1275019"/>
              <a:ext cx="405045" cy="42587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PN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202092" y="1275019"/>
              <a:ext cx="3263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dirty="0" smtClean="0"/>
                <a:t>…</a:t>
              </a:r>
              <a:endParaRPr kumimoji="1" lang="zh-CN" altLang="en-US" sz="1600" dirty="0"/>
            </a:p>
          </p:txBody>
        </p:sp>
      </p:grpSp>
      <p:grpSp>
        <p:nvGrpSpPr>
          <p:cNvPr id="31" name="组 30"/>
          <p:cNvGrpSpPr/>
          <p:nvPr/>
        </p:nvGrpSpPr>
        <p:grpSpPr>
          <a:xfrm>
            <a:off x="5932604" y="1268759"/>
            <a:ext cx="3031884" cy="438398"/>
            <a:chOff x="5932604" y="1268759"/>
            <a:chExt cx="3031884" cy="438398"/>
          </a:xfrm>
        </p:grpSpPr>
        <p:sp>
          <p:nvSpPr>
            <p:cNvPr id="48" name="矩形 47"/>
            <p:cNvSpPr/>
            <p:nvPr/>
          </p:nvSpPr>
          <p:spPr bwMode="auto">
            <a:xfrm>
              <a:off x="8086891" y="1275019"/>
              <a:ext cx="405045" cy="42587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rgbClr val="FFFBCA"/>
                  </a:solidFill>
                  <a:effectLst/>
                  <a:latin typeface="Calibri" pitchFamily="34" charset="0"/>
                </a:rPr>
                <a:t>G0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rgbClr val="FFFBCA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8559443" y="1275019"/>
              <a:ext cx="405045" cy="42587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rgbClr val="FFFBCA"/>
                  </a:solidFill>
                  <a:effectLst/>
                  <a:latin typeface="Calibri" pitchFamily="34" charset="0"/>
                </a:rPr>
                <a:t>G1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rgbClr val="FFFBCA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12" name="曲线连接符 11"/>
            <p:cNvCxnSpPr>
              <a:stCxn id="48" idx="0"/>
              <a:endCxn id="41" idx="0"/>
            </p:cNvCxnSpPr>
            <p:nvPr/>
          </p:nvCxnSpPr>
          <p:spPr bwMode="auto">
            <a:xfrm rot="16200000" flipV="1">
              <a:off x="7107726" y="93638"/>
              <a:ext cx="12519" cy="2362763"/>
            </a:xfrm>
            <a:prstGeom prst="curvedConnector3">
              <a:avLst>
                <a:gd name="adj1" fmla="val 18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" name="曲线连接符 51"/>
            <p:cNvCxnSpPr>
              <a:stCxn id="48" idx="0"/>
              <a:endCxn id="42" idx="0"/>
            </p:cNvCxnSpPr>
            <p:nvPr/>
          </p:nvCxnSpPr>
          <p:spPr bwMode="auto">
            <a:xfrm rot="16200000" flipV="1">
              <a:off x="7344002" y="329914"/>
              <a:ext cx="12519" cy="1890210"/>
            </a:xfrm>
            <a:prstGeom prst="curvedConnector3">
              <a:avLst>
                <a:gd name="adj1" fmla="val 18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" name="曲线连接符 54"/>
            <p:cNvCxnSpPr>
              <a:stCxn id="48" idx="0"/>
              <a:endCxn id="43" idx="0"/>
            </p:cNvCxnSpPr>
            <p:nvPr/>
          </p:nvCxnSpPr>
          <p:spPr bwMode="auto">
            <a:xfrm rot="16200000" flipV="1">
              <a:off x="7580278" y="566191"/>
              <a:ext cx="12519" cy="1417658"/>
            </a:xfrm>
            <a:prstGeom prst="curvedConnector3">
              <a:avLst>
                <a:gd name="adj1" fmla="val 18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8" name="曲线连接符 57"/>
            <p:cNvCxnSpPr>
              <a:stCxn id="49" idx="2"/>
              <a:endCxn id="44" idx="2"/>
            </p:cNvCxnSpPr>
            <p:nvPr/>
          </p:nvCxnSpPr>
          <p:spPr bwMode="auto">
            <a:xfrm rot="5400000">
              <a:off x="8285507" y="1224745"/>
              <a:ext cx="12519" cy="952306"/>
            </a:xfrm>
            <a:prstGeom prst="curvedConnector3">
              <a:avLst>
                <a:gd name="adj1" fmla="val 18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1" name="曲线连接符 60"/>
            <p:cNvCxnSpPr>
              <a:stCxn id="49" idx="2"/>
              <a:endCxn id="3" idx="2"/>
            </p:cNvCxnSpPr>
            <p:nvPr/>
          </p:nvCxnSpPr>
          <p:spPr bwMode="auto">
            <a:xfrm rot="5400000" flipH="1">
              <a:off x="8019950" y="958881"/>
              <a:ext cx="87324" cy="1396708"/>
            </a:xfrm>
            <a:prstGeom prst="curvedConnector3">
              <a:avLst>
                <a:gd name="adj1" fmla="val -261784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64" name="文本框 63"/>
          <p:cNvSpPr txBox="1"/>
          <p:nvPr/>
        </p:nvSpPr>
        <p:spPr>
          <a:xfrm>
            <a:off x="5835485" y="5737713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i="1" dirty="0" smtClean="0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kumimoji="1" lang="en-US" altLang="zh-CN" sz="1200" b="1" i="1" dirty="0" smtClean="0">
                <a:solidFill>
                  <a:schemeClr val="tx1">
                    <a:lumMod val="50000"/>
                  </a:schemeClr>
                </a:solidFill>
              </a:rPr>
              <a:t>ommunication with Casper</a:t>
            </a:r>
            <a:endParaRPr kumimoji="1" lang="zh-CN" altLang="en-US" sz="1200" b="1" i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-393752" y="3519783"/>
            <a:ext cx="4798321" cy="104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2pPr lvl="1"/>
          </a:lstStyle>
          <a:p>
            <a:pPr marL="742950" lvl="1" indent="-285750">
              <a:lnSpc>
                <a:spcPts val="2500"/>
              </a:lnSpc>
              <a:buFont typeface="Wingdings" charset="2"/>
              <a:buChar char="ü"/>
            </a:pPr>
            <a:r>
              <a:rPr lang="en-US" altLang="zh-CN" b="1" dirty="0" smtClean="0">
                <a:solidFill>
                  <a:srgbClr val="AB0005"/>
                </a:solidFill>
              </a:rPr>
              <a:t>No</a:t>
            </a:r>
            <a:r>
              <a:rPr lang="en-US" altLang="zh-CN" dirty="0" smtClean="0">
                <a:solidFill>
                  <a:srgbClr val="AB0005"/>
                </a:solidFill>
              </a:rPr>
              <a:t> </a:t>
            </a:r>
            <a:r>
              <a:rPr lang="en-US" altLang="zh-CN" b="1" dirty="0" smtClean="0">
                <a:solidFill>
                  <a:srgbClr val="AB0005"/>
                </a:solidFill>
              </a:rPr>
              <a:t>multithreading </a:t>
            </a:r>
            <a:r>
              <a:rPr lang="en-US" altLang="zh-CN" dirty="0">
                <a:solidFill>
                  <a:srgbClr val="AB0005"/>
                </a:solidFill>
              </a:rPr>
              <a:t>/</a:t>
            </a:r>
            <a:r>
              <a:rPr lang="en-US" altLang="zh-CN" dirty="0" smtClean="0">
                <a:solidFill>
                  <a:srgbClr val="AB0005"/>
                </a:solidFill>
              </a:rPr>
              <a:t> </a:t>
            </a:r>
            <a:r>
              <a:rPr lang="en-US" altLang="zh-CN" b="1" dirty="0" smtClean="0">
                <a:solidFill>
                  <a:srgbClr val="AB0005"/>
                </a:solidFill>
              </a:rPr>
              <a:t>interrupts overhead</a:t>
            </a:r>
          </a:p>
          <a:p>
            <a:pPr marL="742950" lvl="1" indent="-285750">
              <a:lnSpc>
                <a:spcPts val="2500"/>
              </a:lnSpc>
              <a:buFont typeface="Wingdings" charset="2"/>
              <a:buChar char="ü"/>
            </a:pPr>
            <a:r>
              <a:rPr lang="en-US" altLang="zh-CN" b="1" dirty="0" smtClean="0">
                <a:solidFill>
                  <a:srgbClr val="AB0005"/>
                </a:solidFill>
              </a:rPr>
              <a:t>Flexible </a:t>
            </a:r>
            <a:r>
              <a:rPr lang="en-US" altLang="zh-CN" b="1" dirty="0">
                <a:solidFill>
                  <a:srgbClr val="AB0005"/>
                </a:solidFill>
              </a:rPr>
              <a:t>core </a:t>
            </a:r>
            <a:r>
              <a:rPr lang="en-US" altLang="zh-CN" b="1" dirty="0" smtClean="0">
                <a:solidFill>
                  <a:srgbClr val="AB0005"/>
                </a:solidFill>
              </a:rPr>
              <a:t>deployment</a:t>
            </a:r>
          </a:p>
          <a:p>
            <a:pPr marL="742950" lvl="1" indent="-285750">
              <a:lnSpc>
                <a:spcPts val="2500"/>
              </a:lnSpc>
              <a:buFont typeface="Wingdings" charset="2"/>
              <a:buChar char="ü"/>
            </a:pPr>
            <a:r>
              <a:rPr lang="en-US" altLang="zh-CN" b="1" dirty="0" smtClean="0">
                <a:solidFill>
                  <a:srgbClr val="AB0005"/>
                </a:solidFill>
              </a:rPr>
              <a:t>Portable PMPI</a:t>
            </a:r>
            <a:r>
              <a:rPr lang="en-US" altLang="zh-CN" b="1" baseline="30000" dirty="0" smtClean="0">
                <a:solidFill>
                  <a:srgbClr val="AB0005"/>
                </a:solidFill>
              </a:rPr>
              <a:t> </a:t>
            </a:r>
            <a:r>
              <a:rPr lang="en-US" altLang="zh-CN" b="1" dirty="0" smtClean="0">
                <a:solidFill>
                  <a:srgbClr val="AB0005"/>
                </a:solidFill>
              </a:rPr>
              <a:t>redirection</a:t>
            </a:r>
            <a:endParaRPr lang="en-US" altLang="zh-CN" b="1" dirty="0">
              <a:solidFill>
                <a:srgbClr val="AB0005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C888-2FE0-064A-A66D-AC7112397BAA}" type="slidenum">
              <a:rPr kumimoji="1" lang="zh-CN" altLang="en-US" smtClean="0"/>
              <a:t>13</a:t>
            </a:fld>
            <a:endParaRPr kumimoji="1"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370103" y="6023175"/>
            <a:ext cx="8746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/>
            <a:r>
              <a:rPr lang="en-US" altLang="zh-CN" sz="1400" dirty="0" smtClean="0"/>
              <a:t>[4] M</a:t>
            </a:r>
            <a:r>
              <a:rPr lang="en-US" altLang="zh-CN" sz="1400" dirty="0"/>
              <a:t>. Si, A. J. Pena, J. Hammond, P. </a:t>
            </a:r>
            <a:r>
              <a:rPr lang="en-US" altLang="zh-CN" sz="1400" dirty="0" err="1"/>
              <a:t>Balaji</a:t>
            </a:r>
            <a:r>
              <a:rPr lang="en-US" altLang="zh-CN" sz="1400" dirty="0"/>
              <a:t>, M. Takagi, and Y. Ishikawa, “Casper: An asynchronous progress model for MPI RMA on many-core architectures,” in Parallel and Distributed Processing (IPDPS), 2015</a:t>
            </a:r>
            <a:r>
              <a:rPr lang="en-US" altLang="zh-CN" sz="1400" dirty="0" smtClean="0"/>
              <a:t>.</a:t>
            </a: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420959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Problem Statement</a:t>
            </a:r>
          </a:p>
          <a:p>
            <a:r>
              <a:rPr kumimoji="1" lang="en-US" altLang="zh-CN" dirty="0" smtClean="0"/>
              <a:t>Solution</a:t>
            </a:r>
            <a:endParaRPr kumimoji="1" lang="en-US" altLang="zh-CN" dirty="0"/>
          </a:p>
          <a:p>
            <a:r>
              <a:rPr kumimoji="1" lang="en-US" altLang="zh-CN" b="1" dirty="0" smtClean="0">
                <a:solidFill>
                  <a:srgbClr val="1F497D"/>
                </a:solidFill>
              </a:rPr>
              <a:t>Evaluation</a:t>
            </a:r>
          </a:p>
          <a:p>
            <a:endParaRPr kumimoji="1" lang="zh-CN" altLang="en-US" dirty="0"/>
          </a:p>
        </p:txBody>
      </p:sp>
      <p:grpSp>
        <p:nvGrpSpPr>
          <p:cNvPr id="2" name="组 1"/>
          <p:cNvGrpSpPr/>
          <p:nvPr/>
        </p:nvGrpSpPr>
        <p:grpSpPr>
          <a:xfrm>
            <a:off x="3535681" y="2314416"/>
            <a:ext cx="5273038" cy="3723799"/>
            <a:chOff x="3108961" y="2629376"/>
            <a:chExt cx="5273038" cy="37237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0080" y="2629376"/>
              <a:ext cx="5156301" cy="217424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108961" y="2659856"/>
              <a:ext cx="5273038" cy="3693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 smtClean="0">
                  <a:solidFill>
                    <a:schemeClr val="bg2">
                      <a:lumMod val="10000"/>
                    </a:schemeClr>
                  </a:solidFill>
                </a:rPr>
                <a:t>Experimental Environment</a:t>
              </a:r>
            </a:p>
            <a:p>
              <a:endParaRPr lang="en-US" altLang="zh-CN" b="1" dirty="0">
                <a:solidFill>
                  <a:schemeClr val="bg2">
                    <a:lumMod val="10000"/>
                  </a:schemeClr>
                </a:solidFill>
              </a:endParaRPr>
            </a:p>
            <a:p>
              <a:endParaRPr lang="en-US" altLang="zh-CN" b="1" dirty="0" smtClean="0">
                <a:solidFill>
                  <a:schemeClr val="bg2">
                    <a:lumMod val="10000"/>
                  </a:schemeClr>
                </a:solidFill>
              </a:endParaRPr>
            </a:p>
            <a:p>
              <a:endParaRPr lang="en-US" altLang="zh-CN" b="1" dirty="0">
                <a:solidFill>
                  <a:schemeClr val="bg2">
                    <a:lumMod val="10000"/>
                  </a:schemeClr>
                </a:solidFill>
              </a:endParaRPr>
            </a:p>
            <a:p>
              <a:endParaRPr lang="en-US" altLang="zh-CN" b="1" dirty="0" smtClean="0">
                <a:solidFill>
                  <a:schemeClr val="bg2">
                    <a:lumMod val="10000"/>
                  </a:schemeClr>
                </a:solidFill>
              </a:endParaRPr>
            </a:p>
            <a:p>
              <a:endParaRPr lang="en-US" altLang="zh-CN" b="1" dirty="0">
                <a:solidFill>
                  <a:schemeClr val="bg2">
                    <a:lumMod val="10000"/>
                  </a:schemeClr>
                </a:solidFill>
              </a:endParaRPr>
            </a:p>
            <a:p>
              <a:endParaRPr lang="en-US" altLang="zh-CN" b="1" dirty="0" smtClean="0">
                <a:solidFill>
                  <a:schemeClr val="bg2">
                    <a:lumMod val="10000"/>
                  </a:schemeClr>
                </a:solidFill>
              </a:endParaRPr>
            </a:p>
            <a:p>
              <a:endParaRPr lang="en-US" altLang="zh-CN" b="1" dirty="0">
                <a:solidFill>
                  <a:schemeClr val="bg2">
                    <a:lumMod val="10000"/>
                  </a:schemeClr>
                </a:solidFill>
              </a:endParaRPr>
            </a:p>
            <a:p>
              <a:pPr marL="285750" lvl="1" indent="-285750">
                <a:buFont typeface="Arial"/>
                <a:buChar char="•"/>
              </a:pPr>
              <a:r>
                <a:rPr lang="en-US" altLang="zh-CN" dirty="0">
                  <a:solidFill>
                    <a:schemeClr val="bg2">
                      <a:lumMod val="10000"/>
                    </a:schemeClr>
                  </a:solidFill>
                </a:rPr>
                <a:t>12-core Intel </a:t>
              </a:r>
              <a:r>
                <a:rPr lang="en-US" altLang="zh-CN" dirty="0" smtClean="0">
                  <a:solidFill>
                    <a:schemeClr val="bg2">
                      <a:lumMod val="10000"/>
                    </a:schemeClr>
                  </a:solidFill>
                </a:rPr>
                <a:t>Ivy Bridge * 2 (</a:t>
              </a:r>
              <a:r>
                <a:rPr lang="en-US" altLang="zh-CN" dirty="0">
                  <a:solidFill>
                    <a:schemeClr val="bg2">
                      <a:lumMod val="10000"/>
                    </a:schemeClr>
                  </a:solidFill>
                </a:rPr>
                <a:t>24 </a:t>
              </a:r>
              <a:r>
                <a:rPr lang="en-US" altLang="zh-CN" dirty="0" smtClean="0">
                  <a:solidFill>
                    <a:schemeClr val="bg2">
                      <a:lumMod val="10000"/>
                    </a:schemeClr>
                  </a:solidFill>
                </a:rPr>
                <a:t>cores) per node</a:t>
              </a:r>
              <a:endParaRPr lang="en-US" altLang="zh-CN" dirty="0">
                <a:solidFill>
                  <a:schemeClr val="bg2">
                    <a:lumMod val="10000"/>
                  </a:schemeClr>
                </a:solidFill>
              </a:endParaRPr>
            </a:p>
            <a:p>
              <a:pPr marL="285750" lvl="1" indent="-285750">
                <a:buFont typeface="Arial"/>
                <a:buChar char="•"/>
              </a:pPr>
              <a:r>
                <a:rPr lang="en-US" altLang="zh-CN" dirty="0" smtClean="0">
                  <a:solidFill>
                    <a:schemeClr val="bg2">
                      <a:lumMod val="10000"/>
                    </a:schemeClr>
                  </a:solidFill>
                </a:rPr>
                <a:t>Cray </a:t>
              </a:r>
              <a:r>
                <a:rPr lang="en-US" altLang="zh-CN" dirty="0">
                  <a:solidFill>
                    <a:schemeClr val="bg2">
                      <a:lumMod val="10000"/>
                    </a:schemeClr>
                  </a:solidFill>
                </a:rPr>
                <a:t>MPI v6.3.1</a:t>
              </a:r>
            </a:p>
            <a:p>
              <a:endParaRPr lang="en-US" altLang="zh-CN" b="1" dirty="0">
                <a:solidFill>
                  <a:schemeClr val="bg2">
                    <a:lumMod val="10000"/>
                  </a:schemeClr>
                </a:solidFill>
              </a:endParaRPr>
            </a:p>
            <a:p>
              <a:endParaRPr lang="en-US" altLang="zh-CN" b="1" dirty="0" smtClean="0">
                <a:solidFill>
                  <a:schemeClr val="bg2">
                    <a:lumMod val="10000"/>
                  </a:schemeClr>
                </a:solidFill>
              </a:endParaRPr>
            </a:p>
            <a:p>
              <a:endParaRPr lang="en-US" altLang="zh-CN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62911" y="3045658"/>
              <a:ext cx="1073470" cy="374789"/>
            </a:xfrm>
            <a:prstGeom prst="rect">
              <a:avLst/>
            </a:prstGeom>
          </p:spPr>
        </p:pic>
      </p:grp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C888-2FE0-064A-A66D-AC7112397BAA}" type="slidenum">
              <a:rPr kumimoji="1" lang="zh-CN" altLang="en-US" smtClean="0"/>
              <a:t>14</a:t>
            </a:fld>
            <a:endParaRPr kumimoji="1"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Min Si,    CCGrid2015 - Scale Challenge</a:t>
            </a:r>
            <a:endParaRPr kumimoji="1"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446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[DEMO]   Core Utilization in CCSD</a:t>
            </a:r>
            <a:r>
              <a:rPr lang="en-US" altLang="zh-CN" sz="2800" dirty="0"/>
              <a:t>(T) </a:t>
            </a:r>
            <a:r>
              <a:rPr lang="en-US" altLang="zh-CN" sz="2800" dirty="0" smtClean="0"/>
              <a:t>Simulation</a:t>
            </a:r>
            <a:endParaRPr lang="zh-CN" altLang="en-US" sz="2800" dirty="0"/>
          </a:p>
        </p:txBody>
      </p:sp>
      <p:sp>
        <p:nvSpPr>
          <p:cNvPr id="85" name="文本框 84"/>
          <p:cNvSpPr txBox="1"/>
          <p:nvPr/>
        </p:nvSpPr>
        <p:spPr>
          <a:xfrm>
            <a:off x="651158" y="2138437"/>
            <a:ext cx="84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i="1" dirty="0" smtClean="0">
                <a:solidFill>
                  <a:srgbClr val="151515"/>
                </a:solidFill>
              </a:rPr>
              <a:t>COMM</a:t>
            </a:r>
            <a:endParaRPr kumimoji="1" lang="zh-CN" altLang="en-US" sz="1600" b="1" i="1" dirty="0">
              <a:solidFill>
                <a:srgbClr val="151515"/>
              </a:solidFill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721289" y="3281656"/>
            <a:ext cx="775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i="1" dirty="0" smtClean="0">
                <a:solidFill>
                  <a:srgbClr val="151515"/>
                </a:solidFill>
              </a:rPr>
              <a:t>COMP</a:t>
            </a:r>
            <a:endParaRPr kumimoji="1" lang="zh-CN" altLang="en-US" sz="1600" b="1" i="1" dirty="0">
              <a:solidFill>
                <a:srgbClr val="151515"/>
              </a:solidFill>
            </a:endParaRPr>
          </a:p>
        </p:txBody>
      </p:sp>
      <p:cxnSp>
        <p:nvCxnSpPr>
          <p:cNvPr id="10" name="直线连接符 9"/>
          <p:cNvCxnSpPr/>
          <p:nvPr/>
        </p:nvCxnSpPr>
        <p:spPr bwMode="auto">
          <a:xfrm>
            <a:off x="3958279" y="3508199"/>
            <a:ext cx="2160000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0" name="幻灯片编号占位符 1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C888-2FE0-064A-A66D-AC7112397BAA}" type="slidenum">
              <a:rPr kumimoji="1" lang="zh-CN" altLang="en-US" smtClean="0"/>
              <a:t>15</a:t>
            </a:fld>
            <a:endParaRPr kumimoji="1" lang="zh-CN" altLang="en-US"/>
          </a:p>
        </p:txBody>
      </p:sp>
      <p:sp>
        <p:nvSpPr>
          <p:cNvPr id="151" name="页脚占位符 1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Min Si,    CCGrid2015 - Scale Challenge</a:t>
            </a:r>
            <a:endParaRPr kumimoji="1" lang="zh-CN" altLang="en-US" dirty="0" smtClean="0"/>
          </a:p>
        </p:txBody>
      </p:sp>
      <p:sp>
        <p:nvSpPr>
          <p:cNvPr id="167" name="矩形 166"/>
          <p:cNvSpPr/>
          <p:nvPr/>
        </p:nvSpPr>
        <p:spPr bwMode="auto">
          <a:xfrm>
            <a:off x="1486493" y="2193564"/>
            <a:ext cx="417257" cy="24824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05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8" name="矩形 167"/>
          <p:cNvSpPr/>
          <p:nvPr/>
        </p:nvSpPr>
        <p:spPr bwMode="auto">
          <a:xfrm>
            <a:off x="1480787" y="3314977"/>
            <a:ext cx="417257" cy="2763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05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3158737" y="877865"/>
            <a:ext cx="2508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latin typeface="Calibri" pitchFamily="34" charset="0"/>
              </a:rPr>
              <a:t>Original </a:t>
            </a:r>
            <a:r>
              <a:rPr lang="en-US" altLang="zh-CN" b="1" dirty="0" smtClean="0">
                <a:latin typeface="Calibri" pitchFamily="34" charset="0"/>
              </a:rPr>
              <a:t>MPI (no ASYNC)</a:t>
            </a:r>
            <a:endParaRPr lang="en-US" altLang="zh-CN" b="1" dirty="0">
              <a:latin typeface="Calibri" pitchFamily="34" charset="0"/>
            </a:endParaRPr>
          </a:p>
        </p:txBody>
      </p:sp>
      <p:cxnSp>
        <p:nvCxnSpPr>
          <p:cNvPr id="130" name="直线连接符 129"/>
          <p:cNvCxnSpPr/>
          <p:nvPr/>
        </p:nvCxnSpPr>
        <p:spPr bwMode="auto">
          <a:xfrm>
            <a:off x="7069866" y="3722525"/>
            <a:ext cx="2160000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0" name="矩形 159"/>
          <p:cNvSpPr/>
          <p:nvPr/>
        </p:nvSpPr>
        <p:spPr>
          <a:xfrm>
            <a:off x="6896768" y="879623"/>
            <a:ext cx="1847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latin typeface="Calibri" pitchFamily="34" charset="0"/>
              </a:rPr>
              <a:t>Casper ASYNC </a:t>
            </a:r>
          </a:p>
        </p:txBody>
      </p:sp>
      <p:sp>
        <p:nvSpPr>
          <p:cNvPr id="265" name="矩形 264"/>
          <p:cNvSpPr/>
          <p:nvPr/>
        </p:nvSpPr>
        <p:spPr>
          <a:xfrm>
            <a:off x="6234520" y="6074470"/>
            <a:ext cx="2224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latin typeface="Calibri" pitchFamily="34" charset="0"/>
              </a:rPr>
              <a:t>Threads ASYNC on </a:t>
            </a:r>
            <a:r>
              <a:rPr lang="en-US" altLang="zh-CN" b="1" dirty="0" smtClean="0">
                <a:latin typeface="Calibri" pitchFamily="34" charset="0"/>
              </a:rPr>
              <a:t>dedicated cores</a:t>
            </a:r>
            <a:endParaRPr lang="en-US" altLang="zh-CN" b="1" dirty="0">
              <a:latin typeface="Calibri" pitchFamily="34" charset="0"/>
            </a:endParaRPr>
          </a:p>
        </p:txBody>
      </p:sp>
      <p:grpSp>
        <p:nvGrpSpPr>
          <p:cNvPr id="22" name="组 21"/>
          <p:cNvGrpSpPr/>
          <p:nvPr/>
        </p:nvGrpSpPr>
        <p:grpSpPr>
          <a:xfrm>
            <a:off x="2157626" y="3829582"/>
            <a:ext cx="3829090" cy="2423935"/>
            <a:chOff x="2190710" y="3829582"/>
            <a:chExt cx="3798609" cy="2423935"/>
          </a:xfrm>
        </p:grpSpPr>
        <p:sp>
          <p:nvSpPr>
            <p:cNvPr id="267" name="文本框 266"/>
            <p:cNvSpPr txBox="1"/>
            <p:nvPr/>
          </p:nvSpPr>
          <p:spPr>
            <a:xfrm>
              <a:off x="2190710" y="3958511"/>
              <a:ext cx="505531" cy="225924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kumimoji="1" lang="en-US" altLang="zh-CN" b="1" dirty="0" smtClean="0">
                  <a:solidFill>
                    <a:srgbClr val="1F497D"/>
                  </a:solidFill>
                </a:rPr>
                <a:t>Core Utilization (%)</a:t>
              </a:r>
              <a:endParaRPr kumimoji="1" lang="zh-CN" altLang="en-US" b="1" dirty="0">
                <a:solidFill>
                  <a:srgbClr val="1F497D"/>
                </a:solidFill>
              </a:endParaRPr>
            </a:p>
          </p:txBody>
        </p:sp>
        <p:sp>
          <p:nvSpPr>
            <p:cNvPr id="284" name="文本框 283"/>
            <p:cNvSpPr txBox="1"/>
            <p:nvPr/>
          </p:nvSpPr>
          <p:spPr>
            <a:xfrm>
              <a:off x="5344863" y="3830978"/>
              <a:ext cx="644456" cy="263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b="1" dirty="0" smtClean="0">
                  <a:solidFill>
                    <a:schemeClr val="tx2"/>
                  </a:solidFill>
                </a:rPr>
                <a:t>100%</a:t>
              </a:r>
              <a:endParaRPr kumimoji="1" lang="zh-CN" alt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285" name="文本框 284"/>
            <p:cNvSpPr txBox="1"/>
            <p:nvPr/>
          </p:nvSpPr>
          <p:spPr>
            <a:xfrm>
              <a:off x="4197566" y="3839028"/>
              <a:ext cx="544815" cy="263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b="1" dirty="0" smtClean="0">
                  <a:solidFill>
                    <a:schemeClr val="tx2"/>
                  </a:solidFill>
                </a:rPr>
                <a:t>50%</a:t>
              </a:r>
              <a:endParaRPr kumimoji="1" lang="zh-CN" alt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286" name="文本框 285"/>
            <p:cNvSpPr txBox="1"/>
            <p:nvPr/>
          </p:nvSpPr>
          <p:spPr>
            <a:xfrm>
              <a:off x="3546044" y="3837754"/>
              <a:ext cx="544815" cy="263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b="1" dirty="0" smtClean="0">
                  <a:solidFill>
                    <a:schemeClr val="tx2"/>
                  </a:solidFill>
                </a:rPr>
                <a:t>25%</a:t>
              </a:r>
              <a:endParaRPr kumimoji="1" lang="zh-CN" alt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287" name="文本框 286"/>
            <p:cNvSpPr txBox="1"/>
            <p:nvPr/>
          </p:nvSpPr>
          <p:spPr>
            <a:xfrm>
              <a:off x="4824635" y="3829582"/>
              <a:ext cx="544815" cy="263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b="1" dirty="0" smtClean="0">
                  <a:solidFill>
                    <a:schemeClr val="tx2"/>
                  </a:solidFill>
                </a:rPr>
                <a:t>75%</a:t>
              </a:r>
              <a:endParaRPr kumimoji="1" lang="zh-CN" altLang="en-US" sz="1400" b="1" dirty="0">
                <a:solidFill>
                  <a:schemeClr val="tx2"/>
                </a:solidFill>
              </a:endParaRPr>
            </a:p>
          </p:txBody>
        </p:sp>
        <p:cxnSp>
          <p:nvCxnSpPr>
            <p:cNvPr id="288" name="直线连接符 287"/>
            <p:cNvCxnSpPr/>
            <p:nvPr/>
          </p:nvCxnSpPr>
          <p:spPr bwMode="auto">
            <a:xfrm>
              <a:off x="3259737" y="4080094"/>
              <a:ext cx="0" cy="0"/>
            </a:xfrm>
            <a:prstGeom prst="line">
              <a:avLst/>
            </a:prstGeom>
            <a:noFill/>
            <a:ln w="9525" cap="flat" cmpd="sng" algn="ctr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1" name="组 20"/>
            <p:cNvGrpSpPr/>
            <p:nvPr/>
          </p:nvGrpSpPr>
          <p:grpSpPr>
            <a:xfrm>
              <a:off x="3259737" y="4146117"/>
              <a:ext cx="2525161" cy="85192"/>
              <a:chOff x="3259737" y="4146117"/>
              <a:chExt cx="2525161" cy="85192"/>
            </a:xfrm>
          </p:grpSpPr>
          <p:cxnSp>
            <p:nvCxnSpPr>
              <p:cNvPr id="282" name="直线箭头连接符 281"/>
              <p:cNvCxnSpPr/>
              <p:nvPr/>
            </p:nvCxnSpPr>
            <p:spPr bwMode="auto">
              <a:xfrm>
                <a:off x="3259737" y="4215311"/>
                <a:ext cx="2525161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90" name="直线连接符 289"/>
              <p:cNvCxnSpPr/>
              <p:nvPr/>
            </p:nvCxnSpPr>
            <p:spPr bwMode="auto">
              <a:xfrm>
                <a:off x="3798079" y="4146117"/>
                <a:ext cx="0" cy="85192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1" name="直线连接符 290"/>
              <p:cNvCxnSpPr/>
              <p:nvPr/>
            </p:nvCxnSpPr>
            <p:spPr bwMode="auto">
              <a:xfrm>
                <a:off x="4435660" y="4146117"/>
                <a:ext cx="0" cy="85192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2" name="直线连接符 291"/>
              <p:cNvCxnSpPr/>
              <p:nvPr/>
            </p:nvCxnSpPr>
            <p:spPr bwMode="auto">
              <a:xfrm>
                <a:off x="5067639" y="4146117"/>
                <a:ext cx="0" cy="85192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3" name="直线连接符 292"/>
              <p:cNvCxnSpPr/>
              <p:nvPr/>
            </p:nvCxnSpPr>
            <p:spPr bwMode="auto">
              <a:xfrm>
                <a:off x="5565419" y="4146117"/>
                <a:ext cx="0" cy="85192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72" name="直线箭头连接符 271"/>
            <p:cNvCxnSpPr/>
            <p:nvPr/>
          </p:nvCxnSpPr>
          <p:spPr bwMode="auto">
            <a:xfrm flipV="1">
              <a:off x="3242379" y="4208896"/>
              <a:ext cx="11437" cy="1842156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273" name="文本框 272"/>
            <p:cNvSpPr txBox="1"/>
            <p:nvPr/>
          </p:nvSpPr>
          <p:spPr>
            <a:xfrm>
              <a:off x="2588025" y="4036044"/>
              <a:ext cx="644456" cy="263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b="1" dirty="0" smtClean="0">
                  <a:solidFill>
                    <a:schemeClr val="tx2"/>
                  </a:solidFill>
                </a:rPr>
                <a:t>100%</a:t>
              </a:r>
              <a:endParaRPr kumimoji="1" lang="zh-CN" alt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274" name="文本框 273"/>
            <p:cNvSpPr txBox="1"/>
            <p:nvPr/>
          </p:nvSpPr>
          <p:spPr>
            <a:xfrm>
              <a:off x="2648148" y="4971848"/>
              <a:ext cx="544815" cy="263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b="1" dirty="0" smtClean="0">
                  <a:solidFill>
                    <a:schemeClr val="tx2"/>
                  </a:solidFill>
                </a:rPr>
                <a:t>50%</a:t>
              </a:r>
              <a:endParaRPr kumimoji="1" lang="zh-CN" alt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275" name="文本框 274"/>
            <p:cNvSpPr txBox="1"/>
            <p:nvPr/>
          </p:nvSpPr>
          <p:spPr>
            <a:xfrm>
              <a:off x="2646535" y="5481153"/>
              <a:ext cx="544815" cy="263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b="1" dirty="0" smtClean="0">
                  <a:solidFill>
                    <a:schemeClr val="tx2"/>
                  </a:solidFill>
                </a:rPr>
                <a:t>25%</a:t>
              </a:r>
              <a:endParaRPr kumimoji="1" lang="zh-CN" alt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276" name="文本框 275"/>
            <p:cNvSpPr txBox="1"/>
            <p:nvPr/>
          </p:nvSpPr>
          <p:spPr>
            <a:xfrm>
              <a:off x="2636066" y="4481659"/>
              <a:ext cx="544815" cy="263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b="1" dirty="0" smtClean="0">
                  <a:solidFill>
                    <a:schemeClr val="tx2"/>
                  </a:solidFill>
                </a:rPr>
                <a:t>75%</a:t>
              </a:r>
              <a:endParaRPr kumimoji="1" lang="zh-CN" altLang="en-US" sz="1400" b="1" dirty="0">
                <a:solidFill>
                  <a:schemeClr val="tx2"/>
                </a:solidFill>
              </a:endParaRPr>
            </a:p>
          </p:txBody>
        </p:sp>
        <p:cxnSp>
          <p:nvCxnSpPr>
            <p:cNvPr id="277" name="直线连接符 276"/>
            <p:cNvCxnSpPr/>
            <p:nvPr/>
          </p:nvCxnSpPr>
          <p:spPr bwMode="auto">
            <a:xfrm rot="16200000">
              <a:off x="3183851" y="4147348"/>
              <a:ext cx="0" cy="0"/>
            </a:xfrm>
            <a:prstGeom prst="line">
              <a:avLst/>
            </a:prstGeom>
            <a:noFill/>
            <a:ln w="9525" cap="flat" cmpd="sng" algn="ctr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9" name="直线连接符 278"/>
            <p:cNvCxnSpPr/>
            <p:nvPr/>
          </p:nvCxnSpPr>
          <p:spPr bwMode="auto">
            <a:xfrm rot="16200000">
              <a:off x="3208353" y="5099737"/>
              <a:ext cx="0" cy="108981"/>
            </a:xfrm>
            <a:prstGeom prst="line">
              <a:avLst/>
            </a:prstGeom>
            <a:noFill/>
            <a:ln w="28575" cap="flat" cmpd="sng" algn="ctr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0" name="直线连接符 279"/>
            <p:cNvCxnSpPr/>
            <p:nvPr/>
          </p:nvCxnSpPr>
          <p:spPr bwMode="auto">
            <a:xfrm rot="16200000">
              <a:off x="3208353" y="4605709"/>
              <a:ext cx="0" cy="108981"/>
            </a:xfrm>
            <a:prstGeom prst="line">
              <a:avLst/>
            </a:prstGeom>
            <a:noFill/>
            <a:ln w="28575" cap="flat" cmpd="sng" algn="ctr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1" name="直线连接符 280"/>
            <p:cNvCxnSpPr/>
            <p:nvPr/>
          </p:nvCxnSpPr>
          <p:spPr bwMode="auto">
            <a:xfrm rot="16200000">
              <a:off x="3317335" y="4176818"/>
              <a:ext cx="0" cy="108981"/>
            </a:xfrm>
            <a:prstGeom prst="line">
              <a:avLst/>
            </a:prstGeom>
            <a:noFill/>
            <a:ln w="28575" cap="flat" cmpd="sng" algn="ctr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直线连接符 320"/>
            <p:cNvCxnSpPr/>
            <p:nvPr/>
          </p:nvCxnSpPr>
          <p:spPr bwMode="auto">
            <a:xfrm rot="16200000">
              <a:off x="3186969" y="5559601"/>
              <a:ext cx="0" cy="108981"/>
            </a:xfrm>
            <a:prstGeom prst="line">
              <a:avLst/>
            </a:prstGeom>
            <a:noFill/>
            <a:ln w="28575" cap="flat" cmpd="sng" algn="ctr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2" name="直线连接符 321"/>
            <p:cNvCxnSpPr/>
            <p:nvPr/>
          </p:nvCxnSpPr>
          <p:spPr bwMode="auto">
            <a:xfrm rot="16200000">
              <a:off x="3219057" y="5979361"/>
              <a:ext cx="0" cy="108981"/>
            </a:xfrm>
            <a:prstGeom prst="line">
              <a:avLst/>
            </a:prstGeom>
            <a:noFill/>
            <a:ln w="28575" cap="flat" cmpd="sng" algn="ctr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4" name="文本框 323"/>
            <p:cNvSpPr txBox="1"/>
            <p:nvPr/>
          </p:nvSpPr>
          <p:spPr>
            <a:xfrm>
              <a:off x="2917302" y="5945740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b="1" dirty="0" smtClean="0">
                  <a:solidFill>
                    <a:schemeClr val="tx2"/>
                  </a:solidFill>
                </a:rPr>
                <a:t>0</a:t>
              </a:r>
              <a:endParaRPr kumimoji="1" lang="zh-CN" altLang="en-US" sz="1400" b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25" name="pf_w5_ccsd_t_cc-pvdz_energy_n24ppn24.ccsd_t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227232" y="1247197"/>
            <a:ext cx="2340000" cy="1817143"/>
          </a:xfrm>
          <a:prstGeom prst="rect">
            <a:avLst/>
          </a:prstGeom>
        </p:spPr>
      </p:pic>
      <p:pic>
        <p:nvPicPr>
          <p:cNvPr id="26" name="pf_nh1_w5_ccsd_t_cc-pvdz_energy_n24ppn24.ccsd_t.mo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413890" y="1257499"/>
            <a:ext cx="2340000" cy="1832426"/>
          </a:xfrm>
          <a:prstGeom prst="rect">
            <a:avLst/>
          </a:prstGeom>
        </p:spPr>
      </p:pic>
      <p:pic>
        <p:nvPicPr>
          <p:cNvPr id="27" name="pf_noj2_w5_ccsd_t_cc-pvdz_energy_n24ppn24.ccsd_t.mo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29263" y="4231309"/>
            <a:ext cx="2340000" cy="1819051"/>
          </a:xfrm>
          <a:prstGeom prst="rect">
            <a:avLst/>
          </a:prstGeom>
        </p:spPr>
      </p:pic>
      <p:pic>
        <p:nvPicPr>
          <p:cNvPr id="28" name="pf_d2_w5_ccsd_t_cc-pvdz_energy_n24ppn24.ccsd_t.mo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16997" y="4255419"/>
            <a:ext cx="2340000" cy="1819051"/>
          </a:xfrm>
          <a:prstGeom prst="rect">
            <a:avLst/>
          </a:prstGeom>
        </p:spPr>
      </p:pic>
      <p:grpSp>
        <p:nvGrpSpPr>
          <p:cNvPr id="13" name="组 12"/>
          <p:cNvGrpSpPr/>
          <p:nvPr/>
        </p:nvGrpSpPr>
        <p:grpSpPr>
          <a:xfrm>
            <a:off x="2172071" y="1006929"/>
            <a:ext cx="3817248" cy="2715597"/>
            <a:chOff x="1880225" y="1007877"/>
            <a:chExt cx="3486014" cy="3150321"/>
          </a:xfrm>
        </p:grpSpPr>
        <p:sp>
          <p:nvSpPr>
            <p:cNvPr id="80" name="文本框 79"/>
            <p:cNvSpPr txBox="1"/>
            <p:nvPr/>
          </p:nvSpPr>
          <p:spPr>
            <a:xfrm>
              <a:off x="1880225" y="1007877"/>
              <a:ext cx="461665" cy="256694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kumimoji="1" lang="en-US" altLang="zh-CN" b="1" dirty="0" smtClean="0">
                  <a:solidFill>
                    <a:srgbClr val="1F497D"/>
                  </a:solidFill>
                </a:rPr>
                <a:t>Core Utilization (%)</a:t>
              </a:r>
              <a:endParaRPr kumimoji="1" lang="zh-CN" altLang="en-US" b="1" dirty="0">
                <a:solidFill>
                  <a:srgbClr val="1F497D"/>
                </a:solidFill>
              </a:endParaRPr>
            </a:p>
          </p:txBody>
        </p:sp>
        <p:grpSp>
          <p:nvGrpSpPr>
            <p:cNvPr id="11" name="组 10"/>
            <p:cNvGrpSpPr/>
            <p:nvPr/>
          </p:nvGrpSpPr>
          <p:grpSpPr>
            <a:xfrm>
              <a:off x="2243064" y="1095970"/>
              <a:ext cx="3123175" cy="2629242"/>
              <a:chOff x="2530785" y="847177"/>
              <a:chExt cx="3123175" cy="2703381"/>
            </a:xfrm>
          </p:grpSpPr>
          <p:grpSp>
            <p:nvGrpSpPr>
              <p:cNvPr id="67" name="组 66"/>
              <p:cNvGrpSpPr/>
              <p:nvPr/>
            </p:nvGrpSpPr>
            <p:grpSpPr>
              <a:xfrm>
                <a:off x="2972368" y="3132221"/>
                <a:ext cx="2681592" cy="418337"/>
                <a:chOff x="-241545" y="3240604"/>
                <a:chExt cx="2511763" cy="418337"/>
              </a:xfrm>
            </p:grpSpPr>
            <p:cxnSp>
              <p:nvCxnSpPr>
                <p:cNvPr id="68" name="直线箭头连接符 67"/>
                <p:cNvCxnSpPr/>
                <p:nvPr/>
              </p:nvCxnSpPr>
              <p:spPr bwMode="auto">
                <a:xfrm>
                  <a:off x="-90715" y="3321439"/>
                  <a:ext cx="2160000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69" name="文本框 68"/>
                <p:cNvSpPr txBox="1"/>
                <p:nvPr/>
              </p:nvSpPr>
              <p:spPr>
                <a:xfrm>
                  <a:off x="-241545" y="3341759"/>
                  <a:ext cx="258203" cy="3164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400" b="1" dirty="0">
                      <a:solidFill>
                        <a:schemeClr val="tx2"/>
                      </a:solidFill>
                    </a:rPr>
                    <a:t>0</a:t>
                  </a:r>
                  <a:endParaRPr kumimoji="1" lang="zh-CN" altLang="en-US" sz="14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70" name="文本框 69"/>
                <p:cNvSpPr txBox="1"/>
                <p:nvPr/>
              </p:nvSpPr>
              <p:spPr>
                <a:xfrm>
                  <a:off x="1718956" y="3341759"/>
                  <a:ext cx="55126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400" b="1" dirty="0" smtClean="0">
                      <a:solidFill>
                        <a:schemeClr val="tx2"/>
                      </a:solidFill>
                    </a:rPr>
                    <a:t>100%</a:t>
                  </a:r>
                  <a:endParaRPr kumimoji="1" lang="zh-CN" altLang="en-US" sz="14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71" name="文本框 70"/>
                <p:cNvSpPr txBox="1"/>
                <p:nvPr/>
              </p:nvSpPr>
              <p:spPr>
                <a:xfrm>
                  <a:off x="737569" y="3351164"/>
                  <a:ext cx="46603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400" b="1" dirty="0" smtClean="0">
                      <a:solidFill>
                        <a:schemeClr val="tx2"/>
                      </a:solidFill>
                    </a:rPr>
                    <a:t>50%</a:t>
                  </a:r>
                  <a:endParaRPr kumimoji="1" lang="zh-CN" altLang="en-US" sz="14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72" name="文本框 71"/>
                <p:cNvSpPr txBox="1"/>
                <p:nvPr/>
              </p:nvSpPr>
              <p:spPr>
                <a:xfrm>
                  <a:off x="180263" y="3349675"/>
                  <a:ext cx="46603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400" b="1" dirty="0" smtClean="0">
                      <a:solidFill>
                        <a:schemeClr val="tx2"/>
                      </a:solidFill>
                    </a:rPr>
                    <a:t>25%</a:t>
                  </a:r>
                  <a:endParaRPr kumimoji="1" lang="zh-CN" altLang="en-US" sz="14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73" name="文本框 72"/>
                <p:cNvSpPr txBox="1"/>
                <p:nvPr/>
              </p:nvSpPr>
              <p:spPr>
                <a:xfrm>
                  <a:off x="1273958" y="3340128"/>
                  <a:ext cx="46603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400" b="1" dirty="0" smtClean="0">
                      <a:solidFill>
                        <a:schemeClr val="tx2"/>
                      </a:solidFill>
                    </a:rPr>
                    <a:t>75%</a:t>
                  </a:r>
                  <a:endParaRPr kumimoji="1" lang="zh-CN" altLang="en-US" sz="1400" b="1" dirty="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74" name="直线连接符 73"/>
                <p:cNvCxnSpPr/>
                <p:nvPr/>
              </p:nvCxnSpPr>
              <p:spPr bwMode="auto">
                <a:xfrm>
                  <a:off x="-90715" y="3257176"/>
                  <a:ext cx="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5" name="直线连接符 74"/>
                <p:cNvCxnSpPr/>
                <p:nvPr/>
              </p:nvCxnSpPr>
              <p:spPr bwMode="auto">
                <a:xfrm>
                  <a:off x="-84546" y="3247027"/>
                  <a:ext cx="0" cy="9952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6" name="直线连接符 75"/>
                <p:cNvCxnSpPr/>
                <p:nvPr/>
              </p:nvCxnSpPr>
              <p:spPr bwMode="auto">
                <a:xfrm>
                  <a:off x="369778" y="3240604"/>
                  <a:ext cx="0" cy="9952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7" name="直线连接符 76"/>
                <p:cNvCxnSpPr/>
                <p:nvPr/>
              </p:nvCxnSpPr>
              <p:spPr bwMode="auto">
                <a:xfrm>
                  <a:off x="915159" y="3240604"/>
                  <a:ext cx="0" cy="9952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" name="直线连接符 78"/>
                <p:cNvCxnSpPr/>
                <p:nvPr/>
              </p:nvCxnSpPr>
              <p:spPr bwMode="auto">
                <a:xfrm>
                  <a:off x="1455748" y="3240604"/>
                  <a:ext cx="0" cy="9952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1" name="直线连接符 80"/>
                <p:cNvCxnSpPr/>
                <p:nvPr/>
              </p:nvCxnSpPr>
              <p:spPr bwMode="auto">
                <a:xfrm>
                  <a:off x="1904822" y="3240604"/>
                  <a:ext cx="0" cy="9952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82" name="组 81"/>
              <p:cNvGrpSpPr/>
              <p:nvPr/>
            </p:nvGrpSpPr>
            <p:grpSpPr>
              <a:xfrm rot="16200000">
                <a:off x="1648824" y="1729138"/>
                <a:ext cx="2380184" cy="616262"/>
                <a:chOff x="-90715" y="2723866"/>
                <a:chExt cx="2229444" cy="616262"/>
              </a:xfrm>
            </p:grpSpPr>
            <p:cxnSp>
              <p:nvCxnSpPr>
                <p:cNvPr id="83" name="直线箭头连接符 82"/>
                <p:cNvCxnSpPr/>
                <p:nvPr/>
              </p:nvCxnSpPr>
              <p:spPr bwMode="auto">
                <a:xfrm>
                  <a:off x="-90715" y="3321439"/>
                  <a:ext cx="2160000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sp>
              <p:nvSpPr>
                <p:cNvPr id="86" name="文本框 85"/>
                <p:cNvSpPr txBox="1"/>
                <p:nvPr/>
              </p:nvSpPr>
              <p:spPr>
                <a:xfrm rot="5400000">
                  <a:off x="1700319" y="2873991"/>
                  <a:ext cx="588535" cy="2882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400" b="1" dirty="0" smtClean="0">
                      <a:solidFill>
                        <a:schemeClr val="tx2"/>
                      </a:solidFill>
                    </a:rPr>
                    <a:t>100%</a:t>
                  </a:r>
                  <a:endParaRPr kumimoji="1" lang="zh-CN" altLang="en-US" sz="14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87" name="文本框 86"/>
                <p:cNvSpPr txBox="1"/>
                <p:nvPr/>
              </p:nvSpPr>
              <p:spPr>
                <a:xfrm rot="5400000">
                  <a:off x="721814" y="2883399"/>
                  <a:ext cx="497540" cy="2882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400" b="1" dirty="0" smtClean="0">
                      <a:solidFill>
                        <a:schemeClr val="tx2"/>
                      </a:solidFill>
                    </a:rPr>
                    <a:t>50%</a:t>
                  </a:r>
                  <a:endParaRPr kumimoji="1" lang="zh-CN" altLang="en-US" sz="14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90" name="文本框 89"/>
                <p:cNvSpPr txBox="1"/>
                <p:nvPr/>
              </p:nvSpPr>
              <p:spPr>
                <a:xfrm rot="5400000">
                  <a:off x="164508" y="2881926"/>
                  <a:ext cx="497540" cy="2882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400" b="1" dirty="0" smtClean="0">
                      <a:solidFill>
                        <a:schemeClr val="tx2"/>
                      </a:solidFill>
                    </a:rPr>
                    <a:t>25%</a:t>
                  </a:r>
                  <a:endParaRPr kumimoji="1" lang="zh-CN" altLang="en-US" sz="14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92" name="文本框 91"/>
                <p:cNvSpPr txBox="1"/>
                <p:nvPr/>
              </p:nvSpPr>
              <p:spPr>
                <a:xfrm rot="5400000">
                  <a:off x="1258203" y="2872366"/>
                  <a:ext cx="497540" cy="2882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400" b="1" dirty="0" smtClean="0">
                      <a:solidFill>
                        <a:schemeClr val="tx2"/>
                      </a:solidFill>
                    </a:rPr>
                    <a:t>75%</a:t>
                  </a:r>
                  <a:endParaRPr kumimoji="1" lang="zh-CN" altLang="en-US" sz="1400" b="1" dirty="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95" name="直线连接符 94"/>
                <p:cNvCxnSpPr/>
                <p:nvPr/>
              </p:nvCxnSpPr>
              <p:spPr bwMode="auto">
                <a:xfrm>
                  <a:off x="-90715" y="3257176"/>
                  <a:ext cx="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7" name="直线连接符 96"/>
                <p:cNvCxnSpPr/>
                <p:nvPr/>
              </p:nvCxnSpPr>
              <p:spPr bwMode="auto">
                <a:xfrm>
                  <a:off x="369778" y="3240604"/>
                  <a:ext cx="0" cy="9952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8" name="直线连接符 97"/>
                <p:cNvCxnSpPr/>
                <p:nvPr/>
              </p:nvCxnSpPr>
              <p:spPr bwMode="auto">
                <a:xfrm>
                  <a:off x="915159" y="3240604"/>
                  <a:ext cx="0" cy="9952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3" name="直线连接符 112"/>
                <p:cNvCxnSpPr/>
                <p:nvPr/>
              </p:nvCxnSpPr>
              <p:spPr bwMode="auto">
                <a:xfrm>
                  <a:off x="1455748" y="3240604"/>
                  <a:ext cx="0" cy="9952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5" name="直线连接符 114"/>
                <p:cNvCxnSpPr/>
                <p:nvPr/>
              </p:nvCxnSpPr>
              <p:spPr bwMode="auto">
                <a:xfrm>
                  <a:off x="1943619" y="3240604"/>
                  <a:ext cx="0" cy="9952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72" name="文本框 171"/>
            <p:cNvSpPr txBox="1"/>
            <p:nvPr/>
          </p:nvSpPr>
          <p:spPr>
            <a:xfrm rot="5400000">
              <a:off x="3812389" y="2844202"/>
              <a:ext cx="461665" cy="216632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kumimoji="1" lang="en-US" altLang="zh-CN" b="1" dirty="0" smtClean="0">
                  <a:solidFill>
                    <a:srgbClr val="1F497D"/>
                  </a:solidFill>
                </a:rPr>
                <a:t>Task Processing (%)</a:t>
              </a:r>
              <a:endParaRPr kumimoji="1" lang="zh-CN" altLang="en-US" b="1" dirty="0">
                <a:solidFill>
                  <a:srgbClr val="1F497D"/>
                </a:solidFill>
              </a:endParaRPr>
            </a:p>
          </p:txBody>
        </p:sp>
      </p:grpSp>
      <p:grpSp>
        <p:nvGrpSpPr>
          <p:cNvPr id="352" name="组 351"/>
          <p:cNvGrpSpPr/>
          <p:nvPr/>
        </p:nvGrpSpPr>
        <p:grpSpPr>
          <a:xfrm>
            <a:off x="5742178" y="1082866"/>
            <a:ext cx="3419933" cy="2639660"/>
            <a:chOff x="2243064" y="1095970"/>
            <a:chExt cx="3123175" cy="3062228"/>
          </a:xfrm>
        </p:grpSpPr>
        <p:grpSp>
          <p:nvGrpSpPr>
            <p:cNvPr id="354" name="组 353"/>
            <p:cNvGrpSpPr/>
            <p:nvPr/>
          </p:nvGrpSpPr>
          <p:grpSpPr>
            <a:xfrm>
              <a:off x="2243064" y="1095970"/>
              <a:ext cx="3123175" cy="2629242"/>
              <a:chOff x="2530785" y="847177"/>
              <a:chExt cx="3123175" cy="2703381"/>
            </a:xfrm>
          </p:grpSpPr>
          <p:grpSp>
            <p:nvGrpSpPr>
              <p:cNvPr id="356" name="组 355"/>
              <p:cNvGrpSpPr/>
              <p:nvPr/>
            </p:nvGrpSpPr>
            <p:grpSpPr>
              <a:xfrm>
                <a:off x="2972368" y="3132221"/>
                <a:ext cx="2681592" cy="418337"/>
                <a:chOff x="-241545" y="3240604"/>
                <a:chExt cx="2511763" cy="418337"/>
              </a:xfrm>
            </p:grpSpPr>
            <p:cxnSp>
              <p:nvCxnSpPr>
                <p:cNvPr id="368" name="直线箭头连接符 367"/>
                <p:cNvCxnSpPr/>
                <p:nvPr/>
              </p:nvCxnSpPr>
              <p:spPr bwMode="auto">
                <a:xfrm>
                  <a:off x="-90715" y="3343078"/>
                  <a:ext cx="2160000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369" name="文本框 368"/>
                <p:cNvSpPr txBox="1"/>
                <p:nvPr/>
              </p:nvSpPr>
              <p:spPr>
                <a:xfrm>
                  <a:off x="-241545" y="3341759"/>
                  <a:ext cx="258203" cy="3164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400" b="1" dirty="0">
                      <a:solidFill>
                        <a:schemeClr val="tx2"/>
                      </a:solidFill>
                    </a:rPr>
                    <a:t>0</a:t>
                  </a:r>
                  <a:endParaRPr kumimoji="1" lang="zh-CN" altLang="en-US" sz="14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70" name="文本框 369"/>
                <p:cNvSpPr txBox="1"/>
                <p:nvPr/>
              </p:nvSpPr>
              <p:spPr>
                <a:xfrm>
                  <a:off x="1718956" y="3341759"/>
                  <a:ext cx="55126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400" b="1" dirty="0" smtClean="0">
                      <a:solidFill>
                        <a:schemeClr val="tx2"/>
                      </a:solidFill>
                    </a:rPr>
                    <a:t>100%</a:t>
                  </a:r>
                  <a:endParaRPr kumimoji="1" lang="zh-CN" altLang="en-US" sz="14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71" name="文本框 370"/>
                <p:cNvSpPr txBox="1"/>
                <p:nvPr/>
              </p:nvSpPr>
              <p:spPr>
                <a:xfrm>
                  <a:off x="737569" y="3351164"/>
                  <a:ext cx="46603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400" b="1" dirty="0" smtClean="0">
                      <a:solidFill>
                        <a:schemeClr val="tx2"/>
                      </a:solidFill>
                    </a:rPr>
                    <a:t>50%</a:t>
                  </a:r>
                  <a:endParaRPr kumimoji="1" lang="zh-CN" altLang="en-US" sz="14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72" name="文本框 371"/>
                <p:cNvSpPr txBox="1"/>
                <p:nvPr/>
              </p:nvSpPr>
              <p:spPr>
                <a:xfrm>
                  <a:off x="180263" y="3349675"/>
                  <a:ext cx="46603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400" b="1" dirty="0" smtClean="0">
                      <a:solidFill>
                        <a:schemeClr val="tx2"/>
                      </a:solidFill>
                    </a:rPr>
                    <a:t>25%</a:t>
                  </a:r>
                  <a:endParaRPr kumimoji="1" lang="zh-CN" altLang="en-US" sz="14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73" name="文本框 372"/>
                <p:cNvSpPr txBox="1"/>
                <p:nvPr/>
              </p:nvSpPr>
              <p:spPr>
                <a:xfrm>
                  <a:off x="1273958" y="3340128"/>
                  <a:ext cx="46603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400" b="1" dirty="0" smtClean="0">
                      <a:solidFill>
                        <a:schemeClr val="tx2"/>
                      </a:solidFill>
                    </a:rPr>
                    <a:t>75%</a:t>
                  </a:r>
                  <a:endParaRPr kumimoji="1" lang="zh-CN" altLang="en-US" sz="1400" b="1" dirty="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374" name="直线连接符 373"/>
                <p:cNvCxnSpPr/>
                <p:nvPr/>
              </p:nvCxnSpPr>
              <p:spPr bwMode="auto">
                <a:xfrm>
                  <a:off x="-90715" y="3257176"/>
                  <a:ext cx="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5" name="直线连接符 374"/>
                <p:cNvCxnSpPr/>
                <p:nvPr/>
              </p:nvCxnSpPr>
              <p:spPr bwMode="auto">
                <a:xfrm>
                  <a:off x="-84546" y="3247027"/>
                  <a:ext cx="0" cy="9952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6" name="直线连接符 375"/>
                <p:cNvCxnSpPr/>
                <p:nvPr/>
              </p:nvCxnSpPr>
              <p:spPr bwMode="auto">
                <a:xfrm>
                  <a:off x="369778" y="3240604"/>
                  <a:ext cx="0" cy="9952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7" name="直线连接符 376"/>
                <p:cNvCxnSpPr/>
                <p:nvPr/>
              </p:nvCxnSpPr>
              <p:spPr bwMode="auto">
                <a:xfrm>
                  <a:off x="915159" y="3240604"/>
                  <a:ext cx="0" cy="9952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8" name="直线连接符 377"/>
                <p:cNvCxnSpPr/>
                <p:nvPr/>
              </p:nvCxnSpPr>
              <p:spPr bwMode="auto">
                <a:xfrm>
                  <a:off x="1455748" y="3240604"/>
                  <a:ext cx="0" cy="9952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9" name="直线连接符 378"/>
                <p:cNvCxnSpPr/>
                <p:nvPr/>
              </p:nvCxnSpPr>
              <p:spPr bwMode="auto">
                <a:xfrm>
                  <a:off x="1912582" y="3251424"/>
                  <a:ext cx="0" cy="9952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57" name="组 356"/>
              <p:cNvGrpSpPr/>
              <p:nvPr/>
            </p:nvGrpSpPr>
            <p:grpSpPr>
              <a:xfrm rot="16200000">
                <a:off x="1648824" y="1729138"/>
                <a:ext cx="2380184" cy="616262"/>
                <a:chOff x="-90715" y="2723866"/>
                <a:chExt cx="2229444" cy="616262"/>
              </a:xfrm>
            </p:grpSpPr>
            <p:cxnSp>
              <p:nvCxnSpPr>
                <p:cNvPr id="358" name="直线箭头连接符 357"/>
                <p:cNvCxnSpPr/>
                <p:nvPr/>
              </p:nvCxnSpPr>
              <p:spPr bwMode="auto">
                <a:xfrm>
                  <a:off x="-90715" y="3321439"/>
                  <a:ext cx="2160000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sp>
              <p:nvSpPr>
                <p:cNvPr id="359" name="文本框 358"/>
                <p:cNvSpPr txBox="1"/>
                <p:nvPr/>
              </p:nvSpPr>
              <p:spPr>
                <a:xfrm rot="5400000">
                  <a:off x="1700319" y="2873991"/>
                  <a:ext cx="588535" cy="2882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400" b="1" dirty="0" smtClean="0">
                      <a:solidFill>
                        <a:schemeClr val="tx2"/>
                      </a:solidFill>
                    </a:rPr>
                    <a:t>100%</a:t>
                  </a:r>
                  <a:endParaRPr kumimoji="1" lang="zh-CN" altLang="en-US" sz="14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60" name="文本框 359"/>
                <p:cNvSpPr txBox="1"/>
                <p:nvPr/>
              </p:nvSpPr>
              <p:spPr>
                <a:xfrm rot="5400000">
                  <a:off x="721814" y="2883399"/>
                  <a:ext cx="497540" cy="2882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400" b="1" dirty="0" smtClean="0">
                      <a:solidFill>
                        <a:schemeClr val="tx2"/>
                      </a:solidFill>
                    </a:rPr>
                    <a:t>50%</a:t>
                  </a:r>
                  <a:endParaRPr kumimoji="1" lang="zh-CN" altLang="en-US" sz="14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61" name="文本框 360"/>
                <p:cNvSpPr txBox="1"/>
                <p:nvPr/>
              </p:nvSpPr>
              <p:spPr>
                <a:xfrm rot="5400000">
                  <a:off x="164508" y="2881926"/>
                  <a:ext cx="497540" cy="2882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400" b="1" dirty="0" smtClean="0">
                      <a:solidFill>
                        <a:schemeClr val="tx2"/>
                      </a:solidFill>
                    </a:rPr>
                    <a:t>25%</a:t>
                  </a:r>
                  <a:endParaRPr kumimoji="1" lang="zh-CN" altLang="en-US" sz="14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62" name="文本框 361"/>
                <p:cNvSpPr txBox="1"/>
                <p:nvPr/>
              </p:nvSpPr>
              <p:spPr>
                <a:xfrm rot="5400000">
                  <a:off x="1258203" y="2872366"/>
                  <a:ext cx="497540" cy="2882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400" b="1" dirty="0" smtClean="0">
                      <a:solidFill>
                        <a:schemeClr val="tx2"/>
                      </a:solidFill>
                    </a:rPr>
                    <a:t>75%</a:t>
                  </a:r>
                  <a:endParaRPr kumimoji="1" lang="zh-CN" altLang="en-US" sz="1400" b="1" dirty="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363" name="直线连接符 362"/>
                <p:cNvCxnSpPr/>
                <p:nvPr/>
              </p:nvCxnSpPr>
              <p:spPr bwMode="auto">
                <a:xfrm>
                  <a:off x="-90715" y="3257176"/>
                  <a:ext cx="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4" name="直线连接符 363"/>
                <p:cNvCxnSpPr/>
                <p:nvPr/>
              </p:nvCxnSpPr>
              <p:spPr bwMode="auto">
                <a:xfrm>
                  <a:off x="369778" y="3240604"/>
                  <a:ext cx="0" cy="9952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5" name="直线连接符 364"/>
                <p:cNvCxnSpPr/>
                <p:nvPr/>
              </p:nvCxnSpPr>
              <p:spPr bwMode="auto">
                <a:xfrm>
                  <a:off x="915159" y="3240604"/>
                  <a:ext cx="0" cy="9952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6" name="直线连接符 365"/>
                <p:cNvCxnSpPr/>
                <p:nvPr/>
              </p:nvCxnSpPr>
              <p:spPr bwMode="auto">
                <a:xfrm>
                  <a:off x="1455748" y="3240604"/>
                  <a:ext cx="0" cy="9952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7" name="直线连接符 366"/>
                <p:cNvCxnSpPr/>
                <p:nvPr/>
              </p:nvCxnSpPr>
              <p:spPr bwMode="auto">
                <a:xfrm>
                  <a:off x="1943619" y="3240604"/>
                  <a:ext cx="0" cy="9952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355" name="文本框 354"/>
            <p:cNvSpPr txBox="1"/>
            <p:nvPr/>
          </p:nvSpPr>
          <p:spPr>
            <a:xfrm rot="5400000">
              <a:off x="3812389" y="2844202"/>
              <a:ext cx="461665" cy="216632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kumimoji="1" lang="en-US" altLang="zh-CN" b="1" dirty="0" smtClean="0">
                  <a:solidFill>
                    <a:srgbClr val="1F497D"/>
                  </a:solidFill>
                </a:rPr>
                <a:t>Task Processing (%)</a:t>
              </a:r>
              <a:endParaRPr kumimoji="1" lang="zh-CN" altLang="en-US" b="1" dirty="0">
                <a:solidFill>
                  <a:srgbClr val="1F497D"/>
                </a:solidFill>
              </a:endParaRPr>
            </a:p>
          </p:txBody>
        </p:sp>
      </p:grpSp>
      <p:sp>
        <p:nvSpPr>
          <p:cNvPr id="380" name="文本框 379"/>
          <p:cNvSpPr txBox="1"/>
          <p:nvPr/>
        </p:nvSpPr>
        <p:spPr>
          <a:xfrm>
            <a:off x="3274243" y="5181589"/>
            <a:ext cx="2430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i="1" dirty="0" smtClean="0">
                <a:solidFill>
                  <a:srgbClr val="FF0000"/>
                </a:solidFill>
              </a:rPr>
              <a:t>Oversubscribed ASYNC cores are polling MPI progress</a:t>
            </a:r>
            <a:endParaRPr kumimoji="1" lang="zh-CN" altLang="en-US" sz="1600" b="1" i="1" dirty="0">
              <a:solidFill>
                <a:srgbClr val="FF0000"/>
              </a:solidFill>
            </a:endParaRPr>
          </a:p>
        </p:txBody>
      </p:sp>
      <p:grpSp>
        <p:nvGrpSpPr>
          <p:cNvPr id="325" name="组 324"/>
          <p:cNvGrpSpPr/>
          <p:nvPr/>
        </p:nvGrpSpPr>
        <p:grpSpPr>
          <a:xfrm>
            <a:off x="5760320" y="3856944"/>
            <a:ext cx="3329251" cy="2423935"/>
            <a:chOff x="2588025" y="3829582"/>
            <a:chExt cx="3401294" cy="2423935"/>
          </a:xfrm>
        </p:grpSpPr>
        <p:sp>
          <p:nvSpPr>
            <p:cNvPr id="328" name="文本框 327"/>
            <p:cNvSpPr txBox="1"/>
            <p:nvPr/>
          </p:nvSpPr>
          <p:spPr>
            <a:xfrm>
              <a:off x="5344863" y="3830978"/>
              <a:ext cx="644456" cy="263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b="1" dirty="0" smtClean="0">
                  <a:solidFill>
                    <a:schemeClr val="tx2"/>
                  </a:solidFill>
                </a:rPr>
                <a:t>100%</a:t>
              </a:r>
              <a:endParaRPr kumimoji="1" lang="zh-CN" alt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329" name="文本框 328"/>
            <p:cNvSpPr txBox="1"/>
            <p:nvPr/>
          </p:nvSpPr>
          <p:spPr>
            <a:xfrm>
              <a:off x="4197566" y="3839028"/>
              <a:ext cx="544815" cy="263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b="1" dirty="0" smtClean="0">
                  <a:solidFill>
                    <a:schemeClr val="tx2"/>
                  </a:solidFill>
                </a:rPr>
                <a:t>50%</a:t>
              </a:r>
              <a:endParaRPr kumimoji="1" lang="zh-CN" alt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330" name="文本框 329"/>
            <p:cNvSpPr txBox="1"/>
            <p:nvPr/>
          </p:nvSpPr>
          <p:spPr>
            <a:xfrm>
              <a:off x="3546044" y="3837754"/>
              <a:ext cx="544815" cy="263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b="1" dirty="0" smtClean="0">
                  <a:solidFill>
                    <a:schemeClr val="tx2"/>
                  </a:solidFill>
                </a:rPr>
                <a:t>25%</a:t>
              </a:r>
              <a:endParaRPr kumimoji="1" lang="zh-CN" alt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331" name="文本框 330"/>
            <p:cNvSpPr txBox="1"/>
            <p:nvPr/>
          </p:nvSpPr>
          <p:spPr>
            <a:xfrm>
              <a:off x="4824635" y="3829582"/>
              <a:ext cx="544815" cy="263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b="1" dirty="0" smtClean="0">
                  <a:solidFill>
                    <a:schemeClr val="tx2"/>
                  </a:solidFill>
                </a:rPr>
                <a:t>75%</a:t>
              </a:r>
              <a:endParaRPr kumimoji="1" lang="zh-CN" altLang="en-US" sz="1400" b="1" dirty="0">
                <a:solidFill>
                  <a:schemeClr val="tx2"/>
                </a:solidFill>
              </a:endParaRPr>
            </a:p>
          </p:txBody>
        </p:sp>
        <p:cxnSp>
          <p:nvCxnSpPr>
            <p:cNvPr id="332" name="直线连接符 331"/>
            <p:cNvCxnSpPr/>
            <p:nvPr/>
          </p:nvCxnSpPr>
          <p:spPr bwMode="auto">
            <a:xfrm>
              <a:off x="3259737" y="4080094"/>
              <a:ext cx="0" cy="0"/>
            </a:xfrm>
            <a:prstGeom prst="line">
              <a:avLst/>
            </a:prstGeom>
            <a:noFill/>
            <a:ln w="9525" cap="flat" cmpd="sng" algn="ctr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34" name="组 333"/>
            <p:cNvGrpSpPr/>
            <p:nvPr/>
          </p:nvGrpSpPr>
          <p:grpSpPr>
            <a:xfrm>
              <a:off x="3259736" y="4146117"/>
              <a:ext cx="2525161" cy="85192"/>
              <a:chOff x="3259736" y="4146117"/>
              <a:chExt cx="2525161" cy="85192"/>
            </a:xfrm>
          </p:grpSpPr>
          <p:cxnSp>
            <p:nvCxnSpPr>
              <p:cNvPr id="347" name="直线箭头连接符 346"/>
              <p:cNvCxnSpPr/>
              <p:nvPr/>
            </p:nvCxnSpPr>
            <p:spPr bwMode="auto">
              <a:xfrm>
                <a:off x="3259737" y="4215311"/>
                <a:ext cx="2525161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48" name="直线连接符 347"/>
              <p:cNvCxnSpPr/>
              <p:nvPr/>
            </p:nvCxnSpPr>
            <p:spPr bwMode="auto">
              <a:xfrm>
                <a:off x="3798079" y="4146117"/>
                <a:ext cx="0" cy="85192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9" name="直线连接符 348"/>
              <p:cNvCxnSpPr/>
              <p:nvPr/>
            </p:nvCxnSpPr>
            <p:spPr bwMode="auto">
              <a:xfrm>
                <a:off x="4435660" y="4146117"/>
                <a:ext cx="0" cy="85192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0" name="直线连接符 349"/>
              <p:cNvCxnSpPr/>
              <p:nvPr/>
            </p:nvCxnSpPr>
            <p:spPr bwMode="auto">
              <a:xfrm>
                <a:off x="5067639" y="4146117"/>
                <a:ext cx="0" cy="85192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1" name="直线连接符 350"/>
              <p:cNvCxnSpPr/>
              <p:nvPr/>
            </p:nvCxnSpPr>
            <p:spPr bwMode="auto">
              <a:xfrm>
                <a:off x="5619453" y="4146117"/>
                <a:ext cx="0" cy="85192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35" name="直线箭头连接符 334"/>
            <p:cNvCxnSpPr/>
            <p:nvPr/>
          </p:nvCxnSpPr>
          <p:spPr bwMode="auto">
            <a:xfrm flipH="1" flipV="1">
              <a:off x="3238516" y="4191400"/>
              <a:ext cx="9898" cy="1905692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336" name="文本框 335"/>
            <p:cNvSpPr txBox="1"/>
            <p:nvPr/>
          </p:nvSpPr>
          <p:spPr>
            <a:xfrm>
              <a:off x="2588025" y="4036044"/>
              <a:ext cx="644456" cy="263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b="1" dirty="0" smtClean="0">
                  <a:solidFill>
                    <a:schemeClr val="tx2"/>
                  </a:solidFill>
                </a:rPr>
                <a:t>100%</a:t>
              </a:r>
              <a:endParaRPr kumimoji="1" lang="zh-CN" alt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337" name="文本框 336"/>
            <p:cNvSpPr txBox="1"/>
            <p:nvPr/>
          </p:nvSpPr>
          <p:spPr>
            <a:xfrm>
              <a:off x="2648148" y="4971848"/>
              <a:ext cx="544815" cy="263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b="1" dirty="0" smtClean="0">
                  <a:solidFill>
                    <a:schemeClr val="tx2"/>
                  </a:solidFill>
                </a:rPr>
                <a:t>50%</a:t>
              </a:r>
              <a:endParaRPr kumimoji="1" lang="zh-CN" alt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338" name="文本框 337"/>
            <p:cNvSpPr txBox="1"/>
            <p:nvPr/>
          </p:nvSpPr>
          <p:spPr>
            <a:xfrm>
              <a:off x="2646535" y="5481153"/>
              <a:ext cx="544815" cy="263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b="1" dirty="0" smtClean="0">
                  <a:solidFill>
                    <a:schemeClr val="tx2"/>
                  </a:solidFill>
                </a:rPr>
                <a:t>25%</a:t>
              </a:r>
              <a:endParaRPr kumimoji="1" lang="zh-CN" alt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339" name="文本框 338"/>
            <p:cNvSpPr txBox="1"/>
            <p:nvPr/>
          </p:nvSpPr>
          <p:spPr>
            <a:xfrm>
              <a:off x="2636066" y="4481659"/>
              <a:ext cx="544815" cy="263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b="1" dirty="0" smtClean="0">
                  <a:solidFill>
                    <a:schemeClr val="tx2"/>
                  </a:solidFill>
                </a:rPr>
                <a:t>75%</a:t>
              </a:r>
              <a:endParaRPr kumimoji="1" lang="zh-CN" altLang="en-US" sz="1400" b="1" dirty="0">
                <a:solidFill>
                  <a:schemeClr val="tx2"/>
                </a:solidFill>
              </a:endParaRPr>
            </a:p>
          </p:txBody>
        </p:sp>
        <p:cxnSp>
          <p:nvCxnSpPr>
            <p:cNvPr id="340" name="直线连接符 339"/>
            <p:cNvCxnSpPr/>
            <p:nvPr/>
          </p:nvCxnSpPr>
          <p:spPr bwMode="auto">
            <a:xfrm rot="16200000">
              <a:off x="3183851" y="4147348"/>
              <a:ext cx="0" cy="0"/>
            </a:xfrm>
            <a:prstGeom prst="line">
              <a:avLst/>
            </a:prstGeom>
            <a:noFill/>
            <a:ln w="9525" cap="flat" cmpd="sng" algn="ctr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1" name="直线连接符 340"/>
            <p:cNvCxnSpPr/>
            <p:nvPr/>
          </p:nvCxnSpPr>
          <p:spPr bwMode="auto">
            <a:xfrm rot="16200000">
              <a:off x="3208353" y="5099737"/>
              <a:ext cx="0" cy="108981"/>
            </a:xfrm>
            <a:prstGeom prst="line">
              <a:avLst/>
            </a:prstGeom>
            <a:noFill/>
            <a:ln w="28575" cap="flat" cmpd="sng" algn="ctr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2" name="直线连接符 341"/>
            <p:cNvCxnSpPr/>
            <p:nvPr/>
          </p:nvCxnSpPr>
          <p:spPr bwMode="auto">
            <a:xfrm rot="16200000">
              <a:off x="3208353" y="4605709"/>
              <a:ext cx="0" cy="108981"/>
            </a:xfrm>
            <a:prstGeom prst="line">
              <a:avLst/>
            </a:prstGeom>
            <a:noFill/>
            <a:ln w="28575" cap="flat" cmpd="sng" algn="ctr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3" name="直线连接符 342"/>
            <p:cNvCxnSpPr/>
            <p:nvPr/>
          </p:nvCxnSpPr>
          <p:spPr bwMode="auto">
            <a:xfrm rot="16200000">
              <a:off x="3273548" y="4159859"/>
              <a:ext cx="0" cy="108981"/>
            </a:xfrm>
            <a:prstGeom prst="line">
              <a:avLst/>
            </a:prstGeom>
            <a:noFill/>
            <a:ln w="28575" cap="flat" cmpd="sng" algn="ctr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4" name="直线连接符 343"/>
            <p:cNvCxnSpPr/>
            <p:nvPr/>
          </p:nvCxnSpPr>
          <p:spPr bwMode="auto">
            <a:xfrm rot="16200000">
              <a:off x="3186969" y="5559601"/>
              <a:ext cx="0" cy="108981"/>
            </a:xfrm>
            <a:prstGeom prst="line">
              <a:avLst/>
            </a:prstGeom>
            <a:noFill/>
            <a:ln w="28575" cap="flat" cmpd="sng" algn="ctr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5" name="直线连接符 344"/>
            <p:cNvCxnSpPr/>
            <p:nvPr/>
          </p:nvCxnSpPr>
          <p:spPr bwMode="auto">
            <a:xfrm rot="16200000">
              <a:off x="3219057" y="5979361"/>
              <a:ext cx="0" cy="108981"/>
            </a:xfrm>
            <a:prstGeom prst="line">
              <a:avLst/>
            </a:prstGeom>
            <a:noFill/>
            <a:ln w="28575" cap="flat" cmpd="sng" algn="ctr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6" name="文本框 345"/>
            <p:cNvSpPr txBox="1"/>
            <p:nvPr/>
          </p:nvSpPr>
          <p:spPr>
            <a:xfrm>
              <a:off x="2917302" y="5945740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b="1" dirty="0" smtClean="0">
                  <a:solidFill>
                    <a:schemeClr val="tx2"/>
                  </a:solidFill>
                </a:rPr>
                <a:t>0</a:t>
              </a:r>
              <a:endParaRPr kumimoji="1" lang="zh-CN" altLang="en-US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64" name="矩形 263"/>
          <p:cNvSpPr/>
          <p:nvPr/>
        </p:nvSpPr>
        <p:spPr>
          <a:xfrm>
            <a:off x="3364597" y="6033088"/>
            <a:ext cx="238800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latin typeface="Calibri" pitchFamily="34" charset="0"/>
              </a:rPr>
              <a:t>Threads ASYNC on oversubscribed cores</a:t>
            </a:r>
            <a:endParaRPr lang="en-US" altLang="zh-CN" b="1" dirty="0">
              <a:latin typeface="Calibri" pitchFamily="34" charset="0"/>
            </a:endParaRPr>
          </a:p>
        </p:txBody>
      </p:sp>
      <p:grpSp>
        <p:nvGrpSpPr>
          <p:cNvPr id="127" name="组 126"/>
          <p:cNvGrpSpPr/>
          <p:nvPr/>
        </p:nvGrpSpPr>
        <p:grpSpPr>
          <a:xfrm>
            <a:off x="6308015" y="571500"/>
            <a:ext cx="2854096" cy="2519759"/>
            <a:chOff x="6308015" y="1247196"/>
            <a:chExt cx="2854096" cy="1844063"/>
          </a:xfrm>
        </p:grpSpPr>
        <p:sp>
          <p:nvSpPr>
            <p:cNvPr id="128" name="矩形 127"/>
            <p:cNvSpPr/>
            <p:nvPr/>
          </p:nvSpPr>
          <p:spPr bwMode="auto">
            <a:xfrm>
              <a:off x="6308015" y="1247196"/>
              <a:ext cx="2781556" cy="1844063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8222431" y="1287573"/>
              <a:ext cx="9396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b="1" dirty="0" smtClean="0">
                  <a:solidFill>
                    <a:srgbClr val="FF0000"/>
                  </a:solidFill>
                </a:rPr>
                <a:t>DONE</a:t>
              </a:r>
              <a:endParaRPr kumimoji="1" lang="zh-CN" alt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1" name="矩形 130"/>
          <p:cNvSpPr/>
          <p:nvPr/>
        </p:nvSpPr>
        <p:spPr bwMode="auto">
          <a:xfrm>
            <a:off x="1486493" y="2692953"/>
            <a:ext cx="417257" cy="2763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05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-29235" y="2488640"/>
            <a:ext cx="17186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i="1" dirty="0" smtClean="0">
                <a:solidFill>
                  <a:srgbClr val="151515"/>
                </a:solidFill>
              </a:rPr>
              <a:t>Concurrent COMM &amp; COMP</a:t>
            </a:r>
            <a:endParaRPr kumimoji="1" lang="zh-CN" altLang="en-US" sz="1600" b="1" i="1" dirty="0">
              <a:solidFill>
                <a:srgbClr val="151515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355" y="3863224"/>
            <a:ext cx="2250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solidFill>
                  <a:srgbClr val="FF0000"/>
                </a:solidFill>
              </a:rPr>
              <a:t>Higher Computation Utilization is Better !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02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98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80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8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  <p:bldLst>
      <p:bldP spid="3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Strong Scaling of (T) </a:t>
            </a:r>
            <a:r>
              <a:rPr lang="en-US" altLang="zh-CN" sz="2800" dirty="0" smtClean="0"/>
              <a:t>Portion </a:t>
            </a:r>
            <a:r>
              <a:rPr lang="en-US" altLang="zh-CN" sz="2800" dirty="0"/>
              <a:t>for W21 </a:t>
            </a:r>
            <a:r>
              <a:rPr lang="en-US" altLang="zh-CN" sz="2800" dirty="0" smtClean="0"/>
              <a:t>Problem</a:t>
            </a:r>
            <a:endParaRPr lang="zh-CN" altLang="en-US" sz="2800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690437"/>
              </p:ext>
            </p:extLst>
          </p:nvPr>
        </p:nvGraphicFramePr>
        <p:xfrm>
          <a:off x="5485997" y="1541601"/>
          <a:ext cx="3200803" cy="178308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832651"/>
                <a:gridCol w="648072"/>
                <a:gridCol w="720080"/>
              </a:tblGrid>
              <a:tr h="201877">
                <a:tc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# COMP</a:t>
                      </a:r>
                      <a:endParaRPr lang="zh-CN" alt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/>
                        <a:t># ASYNC</a:t>
                      </a:r>
                      <a:endParaRPr lang="zh-CN" alt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1877"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Original</a:t>
                      </a:r>
                      <a:r>
                        <a:rPr lang="en-US" altLang="zh-CN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MPI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zh-CN" altLang="en-US" sz="1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zh-CN" altLang="en-US" sz="1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anchor="ctr"/>
                </a:tc>
              </a:tr>
              <a:tr h="201877">
                <a:tc>
                  <a:txBody>
                    <a:bodyPr/>
                    <a:lstStyle/>
                    <a:p>
                      <a:r>
                        <a:rPr lang="en-US" altLang="zh-CN" sz="1600" b="1" dirty="0" smtClean="0">
                          <a:solidFill>
                            <a:srgbClr val="008000"/>
                          </a:solidFill>
                        </a:rPr>
                        <a:t>Casper</a:t>
                      </a:r>
                      <a:endParaRPr lang="zh-CN" altLang="en-US" sz="1200" b="1" dirty="0">
                        <a:solidFill>
                          <a:srgbClr val="008000"/>
                        </a:solidFill>
                      </a:endParaRPr>
                    </a:p>
                  </a:txBody>
                  <a:tcPr marL="36000" marR="36000" anchor="ctr">
                    <a:solidFill>
                      <a:srgbClr val="E9FFB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008000"/>
                          </a:solidFill>
                        </a:rPr>
                        <a:t>23</a:t>
                      </a:r>
                      <a:endParaRPr lang="zh-CN" alt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 marL="36000" marR="36000" anchor="ctr">
                    <a:solidFill>
                      <a:srgbClr val="E9FFB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endParaRPr lang="zh-CN" alt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 marL="36000" marR="36000" anchor="ctr">
                    <a:solidFill>
                      <a:srgbClr val="E9FFBE"/>
                    </a:solidFill>
                  </a:tcPr>
                </a:tc>
              </a:tr>
              <a:tr h="332504"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solidFill>
                            <a:srgbClr val="AB0005"/>
                          </a:solidFill>
                        </a:rPr>
                        <a:t>Thread</a:t>
                      </a:r>
                      <a:r>
                        <a:rPr lang="en-US" altLang="zh-CN" sz="1200" b="1" baseline="0" dirty="0" smtClean="0">
                          <a:solidFill>
                            <a:srgbClr val="AB0005"/>
                          </a:solidFill>
                        </a:rPr>
                        <a:t> (O)</a:t>
                      </a:r>
                      <a:r>
                        <a:rPr lang="en-US" altLang="zh-CN" sz="1200" b="1" dirty="0" smtClean="0">
                          <a:solidFill>
                            <a:srgbClr val="AB0005"/>
                          </a:solidFill>
                        </a:rPr>
                        <a:t> </a:t>
                      </a:r>
                    </a:p>
                    <a:p>
                      <a:r>
                        <a:rPr lang="en-US" altLang="zh-CN" sz="1200" b="1" dirty="0" smtClean="0">
                          <a:solidFill>
                            <a:srgbClr val="AB0005"/>
                          </a:solidFill>
                        </a:rPr>
                        <a:t>(with </a:t>
                      </a:r>
                      <a:r>
                        <a:rPr kumimoji="1" lang="en-US" altLang="zh-CN" sz="1200" b="1" dirty="0" smtClean="0">
                          <a:solidFill>
                            <a:srgbClr val="AB0005"/>
                          </a:solidFill>
                        </a:rPr>
                        <a:t>oversubscribed cores</a:t>
                      </a:r>
                      <a:r>
                        <a:rPr lang="en-US" altLang="zh-CN" sz="1200" b="1" dirty="0" smtClean="0">
                          <a:solidFill>
                            <a:srgbClr val="AB0005"/>
                          </a:solidFill>
                        </a:rPr>
                        <a:t>)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AB0005"/>
                          </a:solidFill>
                        </a:rPr>
                        <a:t>24</a:t>
                      </a:r>
                      <a:endParaRPr lang="zh-CN" altLang="en-US" sz="1200" b="1" dirty="0">
                        <a:solidFill>
                          <a:srgbClr val="AB0005"/>
                        </a:solidFill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AB0005"/>
                          </a:solidFill>
                        </a:rPr>
                        <a:t>24</a:t>
                      </a:r>
                      <a:endParaRPr lang="zh-CN" altLang="en-US" sz="1200" b="1" dirty="0">
                        <a:solidFill>
                          <a:srgbClr val="AB0005"/>
                        </a:solidFill>
                      </a:endParaRPr>
                    </a:p>
                  </a:txBody>
                  <a:tcPr marL="36000" marR="36000" anchor="ctr"/>
                </a:tc>
              </a:tr>
              <a:tr h="332504"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Thread</a:t>
                      </a:r>
                      <a:r>
                        <a:rPr lang="en-US" altLang="zh-CN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(D)</a:t>
                      </a:r>
                    </a:p>
                    <a:p>
                      <a:r>
                        <a:rPr lang="en-US" altLang="zh-CN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(with </a:t>
                      </a:r>
                      <a:r>
                        <a:rPr kumimoji="1" lang="en-US" altLang="zh-CN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dedicated cores</a:t>
                      </a:r>
                      <a:r>
                        <a:rPr lang="en-US" altLang="zh-CN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zh-CN" alt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zh-CN" alt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anchor="ctr"/>
                </a:tc>
              </a:tr>
            </a:tbl>
          </a:graphicData>
        </a:graphic>
      </p:graphicFrame>
      <p:graphicFrame>
        <p:nvGraphicFramePr>
          <p:cNvPr id="13" name="图表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6618756"/>
              </p:ext>
            </p:extLst>
          </p:nvPr>
        </p:nvGraphicFramePr>
        <p:xfrm>
          <a:off x="216568" y="3906660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图表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886161"/>
              </p:ext>
            </p:extLst>
          </p:nvPr>
        </p:nvGraphicFramePr>
        <p:xfrm>
          <a:off x="4676939" y="3906660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92" y="1690453"/>
            <a:ext cx="1813811" cy="1607288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741714" y="3649485"/>
            <a:ext cx="1499579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1600" b="1" i="1" dirty="0" smtClean="0"/>
              <a:t>Execution time</a:t>
            </a:r>
            <a:endParaRPr kumimoji="1" lang="zh-CN" altLang="en-US" sz="1600" b="1" i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5916812" y="3649485"/>
            <a:ext cx="2357787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1600" b="1" i="1" dirty="0" smtClean="0"/>
              <a:t>Computational efficiency</a:t>
            </a:r>
            <a:endParaRPr kumimoji="1" lang="zh-CN" altLang="en-US" sz="1600" b="1" i="1" dirty="0"/>
          </a:p>
        </p:txBody>
      </p:sp>
      <p:sp>
        <p:nvSpPr>
          <p:cNvPr id="3" name="文本框 2"/>
          <p:cNvSpPr txBox="1"/>
          <p:nvPr/>
        </p:nvSpPr>
        <p:spPr>
          <a:xfrm>
            <a:off x="6149474" y="1021623"/>
            <a:ext cx="1884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i="1" dirty="0" smtClean="0"/>
              <a:t>Core deployment</a:t>
            </a:r>
            <a:endParaRPr kumimoji="1" lang="zh-CN" altLang="en-US" b="1" i="1" dirty="0"/>
          </a:p>
        </p:txBody>
      </p:sp>
      <p:sp>
        <p:nvSpPr>
          <p:cNvPr id="6" name="文本框 5"/>
          <p:cNvSpPr txBox="1"/>
          <p:nvPr/>
        </p:nvSpPr>
        <p:spPr>
          <a:xfrm>
            <a:off x="7334310" y="4455182"/>
            <a:ext cx="1242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i="1" dirty="0" smtClean="0">
                <a:solidFill>
                  <a:srgbClr val="008000"/>
                </a:solidFill>
              </a:rPr>
              <a:t>Improved!</a:t>
            </a:r>
            <a:endParaRPr kumimoji="1" lang="zh-CN" altLang="en-US" b="1" i="1" dirty="0">
              <a:solidFill>
                <a:srgbClr val="008000"/>
              </a:solidFill>
            </a:endParaRPr>
          </a:p>
        </p:txBody>
      </p:sp>
      <p:sp>
        <p:nvSpPr>
          <p:cNvPr id="18" name="上箭头 17"/>
          <p:cNvSpPr/>
          <p:nvPr/>
        </p:nvSpPr>
        <p:spPr bwMode="auto">
          <a:xfrm flipV="1">
            <a:off x="3100916" y="4728079"/>
            <a:ext cx="140377" cy="56111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281999" y="4824514"/>
            <a:ext cx="1196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i="1" dirty="0" smtClean="0">
                <a:solidFill>
                  <a:srgbClr val="008000"/>
                </a:solidFill>
              </a:rPr>
              <a:t>Reduced !</a:t>
            </a:r>
            <a:endParaRPr kumimoji="1" lang="zh-CN" altLang="en-US" b="1" i="1" dirty="0">
              <a:solidFill>
                <a:srgbClr val="008000"/>
              </a:solidFill>
            </a:endParaRPr>
          </a:p>
        </p:txBody>
      </p:sp>
      <p:sp>
        <p:nvSpPr>
          <p:cNvPr id="20" name="上箭头 19"/>
          <p:cNvSpPr/>
          <p:nvPr/>
        </p:nvSpPr>
        <p:spPr bwMode="auto">
          <a:xfrm>
            <a:off x="7147195" y="4455182"/>
            <a:ext cx="140377" cy="395524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C888-2FE0-064A-A66D-AC7112397BAA}" type="slidenum">
              <a:rPr kumimoji="1" lang="zh-CN" altLang="en-US" smtClean="0"/>
              <a:t>16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Min Si,    CCGrid2015 - Scale Challenge</a:t>
            </a:r>
            <a:endParaRPr kumimoji="1" lang="zh-CN" altLang="en-US" dirty="0" smtClean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1051" y="1575622"/>
            <a:ext cx="2601242" cy="132747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-2381250" y="50641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39750" y="2295555"/>
            <a:ext cx="10710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b="1" i="1" dirty="0" smtClean="0">
                <a:solidFill>
                  <a:schemeClr val="bg1"/>
                </a:solidFill>
              </a:rPr>
              <a:t>(H</a:t>
            </a:r>
            <a:r>
              <a:rPr kumimoji="1" lang="en-US" altLang="zh-CN" sz="2200" b="1" i="1" baseline="-25000" dirty="0" smtClean="0">
                <a:solidFill>
                  <a:schemeClr val="bg1"/>
                </a:solidFill>
              </a:rPr>
              <a:t>2</a:t>
            </a:r>
            <a:r>
              <a:rPr kumimoji="1" lang="en-US" altLang="zh-CN" sz="2200" b="1" i="1" dirty="0" smtClean="0">
                <a:solidFill>
                  <a:schemeClr val="bg1"/>
                </a:solidFill>
              </a:rPr>
              <a:t>O)</a:t>
            </a:r>
            <a:r>
              <a:rPr kumimoji="1" lang="en-US" altLang="zh-CN" sz="2200" b="1" i="1" baseline="30000" dirty="0" smtClean="0">
                <a:solidFill>
                  <a:schemeClr val="bg1"/>
                </a:solidFill>
              </a:rPr>
              <a:t>21</a:t>
            </a:r>
            <a:endParaRPr kumimoji="1" lang="zh-CN" altLang="en-US" sz="2200" b="1" i="1" baseline="30000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407001" y="3021395"/>
            <a:ext cx="269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>
                <a:solidFill>
                  <a:srgbClr val="0000FF"/>
                </a:solidFill>
              </a:rPr>
              <a:t>Computation-intensive (T)</a:t>
            </a:r>
            <a:endParaRPr kumimoji="1"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051491" y="1021623"/>
            <a:ext cx="3134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i="1" dirty="0" smtClean="0"/>
              <a:t>CCSD(T) simulation processing</a:t>
            </a:r>
            <a:endParaRPr kumimoji="1" lang="zh-CN" altLang="en-US" b="1" i="1" dirty="0"/>
          </a:p>
        </p:txBody>
      </p:sp>
      <p:sp>
        <p:nvSpPr>
          <p:cNvPr id="26" name="文本框 25"/>
          <p:cNvSpPr txBox="1"/>
          <p:nvPr/>
        </p:nvSpPr>
        <p:spPr>
          <a:xfrm>
            <a:off x="11124184" y="3390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27" name="矩形 26"/>
          <p:cNvSpPr/>
          <p:nvPr/>
        </p:nvSpPr>
        <p:spPr bwMode="auto">
          <a:xfrm>
            <a:off x="2585437" y="1541601"/>
            <a:ext cx="2306856" cy="1452219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9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WHY We </a:t>
            </a:r>
            <a:r>
              <a:rPr kumimoji="1" lang="en-US" altLang="zh-CN" dirty="0"/>
              <a:t>A</a:t>
            </a:r>
            <a:r>
              <a:rPr kumimoji="1" lang="en-US" altLang="zh-CN" dirty="0" smtClean="0"/>
              <a:t>chieve ~100% Efficiency ? </a:t>
            </a:r>
            <a:endParaRPr kumimoji="1" lang="zh-CN" altLang="en-US" dirty="0"/>
          </a:p>
        </p:txBody>
      </p:sp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057105"/>
              </p:ext>
            </p:extLst>
          </p:nvPr>
        </p:nvGraphicFramePr>
        <p:xfrm>
          <a:off x="277402" y="3834591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836458"/>
              </p:ext>
            </p:extLst>
          </p:nvPr>
        </p:nvGraphicFramePr>
        <p:xfrm>
          <a:off x="4824000" y="3834591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340661" y="3487839"/>
            <a:ext cx="2094694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1600" b="1" i="1" dirty="0" smtClean="0"/>
              <a:t>W21 using 1704 cores</a:t>
            </a:r>
            <a:endParaRPr kumimoji="1" lang="zh-CN" altLang="en-US" sz="1600" b="1" i="1" dirty="0"/>
          </a:p>
        </p:txBody>
      </p:sp>
      <p:sp>
        <p:nvSpPr>
          <p:cNvPr id="8" name="文本框 7"/>
          <p:cNvSpPr txBox="1"/>
          <p:nvPr/>
        </p:nvSpPr>
        <p:spPr>
          <a:xfrm>
            <a:off x="6185379" y="3486782"/>
            <a:ext cx="2094694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1600" b="1" i="1" dirty="0"/>
              <a:t>W21 using </a:t>
            </a:r>
            <a:r>
              <a:rPr kumimoji="1" lang="en-US" altLang="zh-CN" sz="1600" b="1" i="1" dirty="0" smtClean="0"/>
              <a:t>6144 </a:t>
            </a:r>
            <a:r>
              <a:rPr kumimoji="1" lang="en-US" altLang="zh-CN" sz="1600" b="1" i="1" dirty="0"/>
              <a:t>cores</a:t>
            </a:r>
            <a:endParaRPr kumimoji="1" lang="zh-CN" altLang="en-US" sz="1600" b="1" i="1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53804"/>
              </p:ext>
            </p:extLst>
          </p:nvPr>
        </p:nvGraphicFramePr>
        <p:xfrm>
          <a:off x="840200" y="965982"/>
          <a:ext cx="7970698" cy="237744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955355"/>
                <a:gridCol w="1056198"/>
                <a:gridCol w="1056198"/>
                <a:gridCol w="2902947"/>
              </a:tblGrid>
              <a:tr h="201877">
                <a:tc>
                  <a:txBody>
                    <a:bodyPr/>
                    <a:lstStyle/>
                    <a:p>
                      <a:endParaRPr lang="zh-CN" altLang="en-US" sz="1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bg1"/>
                          </a:solidFill>
                        </a:rPr>
                        <a:t># COMP</a:t>
                      </a:r>
                      <a:endParaRPr lang="zh-CN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bg1"/>
                          </a:solidFill>
                        </a:rPr>
                        <a:t># ASYNC</a:t>
                      </a:r>
                      <a:endParaRPr lang="zh-CN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01877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rgbClr val="616161"/>
                          </a:solidFill>
                        </a:rPr>
                        <a:t>Original</a:t>
                      </a:r>
                      <a:r>
                        <a:rPr lang="en-US" altLang="zh-CN" sz="1800" b="1" baseline="0" dirty="0" smtClean="0">
                          <a:solidFill>
                            <a:srgbClr val="616161"/>
                          </a:solidFill>
                        </a:rPr>
                        <a:t> MPI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616161"/>
                          </a:solidFill>
                        </a:rPr>
                        <a:t>24</a:t>
                      </a:r>
                      <a:endParaRPr lang="zh-CN" altLang="en-US" sz="1800" b="1" dirty="0">
                        <a:solidFill>
                          <a:srgbClr val="616161"/>
                        </a:solidFill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616161"/>
                          </a:solidFill>
                        </a:rPr>
                        <a:t>0</a:t>
                      </a:r>
                      <a:endParaRPr lang="zh-CN" altLang="en-US" sz="1800" b="1" dirty="0">
                        <a:solidFill>
                          <a:srgbClr val="616161"/>
                        </a:solidFill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chemeClr val="accent3"/>
                        </a:solidFill>
                      </a:endParaRPr>
                    </a:p>
                  </a:txBody>
                  <a:tcPr marL="36000" marR="36000" anchor="ctr">
                    <a:solidFill>
                      <a:schemeClr val="bg1"/>
                    </a:solidFill>
                  </a:tcPr>
                </a:tc>
              </a:tr>
              <a:tr h="201877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rgbClr val="008000"/>
                          </a:solidFill>
                        </a:rPr>
                        <a:t>Casper</a:t>
                      </a:r>
                      <a:endParaRPr lang="zh-CN" altLang="en-US" sz="1800" b="1" dirty="0">
                        <a:solidFill>
                          <a:srgbClr val="008000"/>
                        </a:solidFill>
                      </a:endParaRPr>
                    </a:p>
                  </a:txBody>
                  <a:tcPr marL="36000" marR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008000"/>
                          </a:solidFill>
                        </a:rPr>
                        <a:t>23</a:t>
                      </a:r>
                      <a:endParaRPr lang="zh-CN" altLang="en-US" sz="1800" b="1" dirty="0">
                        <a:solidFill>
                          <a:srgbClr val="008000"/>
                        </a:solidFill>
                      </a:endParaRPr>
                    </a:p>
                  </a:txBody>
                  <a:tcPr marL="36000" marR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endParaRPr lang="zh-CN" altLang="en-US" sz="1800" b="1" dirty="0">
                        <a:solidFill>
                          <a:srgbClr val="008000"/>
                        </a:solidFill>
                      </a:endParaRPr>
                    </a:p>
                  </a:txBody>
                  <a:tcPr marL="36000" marR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008000"/>
                          </a:solidFill>
                        </a:rPr>
                        <a:t>Loss only 1 (4%) COMP</a:t>
                      </a:r>
                      <a:r>
                        <a:rPr lang="en-US" altLang="zh-CN" sz="1800" b="1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en-US" altLang="zh-CN" sz="1800" b="1" dirty="0" smtClean="0">
                          <a:solidFill>
                            <a:srgbClr val="008000"/>
                          </a:solidFill>
                        </a:rPr>
                        <a:t>cores</a:t>
                      </a:r>
                      <a:endParaRPr lang="zh-CN" altLang="en-US" sz="1800" b="1" dirty="0">
                        <a:solidFill>
                          <a:srgbClr val="008000"/>
                        </a:solidFill>
                      </a:endParaRPr>
                    </a:p>
                  </a:txBody>
                  <a:tcPr marL="36000" marR="36000" anchor="ctr">
                    <a:noFill/>
                  </a:tcPr>
                </a:tc>
              </a:tr>
              <a:tr h="332504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Thread</a:t>
                      </a:r>
                      <a:r>
                        <a:rPr lang="en-US" altLang="zh-CN" sz="1800" b="1" baseline="0" dirty="0" smtClean="0">
                          <a:solidFill>
                            <a:schemeClr val="tx1"/>
                          </a:solidFill>
                        </a:rPr>
                        <a:t> (O)</a:t>
                      </a: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(with </a:t>
                      </a:r>
                      <a:r>
                        <a:rPr kumimoji="1" lang="en-US" altLang="zh-CN" sz="1800" b="1" dirty="0" smtClean="0">
                          <a:solidFill>
                            <a:schemeClr val="tx1"/>
                          </a:solidFill>
                        </a:rPr>
                        <a:t>oversubscribed cores</a:t>
                      </a: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A22B38"/>
                          </a:solidFill>
                        </a:rPr>
                        <a:t>Core</a:t>
                      </a:r>
                      <a:r>
                        <a:rPr lang="en-US" altLang="zh-CN" sz="1800" b="1" baseline="0" dirty="0" smtClean="0">
                          <a:solidFill>
                            <a:srgbClr val="A22B38"/>
                          </a:solidFill>
                        </a:rPr>
                        <a:t> oversubscription</a:t>
                      </a:r>
                      <a:endParaRPr lang="zh-CN" altLang="en-US" sz="1800" b="1" dirty="0">
                        <a:solidFill>
                          <a:srgbClr val="A22B38"/>
                        </a:solidFill>
                      </a:endParaRPr>
                    </a:p>
                  </a:txBody>
                  <a:tcPr marL="36000" marR="36000" anchor="ctr">
                    <a:noFill/>
                  </a:tcPr>
                </a:tc>
              </a:tr>
              <a:tr h="332504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Thread</a:t>
                      </a:r>
                      <a:r>
                        <a:rPr lang="en-US" altLang="zh-CN" sz="1800" b="1" baseline="0" dirty="0" smtClean="0">
                          <a:solidFill>
                            <a:schemeClr val="tx1"/>
                          </a:solidFill>
                        </a:rPr>
                        <a:t> (D)</a:t>
                      </a:r>
                    </a:p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(with </a:t>
                      </a:r>
                      <a:r>
                        <a:rPr kumimoji="1" lang="en-US" altLang="zh-CN" sz="1800" b="1" dirty="0" smtClean="0">
                          <a:solidFill>
                            <a:schemeClr val="tx1"/>
                          </a:solidFill>
                        </a:rPr>
                        <a:t>dedicated cores</a:t>
                      </a: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baseline="0" dirty="0" smtClean="0">
                          <a:solidFill>
                            <a:srgbClr val="A22B38"/>
                          </a:solidFill>
                        </a:rPr>
                        <a:t>Loss 50% COMP cores</a:t>
                      </a:r>
                      <a:endParaRPr lang="zh-CN" altLang="en-US" sz="1800" b="1" dirty="0">
                        <a:solidFill>
                          <a:srgbClr val="A22B38"/>
                        </a:solidFill>
                      </a:endParaRPr>
                    </a:p>
                  </a:txBody>
                  <a:tcPr marL="36000" marR="36000" anchor="ctr">
                    <a:noFill/>
                  </a:tcPr>
                </a:tc>
              </a:tr>
            </a:tbl>
          </a:graphicData>
        </a:graphic>
      </p:graphicFrame>
      <p:sp>
        <p:nvSpPr>
          <p:cNvPr id="21" name="幻灯片编号占位符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C888-2FE0-064A-A66D-AC7112397BAA}" type="slidenum">
              <a:rPr kumimoji="1" lang="zh-CN" altLang="en-US" smtClean="0"/>
              <a:t>17</a:t>
            </a:fld>
            <a:endParaRPr kumimoji="1"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Min Si,    CCGrid2015 - Scale Challenge</a:t>
            </a:r>
            <a:endParaRPr kumimoji="1" lang="zh-CN" altLang="en-US" dirty="0" smtClean="0"/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755393"/>
              </p:ext>
            </p:extLst>
          </p:nvPr>
        </p:nvGraphicFramePr>
        <p:xfrm>
          <a:off x="4514850" y="3404175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0" name="公式" r:id="rId5" imgW="114300" imgH="165100" progId="Equation.3">
                  <p:embed/>
                </p:oleObj>
              </mc:Choice>
              <mc:Fallback>
                <p:oleObj name="公式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404175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93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Summary</a:t>
            </a:r>
            <a:endParaRPr kumimoji="1" lang="zh-CN" altLang="en-US" dirty="0"/>
          </a:p>
        </p:txBody>
      </p:sp>
      <p:sp>
        <p:nvSpPr>
          <p:cNvPr id="148" name="幻灯片编号占位符 1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C888-2FE0-064A-A66D-AC7112397BAA}" type="slidenum">
              <a:rPr kumimoji="1" lang="zh-CN" altLang="en-US" smtClean="0"/>
              <a:t>18</a:t>
            </a:fld>
            <a:endParaRPr kumimoji="1" lang="zh-CN" altLang="en-US"/>
          </a:p>
        </p:txBody>
      </p:sp>
      <p:sp>
        <p:nvSpPr>
          <p:cNvPr id="149" name="页脚占位符 148"/>
          <p:cNvSpPr>
            <a:spLocks noGrp="1"/>
          </p:cNvSpPr>
          <p:nvPr>
            <p:ph type="ftr" sz="quarter" idx="11"/>
          </p:nvPr>
        </p:nvSpPr>
        <p:spPr>
          <a:xfrm>
            <a:off x="3124200" y="6478270"/>
            <a:ext cx="2895600" cy="365125"/>
          </a:xfrm>
        </p:spPr>
        <p:txBody>
          <a:bodyPr/>
          <a:lstStyle/>
          <a:p>
            <a:r>
              <a:rPr kumimoji="1" lang="en-US" altLang="zh-CN" dirty="0" smtClean="0"/>
              <a:t>Min Si,    CCGrid2015 - Scale Challenge</a:t>
            </a:r>
            <a:endParaRPr kumimoji="1" lang="zh-CN" altLang="en-US" dirty="0" smtClean="0"/>
          </a:p>
        </p:txBody>
      </p:sp>
      <p:sp>
        <p:nvSpPr>
          <p:cNvPr id="107" name="矩形 106"/>
          <p:cNvSpPr/>
          <p:nvPr/>
        </p:nvSpPr>
        <p:spPr>
          <a:xfrm>
            <a:off x="5161216" y="480272"/>
            <a:ext cx="3815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i="1" dirty="0" err="1" smtClean="0">
                <a:latin typeface="Calibri" pitchFamily="34" charset="0"/>
              </a:rPr>
              <a:t>NWChem</a:t>
            </a:r>
            <a:r>
              <a:rPr lang="en-US" altLang="zh-CN" b="1" i="1" dirty="0" smtClean="0">
                <a:latin typeface="Calibri" pitchFamily="34" charset="0"/>
              </a:rPr>
              <a:t> CCSD(T) with Casper ASYNC</a:t>
            </a:r>
            <a:endParaRPr lang="en-US" altLang="zh-CN" b="1" i="1" dirty="0">
              <a:latin typeface="Calibri" pitchFamily="34" charset="0"/>
            </a:endParaRPr>
          </a:p>
        </p:txBody>
      </p:sp>
      <p:sp>
        <p:nvSpPr>
          <p:cNvPr id="206" name="文本框 205"/>
          <p:cNvSpPr txBox="1"/>
          <p:nvPr/>
        </p:nvSpPr>
        <p:spPr>
          <a:xfrm>
            <a:off x="729279" y="4602168"/>
            <a:ext cx="80476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</a:rPr>
              <a:t>We 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</a:rPr>
              <a:t>scale </a:t>
            </a:r>
            <a:r>
              <a:rPr kumimoji="1" lang="en-US" altLang="zh-CN" sz="2400" dirty="0" err="1">
                <a:solidFill>
                  <a:schemeClr val="bg2">
                    <a:lumMod val="10000"/>
                  </a:schemeClr>
                </a:solidFill>
              </a:rPr>
              <a:t>NWChem</a:t>
            </a:r>
            <a:r>
              <a:rPr kumimoji="1" lang="en-US" altLang="zh-CN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kumimoji="1" lang="en-US" altLang="zh-CN" sz="2400" dirty="0" smtClean="0">
                <a:solidFill>
                  <a:schemeClr val="bg2">
                    <a:lumMod val="10000"/>
                  </a:schemeClr>
                </a:solidFill>
              </a:rPr>
              <a:t>simulations</a:t>
            </a:r>
            <a:endParaRPr lang="en-US" altLang="zh-CN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</a:rPr>
              <a:t>We utilize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portable &amp; </a:t>
            </a:r>
            <a:r>
              <a:rPr lang="en-US" altLang="zh-CN" sz="2400" b="1" dirty="0">
                <a:solidFill>
                  <a:schemeClr val="tx2"/>
                </a:solidFill>
              </a:rPr>
              <a:t>scalable MPI Asynchronous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Progress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sz="2400" dirty="0" smtClean="0">
                <a:solidFill>
                  <a:schemeClr val="bg2">
                    <a:lumMod val="10000"/>
                  </a:schemeClr>
                </a:solidFill>
              </a:rPr>
              <a:t>We scale water 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</a:rPr>
              <a:t>m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</a:rPr>
              <a:t>olecule problems at </a:t>
            </a:r>
            <a:r>
              <a:rPr lang="en-US" altLang="zh-CN" sz="2400" b="1" dirty="0">
                <a:solidFill>
                  <a:srgbClr val="1F497D"/>
                </a:solidFill>
              </a:rPr>
              <a:t>~</a:t>
            </a:r>
            <a:r>
              <a:rPr lang="en-US" altLang="zh-CN" sz="2400" b="1" dirty="0" smtClean="0">
                <a:solidFill>
                  <a:srgbClr val="1F497D"/>
                </a:solidFill>
              </a:rPr>
              <a:t>100% parallel &amp; computational efficiency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</a:rPr>
              <a:t>on ~12288 cores 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</a:rPr>
              <a:t>and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reduce ~45% execution time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</a:rPr>
              <a:t> !</a:t>
            </a:r>
          </a:p>
        </p:txBody>
      </p:sp>
      <p:sp>
        <p:nvSpPr>
          <p:cNvPr id="210" name="矩形 209"/>
          <p:cNvSpPr/>
          <p:nvPr/>
        </p:nvSpPr>
        <p:spPr bwMode="auto">
          <a:xfrm>
            <a:off x="1060639" y="3657936"/>
            <a:ext cx="1969178" cy="4531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12" name="矩形 211"/>
          <p:cNvSpPr/>
          <p:nvPr/>
        </p:nvSpPr>
        <p:spPr bwMode="auto">
          <a:xfrm>
            <a:off x="1125689" y="3719774"/>
            <a:ext cx="143952" cy="162840"/>
          </a:xfrm>
          <a:prstGeom prst="rect">
            <a:avLst/>
          </a:prstGeom>
          <a:gradFill>
            <a:gsLst>
              <a:gs pos="0">
                <a:schemeClr val="accent3"/>
              </a:gs>
              <a:gs pos="53000">
                <a:srgbClr val="24FF07"/>
              </a:gs>
              <a:gs pos="100000">
                <a:srgbClr val="24FF07"/>
              </a:gs>
              <a:gs pos="50000">
                <a:srgbClr val="FF00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13" name="矩形 212"/>
          <p:cNvSpPr/>
          <p:nvPr/>
        </p:nvSpPr>
        <p:spPr bwMode="auto">
          <a:xfrm>
            <a:off x="1280596" y="3719774"/>
            <a:ext cx="143952" cy="162840"/>
          </a:xfrm>
          <a:prstGeom prst="rect">
            <a:avLst/>
          </a:prstGeom>
          <a:gradFill>
            <a:gsLst>
              <a:gs pos="0">
                <a:schemeClr val="accent3"/>
              </a:gs>
              <a:gs pos="53000">
                <a:srgbClr val="24FF07"/>
              </a:gs>
              <a:gs pos="100000">
                <a:srgbClr val="24FF07"/>
              </a:gs>
              <a:gs pos="50000">
                <a:srgbClr val="FF00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14" name="矩形 213"/>
          <p:cNvSpPr/>
          <p:nvPr/>
        </p:nvSpPr>
        <p:spPr bwMode="auto">
          <a:xfrm>
            <a:off x="1434616" y="3719774"/>
            <a:ext cx="143952" cy="162840"/>
          </a:xfrm>
          <a:prstGeom prst="rect">
            <a:avLst/>
          </a:prstGeom>
          <a:gradFill>
            <a:gsLst>
              <a:gs pos="0">
                <a:schemeClr val="accent3"/>
              </a:gs>
              <a:gs pos="53000">
                <a:srgbClr val="24FF07"/>
              </a:gs>
              <a:gs pos="100000">
                <a:srgbClr val="24FF07"/>
              </a:gs>
              <a:gs pos="50000">
                <a:srgbClr val="FF00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15" name="矩形 214"/>
          <p:cNvSpPr/>
          <p:nvPr/>
        </p:nvSpPr>
        <p:spPr bwMode="auto">
          <a:xfrm>
            <a:off x="1588483" y="3719774"/>
            <a:ext cx="143952" cy="162840"/>
          </a:xfrm>
          <a:prstGeom prst="rect">
            <a:avLst/>
          </a:prstGeom>
          <a:gradFill>
            <a:gsLst>
              <a:gs pos="0">
                <a:schemeClr val="accent3"/>
              </a:gs>
              <a:gs pos="53000">
                <a:srgbClr val="24FF07"/>
              </a:gs>
              <a:gs pos="100000">
                <a:srgbClr val="24FF07"/>
              </a:gs>
              <a:gs pos="50000">
                <a:srgbClr val="FF00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16" name="矩形 215"/>
          <p:cNvSpPr/>
          <p:nvPr/>
        </p:nvSpPr>
        <p:spPr bwMode="auto">
          <a:xfrm>
            <a:off x="1125689" y="3882613"/>
            <a:ext cx="143952" cy="162840"/>
          </a:xfrm>
          <a:prstGeom prst="rect">
            <a:avLst/>
          </a:prstGeom>
          <a:gradFill>
            <a:gsLst>
              <a:gs pos="0">
                <a:schemeClr val="accent3"/>
              </a:gs>
              <a:gs pos="53000">
                <a:srgbClr val="24FF07"/>
              </a:gs>
              <a:gs pos="100000">
                <a:srgbClr val="24FF07"/>
              </a:gs>
              <a:gs pos="50000">
                <a:srgbClr val="FF00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17" name="矩形 216"/>
          <p:cNvSpPr/>
          <p:nvPr/>
        </p:nvSpPr>
        <p:spPr bwMode="auto">
          <a:xfrm>
            <a:off x="1280596" y="3882613"/>
            <a:ext cx="143952" cy="162840"/>
          </a:xfrm>
          <a:prstGeom prst="rect">
            <a:avLst/>
          </a:prstGeom>
          <a:gradFill>
            <a:gsLst>
              <a:gs pos="0">
                <a:schemeClr val="accent3"/>
              </a:gs>
              <a:gs pos="53000">
                <a:srgbClr val="24FF07"/>
              </a:gs>
              <a:gs pos="100000">
                <a:srgbClr val="24FF07"/>
              </a:gs>
              <a:gs pos="50000">
                <a:srgbClr val="FF00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18" name="矩形 217"/>
          <p:cNvSpPr/>
          <p:nvPr/>
        </p:nvSpPr>
        <p:spPr bwMode="auto">
          <a:xfrm>
            <a:off x="1434616" y="3882613"/>
            <a:ext cx="143952" cy="162840"/>
          </a:xfrm>
          <a:prstGeom prst="rect">
            <a:avLst/>
          </a:prstGeom>
          <a:gradFill>
            <a:gsLst>
              <a:gs pos="0">
                <a:schemeClr val="accent3"/>
              </a:gs>
              <a:gs pos="53000">
                <a:srgbClr val="24FF07"/>
              </a:gs>
              <a:gs pos="100000">
                <a:srgbClr val="24FF07"/>
              </a:gs>
              <a:gs pos="50000">
                <a:srgbClr val="FF00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19" name="矩形 218"/>
          <p:cNvSpPr/>
          <p:nvPr/>
        </p:nvSpPr>
        <p:spPr bwMode="auto">
          <a:xfrm>
            <a:off x="1588483" y="3882613"/>
            <a:ext cx="143952" cy="162840"/>
          </a:xfrm>
          <a:prstGeom prst="rect">
            <a:avLst/>
          </a:prstGeom>
          <a:gradFill>
            <a:gsLst>
              <a:gs pos="0">
                <a:schemeClr val="accent3"/>
              </a:gs>
              <a:gs pos="53000">
                <a:srgbClr val="24FF07"/>
              </a:gs>
              <a:gs pos="100000">
                <a:srgbClr val="24FF07"/>
              </a:gs>
              <a:gs pos="50000">
                <a:srgbClr val="FF00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20" name="矩形 219"/>
          <p:cNvSpPr/>
          <p:nvPr/>
        </p:nvSpPr>
        <p:spPr bwMode="auto">
          <a:xfrm>
            <a:off x="1746369" y="3719774"/>
            <a:ext cx="143952" cy="162840"/>
          </a:xfrm>
          <a:prstGeom prst="rect">
            <a:avLst/>
          </a:prstGeom>
          <a:gradFill>
            <a:gsLst>
              <a:gs pos="0">
                <a:schemeClr val="accent3"/>
              </a:gs>
              <a:gs pos="53000">
                <a:srgbClr val="24FF07"/>
              </a:gs>
              <a:gs pos="100000">
                <a:srgbClr val="24FF07"/>
              </a:gs>
              <a:gs pos="50000">
                <a:srgbClr val="FF00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21" name="矩形 220"/>
          <p:cNvSpPr/>
          <p:nvPr/>
        </p:nvSpPr>
        <p:spPr bwMode="auto">
          <a:xfrm>
            <a:off x="1901276" y="3719774"/>
            <a:ext cx="143952" cy="162840"/>
          </a:xfrm>
          <a:prstGeom prst="rect">
            <a:avLst/>
          </a:prstGeom>
          <a:gradFill>
            <a:gsLst>
              <a:gs pos="0">
                <a:schemeClr val="accent3"/>
              </a:gs>
              <a:gs pos="53000">
                <a:srgbClr val="24FF07"/>
              </a:gs>
              <a:gs pos="100000">
                <a:srgbClr val="24FF07"/>
              </a:gs>
              <a:gs pos="50000">
                <a:srgbClr val="FF00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22" name="矩形 221"/>
          <p:cNvSpPr/>
          <p:nvPr/>
        </p:nvSpPr>
        <p:spPr bwMode="auto">
          <a:xfrm>
            <a:off x="1746369" y="3882613"/>
            <a:ext cx="143952" cy="162840"/>
          </a:xfrm>
          <a:prstGeom prst="rect">
            <a:avLst/>
          </a:prstGeom>
          <a:gradFill>
            <a:gsLst>
              <a:gs pos="0">
                <a:schemeClr val="accent3"/>
              </a:gs>
              <a:gs pos="53000">
                <a:srgbClr val="24FF07"/>
              </a:gs>
              <a:gs pos="100000">
                <a:srgbClr val="24FF07"/>
              </a:gs>
              <a:gs pos="50000">
                <a:srgbClr val="FF00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23" name="矩形 222"/>
          <p:cNvSpPr/>
          <p:nvPr/>
        </p:nvSpPr>
        <p:spPr bwMode="auto">
          <a:xfrm>
            <a:off x="1901276" y="3882613"/>
            <a:ext cx="143952" cy="162840"/>
          </a:xfrm>
          <a:prstGeom prst="rect">
            <a:avLst/>
          </a:prstGeom>
          <a:gradFill>
            <a:gsLst>
              <a:gs pos="0">
                <a:schemeClr val="accent3"/>
              </a:gs>
              <a:gs pos="53000">
                <a:srgbClr val="24FF07"/>
              </a:gs>
              <a:gs pos="100000">
                <a:srgbClr val="24FF07"/>
              </a:gs>
              <a:gs pos="50000">
                <a:srgbClr val="FF00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24" name="矩形 223"/>
          <p:cNvSpPr/>
          <p:nvPr/>
        </p:nvSpPr>
        <p:spPr bwMode="auto">
          <a:xfrm>
            <a:off x="2056183" y="3719774"/>
            <a:ext cx="143952" cy="162840"/>
          </a:xfrm>
          <a:prstGeom prst="rect">
            <a:avLst/>
          </a:prstGeom>
          <a:gradFill>
            <a:gsLst>
              <a:gs pos="0">
                <a:schemeClr val="accent3"/>
              </a:gs>
              <a:gs pos="53000">
                <a:srgbClr val="24FF07"/>
              </a:gs>
              <a:gs pos="100000">
                <a:srgbClr val="24FF07"/>
              </a:gs>
              <a:gs pos="50000">
                <a:srgbClr val="FF00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25" name="矩形 224"/>
          <p:cNvSpPr/>
          <p:nvPr/>
        </p:nvSpPr>
        <p:spPr bwMode="auto">
          <a:xfrm>
            <a:off x="2211089" y="3719774"/>
            <a:ext cx="143952" cy="162840"/>
          </a:xfrm>
          <a:prstGeom prst="rect">
            <a:avLst/>
          </a:prstGeom>
          <a:gradFill>
            <a:gsLst>
              <a:gs pos="0">
                <a:schemeClr val="accent3"/>
              </a:gs>
              <a:gs pos="53000">
                <a:srgbClr val="24FF07"/>
              </a:gs>
              <a:gs pos="100000">
                <a:srgbClr val="24FF07"/>
              </a:gs>
              <a:gs pos="50000">
                <a:srgbClr val="FF00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26" name="矩形 225"/>
          <p:cNvSpPr/>
          <p:nvPr/>
        </p:nvSpPr>
        <p:spPr bwMode="auto">
          <a:xfrm>
            <a:off x="2056183" y="3882613"/>
            <a:ext cx="143952" cy="162840"/>
          </a:xfrm>
          <a:prstGeom prst="rect">
            <a:avLst/>
          </a:prstGeom>
          <a:gradFill>
            <a:gsLst>
              <a:gs pos="0">
                <a:schemeClr val="accent3"/>
              </a:gs>
              <a:gs pos="53000">
                <a:srgbClr val="24FF07"/>
              </a:gs>
              <a:gs pos="100000">
                <a:srgbClr val="24FF07"/>
              </a:gs>
              <a:gs pos="50000">
                <a:srgbClr val="FF00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27" name="矩形 226"/>
          <p:cNvSpPr/>
          <p:nvPr/>
        </p:nvSpPr>
        <p:spPr bwMode="auto">
          <a:xfrm>
            <a:off x="2211089" y="3882613"/>
            <a:ext cx="143952" cy="162840"/>
          </a:xfrm>
          <a:prstGeom prst="rect">
            <a:avLst/>
          </a:prstGeom>
          <a:gradFill>
            <a:gsLst>
              <a:gs pos="0">
                <a:schemeClr val="accent3"/>
              </a:gs>
              <a:gs pos="53000">
                <a:srgbClr val="24FF07"/>
              </a:gs>
              <a:gs pos="100000">
                <a:srgbClr val="24FF07"/>
              </a:gs>
              <a:gs pos="50000">
                <a:srgbClr val="FF00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29" name="矩形 228"/>
          <p:cNvSpPr/>
          <p:nvPr/>
        </p:nvSpPr>
        <p:spPr bwMode="auto">
          <a:xfrm>
            <a:off x="2371085" y="3717833"/>
            <a:ext cx="143952" cy="162840"/>
          </a:xfrm>
          <a:prstGeom prst="rect">
            <a:avLst/>
          </a:prstGeom>
          <a:gradFill>
            <a:gsLst>
              <a:gs pos="0">
                <a:schemeClr val="accent3"/>
              </a:gs>
              <a:gs pos="53000">
                <a:srgbClr val="24FF07"/>
              </a:gs>
              <a:gs pos="100000">
                <a:srgbClr val="24FF07"/>
              </a:gs>
              <a:gs pos="50000">
                <a:srgbClr val="FF00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0" name="矩形 229"/>
          <p:cNvSpPr/>
          <p:nvPr/>
        </p:nvSpPr>
        <p:spPr bwMode="auto">
          <a:xfrm>
            <a:off x="2525992" y="3717833"/>
            <a:ext cx="143952" cy="162840"/>
          </a:xfrm>
          <a:prstGeom prst="rect">
            <a:avLst/>
          </a:prstGeom>
          <a:gradFill>
            <a:gsLst>
              <a:gs pos="0">
                <a:schemeClr val="accent3"/>
              </a:gs>
              <a:gs pos="53000">
                <a:srgbClr val="24FF07"/>
              </a:gs>
              <a:gs pos="100000">
                <a:srgbClr val="24FF07"/>
              </a:gs>
              <a:gs pos="50000">
                <a:srgbClr val="FF00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1" name="矩形 230"/>
          <p:cNvSpPr/>
          <p:nvPr/>
        </p:nvSpPr>
        <p:spPr bwMode="auto">
          <a:xfrm>
            <a:off x="2680012" y="3717833"/>
            <a:ext cx="143952" cy="162840"/>
          </a:xfrm>
          <a:prstGeom prst="rect">
            <a:avLst/>
          </a:prstGeom>
          <a:gradFill>
            <a:gsLst>
              <a:gs pos="0">
                <a:schemeClr val="accent3"/>
              </a:gs>
              <a:gs pos="53000">
                <a:srgbClr val="24FF07"/>
              </a:gs>
              <a:gs pos="100000">
                <a:srgbClr val="24FF07"/>
              </a:gs>
              <a:gs pos="50000">
                <a:srgbClr val="FF00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2" name="矩形 231"/>
          <p:cNvSpPr/>
          <p:nvPr/>
        </p:nvSpPr>
        <p:spPr bwMode="auto">
          <a:xfrm>
            <a:off x="2833879" y="3717833"/>
            <a:ext cx="143952" cy="162840"/>
          </a:xfrm>
          <a:prstGeom prst="rect">
            <a:avLst/>
          </a:prstGeom>
          <a:gradFill>
            <a:gsLst>
              <a:gs pos="0">
                <a:schemeClr val="accent3"/>
              </a:gs>
              <a:gs pos="53000">
                <a:srgbClr val="24FF07"/>
              </a:gs>
              <a:gs pos="100000">
                <a:srgbClr val="24FF07"/>
              </a:gs>
              <a:gs pos="50000">
                <a:srgbClr val="FF00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3" name="矩形 232"/>
          <p:cNvSpPr/>
          <p:nvPr/>
        </p:nvSpPr>
        <p:spPr bwMode="auto">
          <a:xfrm>
            <a:off x="2371085" y="3880673"/>
            <a:ext cx="143952" cy="162840"/>
          </a:xfrm>
          <a:prstGeom prst="rect">
            <a:avLst/>
          </a:prstGeom>
          <a:gradFill>
            <a:gsLst>
              <a:gs pos="0">
                <a:schemeClr val="accent3"/>
              </a:gs>
              <a:gs pos="53000">
                <a:srgbClr val="24FF07"/>
              </a:gs>
              <a:gs pos="100000">
                <a:srgbClr val="24FF07"/>
              </a:gs>
              <a:gs pos="50000">
                <a:srgbClr val="FF00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4" name="矩形 233"/>
          <p:cNvSpPr/>
          <p:nvPr/>
        </p:nvSpPr>
        <p:spPr bwMode="auto">
          <a:xfrm>
            <a:off x="2525992" y="3880673"/>
            <a:ext cx="143952" cy="162840"/>
          </a:xfrm>
          <a:prstGeom prst="rect">
            <a:avLst/>
          </a:prstGeom>
          <a:gradFill>
            <a:gsLst>
              <a:gs pos="0">
                <a:schemeClr val="accent3"/>
              </a:gs>
              <a:gs pos="53000">
                <a:srgbClr val="24FF07"/>
              </a:gs>
              <a:gs pos="100000">
                <a:srgbClr val="24FF07"/>
              </a:gs>
              <a:gs pos="50000">
                <a:srgbClr val="FF00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5" name="矩形 234"/>
          <p:cNvSpPr/>
          <p:nvPr/>
        </p:nvSpPr>
        <p:spPr bwMode="auto">
          <a:xfrm>
            <a:off x="2680012" y="3880673"/>
            <a:ext cx="143952" cy="162840"/>
          </a:xfrm>
          <a:prstGeom prst="rect">
            <a:avLst/>
          </a:prstGeom>
          <a:gradFill>
            <a:gsLst>
              <a:gs pos="0">
                <a:schemeClr val="accent3"/>
              </a:gs>
              <a:gs pos="53000">
                <a:srgbClr val="24FF07"/>
              </a:gs>
              <a:gs pos="100000">
                <a:srgbClr val="24FF07"/>
              </a:gs>
              <a:gs pos="50000">
                <a:srgbClr val="FF00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6" name="矩形 235"/>
          <p:cNvSpPr/>
          <p:nvPr/>
        </p:nvSpPr>
        <p:spPr bwMode="auto">
          <a:xfrm>
            <a:off x="2833879" y="3880673"/>
            <a:ext cx="143952" cy="162840"/>
          </a:xfrm>
          <a:prstGeom prst="rect">
            <a:avLst/>
          </a:prstGeom>
          <a:gradFill>
            <a:gsLst>
              <a:gs pos="0">
                <a:schemeClr val="accent3"/>
              </a:gs>
              <a:gs pos="53000">
                <a:srgbClr val="24FF07"/>
              </a:gs>
              <a:gs pos="100000">
                <a:srgbClr val="24FF07"/>
              </a:gs>
              <a:gs pos="50000">
                <a:srgbClr val="FF00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78" name="直线连接符 77"/>
          <p:cNvCxnSpPr/>
          <p:nvPr/>
        </p:nvCxnSpPr>
        <p:spPr bwMode="auto">
          <a:xfrm>
            <a:off x="3958279" y="3508199"/>
            <a:ext cx="2160000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矩形 78"/>
          <p:cNvSpPr/>
          <p:nvPr/>
        </p:nvSpPr>
        <p:spPr bwMode="auto">
          <a:xfrm>
            <a:off x="708432" y="1020166"/>
            <a:ext cx="417257" cy="19323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05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2265738" y="995791"/>
            <a:ext cx="417257" cy="20098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05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64587" y="1458482"/>
            <a:ext cx="3271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i="1" dirty="0" err="1" smtClean="0">
                <a:latin typeface="Calibri" pitchFamily="34" charset="0"/>
              </a:rPr>
              <a:t>NWChem</a:t>
            </a:r>
            <a:r>
              <a:rPr lang="en-US" altLang="zh-CN" sz="1400" b="1" i="1" dirty="0" smtClean="0">
                <a:latin typeface="Calibri" pitchFamily="34" charset="0"/>
              </a:rPr>
              <a:t> CCSD</a:t>
            </a:r>
            <a:r>
              <a:rPr lang="en-US" altLang="zh-CN" sz="1400" b="1" i="1" dirty="0">
                <a:latin typeface="Calibri" pitchFamily="34" charset="0"/>
              </a:rPr>
              <a:t>(T) </a:t>
            </a:r>
            <a:r>
              <a:rPr lang="en-US" altLang="zh-CN" sz="1400" b="1" i="1" dirty="0" smtClean="0">
                <a:latin typeface="Calibri" pitchFamily="34" charset="0"/>
              </a:rPr>
              <a:t>with </a:t>
            </a:r>
            <a:r>
              <a:rPr lang="en-US" altLang="zh-CN" sz="1400" b="1" dirty="0">
                <a:latin typeface="Calibri" pitchFamily="34" charset="0"/>
              </a:rPr>
              <a:t>o</a:t>
            </a:r>
            <a:r>
              <a:rPr lang="en-US" altLang="zh-CN" sz="1400" b="1" dirty="0" smtClean="0">
                <a:latin typeface="Calibri" pitchFamily="34" charset="0"/>
              </a:rPr>
              <a:t>riginal MPI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latin typeface="Calibri" pitchFamily="34" charset="0"/>
              </a:rPr>
              <a:t>(no ASYNC)</a:t>
            </a:r>
            <a:endParaRPr lang="en-US" altLang="zh-CN" sz="1400" b="1" dirty="0">
              <a:latin typeface="Calibri" pitchFamily="34" charset="0"/>
            </a:endParaRPr>
          </a:p>
        </p:txBody>
      </p:sp>
      <p:cxnSp>
        <p:nvCxnSpPr>
          <p:cNvPr id="82" name="直线连接符 81"/>
          <p:cNvCxnSpPr/>
          <p:nvPr/>
        </p:nvCxnSpPr>
        <p:spPr bwMode="auto">
          <a:xfrm>
            <a:off x="7181727" y="3265261"/>
            <a:ext cx="1766975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0" name="五边形 239"/>
          <p:cNvSpPr/>
          <p:nvPr/>
        </p:nvSpPr>
        <p:spPr bwMode="auto">
          <a:xfrm>
            <a:off x="3122427" y="2540101"/>
            <a:ext cx="1448303" cy="625885"/>
          </a:xfrm>
          <a:prstGeom prst="homePlate">
            <a:avLst/>
          </a:prstGeom>
          <a:gradFill>
            <a:gsLst>
              <a:gs pos="0">
                <a:schemeClr val="accent4">
                  <a:shade val="51000"/>
                  <a:satMod val="130000"/>
                </a:schemeClr>
              </a:gs>
              <a:gs pos="71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08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b="1" dirty="0" smtClean="0">
                <a:solidFill>
                  <a:schemeClr val="bg1"/>
                </a:solidFill>
              </a:rPr>
              <a:t>     + Casper</a:t>
            </a:r>
            <a:endParaRPr kumimoji="1"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4" name="pf_nh1_w5_ccsd_t_cc-pvdz_energy_n24ppn24.ccsd_t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55892" y="1047877"/>
            <a:ext cx="3479456" cy="2207503"/>
          </a:xfrm>
          <a:prstGeom prst="rect">
            <a:avLst/>
          </a:prstGeom>
        </p:spPr>
      </p:pic>
      <p:grpSp>
        <p:nvGrpSpPr>
          <p:cNvPr id="86" name="组 85"/>
          <p:cNvGrpSpPr/>
          <p:nvPr/>
        </p:nvGrpSpPr>
        <p:grpSpPr>
          <a:xfrm>
            <a:off x="4570730" y="849603"/>
            <a:ext cx="4346935" cy="2745187"/>
            <a:chOff x="2423426" y="1095969"/>
            <a:chExt cx="2728294" cy="2624109"/>
          </a:xfrm>
        </p:grpSpPr>
        <p:grpSp>
          <p:nvGrpSpPr>
            <p:cNvPr id="87" name="组 86"/>
            <p:cNvGrpSpPr/>
            <p:nvPr/>
          </p:nvGrpSpPr>
          <p:grpSpPr>
            <a:xfrm>
              <a:off x="2423426" y="1095969"/>
              <a:ext cx="2728294" cy="2624109"/>
              <a:chOff x="2711147" y="847176"/>
              <a:chExt cx="2728294" cy="2698103"/>
            </a:xfrm>
          </p:grpSpPr>
          <p:grpSp>
            <p:nvGrpSpPr>
              <p:cNvPr id="92" name="组 91"/>
              <p:cNvGrpSpPr/>
              <p:nvPr/>
            </p:nvGrpSpPr>
            <p:grpSpPr>
              <a:xfrm>
                <a:off x="2972368" y="3132221"/>
                <a:ext cx="2467073" cy="413058"/>
                <a:chOff x="-241545" y="3240604"/>
                <a:chExt cx="2310830" cy="413058"/>
              </a:xfrm>
            </p:grpSpPr>
            <p:cxnSp>
              <p:nvCxnSpPr>
                <p:cNvPr id="113" name="直线箭头连接符 112"/>
                <p:cNvCxnSpPr/>
                <p:nvPr/>
              </p:nvCxnSpPr>
              <p:spPr bwMode="auto">
                <a:xfrm>
                  <a:off x="-90715" y="3321439"/>
                  <a:ext cx="2160000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14" name="文本框 113"/>
                <p:cNvSpPr txBox="1"/>
                <p:nvPr/>
              </p:nvSpPr>
              <p:spPr>
                <a:xfrm>
                  <a:off x="-241545" y="3341759"/>
                  <a:ext cx="162058" cy="30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400" b="1" dirty="0">
                      <a:solidFill>
                        <a:schemeClr val="tx2"/>
                      </a:solidFill>
                    </a:rPr>
                    <a:t>0</a:t>
                  </a:r>
                  <a:endParaRPr kumimoji="1" lang="zh-CN" altLang="en-US" sz="14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15" name="文本框 114"/>
                <p:cNvSpPr txBox="1"/>
                <p:nvPr/>
              </p:nvSpPr>
              <p:spPr>
                <a:xfrm>
                  <a:off x="1718956" y="3341759"/>
                  <a:ext cx="345992" cy="30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400" b="1" dirty="0" smtClean="0">
                      <a:solidFill>
                        <a:schemeClr val="tx2"/>
                      </a:solidFill>
                    </a:rPr>
                    <a:t>100%</a:t>
                  </a:r>
                  <a:endParaRPr kumimoji="1" lang="zh-CN" altLang="en-US" sz="14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16" name="文本框 115"/>
                <p:cNvSpPr txBox="1"/>
                <p:nvPr/>
              </p:nvSpPr>
              <p:spPr>
                <a:xfrm>
                  <a:off x="737569" y="3351164"/>
                  <a:ext cx="292497" cy="30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400" b="1" dirty="0" smtClean="0">
                      <a:solidFill>
                        <a:schemeClr val="tx2"/>
                      </a:solidFill>
                    </a:rPr>
                    <a:t>50%</a:t>
                  </a:r>
                  <a:endParaRPr kumimoji="1" lang="zh-CN" altLang="en-US" sz="14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17" name="文本框 116"/>
                <p:cNvSpPr txBox="1"/>
                <p:nvPr/>
              </p:nvSpPr>
              <p:spPr>
                <a:xfrm>
                  <a:off x="180263" y="3349675"/>
                  <a:ext cx="292497" cy="30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400" b="1" dirty="0" smtClean="0">
                      <a:solidFill>
                        <a:schemeClr val="tx2"/>
                      </a:solidFill>
                    </a:rPr>
                    <a:t>25%</a:t>
                  </a:r>
                  <a:endParaRPr kumimoji="1" lang="zh-CN" altLang="en-US" sz="14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18" name="文本框 117"/>
                <p:cNvSpPr txBox="1"/>
                <p:nvPr/>
              </p:nvSpPr>
              <p:spPr>
                <a:xfrm>
                  <a:off x="1273958" y="3340128"/>
                  <a:ext cx="292497" cy="302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400" b="1" dirty="0" smtClean="0">
                      <a:solidFill>
                        <a:schemeClr val="tx2"/>
                      </a:solidFill>
                    </a:rPr>
                    <a:t>75%</a:t>
                  </a:r>
                  <a:endParaRPr kumimoji="1" lang="zh-CN" altLang="en-US" sz="1400" b="1" dirty="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119" name="直线连接符 118"/>
                <p:cNvCxnSpPr/>
                <p:nvPr/>
              </p:nvCxnSpPr>
              <p:spPr bwMode="auto">
                <a:xfrm>
                  <a:off x="-90715" y="3257176"/>
                  <a:ext cx="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0" name="直线连接符 119"/>
                <p:cNvCxnSpPr/>
                <p:nvPr/>
              </p:nvCxnSpPr>
              <p:spPr bwMode="auto">
                <a:xfrm>
                  <a:off x="-84546" y="3247027"/>
                  <a:ext cx="0" cy="9952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1" name="直线连接符 120"/>
                <p:cNvCxnSpPr/>
                <p:nvPr/>
              </p:nvCxnSpPr>
              <p:spPr bwMode="auto">
                <a:xfrm>
                  <a:off x="369778" y="3240604"/>
                  <a:ext cx="0" cy="9952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2" name="直线连接符 121"/>
                <p:cNvCxnSpPr/>
                <p:nvPr/>
              </p:nvCxnSpPr>
              <p:spPr bwMode="auto">
                <a:xfrm>
                  <a:off x="915159" y="3240604"/>
                  <a:ext cx="0" cy="9952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3" name="直线连接符 122"/>
                <p:cNvCxnSpPr/>
                <p:nvPr/>
              </p:nvCxnSpPr>
              <p:spPr bwMode="auto">
                <a:xfrm>
                  <a:off x="1455748" y="3240604"/>
                  <a:ext cx="0" cy="9952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4" name="直线连接符 123"/>
                <p:cNvCxnSpPr/>
                <p:nvPr/>
              </p:nvCxnSpPr>
              <p:spPr bwMode="auto">
                <a:xfrm>
                  <a:off x="1943619" y="3240604"/>
                  <a:ext cx="0" cy="9952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93" name="组 92"/>
              <p:cNvGrpSpPr/>
              <p:nvPr/>
            </p:nvGrpSpPr>
            <p:grpSpPr>
              <a:xfrm rot="16200000">
                <a:off x="1739005" y="1819318"/>
                <a:ext cx="2380185" cy="435902"/>
                <a:chOff x="-90715" y="2904226"/>
                <a:chExt cx="2229445" cy="435902"/>
              </a:xfrm>
            </p:grpSpPr>
            <p:cxnSp>
              <p:nvCxnSpPr>
                <p:cNvPr id="94" name="直线箭头连接符 93"/>
                <p:cNvCxnSpPr/>
                <p:nvPr/>
              </p:nvCxnSpPr>
              <p:spPr bwMode="auto">
                <a:xfrm>
                  <a:off x="-90715" y="3321439"/>
                  <a:ext cx="2160000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sp>
              <p:nvSpPr>
                <p:cNvPr id="95" name="文本框 94"/>
                <p:cNvSpPr txBox="1"/>
                <p:nvPr/>
              </p:nvSpPr>
              <p:spPr>
                <a:xfrm rot="5400000">
                  <a:off x="1790500" y="2964171"/>
                  <a:ext cx="408175" cy="2882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1400" b="1" dirty="0" smtClean="0">
                      <a:solidFill>
                        <a:schemeClr val="tx2"/>
                      </a:solidFill>
                    </a:rPr>
                    <a:t>100%</a:t>
                  </a:r>
                  <a:endParaRPr kumimoji="1" lang="zh-CN" altLang="en-US" sz="14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02" name="文本框 101"/>
                <p:cNvSpPr txBox="1"/>
                <p:nvPr/>
              </p:nvSpPr>
              <p:spPr>
                <a:xfrm rot="5400000">
                  <a:off x="798053" y="2959635"/>
                  <a:ext cx="345065" cy="2882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1400" b="1" dirty="0" smtClean="0">
                      <a:solidFill>
                        <a:schemeClr val="tx2"/>
                      </a:solidFill>
                    </a:rPr>
                    <a:t>50%</a:t>
                  </a:r>
                  <a:endParaRPr kumimoji="1" lang="zh-CN" altLang="en-US" sz="14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03" name="文本框 102"/>
                <p:cNvSpPr txBox="1"/>
                <p:nvPr/>
              </p:nvSpPr>
              <p:spPr>
                <a:xfrm rot="5400000">
                  <a:off x="240745" y="2958162"/>
                  <a:ext cx="345065" cy="2882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1400" b="1" dirty="0" smtClean="0">
                      <a:solidFill>
                        <a:schemeClr val="tx2"/>
                      </a:solidFill>
                    </a:rPr>
                    <a:t>25%</a:t>
                  </a:r>
                  <a:endParaRPr kumimoji="1" lang="zh-CN" altLang="en-US" sz="14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05" name="文本框 104"/>
                <p:cNvSpPr txBox="1"/>
                <p:nvPr/>
              </p:nvSpPr>
              <p:spPr>
                <a:xfrm rot="5400000">
                  <a:off x="1334442" y="2948602"/>
                  <a:ext cx="345065" cy="2882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1400" b="1" dirty="0" smtClean="0">
                      <a:solidFill>
                        <a:schemeClr val="tx2"/>
                      </a:solidFill>
                    </a:rPr>
                    <a:t>75%</a:t>
                  </a:r>
                  <a:endParaRPr kumimoji="1" lang="zh-CN" altLang="en-US" sz="1400" b="1" dirty="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108" name="直线连接符 107"/>
                <p:cNvCxnSpPr/>
                <p:nvPr/>
              </p:nvCxnSpPr>
              <p:spPr bwMode="auto">
                <a:xfrm>
                  <a:off x="-90715" y="3257176"/>
                  <a:ext cx="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9" name="直线连接符 108"/>
                <p:cNvCxnSpPr/>
                <p:nvPr/>
              </p:nvCxnSpPr>
              <p:spPr bwMode="auto">
                <a:xfrm>
                  <a:off x="369778" y="3240604"/>
                  <a:ext cx="0" cy="9952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0" name="直线连接符 109"/>
                <p:cNvCxnSpPr/>
                <p:nvPr/>
              </p:nvCxnSpPr>
              <p:spPr bwMode="auto">
                <a:xfrm>
                  <a:off x="915159" y="3240604"/>
                  <a:ext cx="0" cy="9952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1" name="直线连接符 110"/>
                <p:cNvCxnSpPr/>
                <p:nvPr/>
              </p:nvCxnSpPr>
              <p:spPr bwMode="auto">
                <a:xfrm>
                  <a:off x="1455748" y="3240604"/>
                  <a:ext cx="0" cy="9952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2" name="直线连接符 111"/>
                <p:cNvCxnSpPr/>
                <p:nvPr/>
              </p:nvCxnSpPr>
              <p:spPr bwMode="auto">
                <a:xfrm>
                  <a:off x="1943619" y="3240604"/>
                  <a:ext cx="0" cy="9952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91" name="文本框 90"/>
            <p:cNvSpPr txBox="1"/>
            <p:nvPr/>
          </p:nvSpPr>
          <p:spPr>
            <a:xfrm rot="5400000">
              <a:off x="3782032" y="2136485"/>
              <a:ext cx="382463" cy="216632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kumimoji="1" lang="en-US" altLang="zh-CN" sz="1400" b="1" dirty="0" smtClean="0">
                  <a:solidFill>
                    <a:srgbClr val="1F497D"/>
                  </a:solidFill>
                </a:rPr>
                <a:t>Task Processing (%)</a:t>
              </a:r>
              <a:endParaRPr kumimoji="1" lang="zh-CN" altLang="en-US" sz="1400" b="1" dirty="0">
                <a:solidFill>
                  <a:srgbClr val="1F497D"/>
                </a:solidFill>
              </a:endParaRPr>
            </a:p>
          </p:txBody>
        </p:sp>
      </p:grpSp>
      <p:pic>
        <p:nvPicPr>
          <p:cNvPr id="5" name="pf_w5_ccsd_t_cc-pvdz_energy_n24ppn24.ccsd_t.mo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4900" y="2137817"/>
            <a:ext cx="1771468" cy="1132960"/>
          </a:xfrm>
          <a:prstGeom prst="rect">
            <a:avLst/>
          </a:prstGeom>
        </p:spPr>
      </p:pic>
      <p:grpSp>
        <p:nvGrpSpPr>
          <p:cNvPr id="125" name="组 124"/>
          <p:cNvGrpSpPr/>
          <p:nvPr/>
        </p:nvGrpSpPr>
        <p:grpSpPr>
          <a:xfrm>
            <a:off x="261731" y="1983006"/>
            <a:ext cx="3035638" cy="1549381"/>
            <a:chOff x="1880225" y="1007877"/>
            <a:chExt cx="3471557" cy="2909214"/>
          </a:xfrm>
        </p:grpSpPr>
        <p:sp>
          <p:nvSpPr>
            <p:cNvPr id="126" name="文本框 125"/>
            <p:cNvSpPr txBox="1"/>
            <p:nvPr/>
          </p:nvSpPr>
          <p:spPr>
            <a:xfrm>
              <a:off x="1880225" y="1007877"/>
              <a:ext cx="422368" cy="256694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kumimoji="1" lang="en-US" altLang="zh-CN" sz="1200" b="1" dirty="0" smtClean="0">
                  <a:solidFill>
                    <a:srgbClr val="1F497D"/>
                  </a:solidFill>
                </a:rPr>
                <a:t>Core Utilization (%)</a:t>
              </a:r>
              <a:endParaRPr kumimoji="1" lang="zh-CN" altLang="en-US" sz="1200" b="1" dirty="0">
                <a:solidFill>
                  <a:srgbClr val="1F497D"/>
                </a:solidFill>
              </a:endParaRPr>
            </a:p>
          </p:txBody>
        </p:sp>
        <p:grpSp>
          <p:nvGrpSpPr>
            <p:cNvPr id="127" name="组 126"/>
            <p:cNvGrpSpPr/>
            <p:nvPr/>
          </p:nvGrpSpPr>
          <p:grpSpPr>
            <a:xfrm>
              <a:off x="2243065" y="1095970"/>
              <a:ext cx="3108717" cy="2821121"/>
              <a:chOff x="2530786" y="847177"/>
              <a:chExt cx="3108717" cy="2900670"/>
            </a:xfrm>
          </p:grpSpPr>
          <p:grpSp>
            <p:nvGrpSpPr>
              <p:cNvPr id="129" name="组 128"/>
              <p:cNvGrpSpPr/>
              <p:nvPr/>
            </p:nvGrpSpPr>
            <p:grpSpPr>
              <a:xfrm>
                <a:off x="2972368" y="3132221"/>
                <a:ext cx="2667135" cy="615626"/>
                <a:chOff x="-241545" y="3240604"/>
                <a:chExt cx="2498222" cy="615626"/>
              </a:xfrm>
            </p:grpSpPr>
            <p:cxnSp>
              <p:nvCxnSpPr>
                <p:cNvPr id="141" name="直线箭头连接符 140"/>
                <p:cNvCxnSpPr/>
                <p:nvPr/>
              </p:nvCxnSpPr>
              <p:spPr bwMode="auto">
                <a:xfrm>
                  <a:off x="-90715" y="3321439"/>
                  <a:ext cx="2160000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42" name="文本框 141"/>
                <p:cNvSpPr txBox="1"/>
                <p:nvPr/>
              </p:nvSpPr>
              <p:spPr>
                <a:xfrm>
                  <a:off x="-241545" y="3341758"/>
                  <a:ext cx="274394" cy="5050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050" b="1" dirty="0">
                      <a:solidFill>
                        <a:schemeClr val="tx2"/>
                      </a:solidFill>
                    </a:rPr>
                    <a:t>0</a:t>
                  </a:r>
                  <a:endParaRPr kumimoji="1" lang="zh-CN" altLang="en-US" sz="105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43" name="文本框 142"/>
                <p:cNvSpPr txBox="1"/>
                <p:nvPr/>
              </p:nvSpPr>
              <p:spPr>
                <a:xfrm>
                  <a:off x="1718956" y="3341758"/>
                  <a:ext cx="537721" cy="5050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050" b="1" dirty="0" smtClean="0">
                      <a:solidFill>
                        <a:schemeClr val="tx2"/>
                      </a:solidFill>
                    </a:rPr>
                    <a:t>100%</a:t>
                  </a:r>
                  <a:endParaRPr kumimoji="1" lang="zh-CN" altLang="en-US" sz="105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44" name="文本框 143"/>
                <p:cNvSpPr txBox="1"/>
                <p:nvPr/>
              </p:nvSpPr>
              <p:spPr>
                <a:xfrm>
                  <a:off x="737569" y="3351164"/>
                  <a:ext cx="461135" cy="5050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050" b="1" dirty="0" smtClean="0">
                      <a:solidFill>
                        <a:schemeClr val="tx2"/>
                      </a:solidFill>
                    </a:rPr>
                    <a:t>50%</a:t>
                  </a:r>
                  <a:endParaRPr kumimoji="1" lang="zh-CN" altLang="en-US" sz="105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45" name="文本框 144"/>
                <p:cNvSpPr txBox="1"/>
                <p:nvPr/>
              </p:nvSpPr>
              <p:spPr>
                <a:xfrm>
                  <a:off x="180263" y="3349676"/>
                  <a:ext cx="461135" cy="5050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050" b="1" dirty="0" smtClean="0">
                      <a:solidFill>
                        <a:schemeClr val="tx2"/>
                      </a:solidFill>
                    </a:rPr>
                    <a:t>25%</a:t>
                  </a:r>
                  <a:endParaRPr kumimoji="1" lang="zh-CN" altLang="en-US" sz="105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46" name="文本框 145"/>
                <p:cNvSpPr txBox="1"/>
                <p:nvPr/>
              </p:nvSpPr>
              <p:spPr>
                <a:xfrm>
                  <a:off x="1273958" y="3340129"/>
                  <a:ext cx="461135" cy="5050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050" b="1" dirty="0" smtClean="0">
                      <a:solidFill>
                        <a:schemeClr val="tx2"/>
                      </a:solidFill>
                    </a:rPr>
                    <a:t>75%</a:t>
                  </a:r>
                  <a:endParaRPr kumimoji="1" lang="zh-CN" altLang="en-US" sz="1050" b="1" dirty="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147" name="直线连接符 146"/>
                <p:cNvCxnSpPr/>
                <p:nvPr/>
              </p:nvCxnSpPr>
              <p:spPr bwMode="auto">
                <a:xfrm>
                  <a:off x="-90715" y="3257176"/>
                  <a:ext cx="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1" name="直线连接符 150"/>
                <p:cNvCxnSpPr/>
                <p:nvPr/>
              </p:nvCxnSpPr>
              <p:spPr bwMode="auto">
                <a:xfrm>
                  <a:off x="-84546" y="3247027"/>
                  <a:ext cx="0" cy="9952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5" name="直线连接符 154"/>
                <p:cNvCxnSpPr/>
                <p:nvPr/>
              </p:nvCxnSpPr>
              <p:spPr bwMode="auto">
                <a:xfrm>
                  <a:off x="369778" y="3240604"/>
                  <a:ext cx="0" cy="9952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6" name="直线连接符 155"/>
                <p:cNvCxnSpPr/>
                <p:nvPr/>
              </p:nvCxnSpPr>
              <p:spPr bwMode="auto">
                <a:xfrm>
                  <a:off x="826733" y="3240604"/>
                  <a:ext cx="0" cy="9952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7" name="直线连接符 156"/>
                <p:cNvCxnSpPr/>
                <p:nvPr/>
              </p:nvCxnSpPr>
              <p:spPr bwMode="auto">
                <a:xfrm>
                  <a:off x="1326510" y="3240604"/>
                  <a:ext cx="0" cy="9952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8" name="直线连接符 157"/>
                <p:cNvCxnSpPr/>
                <p:nvPr/>
              </p:nvCxnSpPr>
              <p:spPr bwMode="auto">
                <a:xfrm>
                  <a:off x="1793975" y="3240604"/>
                  <a:ext cx="0" cy="9952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30" name="组 129"/>
              <p:cNvGrpSpPr/>
              <p:nvPr/>
            </p:nvGrpSpPr>
            <p:grpSpPr>
              <a:xfrm rot="16200000">
                <a:off x="1648825" y="1729138"/>
                <a:ext cx="2380184" cy="616261"/>
                <a:chOff x="-90715" y="2723867"/>
                <a:chExt cx="2229444" cy="616261"/>
              </a:xfrm>
            </p:grpSpPr>
            <p:cxnSp>
              <p:nvCxnSpPr>
                <p:cNvPr id="131" name="直线箭头连接符 130"/>
                <p:cNvCxnSpPr/>
                <p:nvPr/>
              </p:nvCxnSpPr>
              <p:spPr bwMode="auto">
                <a:xfrm>
                  <a:off x="-90715" y="3321439"/>
                  <a:ext cx="2160000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sp>
              <p:nvSpPr>
                <p:cNvPr id="132" name="文本框 131"/>
                <p:cNvSpPr txBox="1"/>
                <p:nvPr/>
              </p:nvSpPr>
              <p:spPr>
                <a:xfrm rot="5400000">
                  <a:off x="1615150" y="2774366"/>
                  <a:ext cx="574078" cy="4730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050" b="1" dirty="0" smtClean="0">
                      <a:solidFill>
                        <a:schemeClr val="tx2"/>
                      </a:solidFill>
                    </a:rPr>
                    <a:t>100%</a:t>
                  </a:r>
                  <a:endParaRPr kumimoji="1" lang="zh-CN" altLang="en-US" sz="105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33" name="文本框 132"/>
                <p:cNvSpPr txBox="1"/>
                <p:nvPr/>
              </p:nvSpPr>
              <p:spPr>
                <a:xfrm rot="5400000">
                  <a:off x="632031" y="2788390"/>
                  <a:ext cx="492314" cy="4730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050" b="1" dirty="0" smtClean="0">
                      <a:solidFill>
                        <a:schemeClr val="tx2"/>
                      </a:solidFill>
                    </a:rPr>
                    <a:t>50%</a:t>
                  </a:r>
                  <a:endParaRPr kumimoji="1" lang="zh-CN" altLang="en-US" sz="105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34" name="文本框 133"/>
                <p:cNvSpPr txBox="1"/>
                <p:nvPr/>
              </p:nvSpPr>
              <p:spPr>
                <a:xfrm rot="5400000">
                  <a:off x="74722" y="2786917"/>
                  <a:ext cx="492314" cy="4730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050" b="1" dirty="0" smtClean="0">
                      <a:solidFill>
                        <a:schemeClr val="tx2"/>
                      </a:solidFill>
                    </a:rPr>
                    <a:t>25%</a:t>
                  </a:r>
                  <a:endParaRPr kumimoji="1" lang="zh-CN" altLang="en-US" sz="105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35" name="文本框 134"/>
                <p:cNvSpPr txBox="1"/>
                <p:nvPr/>
              </p:nvSpPr>
              <p:spPr>
                <a:xfrm rot="5400000">
                  <a:off x="1168419" y="2777355"/>
                  <a:ext cx="492314" cy="4730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050" b="1" dirty="0" smtClean="0">
                      <a:solidFill>
                        <a:schemeClr val="tx2"/>
                      </a:solidFill>
                    </a:rPr>
                    <a:t>75%</a:t>
                  </a:r>
                  <a:endParaRPr kumimoji="1" lang="zh-CN" altLang="en-US" sz="1050" b="1" dirty="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136" name="直线连接符 135"/>
                <p:cNvCxnSpPr/>
                <p:nvPr/>
              </p:nvCxnSpPr>
              <p:spPr bwMode="auto">
                <a:xfrm>
                  <a:off x="-90715" y="3257176"/>
                  <a:ext cx="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7" name="直线连接符 136"/>
                <p:cNvCxnSpPr/>
                <p:nvPr/>
              </p:nvCxnSpPr>
              <p:spPr bwMode="auto">
                <a:xfrm>
                  <a:off x="369778" y="3240604"/>
                  <a:ext cx="0" cy="9952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8" name="直线连接符 137"/>
                <p:cNvCxnSpPr/>
                <p:nvPr/>
              </p:nvCxnSpPr>
              <p:spPr bwMode="auto">
                <a:xfrm>
                  <a:off x="915159" y="3240604"/>
                  <a:ext cx="0" cy="9952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9" name="直线连接符 138"/>
                <p:cNvCxnSpPr/>
                <p:nvPr/>
              </p:nvCxnSpPr>
              <p:spPr bwMode="auto">
                <a:xfrm>
                  <a:off x="1455748" y="3240604"/>
                  <a:ext cx="0" cy="9952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0" name="直线连接符 139"/>
                <p:cNvCxnSpPr/>
                <p:nvPr/>
              </p:nvCxnSpPr>
              <p:spPr bwMode="auto">
                <a:xfrm>
                  <a:off x="1943619" y="3240604"/>
                  <a:ext cx="0" cy="9952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28" name="文本框 127"/>
            <p:cNvSpPr txBox="1"/>
            <p:nvPr/>
          </p:nvSpPr>
          <p:spPr>
            <a:xfrm rot="5400000">
              <a:off x="3615906" y="1997001"/>
              <a:ext cx="693481" cy="216632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kumimoji="1" lang="en-US" altLang="zh-CN" sz="1200" b="1" dirty="0" smtClean="0">
                  <a:solidFill>
                    <a:srgbClr val="1F497D"/>
                  </a:solidFill>
                </a:rPr>
                <a:t>Task Processing (%)</a:t>
              </a:r>
              <a:endParaRPr kumimoji="1" lang="zh-CN" altLang="en-US" sz="1200" b="1" dirty="0">
                <a:solidFill>
                  <a:srgbClr val="1F497D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133625" y="994523"/>
            <a:ext cx="67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b="1" i="1" dirty="0" smtClean="0"/>
              <a:t>COMM</a:t>
            </a:r>
            <a:endParaRPr kumimoji="1" lang="zh-CN" altLang="en-US" sz="1200" b="1" i="1" dirty="0"/>
          </a:p>
        </p:txBody>
      </p:sp>
      <p:sp>
        <p:nvSpPr>
          <p:cNvPr id="165" name="文本框 164"/>
          <p:cNvSpPr txBox="1"/>
          <p:nvPr/>
        </p:nvSpPr>
        <p:spPr>
          <a:xfrm>
            <a:off x="2682995" y="997731"/>
            <a:ext cx="626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b="1" i="1" dirty="0" smtClean="0"/>
              <a:t>COMP</a:t>
            </a:r>
            <a:endParaRPr kumimoji="1" lang="zh-CN" altLang="en-US" sz="1200" b="1" i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520582" y="4111102"/>
            <a:ext cx="3578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i="1" dirty="0" smtClean="0">
                <a:solidFill>
                  <a:schemeClr val="accent3"/>
                </a:solidFill>
              </a:rPr>
              <a:t>Only 50% Computational Efficiency</a:t>
            </a:r>
            <a:endParaRPr kumimoji="1" lang="zh-CN" altLang="en-US" b="1" i="1" dirty="0">
              <a:solidFill>
                <a:schemeClr val="accent3"/>
              </a:solidFill>
            </a:endParaRPr>
          </a:p>
        </p:txBody>
      </p:sp>
      <p:sp>
        <p:nvSpPr>
          <p:cNvPr id="166" name="文本框 165"/>
          <p:cNvSpPr txBox="1"/>
          <p:nvPr/>
        </p:nvSpPr>
        <p:spPr>
          <a:xfrm>
            <a:off x="5133078" y="4111102"/>
            <a:ext cx="4010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i="1" dirty="0" smtClean="0">
                <a:solidFill>
                  <a:srgbClr val="A22B38"/>
                </a:solidFill>
              </a:rPr>
              <a:t>Close to 100% Computational Efficiency</a:t>
            </a:r>
            <a:endParaRPr kumimoji="1" lang="zh-CN" altLang="en-US" b="1" i="1" dirty="0">
              <a:solidFill>
                <a:srgbClr val="A22B38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479937" y="333402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grpSp>
        <p:nvGrpSpPr>
          <p:cNvPr id="17" name="组 16"/>
          <p:cNvGrpSpPr/>
          <p:nvPr/>
        </p:nvGrpSpPr>
        <p:grpSpPr>
          <a:xfrm>
            <a:off x="6051267" y="3657936"/>
            <a:ext cx="1969178" cy="453166"/>
            <a:chOff x="5856124" y="3713728"/>
            <a:chExt cx="1969178" cy="453166"/>
          </a:xfrm>
        </p:grpSpPr>
        <p:sp>
          <p:nvSpPr>
            <p:cNvPr id="170" name="矩形 169"/>
            <p:cNvSpPr/>
            <p:nvPr/>
          </p:nvSpPr>
          <p:spPr bwMode="auto">
            <a:xfrm>
              <a:off x="5856124" y="3713728"/>
              <a:ext cx="1969178" cy="45316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71" name="矩形 170"/>
            <p:cNvSpPr/>
            <p:nvPr/>
          </p:nvSpPr>
          <p:spPr bwMode="auto">
            <a:xfrm>
              <a:off x="5921174" y="3775566"/>
              <a:ext cx="143952" cy="16284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92000">
                  <a:srgbClr val="FF0000"/>
                </a:gs>
                <a:gs pos="100000">
                  <a:srgbClr val="24FF07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72" name="矩形 171"/>
            <p:cNvSpPr/>
            <p:nvPr/>
          </p:nvSpPr>
          <p:spPr bwMode="auto">
            <a:xfrm>
              <a:off x="6076081" y="3775566"/>
              <a:ext cx="143952" cy="16284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92000">
                  <a:srgbClr val="FF0000"/>
                </a:gs>
                <a:gs pos="100000">
                  <a:srgbClr val="24FF07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73" name="矩形 172"/>
            <p:cNvSpPr/>
            <p:nvPr/>
          </p:nvSpPr>
          <p:spPr bwMode="auto">
            <a:xfrm>
              <a:off x="6230101" y="3775566"/>
              <a:ext cx="143952" cy="16284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92000">
                  <a:srgbClr val="FF0000"/>
                </a:gs>
                <a:gs pos="100000">
                  <a:srgbClr val="24FF07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74" name="矩形 173"/>
            <p:cNvSpPr/>
            <p:nvPr/>
          </p:nvSpPr>
          <p:spPr bwMode="auto">
            <a:xfrm>
              <a:off x="6383968" y="3775566"/>
              <a:ext cx="143952" cy="16284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92000">
                  <a:srgbClr val="FF0000"/>
                </a:gs>
                <a:gs pos="100000">
                  <a:srgbClr val="24FF07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75" name="矩形 174"/>
            <p:cNvSpPr/>
            <p:nvPr/>
          </p:nvSpPr>
          <p:spPr bwMode="auto">
            <a:xfrm>
              <a:off x="5921174" y="3938405"/>
              <a:ext cx="143952" cy="16284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92000">
                  <a:srgbClr val="FF0000"/>
                </a:gs>
                <a:gs pos="100000">
                  <a:srgbClr val="24FF07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76" name="矩形 175"/>
            <p:cNvSpPr/>
            <p:nvPr/>
          </p:nvSpPr>
          <p:spPr bwMode="auto">
            <a:xfrm>
              <a:off x="6076081" y="3938405"/>
              <a:ext cx="143952" cy="16284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92000">
                  <a:srgbClr val="FF0000"/>
                </a:gs>
                <a:gs pos="100000">
                  <a:srgbClr val="24FF07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77" name="矩形 176"/>
            <p:cNvSpPr/>
            <p:nvPr/>
          </p:nvSpPr>
          <p:spPr bwMode="auto">
            <a:xfrm>
              <a:off x="6230101" y="3938405"/>
              <a:ext cx="143952" cy="16284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92000">
                  <a:srgbClr val="FF0000"/>
                </a:gs>
                <a:gs pos="100000">
                  <a:srgbClr val="24FF07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78" name="矩形 177"/>
            <p:cNvSpPr/>
            <p:nvPr/>
          </p:nvSpPr>
          <p:spPr bwMode="auto">
            <a:xfrm>
              <a:off x="6383968" y="3938405"/>
              <a:ext cx="143952" cy="16284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92000">
                  <a:srgbClr val="FF0000"/>
                </a:gs>
                <a:gs pos="100000">
                  <a:srgbClr val="24FF07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79" name="矩形 178"/>
            <p:cNvSpPr/>
            <p:nvPr/>
          </p:nvSpPr>
          <p:spPr bwMode="auto">
            <a:xfrm>
              <a:off x="6541854" y="3775566"/>
              <a:ext cx="143952" cy="16284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92000">
                  <a:srgbClr val="FF0000"/>
                </a:gs>
                <a:gs pos="100000">
                  <a:srgbClr val="24FF07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80" name="矩形 179"/>
            <p:cNvSpPr/>
            <p:nvPr/>
          </p:nvSpPr>
          <p:spPr bwMode="auto">
            <a:xfrm>
              <a:off x="6696761" y="3775566"/>
              <a:ext cx="143952" cy="16284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92000">
                  <a:srgbClr val="FF0000"/>
                </a:gs>
                <a:gs pos="100000">
                  <a:srgbClr val="24FF07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81" name="矩形 180"/>
            <p:cNvSpPr/>
            <p:nvPr/>
          </p:nvSpPr>
          <p:spPr bwMode="auto">
            <a:xfrm>
              <a:off x="6541854" y="3938405"/>
              <a:ext cx="143952" cy="16284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92000">
                  <a:srgbClr val="FF0000"/>
                </a:gs>
                <a:gs pos="100000">
                  <a:srgbClr val="24FF07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82" name="矩形 181"/>
            <p:cNvSpPr/>
            <p:nvPr/>
          </p:nvSpPr>
          <p:spPr bwMode="auto">
            <a:xfrm>
              <a:off x="6696761" y="3938405"/>
              <a:ext cx="143952" cy="16284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92000">
                  <a:srgbClr val="FF0000"/>
                </a:gs>
                <a:gs pos="100000">
                  <a:srgbClr val="24FF07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87" name="矩形 186"/>
            <p:cNvSpPr/>
            <p:nvPr/>
          </p:nvSpPr>
          <p:spPr bwMode="auto">
            <a:xfrm>
              <a:off x="6851668" y="3775566"/>
              <a:ext cx="143952" cy="16284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92000">
                  <a:srgbClr val="FF0000"/>
                </a:gs>
                <a:gs pos="100000">
                  <a:srgbClr val="24FF07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89" name="矩形 188"/>
            <p:cNvSpPr/>
            <p:nvPr/>
          </p:nvSpPr>
          <p:spPr bwMode="auto">
            <a:xfrm>
              <a:off x="7006574" y="3775566"/>
              <a:ext cx="143952" cy="16284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92000">
                  <a:srgbClr val="FF0000"/>
                </a:gs>
                <a:gs pos="100000">
                  <a:srgbClr val="24FF07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98" name="矩形 197"/>
            <p:cNvSpPr/>
            <p:nvPr/>
          </p:nvSpPr>
          <p:spPr bwMode="auto">
            <a:xfrm>
              <a:off x="6851668" y="3938405"/>
              <a:ext cx="143952" cy="16284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92000">
                  <a:srgbClr val="FF0000"/>
                </a:gs>
                <a:gs pos="100000">
                  <a:srgbClr val="24FF07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00" name="矩形 199"/>
            <p:cNvSpPr/>
            <p:nvPr/>
          </p:nvSpPr>
          <p:spPr bwMode="auto">
            <a:xfrm>
              <a:off x="7006574" y="3938405"/>
              <a:ext cx="143952" cy="16284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92000">
                  <a:srgbClr val="FF0000"/>
                </a:gs>
                <a:gs pos="100000">
                  <a:srgbClr val="24FF07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01" name="矩形 200"/>
            <p:cNvSpPr/>
            <p:nvPr/>
          </p:nvSpPr>
          <p:spPr bwMode="auto">
            <a:xfrm>
              <a:off x="7166570" y="3773625"/>
              <a:ext cx="143952" cy="16284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92000">
                  <a:srgbClr val="FF0000"/>
                </a:gs>
                <a:gs pos="100000">
                  <a:srgbClr val="24FF07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02" name="矩形 201"/>
            <p:cNvSpPr/>
            <p:nvPr/>
          </p:nvSpPr>
          <p:spPr bwMode="auto">
            <a:xfrm>
              <a:off x="7321477" y="3773625"/>
              <a:ext cx="143952" cy="16284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92000">
                  <a:srgbClr val="FF0000"/>
                </a:gs>
                <a:gs pos="100000">
                  <a:srgbClr val="24FF07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03" name="矩形 202"/>
            <p:cNvSpPr/>
            <p:nvPr/>
          </p:nvSpPr>
          <p:spPr bwMode="auto">
            <a:xfrm>
              <a:off x="7475497" y="3773625"/>
              <a:ext cx="143952" cy="16284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92000">
                  <a:srgbClr val="FF0000"/>
                </a:gs>
                <a:gs pos="100000">
                  <a:srgbClr val="24FF07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04" name="矩形 203"/>
            <p:cNvSpPr/>
            <p:nvPr/>
          </p:nvSpPr>
          <p:spPr bwMode="auto">
            <a:xfrm>
              <a:off x="7629364" y="3773625"/>
              <a:ext cx="143952" cy="16284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92000">
                  <a:srgbClr val="FF0000"/>
                </a:gs>
                <a:gs pos="100000">
                  <a:srgbClr val="24FF07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05" name="矩形 204"/>
            <p:cNvSpPr/>
            <p:nvPr/>
          </p:nvSpPr>
          <p:spPr bwMode="auto">
            <a:xfrm>
              <a:off x="7166570" y="3936465"/>
              <a:ext cx="143952" cy="16284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92000">
                  <a:srgbClr val="FF0000"/>
                </a:gs>
                <a:gs pos="100000">
                  <a:srgbClr val="24FF07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07" name="矩形 206"/>
            <p:cNvSpPr/>
            <p:nvPr/>
          </p:nvSpPr>
          <p:spPr bwMode="auto">
            <a:xfrm>
              <a:off x="7321477" y="3936465"/>
              <a:ext cx="143952" cy="16284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92000">
                  <a:srgbClr val="FF0000"/>
                </a:gs>
                <a:gs pos="100000">
                  <a:srgbClr val="24FF07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08" name="矩形 207"/>
            <p:cNvSpPr/>
            <p:nvPr/>
          </p:nvSpPr>
          <p:spPr bwMode="auto">
            <a:xfrm>
              <a:off x="7475497" y="3936465"/>
              <a:ext cx="143952" cy="16284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92000">
                  <a:srgbClr val="FF0000"/>
                </a:gs>
                <a:gs pos="100000">
                  <a:srgbClr val="24FF07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09" name="矩形 208"/>
            <p:cNvSpPr/>
            <p:nvPr/>
          </p:nvSpPr>
          <p:spPr bwMode="auto">
            <a:xfrm>
              <a:off x="7629364" y="3936465"/>
              <a:ext cx="143952" cy="16284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238" name="文本框 237"/>
          <p:cNvSpPr txBox="1"/>
          <p:nvPr/>
        </p:nvSpPr>
        <p:spPr>
          <a:xfrm>
            <a:off x="4302635" y="874815"/>
            <a:ext cx="400110" cy="20831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kumimoji="1" lang="en-US" altLang="zh-CN" sz="1400" b="1" dirty="0" smtClean="0">
                <a:solidFill>
                  <a:srgbClr val="1F497D"/>
                </a:solidFill>
              </a:rPr>
              <a:t>Core Utilization (%)</a:t>
            </a:r>
            <a:endParaRPr kumimoji="1" lang="zh-CN" altLang="en-US" sz="1400" b="1" dirty="0">
              <a:solidFill>
                <a:srgbClr val="1F497D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-793775" y="37649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50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2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6963795" y="325437"/>
            <a:ext cx="2157353" cy="194468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Large Chemical &amp; Biological Applications</a:t>
            </a:r>
            <a:endParaRPr kumimoji="1"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3000"/>
            <a:ext cx="6506595" cy="5181600"/>
          </a:xfrm>
        </p:spPr>
        <p:txBody>
          <a:bodyPr/>
          <a:lstStyle/>
          <a:p>
            <a:r>
              <a:rPr kumimoji="1" lang="en-US" altLang="zh-CN" dirty="0" err="1" smtClean="0"/>
              <a:t>NWChem</a:t>
            </a:r>
            <a:endParaRPr kumimoji="1" lang="en-US" altLang="zh-CN" dirty="0" smtClean="0"/>
          </a:p>
          <a:p>
            <a:pPr lvl="1"/>
            <a:r>
              <a:rPr kumimoji="1" lang="en-US" altLang="zh-CN" dirty="0"/>
              <a:t>Quantum </a:t>
            </a:r>
            <a:r>
              <a:rPr kumimoji="1" lang="en-US" altLang="zh-CN" dirty="0" smtClean="0"/>
              <a:t>chemistry application</a:t>
            </a:r>
            <a:endParaRPr kumimoji="1" lang="en-US" altLang="zh-CN" dirty="0"/>
          </a:p>
          <a:p>
            <a:r>
              <a:rPr kumimoji="1" lang="en-US" altLang="zh-CN" dirty="0" smtClean="0"/>
              <a:t>SWAP</a:t>
            </a:r>
            <a:r>
              <a:rPr kumimoji="1" lang="en-US" altLang="zh-CN" dirty="0"/>
              <a:t>-</a:t>
            </a:r>
            <a:r>
              <a:rPr kumimoji="1" lang="en-US" altLang="zh-CN" dirty="0" smtClean="0"/>
              <a:t>Assembler</a:t>
            </a:r>
          </a:p>
          <a:p>
            <a:pPr lvl="1"/>
            <a:r>
              <a:rPr kumimoji="1" lang="en-US" altLang="zh-CN" dirty="0" smtClean="0"/>
              <a:t>Bioinformatics application</a:t>
            </a:r>
          </a:p>
          <a:p>
            <a:r>
              <a:rPr kumimoji="1" lang="en-US" altLang="zh-CN" dirty="0" smtClean="0"/>
              <a:t>Molecular Dynamics</a:t>
            </a:r>
          </a:p>
          <a:p>
            <a:pPr lvl="1"/>
            <a:r>
              <a:rPr kumimoji="1" lang="en-US" altLang="zh-CN" dirty="0" smtClean="0"/>
              <a:t>Simulation </a:t>
            </a:r>
            <a:r>
              <a:rPr kumimoji="1" lang="en-US" altLang="zh-CN" dirty="0"/>
              <a:t>of physical movements of atoms and molecules for </a:t>
            </a:r>
            <a:r>
              <a:rPr kumimoji="1" lang="en-US" altLang="zh-CN" dirty="0" smtClean="0"/>
              <a:t>materials, chemistry </a:t>
            </a:r>
            <a:r>
              <a:rPr kumimoji="1" lang="en-US" altLang="zh-CN" dirty="0"/>
              <a:t>and b</a:t>
            </a:r>
            <a:r>
              <a:rPr kumimoji="1" lang="en-US" altLang="zh-CN" dirty="0" smtClean="0"/>
              <a:t>iology </a:t>
            </a:r>
          </a:p>
          <a:p>
            <a:pPr marL="57150" indent="0">
              <a:buNone/>
            </a:pPr>
            <a:r>
              <a:rPr kumimoji="1" lang="en-US" altLang="zh-CN" sz="2000" dirty="0" smtClean="0"/>
              <a:t>     …</a:t>
            </a:r>
          </a:p>
          <a:p>
            <a:endParaRPr kumimoji="1" lang="en-US" altLang="zh-CN" sz="2000" dirty="0"/>
          </a:p>
          <a:p>
            <a:endParaRPr kumimoji="1" lang="en-US" altLang="zh-CN" sz="2000" dirty="0" smtClean="0"/>
          </a:p>
          <a:p>
            <a:endParaRPr kumimoji="1" lang="en-US" altLang="zh-CN" sz="2000" dirty="0" smtClean="0"/>
          </a:p>
          <a:p>
            <a:endParaRPr kumimoji="1" lang="en-US" altLang="zh-CN" sz="2000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Min Si,    CCGrid2015 - Scale Challenge</a:t>
            </a:r>
            <a:endParaRPr kumimoji="1" lang="zh-CN" altLang="en-US" dirty="0" smtClean="0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C888-2FE0-064A-A66D-AC7112397BAA}" type="slidenum">
              <a:rPr kumimoji="1" lang="zh-CN" altLang="en-US" smtClean="0"/>
              <a:t>2</a:t>
            </a:fld>
            <a:endParaRPr kumimoji="1" lang="zh-CN" altLang="en-US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735" y="1619884"/>
            <a:ext cx="2181970" cy="192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6963795" y="2127501"/>
            <a:ext cx="2005334" cy="1987897"/>
          </a:xfrm>
          <a:prstGeom prst="rect">
            <a:avLst/>
          </a:prstGeom>
        </p:spPr>
      </p:pic>
      <p:cxnSp>
        <p:nvCxnSpPr>
          <p:cNvPr id="31" name="直线箭头连接符 30"/>
          <p:cNvCxnSpPr/>
          <p:nvPr/>
        </p:nvCxnSpPr>
        <p:spPr bwMode="auto">
          <a:xfrm>
            <a:off x="6751508" y="2929218"/>
            <a:ext cx="212287" cy="99568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700340" y="4775200"/>
            <a:ext cx="7649910" cy="15494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defPPr>
              <a:defRPr lang="ja-JP"/>
            </a:defPPr>
            <a:lvl1pPr marL="182880" indent="-18288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indent="-18288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/>
            </a:lvl2pPr>
            <a:lvl3pPr marL="731520" indent="-182880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</a:lvl3pPr>
            <a:lvl4pPr marL="1005840" indent="-18288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/>
            </a:lvl4pPr>
            <a:lvl5pPr marL="1188720" indent="-137160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baseline="0"/>
            </a:lvl5pPr>
            <a:lvl6pPr marL="1371600" indent="-18288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/>
            </a:lvl6pPr>
            <a:lvl7pPr marL="1554480" indent="-18288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/>
            </a:lvl7pPr>
            <a:lvl8pPr marL="1737360" indent="-18288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/>
            </a:lvl8pPr>
            <a:lvl9pPr marL="1920240" indent="-18288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/>
            </a:lvl9pPr>
          </a:lstStyle>
          <a:p>
            <a:pPr marL="0" indent="0">
              <a:buNone/>
            </a:pPr>
            <a:r>
              <a:rPr lang="en-US" sz="2400" b="1" dirty="0" smtClean="0"/>
              <a:t>Application Characteristics</a:t>
            </a:r>
          </a:p>
          <a:p>
            <a:pPr marL="0" indent="0">
              <a:buNone/>
            </a:pPr>
            <a:endParaRPr lang="en-US" sz="1200" b="1" dirty="0"/>
          </a:p>
          <a:p>
            <a:r>
              <a:rPr lang="en-US" altLang="zh-CN" sz="2400" b="1" dirty="0">
                <a:solidFill>
                  <a:srgbClr val="A22B38"/>
                </a:solidFill>
              </a:rPr>
              <a:t>Large memory </a:t>
            </a:r>
            <a:r>
              <a:rPr lang="en-US" altLang="zh-CN" sz="2400" dirty="0" smtClean="0"/>
              <a:t>requirement (</a:t>
            </a:r>
            <a:r>
              <a:rPr lang="en-US" altLang="zh-CN" sz="2400" dirty="0"/>
              <a:t>cannot fit in single node)</a:t>
            </a:r>
          </a:p>
          <a:p>
            <a:r>
              <a:rPr lang="en-US" altLang="zh-CN" sz="2400" b="1" dirty="0">
                <a:solidFill>
                  <a:srgbClr val="A22B38"/>
                </a:solidFill>
              </a:rPr>
              <a:t>Irregular</a:t>
            </a:r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dirty="0"/>
              <a:t>data </a:t>
            </a:r>
            <a:r>
              <a:rPr lang="en-US" altLang="zh-CN" sz="2400" dirty="0" smtClean="0"/>
              <a:t>movement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30327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NWChem</a:t>
            </a:r>
            <a:r>
              <a:rPr kumimoji="1" lang="en-US" altLang="zh-CN" dirty="0" smtClean="0"/>
              <a:t> </a:t>
            </a:r>
            <a:r>
              <a:rPr kumimoji="1" lang="en-US" altLang="zh-CN" baseline="30000" dirty="0" smtClean="0"/>
              <a:t>[1]</a:t>
            </a:r>
            <a:endParaRPr kumimoji="1" lang="zh-CN" altLang="en-US" baseline="30000" dirty="0"/>
          </a:p>
        </p:txBody>
      </p:sp>
      <p:sp>
        <p:nvSpPr>
          <p:cNvPr id="5" name="矩形 4"/>
          <p:cNvSpPr/>
          <p:nvPr/>
        </p:nvSpPr>
        <p:spPr>
          <a:xfrm>
            <a:off x="464188" y="5635728"/>
            <a:ext cx="8679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/>
            <a:r>
              <a:rPr lang="en-US" altLang="zh-CN" sz="1600" dirty="0" smtClean="0"/>
              <a:t>[1] M</a:t>
            </a:r>
            <a:r>
              <a:rPr lang="en-US" altLang="zh-CN" sz="1600" dirty="0"/>
              <a:t>. </a:t>
            </a:r>
            <a:r>
              <a:rPr lang="en-US" altLang="zh-CN" sz="1600" dirty="0" err="1"/>
              <a:t>Valiev</a:t>
            </a:r>
            <a:r>
              <a:rPr lang="en-US" altLang="zh-CN" sz="1600" dirty="0"/>
              <a:t>, E.J. </a:t>
            </a:r>
            <a:r>
              <a:rPr lang="en-US" altLang="zh-CN" sz="1600" dirty="0" err="1"/>
              <a:t>Bylaska</a:t>
            </a:r>
            <a:r>
              <a:rPr lang="en-US" altLang="zh-CN" sz="1600" dirty="0"/>
              <a:t>, N. </a:t>
            </a:r>
            <a:r>
              <a:rPr lang="en-US" altLang="zh-CN" sz="1600" dirty="0" err="1"/>
              <a:t>Govind</a:t>
            </a:r>
            <a:r>
              <a:rPr lang="en-US" altLang="zh-CN" sz="1600" dirty="0"/>
              <a:t>, K. Kowalski, T.P. </a:t>
            </a:r>
            <a:r>
              <a:rPr lang="en-US" altLang="zh-CN" sz="1600" dirty="0" err="1"/>
              <a:t>Straatsma</a:t>
            </a:r>
            <a:r>
              <a:rPr lang="en-US" altLang="zh-CN" sz="1600" dirty="0"/>
              <a:t>, H.J.J. van Dam, D. Wang, J. </a:t>
            </a:r>
            <a:r>
              <a:rPr lang="en-US" altLang="zh-CN" sz="1600" dirty="0" err="1"/>
              <a:t>Nieplocha</a:t>
            </a:r>
            <a:r>
              <a:rPr lang="en-US" altLang="zh-CN" sz="1600" dirty="0"/>
              <a:t>, E. Apra, T.L. </a:t>
            </a:r>
            <a:r>
              <a:rPr lang="en-US" altLang="zh-CN" sz="1600" dirty="0" err="1"/>
              <a:t>Windus</a:t>
            </a:r>
            <a:r>
              <a:rPr lang="en-US" altLang="zh-CN" sz="1600" dirty="0"/>
              <a:t>, W.A. de Jong, "</a:t>
            </a:r>
            <a:r>
              <a:rPr lang="en-US" altLang="zh-CN" sz="1600" dirty="0" err="1"/>
              <a:t>NWChem</a:t>
            </a:r>
            <a:r>
              <a:rPr lang="en-US" altLang="zh-CN" sz="1600" dirty="0"/>
              <a:t>: a comprehensive and scalable open-source solution for large scale molecular simulations" </a:t>
            </a:r>
            <a:r>
              <a:rPr lang="en-US" altLang="zh-CN" sz="1600" dirty="0" err="1"/>
              <a:t>Comput</a:t>
            </a:r>
            <a:r>
              <a:rPr lang="en-US" altLang="zh-CN" sz="1600" dirty="0"/>
              <a:t>. Phys. </a:t>
            </a:r>
            <a:r>
              <a:rPr lang="en-US" altLang="zh-CN" sz="1600" dirty="0" err="1"/>
              <a:t>Commun</a:t>
            </a:r>
            <a:r>
              <a:rPr lang="en-US" altLang="zh-CN" sz="1600" dirty="0"/>
              <a:t>. 181, 1477 (2010)</a:t>
            </a:r>
            <a:endParaRPr lang="zh-CN" altLang="en-US" sz="1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3356409" y="3382090"/>
            <a:ext cx="2565802" cy="227365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836737" y="4391500"/>
            <a:ext cx="1722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i="1" dirty="0" smtClean="0">
                <a:solidFill>
                  <a:schemeClr val="bg1"/>
                </a:solidFill>
              </a:rPr>
              <a:t>Water (H</a:t>
            </a:r>
            <a:r>
              <a:rPr kumimoji="1" lang="en-US" altLang="zh-CN" sz="2000" b="1" i="1" baseline="-25000" dirty="0" smtClean="0">
                <a:solidFill>
                  <a:schemeClr val="bg1"/>
                </a:solidFill>
              </a:rPr>
              <a:t>2</a:t>
            </a:r>
            <a:r>
              <a:rPr kumimoji="1" lang="en-US" altLang="zh-CN" sz="2000" b="1" i="1" dirty="0" smtClean="0">
                <a:solidFill>
                  <a:schemeClr val="bg1"/>
                </a:solidFill>
              </a:rPr>
              <a:t>O)</a:t>
            </a:r>
            <a:r>
              <a:rPr kumimoji="1" lang="en-US" altLang="zh-CN" sz="2000" b="1" i="1" baseline="30000" dirty="0" smtClean="0">
                <a:solidFill>
                  <a:schemeClr val="bg1"/>
                </a:solidFill>
              </a:rPr>
              <a:t>21</a:t>
            </a:r>
            <a:endParaRPr kumimoji="1" lang="zh-CN" altLang="en-US" sz="2000" b="1" i="1" baseline="300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>
            <a:alphaModFix amt="42000"/>
          </a:blip>
          <a:stretch>
            <a:fillRect/>
          </a:stretch>
        </p:blipFill>
        <p:spPr>
          <a:xfrm>
            <a:off x="6485158" y="3300171"/>
            <a:ext cx="2201642" cy="23301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>
            <a:off x="573374" y="3382090"/>
            <a:ext cx="2513067" cy="2304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670843" y="4339303"/>
            <a:ext cx="2015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2000" b="1" i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altLang="zh-CN" dirty="0" err="1" smtClean="0"/>
              <a:t>Pyrene</a:t>
            </a:r>
            <a:r>
              <a:rPr lang="en-US" altLang="zh-CN" dirty="0"/>
              <a:t> </a:t>
            </a:r>
            <a:r>
              <a:rPr lang="en-US" altLang="zh-CN" dirty="0" smtClean="0"/>
              <a:t>C</a:t>
            </a:r>
            <a:r>
              <a:rPr lang="en-US" altLang="zh-CN" baseline="-25000" dirty="0" smtClean="0"/>
              <a:t>16</a:t>
            </a:r>
            <a:r>
              <a:rPr lang="en-US" altLang="zh-CN" dirty="0" smtClean="0"/>
              <a:t>H</a:t>
            </a:r>
            <a:r>
              <a:rPr lang="en-US" altLang="zh-CN" baseline="-25000" dirty="0" smtClean="0"/>
              <a:t>10</a:t>
            </a:r>
            <a:endParaRPr lang="zh-CN" altLang="en-US" baseline="-250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165287" y="4339303"/>
            <a:ext cx="1367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i="1" dirty="0" smtClean="0">
                <a:solidFill>
                  <a:schemeClr val="bg1"/>
                </a:solidFill>
              </a:rPr>
              <a:t>Carbon C</a:t>
            </a:r>
            <a:r>
              <a:rPr kumimoji="1" lang="en-US" altLang="zh-CN" sz="2000" b="1" i="1" baseline="-25000" dirty="0" smtClean="0">
                <a:solidFill>
                  <a:schemeClr val="bg1"/>
                </a:solidFill>
              </a:rPr>
              <a:t>20</a:t>
            </a:r>
            <a:endParaRPr kumimoji="1" lang="zh-CN" altLang="en-US" sz="2000" b="1" i="1" baseline="-250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High performance computational </a:t>
            </a:r>
            <a:r>
              <a:rPr lang="en-US" altLang="zh-CN" dirty="0"/>
              <a:t>chemistry application </a:t>
            </a:r>
            <a:r>
              <a:rPr lang="en-US" altLang="zh-CN" dirty="0" smtClean="0"/>
              <a:t>suite</a:t>
            </a:r>
          </a:p>
          <a:p>
            <a:r>
              <a:rPr lang="en-US" altLang="zh-CN" dirty="0" smtClean="0"/>
              <a:t>Composed </a:t>
            </a:r>
            <a:r>
              <a:rPr lang="en-US" altLang="zh-CN" dirty="0"/>
              <a:t>of many types of simulation </a:t>
            </a:r>
            <a:r>
              <a:rPr lang="en-US" altLang="zh-CN" dirty="0" smtClean="0"/>
              <a:t>capabilities</a:t>
            </a:r>
          </a:p>
          <a:p>
            <a:pPr lvl="1"/>
            <a:r>
              <a:rPr lang="en-US" altLang="zh-CN" dirty="0"/>
              <a:t>Molecular Electronic Structure</a:t>
            </a:r>
          </a:p>
          <a:p>
            <a:pPr lvl="1"/>
            <a:r>
              <a:rPr lang="en-US" altLang="zh-CN" dirty="0"/>
              <a:t>Quantum Mechanics/Molecular Mechanics</a:t>
            </a:r>
          </a:p>
          <a:p>
            <a:pPr lvl="1"/>
            <a:r>
              <a:rPr lang="en-US" altLang="zh-CN" dirty="0" smtClean="0"/>
              <a:t>Pseudo potential </a:t>
            </a:r>
            <a:r>
              <a:rPr lang="en-US" altLang="zh-CN" dirty="0"/>
              <a:t>Plane-Wave Electronic Structure</a:t>
            </a:r>
          </a:p>
          <a:p>
            <a:pPr lvl="1"/>
            <a:r>
              <a:rPr lang="en-US" altLang="zh-CN" dirty="0"/>
              <a:t>Molecular Dynamics</a:t>
            </a:r>
          </a:p>
          <a:p>
            <a:endParaRPr lang="en-US" altLang="zh-CN" dirty="0" smtClean="0"/>
          </a:p>
          <a:p>
            <a:pPr marL="457200" lvl="1" indent="0">
              <a:buNone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13" name="幻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C888-2FE0-064A-A66D-AC7112397BAA}" type="slidenum">
              <a:rPr kumimoji="1" lang="zh-CN" altLang="en-US" smtClean="0"/>
              <a:t>3</a:t>
            </a:fld>
            <a:endParaRPr kumimoji="1"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Min Si,    CCGrid2015 - Scale Challenge</a:t>
            </a:r>
            <a:endParaRPr kumimoji="1"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928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直线连接符 101"/>
          <p:cNvCxnSpPr>
            <a:stCxn id="100" idx="0"/>
          </p:cNvCxnSpPr>
          <p:nvPr/>
        </p:nvCxnSpPr>
        <p:spPr bwMode="auto">
          <a:xfrm flipV="1">
            <a:off x="1519241" y="2550583"/>
            <a:ext cx="4759" cy="652234"/>
          </a:xfrm>
          <a:prstGeom prst="line">
            <a:avLst/>
          </a:prstGeom>
          <a:noFill/>
          <a:ln w="38100" cap="flat" cmpd="sng" algn="ctr">
            <a:solidFill>
              <a:srgbClr val="9D7D9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线连接符 33"/>
          <p:cNvCxnSpPr/>
          <p:nvPr/>
        </p:nvCxnSpPr>
        <p:spPr bwMode="auto">
          <a:xfrm flipV="1">
            <a:off x="3485659" y="2562805"/>
            <a:ext cx="0" cy="836544"/>
          </a:xfrm>
          <a:prstGeom prst="line">
            <a:avLst/>
          </a:prstGeom>
          <a:noFill/>
          <a:ln w="38100" cap="flat" cmpd="sng" algn="ctr">
            <a:solidFill>
              <a:srgbClr val="9D7D9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Communication Runtime</a:t>
            </a:r>
            <a:endParaRPr kumimoji="1" lang="zh-CN" altLang="en-US" dirty="0"/>
          </a:p>
        </p:txBody>
      </p:sp>
      <p:sp>
        <p:nvSpPr>
          <p:cNvPr id="20" name="幻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C888-2FE0-064A-A66D-AC7112397BAA}" type="slidenum">
              <a:rPr kumimoji="1" lang="zh-CN" altLang="en-US" smtClean="0"/>
              <a:t>4</a:t>
            </a:fld>
            <a:endParaRPr kumimoji="1" lang="zh-CN" altLang="en-US"/>
          </a:p>
        </p:txBody>
      </p:sp>
      <p:grpSp>
        <p:nvGrpSpPr>
          <p:cNvPr id="147" name="组 146"/>
          <p:cNvGrpSpPr/>
          <p:nvPr/>
        </p:nvGrpSpPr>
        <p:grpSpPr>
          <a:xfrm>
            <a:off x="0" y="2643918"/>
            <a:ext cx="4861243" cy="1909457"/>
            <a:chOff x="0" y="2643918"/>
            <a:chExt cx="4861243" cy="1909457"/>
          </a:xfrm>
        </p:grpSpPr>
        <p:sp>
          <p:nvSpPr>
            <p:cNvPr id="118" name="矩形 117"/>
            <p:cNvSpPr/>
            <p:nvPr/>
          </p:nvSpPr>
          <p:spPr>
            <a:xfrm>
              <a:off x="0" y="2643918"/>
              <a:ext cx="4529848" cy="39586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tIns="36000" bIns="36000">
              <a:spAutoFit/>
            </a:bodyPr>
            <a:lstStyle/>
            <a:p>
              <a:pPr marL="0" lvl="7" algn="ctr">
                <a:lnSpc>
                  <a:spcPct val="120000"/>
                </a:lnSpc>
              </a:pPr>
              <a:r>
                <a:rPr lang="en-US" altLang="zh-CN" b="1" dirty="0" smtClean="0">
                  <a:solidFill>
                    <a:srgbClr val="660066"/>
                  </a:solidFill>
                </a:rPr>
                <a:t>ARMCI  : Communication interface for RMA</a:t>
              </a:r>
              <a:r>
                <a:rPr lang="en-US" altLang="zh-CN" b="1" baseline="30000" dirty="0" smtClean="0">
                  <a:solidFill>
                    <a:srgbClr val="660066"/>
                  </a:solidFill>
                </a:rPr>
                <a:t>[3]</a:t>
              </a:r>
              <a:endParaRPr lang="en-US" altLang="zh-CN" b="1" baseline="30000" dirty="0">
                <a:solidFill>
                  <a:srgbClr val="660066"/>
                </a:solidFill>
              </a:endParaRPr>
            </a:p>
          </p:txBody>
        </p:sp>
        <p:sp>
          <p:nvSpPr>
            <p:cNvPr id="146" name="矩形 145"/>
            <p:cNvSpPr/>
            <p:nvPr/>
          </p:nvSpPr>
          <p:spPr bwMode="auto">
            <a:xfrm>
              <a:off x="296333" y="3067203"/>
              <a:ext cx="4564910" cy="1486172"/>
            </a:xfrm>
            <a:prstGeom prst="rect">
              <a:avLst/>
            </a:prstGeom>
            <a:noFill/>
            <a:ln w="28575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4" name="矩形 3"/>
          <p:cNvSpPr/>
          <p:nvPr/>
        </p:nvSpPr>
        <p:spPr bwMode="auto">
          <a:xfrm>
            <a:off x="465998" y="2137211"/>
            <a:ext cx="3879273" cy="4003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Global Arrays </a:t>
            </a:r>
            <a:r>
              <a:rPr kumimoji="0" lang="en-US" altLang="zh-CN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[2]</a:t>
            </a:r>
            <a:endParaRPr kumimoji="0" lang="zh-CN" altLang="en-US" sz="1600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1047661" y="1225955"/>
            <a:ext cx="3181929" cy="4957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="1" dirty="0" smtClean="0">
                <a:latin typeface="Calibri" pitchFamily="34" charset="0"/>
              </a:rPr>
              <a:t>Applications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911429" y="1366911"/>
            <a:ext cx="3181929" cy="4957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="1" dirty="0" smtClean="0">
                <a:latin typeface="Calibri" pitchFamily="34" charset="0"/>
              </a:rPr>
              <a:t>Applications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729011" y="1555950"/>
            <a:ext cx="3181929" cy="4957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="1" dirty="0" smtClean="0">
                <a:latin typeface="Calibri" pitchFamily="34" charset="0"/>
              </a:rPr>
              <a:t>Applications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-277123" y="5120093"/>
            <a:ext cx="4572000" cy="6601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9144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endParaRPr lang="en-US" altLang="zh-CN" sz="2200" dirty="0" smtClean="0">
              <a:solidFill>
                <a:srgbClr val="D2D2D2">
                  <a:lumMod val="10000"/>
                </a:srgbClr>
              </a:solidFill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5366078" y="6547399"/>
            <a:ext cx="34089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[3] </a:t>
            </a:r>
            <a:r>
              <a:rPr lang="en-US" altLang="zh-CN" sz="1600" dirty="0"/>
              <a:t>http://</a:t>
            </a:r>
            <a:r>
              <a:rPr lang="en-US" altLang="zh-CN" sz="1600" dirty="0" err="1"/>
              <a:t>hpc.pnl.gov</a:t>
            </a:r>
            <a:r>
              <a:rPr lang="en-US" altLang="zh-CN" sz="1600" dirty="0"/>
              <a:t>/</a:t>
            </a:r>
            <a:r>
              <a:rPr lang="en-US" altLang="zh-CN" sz="1600" dirty="0" err="1" smtClean="0"/>
              <a:t>armci</a:t>
            </a:r>
            <a:endParaRPr lang="zh-CN" altLang="en-US" sz="1600" dirty="0"/>
          </a:p>
        </p:txBody>
      </p:sp>
      <p:sp>
        <p:nvSpPr>
          <p:cNvPr id="46" name="矩形 45"/>
          <p:cNvSpPr/>
          <p:nvPr/>
        </p:nvSpPr>
        <p:spPr>
          <a:xfrm>
            <a:off x="5366078" y="6247337"/>
            <a:ext cx="30831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/>
              <a:t>[</a:t>
            </a:r>
            <a:r>
              <a:rPr lang="en-US" altLang="zh-CN" sz="1600" dirty="0"/>
              <a:t>2</a:t>
            </a:r>
            <a:r>
              <a:rPr lang="en-US" altLang="zh-CN" sz="1600" dirty="0" smtClean="0"/>
              <a:t>] </a:t>
            </a:r>
            <a:r>
              <a:rPr lang="en-US" altLang="zh-CN" sz="1600" dirty="0"/>
              <a:t>http://</a:t>
            </a:r>
            <a:r>
              <a:rPr lang="en-US" altLang="zh-CN" sz="1600" dirty="0" err="1"/>
              <a:t>hpc.pnl.gov</a:t>
            </a:r>
            <a:r>
              <a:rPr lang="en-US" altLang="zh-CN" sz="1600" dirty="0"/>
              <a:t>/</a:t>
            </a:r>
            <a:r>
              <a:rPr lang="en-US" altLang="zh-CN" sz="1600" dirty="0" err="1"/>
              <a:t>globalarrays</a:t>
            </a:r>
            <a:endParaRPr lang="en-US" altLang="zh-CN" sz="1600" dirty="0"/>
          </a:p>
        </p:txBody>
      </p:sp>
      <p:grpSp>
        <p:nvGrpSpPr>
          <p:cNvPr id="144" name="组 143"/>
          <p:cNvGrpSpPr/>
          <p:nvPr/>
        </p:nvGrpSpPr>
        <p:grpSpPr>
          <a:xfrm>
            <a:off x="0" y="3131742"/>
            <a:ext cx="3302000" cy="3224607"/>
            <a:chOff x="0" y="3131742"/>
            <a:chExt cx="3302000" cy="3224607"/>
          </a:xfrm>
        </p:grpSpPr>
        <p:sp>
          <p:nvSpPr>
            <p:cNvPr id="23" name="文本框 22"/>
            <p:cNvSpPr txBox="1"/>
            <p:nvPr/>
          </p:nvSpPr>
          <p:spPr>
            <a:xfrm>
              <a:off x="0" y="5333668"/>
              <a:ext cx="3302000" cy="102268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/>
            </a:bodyPr>
            <a:lstStyle>
              <a:defPPr>
                <a:defRPr lang="zh-CN"/>
              </a:defPPr>
              <a:lvl1pPr inden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None/>
                <a:defRPr sz="2200" b="1">
                  <a:solidFill>
                    <a:schemeClr val="tx1">
                      <a:lumMod val="50000"/>
                    </a:schemeClr>
                  </a:solidFill>
                </a:defRPr>
              </a:lvl1pPr>
              <a:lvl2pPr indent="-18288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>
                  <a:solidFill>
                    <a:schemeClr val="dk1"/>
                  </a:solidFill>
                </a:defRPr>
              </a:lvl2pPr>
              <a:lvl3pPr marL="731520" indent="-18288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>
                  <a:solidFill>
                    <a:schemeClr val="dk1"/>
                  </a:solidFill>
                </a:defRPr>
              </a:lvl3pPr>
              <a:lvl4pPr marL="1005840" indent="-18288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>
                  <a:solidFill>
                    <a:schemeClr val="dk1"/>
                  </a:solidFill>
                </a:defRPr>
              </a:lvl4pPr>
              <a:lvl5pPr marL="1188720" indent="-13716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 baseline="0">
                  <a:solidFill>
                    <a:schemeClr val="dk1"/>
                  </a:solidFill>
                </a:defRPr>
              </a:lvl5pPr>
              <a:lvl6pPr marL="1371600" indent="-18288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>
                  <a:solidFill>
                    <a:schemeClr val="dk1"/>
                  </a:solidFill>
                </a:defRPr>
              </a:lvl6pPr>
              <a:lvl7pPr marL="1554480" indent="-18288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>
                  <a:solidFill>
                    <a:schemeClr val="dk1"/>
                  </a:solidFill>
                </a:defRPr>
              </a:lvl7pPr>
              <a:lvl8pPr marL="1737360" indent="-18288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>
                  <a:solidFill>
                    <a:schemeClr val="dk1"/>
                  </a:solidFill>
                </a:defRPr>
              </a:lvl8pPr>
              <a:lvl9pPr marL="1920240" indent="-18288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>
                  <a:solidFill>
                    <a:schemeClr val="dk1"/>
                  </a:solidFill>
                </a:defRPr>
              </a:lvl9pPr>
            </a:lstStyle>
            <a:p>
              <a:pPr marL="342900" indent="-342900">
                <a:buFont typeface="Lucida Grande"/>
                <a:buChar char="×"/>
              </a:pPr>
              <a:r>
                <a:rPr lang="en-US" altLang="zh-CN" sz="1800" dirty="0">
                  <a:solidFill>
                    <a:srgbClr val="FF0000"/>
                  </a:solidFill>
                </a:rPr>
                <a:t>L</a:t>
              </a:r>
              <a:r>
                <a:rPr lang="en-US" altLang="zh-CN" sz="1800" dirty="0" smtClean="0">
                  <a:solidFill>
                    <a:srgbClr val="FF0000"/>
                  </a:solidFill>
                </a:rPr>
                <a:t>imited </a:t>
              </a:r>
              <a:r>
                <a:rPr lang="en-US" altLang="zh-CN" sz="1800" dirty="0">
                  <a:solidFill>
                    <a:srgbClr val="FF0000"/>
                  </a:solidFill>
                </a:rPr>
                <a:t>platforms</a:t>
              </a:r>
            </a:p>
            <a:p>
              <a:pPr marL="342900" indent="-342900">
                <a:buFont typeface="Lucida Grande"/>
                <a:buChar char="×"/>
              </a:pPr>
              <a:r>
                <a:rPr lang="en-US" altLang="zh-CN" sz="1800" dirty="0" smtClean="0">
                  <a:solidFill>
                    <a:srgbClr val="FF0000"/>
                  </a:solidFill>
                </a:rPr>
                <a:t>Long </a:t>
              </a:r>
              <a:r>
                <a:rPr lang="en-US" altLang="zh-CN" sz="1800" dirty="0">
                  <a:solidFill>
                    <a:srgbClr val="FF0000"/>
                  </a:solidFill>
                </a:rPr>
                <a:t>development cycle time for supporting </a:t>
              </a:r>
              <a:r>
                <a:rPr lang="en-US" altLang="zh-CN" sz="1800" dirty="0" smtClean="0">
                  <a:solidFill>
                    <a:srgbClr val="FF0000"/>
                  </a:solidFill>
                </a:rPr>
                <a:t>new platform</a:t>
              </a:r>
              <a:endParaRPr lang="en-US" altLang="zh-CN" sz="1800" dirty="0">
                <a:solidFill>
                  <a:srgbClr val="FF0000"/>
                </a:solidFill>
              </a:endParaRPr>
            </a:p>
          </p:txBody>
        </p:sp>
        <p:sp>
          <p:nvSpPr>
            <p:cNvPr id="130" name="矩形 129"/>
            <p:cNvSpPr/>
            <p:nvPr/>
          </p:nvSpPr>
          <p:spPr bwMode="auto">
            <a:xfrm>
              <a:off x="450148" y="3131742"/>
              <a:ext cx="2174519" cy="215992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8" name="矩形 7"/>
          <p:cNvSpPr/>
          <p:nvPr/>
        </p:nvSpPr>
        <p:spPr bwMode="auto">
          <a:xfrm>
            <a:off x="1091371" y="4672235"/>
            <a:ext cx="942110" cy="4848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="1" dirty="0" smtClean="0">
                <a:latin typeface="Calibri" pitchFamily="34" charset="0"/>
              </a:rPr>
              <a:t>Cray</a:t>
            </a:r>
            <a:endParaRPr kumimoji="0" lang="zh-CN" altLang="en-US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83364" y="4672235"/>
            <a:ext cx="450278" cy="4848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="1" dirty="0" smtClean="0">
                <a:latin typeface="Calibri" pitchFamily="34" charset="0"/>
              </a:rPr>
              <a:t>IB</a:t>
            </a:r>
            <a:endParaRPr kumimoji="0" lang="zh-CN" altLang="en-US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2051956" y="4553375"/>
            <a:ext cx="459509" cy="6193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="1" dirty="0" smtClean="0">
                <a:latin typeface="Calibri" pitchFamily="34" charset="0"/>
              </a:rPr>
              <a:t>…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101" name="组 100"/>
          <p:cNvGrpSpPr/>
          <p:nvPr/>
        </p:nvGrpSpPr>
        <p:grpSpPr>
          <a:xfrm>
            <a:off x="550438" y="3202817"/>
            <a:ext cx="1961027" cy="1267295"/>
            <a:chOff x="6102120" y="4019745"/>
            <a:chExt cx="1961027" cy="1267295"/>
          </a:xfrm>
        </p:grpSpPr>
        <p:sp>
          <p:nvSpPr>
            <p:cNvPr id="100" name="矩形 99"/>
            <p:cNvSpPr/>
            <p:nvPr/>
          </p:nvSpPr>
          <p:spPr bwMode="auto">
            <a:xfrm>
              <a:off x="6102120" y="4019745"/>
              <a:ext cx="1937606" cy="126729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latin typeface="Calibri" pitchFamily="34" charset="0"/>
                </a:rPr>
                <a:t>ARMCI native </a:t>
              </a:r>
              <a:r>
                <a:rPr lang="en-US" altLang="zh-CN" sz="1600" b="1" dirty="0" smtClean="0">
                  <a:latin typeface="Calibri" pitchFamily="34" charset="0"/>
                </a:rPr>
                <a:t>ports</a:t>
              </a:r>
              <a:endParaRPr lang="zh-CN" altLang="en-US" sz="1600" b="1" dirty="0">
                <a:latin typeface="Calibri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6146867" y="4563367"/>
              <a:ext cx="450278" cy="59883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600" b="1" dirty="0" smtClean="0">
                  <a:latin typeface="Calibri" pitchFamily="34" charset="0"/>
                </a:rPr>
                <a:t>IB</a:t>
              </a: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6667388" y="4557173"/>
              <a:ext cx="942110" cy="60222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600" b="1" dirty="0" smtClean="0">
                  <a:latin typeface="Calibri" pitchFamily="34" charset="0"/>
                </a:rPr>
                <a:t>DMMAP</a:t>
              </a: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7603638" y="4483632"/>
              <a:ext cx="459509" cy="79761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600" b="1" dirty="0" smtClean="0">
                  <a:latin typeface="Calibri" pitchFamily="34" charset="0"/>
                </a:rPr>
                <a:t>…</a:t>
              </a: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45" name="组 144"/>
          <p:cNvGrpSpPr/>
          <p:nvPr/>
        </p:nvGrpSpPr>
        <p:grpSpPr>
          <a:xfrm>
            <a:off x="2825482" y="3131742"/>
            <a:ext cx="5934696" cy="2951713"/>
            <a:chOff x="2934389" y="3130524"/>
            <a:chExt cx="5934696" cy="2951713"/>
          </a:xfrm>
        </p:grpSpPr>
        <p:sp>
          <p:nvSpPr>
            <p:cNvPr id="129" name="矩形 128"/>
            <p:cNvSpPr/>
            <p:nvPr/>
          </p:nvSpPr>
          <p:spPr>
            <a:xfrm>
              <a:off x="3415335" y="5333669"/>
              <a:ext cx="5453750" cy="74856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Autofit/>
            </a:bodyPr>
            <a:lstStyle/>
            <a:p>
              <a:pPr marL="179388" lvl="2" indent="-179388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</a:pPr>
              <a:r>
                <a:rPr lang="en-US" altLang="zh-CN" sz="2400" b="1" dirty="0">
                  <a:solidFill>
                    <a:srgbClr val="008000"/>
                  </a:solidFill>
                </a:rPr>
                <a:t>Portable implementation on top of MPI</a:t>
              </a:r>
            </a:p>
            <a:p>
              <a:pPr marL="179388" lvl="2" indent="-179388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</a:pPr>
              <a:r>
                <a:rPr lang="en-US" altLang="zh-CN" sz="2400" b="1" dirty="0">
                  <a:solidFill>
                    <a:srgbClr val="008000"/>
                  </a:solidFill>
                </a:rPr>
                <a:t>Support most </a:t>
              </a:r>
              <a:r>
                <a:rPr lang="en-US" altLang="zh-CN" sz="2400" b="1" dirty="0" smtClean="0">
                  <a:solidFill>
                    <a:srgbClr val="008000"/>
                  </a:solidFill>
                </a:rPr>
                <a:t>platforms !</a:t>
              </a:r>
            </a:p>
          </p:txBody>
        </p:sp>
        <p:sp>
          <p:nvSpPr>
            <p:cNvPr id="135" name="矩形 134"/>
            <p:cNvSpPr/>
            <p:nvPr/>
          </p:nvSpPr>
          <p:spPr bwMode="auto">
            <a:xfrm>
              <a:off x="2934389" y="3130524"/>
              <a:ext cx="3727725" cy="215992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4614586" y="4677866"/>
              <a:ext cx="976746" cy="50046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latin typeface="Calibri" pitchFamily="34" charset="0"/>
                </a:rPr>
                <a:t>Tianhe-2</a:t>
              </a:r>
              <a:endParaRPr kumimoji="0" lang="zh-CN" altLang="en-US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5683695" y="4693504"/>
              <a:ext cx="397168" cy="4848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 smtClean="0">
                  <a:latin typeface="Calibri" pitchFamily="34" charset="0"/>
                </a:rPr>
                <a:t>K</a:t>
              </a:r>
              <a:endParaRPr kumimoji="0" lang="zh-CN" altLang="en-US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6115135" y="4596545"/>
              <a:ext cx="348675" cy="56614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600" b="1" dirty="0" smtClean="0">
                  <a:latin typeface="Calibri" pitchFamily="34" charset="0"/>
                </a:rPr>
                <a:t>…</a:t>
              </a: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3058324" y="4162744"/>
              <a:ext cx="3361641" cy="4144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MPI</a:t>
              </a:r>
              <a:r>
                <a:rPr kumimoji="0" lang="en-US" altLang="zh-CN" sz="16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 </a:t>
              </a:r>
              <a:r>
                <a:rPr kumimoji="0" lang="en-US" altLang="zh-CN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RMA</a:t>
              </a: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27" name="矩形 126"/>
            <p:cNvSpPr/>
            <p:nvPr/>
          </p:nvSpPr>
          <p:spPr bwMode="auto">
            <a:xfrm>
              <a:off x="3602004" y="4683415"/>
              <a:ext cx="942110" cy="4848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600" b="1" dirty="0" smtClean="0">
                  <a:latin typeface="Calibri" pitchFamily="34" charset="0"/>
                </a:rPr>
                <a:t>Cray</a:t>
              </a:r>
              <a:endParaRPr kumimoji="0" lang="zh-CN" altLang="en-US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28" name="矩形 127"/>
            <p:cNvSpPr/>
            <p:nvPr/>
          </p:nvSpPr>
          <p:spPr bwMode="auto">
            <a:xfrm>
              <a:off x="3093997" y="4683415"/>
              <a:ext cx="450278" cy="4848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600" b="1" dirty="0" smtClean="0">
                  <a:latin typeface="Calibri" pitchFamily="34" charset="0"/>
                </a:rPr>
                <a:t>IB</a:t>
              </a:r>
              <a:endParaRPr kumimoji="0" lang="zh-CN" altLang="en-US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 bwMode="auto">
          <a:xfrm>
            <a:off x="3056345" y="3432197"/>
            <a:ext cx="1689082" cy="59883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latin typeface="Calibri" pitchFamily="34" charset="0"/>
              </a:rPr>
              <a:t>ARMCI-MPI</a:t>
            </a:r>
            <a:endParaRPr lang="zh-CN" altLang="en-US" sz="1600" b="1" dirty="0">
              <a:latin typeface="Calibri" pitchFamily="34" charset="0"/>
            </a:endParaRPr>
          </a:p>
        </p:txBody>
      </p:sp>
      <p:grpSp>
        <p:nvGrpSpPr>
          <p:cNvPr id="142" name="组 141"/>
          <p:cNvGrpSpPr/>
          <p:nvPr/>
        </p:nvGrpSpPr>
        <p:grpSpPr>
          <a:xfrm>
            <a:off x="441748" y="385553"/>
            <a:ext cx="8434751" cy="2954240"/>
            <a:chOff x="441748" y="385553"/>
            <a:chExt cx="8434751" cy="2954240"/>
          </a:xfrm>
        </p:grpSpPr>
        <p:cxnSp>
          <p:nvCxnSpPr>
            <p:cNvPr id="93" name="直线箭头连接符 92"/>
            <p:cNvCxnSpPr/>
            <p:nvPr/>
          </p:nvCxnSpPr>
          <p:spPr bwMode="auto">
            <a:xfrm flipV="1">
              <a:off x="4294877" y="804333"/>
              <a:ext cx="584040" cy="1330283"/>
            </a:xfrm>
            <a:prstGeom prst="straightConnector1">
              <a:avLst/>
            </a:prstGeom>
            <a:noFill/>
            <a:ln w="9525" cap="flat" cmpd="sng" algn="ctr">
              <a:solidFill>
                <a:srgbClr val="F37315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4" name="直线箭头连接符 93"/>
            <p:cNvCxnSpPr/>
            <p:nvPr/>
          </p:nvCxnSpPr>
          <p:spPr bwMode="auto">
            <a:xfrm>
              <a:off x="4345271" y="2506971"/>
              <a:ext cx="515972" cy="760838"/>
            </a:xfrm>
            <a:prstGeom prst="straightConnector1">
              <a:avLst/>
            </a:prstGeom>
            <a:noFill/>
            <a:ln w="9525" cap="flat" cmpd="sng" algn="ctr">
              <a:solidFill>
                <a:srgbClr val="F37315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grpSp>
          <p:nvGrpSpPr>
            <p:cNvPr id="99" name="组 98"/>
            <p:cNvGrpSpPr/>
            <p:nvPr/>
          </p:nvGrpSpPr>
          <p:grpSpPr>
            <a:xfrm>
              <a:off x="441748" y="385553"/>
              <a:ext cx="8434751" cy="2954240"/>
              <a:chOff x="428889" y="545160"/>
              <a:chExt cx="8434751" cy="2954240"/>
            </a:xfrm>
          </p:grpSpPr>
          <p:grpSp>
            <p:nvGrpSpPr>
              <p:cNvPr id="91" name="组 90"/>
              <p:cNvGrpSpPr/>
              <p:nvPr/>
            </p:nvGrpSpPr>
            <p:grpSpPr>
              <a:xfrm>
                <a:off x="4873724" y="545160"/>
                <a:ext cx="3989916" cy="2954240"/>
                <a:chOff x="4873724" y="686427"/>
                <a:chExt cx="3989916" cy="2954240"/>
              </a:xfrm>
            </p:grpSpPr>
            <p:sp>
              <p:nvSpPr>
                <p:cNvPr id="61" name="矩形 60"/>
                <p:cNvSpPr/>
                <p:nvPr/>
              </p:nvSpPr>
              <p:spPr>
                <a:xfrm>
                  <a:off x="5050273" y="686427"/>
                  <a:ext cx="3636818" cy="4154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lvl="7">
                    <a:lnSpc>
                      <a:spcPct val="120000"/>
                    </a:lnSpc>
                  </a:pPr>
                  <a:r>
                    <a:rPr lang="en-US" altLang="zh-CN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Abstractions for distributed arrays</a:t>
                  </a:r>
                </a:p>
              </p:txBody>
            </p:sp>
            <p:sp>
              <p:nvSpPr>
                <p:cNvPr id="71" name="矩形 70"/>
                <p:cNvSpPr/>
                <p:nvPr/>
              </p:nvSpPr>
              <p:spPr bwMode="auto">
                <a:xfrm>
                  <a:off x="4873724" y="2057807"/>
                  <a:ext cx="3989916" cy="1582860"/>
                </a:xfrm>
                <a:prstGeom prst="rect">
                  <a:avLst/>
                </a:prstGeom>
                <a:ln>
                  <a:solidFill>
                    <a:srgbClr val="F37315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grpSp>
              <p:nvGrpSpPr>
                <p:cNvPr id="85" name="组 84"/>
                <p:cNvGrpSpPr/>
                <p:nvPr/>
              </p:nvGrpSpPr>
              <p:grpSpPr>
                <a:xfrm>
                  <a:off x="4873724" y="1101925"/>
                  <a:ext cx="3983626" cy="2432908"/>
                  <a:chOff x="5117016" y="2974082"/>
                  <a:chExt cx="3983626" cy="2432908"/>
                </a:xfrm>
              </p:grpSpPr>
              <p:sp>
                <p:nvSpPr>
                  <p:cNvPr id="81" name="下箭头 80"/>
                  <p:cNvSpPr/>
                  <p:nvPr/>
                </p:nvSpPr>
                <p:spPr bwMode="auto">
                  <a:xfrm>
                    <a:off x="5584736" y="4268518"/>
                    <a:ext cx="222250" cy="261630"/>
                  </a:xfrm>
                  <a:prstGeom prst="downArrow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endParaRPr>
                  </a:p>
                </p:txBody>
              </p:sp>
              <p:sp>
                <p:nvSpPr>
                  <p:cNvPr id="82" name="下箭头 81"/>
                  <p:cNvSpPr/>
                  <p:nvPr/>
                </p:nvSpPr>
                <p:spPr bwMode="auto">
                  <a:xfrm>
                    <a:off x="6361548" y="4268518"/>
                    <a:ext cx="222250" cy="261630"/>
                  </a:xfrm>
                  <a:prstGeom prst="downArrow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endParaRPr>
                  </a:p>
                </p:txBody>
              </p:sp>
              <p:sp>
                <p:nvSpPr>
                  <p:cNvPr id="83" name="下箭头 82"/>
                  <p:cNvSpPr/>
                  <p:nvPr/>
                </p:nvSpPr>
                <p:spPr bwMode="auto">
                  <a:xfrm>
                    <a:off x="7540480" y="4268518"/>
                    <a:ext cx="222250" cy="261630"/>
                  </a:xfrm>
                  <a:prstGeom prst="downArrow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endParaRPr>
                  </a:p>
                </p:txBody>
              </p:sp>
              <p:sp>
                <p:nvSpPr>
                  <p:cNvPr id="84" name="下箭头 83"/>
                  <p:cNvSpPr/>
                  <p:nvPr/>
                </p:nvSpPr>
                <p:spPr bwMode="auto">
                  <a:xfrm>
                    <a:off x="8338458" y="4268518"/>
                    <a:ext cx="222250" cy="261630"/>
                  </a:xfrm>
                  <a:prstGeom prst="downArrow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endParaRPr>
                  </a:p>
                </p:txBody>
              </p:sp>
              <p:grpSp>
                <p:nvGrpSpPr>
                  <p:cNvPr id="72" name="组 71"/>
                  <p:cNvGrpSpPr/>
                  <p:nvPr/>
                </p:nvGrpSpPr>
                <p:grpSpPr>
                  <a:xfrm>
                    <a:off x="5117016" y="2974082"/>
                    <a:ext cx="3983626" cy="2432908"/>
                    <a:chOff x="4898035" y="955335"/>
                    <a:chExt cx="3983626" cy="2432908"/>
                  </a:xfrm>
                </p:grpSpPr>
                <p:sp>
                  <p:nvSpPr>
                    <p:cNvPr id="51" name="文本框 50"/>
                    <p:cNvSpPr txBox="1"/>
                    <p:nvPr/>
                  </p:nvSpPr>
                  <p:spPr>
                    <a:xfrm>
                      <a:off x="5810871" y="955335"/>
                      <a:ext cx="2234525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zh-CN" sz="1600" b="1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Global Address Space</a:t>
                      </a:r>
                      <a:endParaRPr kumimoji="1" lang="zh-CN" altLang="en-US" sz="1600" b="1" i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58" name="文本框 57"/>
                    <p:cNvSpPr txBox="1"/>
                    <p:nvPr/>
                  </p:nvSpPr>
                  <p:spPr>
                    <a:xfrm>
                      <a:off x="4898035" y="1911217"/>
                      <a:ext cx="3983626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zh-CN" sz="1600" b="1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Physically distributed to different processes </a:t>
                      </a:r>
                      <a:endParaRPr kumimoji="1" lang="zh-CN" altLang="en-US" sz="1600" b="1" i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60" name="文本框 59"/>
                    <p:cNvSpPr txBox="1"/>
                    <p:nvPr/>
                  </p:nvSpPr>
                  <p:spPr>
                    <a:xfrm>
                      <a:off x="7208196" y="3080466"/>
                      <a:ext cx="1523349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zh-CN" sz="1400" b="1" i="1" dirty="0" smtClean="0"/>
                        <a:t>Hidden from </a:t>
                      </a:r>
                      <a:r>
                        <a:rPr kumimoji="1" lang="en-US" altLang="zh-CN" sz="1400" b="1" i="1" dirty="0"/>
                        <a:t>u</a:t>
                      </a:r>
                      <a:r>
                        <a:rPr kumimoji="1" lang="en-US" altLang="zh-CN" sz="1400" b="1" i="1" dirty="0" smtClean="0"/>
                        <a:t>ser</a:t>
                      </a:r>
                      <a:endParaRPr kumimoji="1" lang="zh-CN" altLang="en-US" sz="1400" b="1" i="1" dirty="0"/>
                    </a:p>
                  </p:txBody>
                </p:sp>
                <p:pic>
                  <p:nvPicPr>
                    <p:cNvPr id="63" name="图片 62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810871" y="1265773"/>
                      <a:ext cx="2159000" cy="59690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86" name="图片 8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72500" y="2720222"/>
                  <a:ext cx="539356" cy="539356"/>
                </a:xfrm>
                <a:prstGeom prst="rect">
                  <a:avLst/>
                </a:prstGeom>
              </p:spPr>
            </p:pic>
            <p:pic>
              <p:nvPicPr>
                <p:cNvPr id="87" name="图片 8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76439" y="2720222"/>
                  <a:ext cx="542894" cy="542894"/>
                </a:xfrm>
                <a:prstGeom prst="rect">
                  <a:avLst/>
                </a:prstGeom>
              </p:spPr>
            </p:pic>
            <p:pic>
              <p:nvPicPr>
                <p:cNvPr id="88" name="图片 8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41621" y="2712772"/>
                  <a:ext cx="539356" cy="539356"/>
                </a:xfrm>
                <a:prstGeom prst="rect">
                  <a:avLst/>
                </a:prstGeom>
              </p:spPr>
            </p:pic>
            <p:pic>
              <p:nvPicPr>
                <p:cNvPr id="90" name="图片 8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45560" y="2720222"/>
                  <a:ext cx="539356" cy="539356"/>
                </a:xfrm>
                <a:prstGeom prst="rect">
                  <a:avLst/>
                </a:prstGeom>
              </p:spPr>
            </p:pic>
          </p:grpSp>
          <p:sp>
            <p:nvSpPr>
              <p:cNvPr id="98" name="矩形 97"/>
              <p:cNvSpPr/>
              <p:nvPr/>
            </p:nvSpPr>
            <p:spPr bwMode="auto">
              <a:xfrm>
                <a:off x="428889" y="2295131"/>
                <a:ext cx="3903523" cy="422265"/>
              </a:xfrm>
              <a:prstGeom prst="rect">
                <a:avLst/>
              </a:prstGeom>
              <a:noFill/>
              <a:ln w="28575" cap="flat" cmpd="sng" algn="ctr">
                <a:solidFill>
                  <a:srgbClr val="F373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533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Get-Compute-Update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Typical Get-Compute-Update mode in GA programming</a:t>
            </a:r>
            <a:endParaRPr kumimoji="1"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065519"/>
              </p:ext>
            </p:extLst>
          </p:nvPr>
        </p:nvGraphicFramePr>
        <p:xfrm>
          <a:off x="683568" y="2996952"/>
          <a:ext cx="1103784" cy="1112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7928"/>
                <a:gridCol w="367928"/>
                <a:gridCol w="367928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226461"/>
              </p:ext>
            </p:extLst>
          </p:nvPr>
        </p:nvGraphicFramePr>
        <p:xfrm>
          <a:off x="2339752" y="2996952"/>
          <a:ext cx="1103784" cy="11125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67928"/>
                <a:gridCol w="367928"/>
                <a:gridCol w="367928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D7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D7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D7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AC2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917208"/>
              </p:ext>
            </p:extLst>
          </p:nvPr>
        </p:nvGraphicFramePr>
        <p:xfrm>
          <a:off x="4139952" y="2996952"/>
          <a:ext cx="1103784" cy="11125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67928"/>
                <a:gridCol w="367928"/>
                <a:gridCol w="367928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2B3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7" name="组 6"/>
          <p:cNvGrpSpPr/>
          <p:nvPr/>
        </p:nvGrpSpPr>
        <p:grpSpPr>
          <a:xfrm>
            <a:off x="827584" y="3212976"/>
            <a:ext cx="4824536" cy="2160240"/>
            <a:chOff x="827584" y="4005064"/>
            <a:chExt cx="4824536" cy="2160240"/>
          </a:xfrm>
        </p:grpSpPr>
        <p:sp>
          <p:nvSpPr>
            <p:cNvPr id="8" name="乘 7"/>
            <p:cNvSpPr/>
            <p:nvPr/>
          </p:nvSpPr>
          <p:spPr bwMode="auto">
            <a:xfrm>
              <a:off x="1907704" y="4221088"/>
              <a:ext cx="360040" cy="288032"/>
            </a:xfrm>
            <a:prstGeom prst="mathMultiply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" name="等于 8"/>
            <p:cNvSpPr/>
            <p:nvPr/>
          </p:nvSpPr>
          <p:spPr bwMode="auto">
            <a:xfrm>
              <a:off x="3635896" y="4221088"/>
              <a:ext cx="360040" cy="216024"/>
            </a:xfrm>
            <a:prstGeom prst="mathEqual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 bwMode="auto">
            <a:xfrm>
              <a:off x="899592" y="5301208"/>
              <a:ext cx="4320480" cy="86409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1475656" y="5589240"/>
              <a:ext cx="360040" cy="360040"/>
            </a:xfrm>
            <a:prstGeom prst="rect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80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0" lang="zh-CN" altLang="en-US" sz="16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2483768" y="5589240"/>
              <a:ext cx="360040" cy="36004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3979536" y="5589240"/>
              <a:ext cx="360040" cy="36004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4" name="乘 13"/>
            <p:cNvSpPr/>
            <p:nvPr/>
          </p:nvSpPr>
          <p:spPr bwMode="auto">
            <a:xfrm>
              <a:off x="1979712" y="5602608"/>
              <a:ext cx="360040" cy="288032"/>
            </a:xfrm>
            <a:prstGeom prst="mathMultiply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5" name="等于 14"/>
            <p:cNvSpPr/>
            <p:nvPr/>
          </p:nvSpPr>
          <p:spPr bwMode="auto">
            <a:xfrm>
              <a:off x="3275856" y="5661248"/>
              <a:ext cx="360040" cy="216024"/>
            </a:xfrm>
            <a:prstGeom prst="mathEqual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16" name="直线箭头连接符 15"/>
            <p:cNvCxnSpPr>
              <a:endCxn id="11" idx="0"/>
            </p:cNvCxnSpPr>
            <p:nvPr/>
          </p:nvCxnSpPr>
          <p:spPr bwMode="auto">
            <a:xfrm>
              <a:off x="827584" y="4005064"/>
              <a:ext cx="828092" cy="1584176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cxnSp>
          <p:nvCxnSpPr>
            <p:cNvPr id="17" name="直线箭头连接符 16"/>
            <p:cNvCxnSpPr>
              <a:endCxn id="12" idx="0"/>
            </p:cNvCxnSpPr>
            <p:nvPr/>
          </p:nvCxnSpPr>
          <p:spPr bwMode="auto">
            <a:xfrm>
              <a:off x="2483768" y="4077072"/>
              <a:ext cx="180020" cy="1512168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cxnSp>
          <p:nvCxnSpPr>
            <p:cNvPr id="18" name="直线箭头连接符 17"/>
            <p:cNvCxnSpPr>
              <a:stCxn id="13" idx="0"/>
            </p:cNvCxnSpPr>
            <p:nvPr/>
          </p:nvCxnSpPr>
          <p:spPr bwMode="auto">
            <a:xfrm flipV="1">
              <a:off x="4159556" y="4130842"/>
              <a:ext cx="145076" cy="1458398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9" name="文本框 18"/>
            <p:cNvSpPr txBox="1"/>
            <p:nvPr/>
          </p:nvSpPr>
          <p:spPr>
            <a:xfrm>
              <a:off x="4283968" y="5013176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3"/>
                  </a:solidFill>
                </a:rPr>
                <a:t>A</a:t>
              </a:r>
              <a:r>
                <a:rPr kumimoji="1" lang="en-US" altLang="zh-CN" dirty="0" smtClean="0">
                  <a:solidFill>
                    <a:schemeClr val="accent3"/>
                  </a:solidFill>
                </a:rPr>
                <a:t>ccumulate block c</a:t>
              </a:r>
              <a:endParaRPr kumimoji="1" lang="zh-CN" alt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627784" y="4941168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2">
                      <a:lumMod val="75000"/>
                    </a:schemeClr>
                  </a:solidFill>
                </a:rPr>
                <a:t>GET</a:t>
              </a:r>
            </a:p>
            <a:p>
              <a:r>
                <a:rPr lang="en-US" altLang="zh-CN" dirty="0">
                  <a:solidFill>
                    <a:schemeClr val="accent2">
                      <a:lumMod val="75000"/>
                    </a:schemeClr>
                  </a:solidFill>
                </a:rPr>
                <a:t>b</a:t>
              </a:r>
              <a:r>
                <a:rPr kumimoji="1" lang="en-US" altLang="zh-CN" dirty="0" smtClean="0">
                  <a:solidFill>
                    <a:schemeClr val="accent2">
                      <a:lumMod val="75000"/>
                    </a:schemeClr>
                  </a:solidFill>
                </a:rPr>
                <a:t>lock b</a:t>
              </a:r>
              <a:endParaRPr kumimoji="1" lang="zh-CN" alt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547664" y="4941168"/>
              <a:ext cx="936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1">
                      <a:lumMod val="50000"/>
                    </a:schemeClr>
                  </a:solidFill>
                </a:rPr>
                <a:t>GET block a</a:t>
              </a:r>
              <a:endParaRPr kumimoji="1" lang="zh-CN" alt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475656" y="5373216"/>
            <a:ext cx="3186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Perform DGEMM in local buffer </a:t>
            </a:r>
            <a:endParaRPr kumimoji="1" lang="zh-CN" altLang="en-US" b="1" dirty="0"/>
          </a:p>
        </p:txBody>
      </p:sp>
      <p:grpSp>
        <p:nvGrpSpPr>
          <p:cNvPr id="23" name="组 22"/>
          <p:cNvGrpSpPr/>
          <p:nvPr/>
        </p:nvGrpSpPr>
        <p:grpSpPr>
          <a:xfrm>
            <a:off x="5940152" y="2708920"/>
            <a:ext cx="3020968" cy="2723035"/>
            <a:chOff x="5724128" y="3356992"/>
            <a:chExt cx="2624728" cy="2723035"/>
          </a:xfrm>
        </p:grpSpPr>
        <p:sp>
          <p:nvSpPr>
            <p:cNvPr id="24" name="矩形 23"/>
            <p:cNvSpPr/>
            <p:nvPr/>
          </p:nvSpPr>
          <p:spPr bwMode="auto">
            <a:xfrm>
              <a:off x="6156176" y="4797152"/>
              <a:ext cx="1152128" cy="31993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724128" y="3356992"/>
              <a:ext cx="2624728" cy="2723035"/>
            </a:xfrm>
            <a:prstGeom prst="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144000" tIns="72000" rIns="144000" bIns="72000" rtlCol="0">
              <a:spAutoFit/>
            </a:bodyPr>
            <a:lstStyle>
              <a:defPPr>
                <a:defRPr lang="zh-CN"/>
              </a:defPPr>
              <a:lvl1pPr>
                <a:spcBef>
                  <a:spcPts val="100"/>
                </a:spcBef>
                <a:defRPr kumimoji="1" sz="1600" kern="2000">
                  <a:solidFill>
                    <a:srgbClr val="800000"/>
                  </a:solidFill>
                  <a:latin typeface="Arial"/>
                  <a:cs typeface="Arial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altLang="zh-CN" dirty="0">
                  <a:solidFill>
                    <a:schemeClr val="bg2">
                      <a:lumMod val="10000"/>
                    </a:schemeClr>
                  </a:solidFill>
                </a:rPr>
                <a:t>for </a:t>
              </a:r>
              <a:r>
                <a:rPr lang="en-US" altLang="zh-CN" dirty="0" err="1">
                  <a:solidFill>
                    <a:schemeClr val="bg2">
                      <a:lumMod val="10000"/>
                    </a:schemeClr>
                  </a:solidFill>
                </a:rPr>
                <a:t>i</a:t>
              </a:r>
              <a:r>
                <a:rPr lang="en-US" altLang="zh-CN" dirty="0">
                  <a:solidFill>
                    <a:schemeClr val="bg2">
                      <a:lumMod val="10000"/>
                    </a:schemeClr>
                  </a:solidFill>
                </a:rPr>
                <a:t> in I blocks:</a:t>
              </a:r>
            </a:p>
            <a:p>
              <a:r>
                <a:rPr lang="en-US" altLang="zh-CN" dirty="0">
                  <a:solidFill>
                    <a:schemeClr val="bg2">
                      <a:lumMod val="10000"/>
                    </a:schemeClr>
                  </a:solidFill>
                </a:rPr>
                <a:t>  for j in J blocks:</a:t>
              </a:r>
            </a:p>
            <a:p>
              <a:r>
                <a:rPr lang="en-US" altLang="zh-CN" dirty="0">
                  <a:solidFill>
                    <a:schemeClr val="bg2">
                      <a:lumMod val="10000"/>
                    </a:schemeClr>
                  </a:solidFill>
                </a:rPr>
                <a:t>     for k in K blocks:</a:t>
              </a:r>
            </a:p>
            <a:p>
              <a:r>
                <a:rPr lang="en-US" altLang="zh-CN" dirty="0">
                  <a:solidFill>
                    <a:schemeClr val="bg2">
                      <a:lumMod val="10000"/>
                    </a:schemeClr>
                  </a:solidFill>
                </a:rPr>
                <a:t>        </a:t>
              </a:r>
              <a:r>
                <a:rPr lang="en-US" altLang="zh-CN" b="1" dirty="0">
                  <a:solidFill>
                    <a:schemeClr val="tx2"/>
                  </a:solidFill>
                </a:rPr>
                <a:t>GET</a:t>
              </a:r>
              <a:r>
                <a:rPr lang="en-US" altLang="zh-CN" dirty="0">
                  <a:solidFill>
                    <a:schemeClr val="tx2"/>
                  </a:solidFill>
                </a:rPr>
                <a:t> block a from A</a:t>
              </a:r>
            </a:p>
            <a:p>
              <a:r>
                <a:rPr lang="en-US" altLang="zh-CN" dirty="0">
                  <a:solidFill>
                    <a:schemeClr val="accent2">
                      <a:lumMod val="75000"/>
                    </a:schemeClr>
                  </a:solidFill>
                </a:rPr>
                <a:t>        </a:t>
              </a:r>
              <a:r>
                <a:rPr lang="en-US" altLang="zh-CN" b="1" dirty="0">
                  <a:solidFill>
                    <a:schemeClr val="accent2">
                      <a:lumMod val="75000"/>
                    </a:schemeClr>
                  </a:solidFill>
                </a:rPr>
                <a:t>GET</a:t>
              </a:r>
              <a:r>
                <a:rPr lang="en-US" altLang="zh-CN" dirty="0">
                  <a:solidFill>
                    <a:schemeClr val="accent2">
                      <a:lumMod val="75000"/>
                    </a:schemeClr>
                  </a:solidFill>
                </a:rPr>
                <a:t> block b from B</a:t>
              </a:r>
            </a:p>
            <a:p>
              <a:r>
                <a:rPr lang="en-US" altLang="zh-CN" dirty="0">
                  <a:solidFill>
                    <a:schemeClr val="bg2">
                      <a:lumMod val="10000"/>
                    </a:schemeClr>
                  </a:solidFill>
                </a:rPr>
                <a:t>        </a:t>
              </a:r>
              <a:r>
                <a:rPr lang="en-US" altLang="zh-CN" b="1" dirty="0">
                  <a:solidFill>
                    <a:srgbClr val="FF0000"/>
                  </a:solidFill>
                </a:rPr>
                <a:t>c += a * 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b </a:t>
              </a:r>
              <a:r>
                <a:rPr lang="en-US" altLang="zh-CN" b="1" dirty="0" smtClean="0">
                  <a:solidFill>
                    <a:schemeClr val="accent4">
                      <a:lumMod val="50000"/>
                    </a:schemeClr>
                  </a:solidFill>
                </a:rPr>
                <a:t>/*computing*/</a:t>
              </a:r>
              <a:endParaRPr lang="en-US" altLang="zh-CN" b="1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r>
                <a:rPr lang="en-US" altLang="zh-CN" dirty="0">
                  <a:solidFill>
                    <a:schemeClr val="bg2">
                      <a:lumMod val="10000"/>
                    </a:schemeClr>
                  </a:solidFill>
                </a:rPr>
                <a:t>      end do </a:t>
              </a:r>
            </a:p>
            <a:p>
              <a:r>
                <a:rPr lang="en-US" altLang="zh-CN" dirty="0">
                  <a:solidFill>
                    <a:schemeClr val="bg2">
                      <a:lumMod val="10000"/>
                    </a:schemeClr>
                  </a:solidFill>
                </a:rPr>
                <a:t>      </a:t>
              </a:r>
              <a:r>
                <a:rPr lang="en-US" altLang="zh-CN" b="1" dirty="0">
                  <a:solidFill>
                    <a:schemeClr val="accent3"/>
                  </a:solidFill>
                </a:rPr>
                <a:t>ACC</a:t>
              </a:r>
              <a:r>
                <a:rPr lang="en-US" altLang="zh-CN" dirty="0">
                  <a:solidFill>
                    <a:schemeClr val="accent3"/>
                  </a:solidFill>
                </a:rPr>
                <a:t> block c to C</a:t>
              </a:r>
            </a:p>
            <a:p>
              <a:r>
                <a:rPr lang="en-US" altLang="zh-CN" dirty="0">
                  <a:solidFill>
                    <a:schemeClr val="bg2">
                      <a:lumMod val="10000"/>
                    </a:schemeClr>
                  </a:solidFill>
                </a:rPr>
                <a:t>  end do</a:t>
              </a:r>
            </a:p>
            <a:p>
              <a:r>
                <a:rPr lang="en-US" altLang="zh-CN" dirty="0">
                  <a:solidFill>
                    <a:schemeClr val="bg2">
                      <a:lumMod val="10000"/>
                    </a:schemeClr>
                  </a:solidFill>
                </a:rPr>
                <a:t>end do</a:t>
              </a:r>
              <a:endParaRPr lang="zh-CN" altLang="en-US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5940152" y="2370366"/>
            <a:ext cx="3020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b="1" i="1" dirty="0">
                <a:solidFill>
                  <a:schemeClr val="bg2">
                    <a:lumMod val="10000"/>
                  </a:schemeClr>
                </a:solidFill>
              </a:rPr>
              <a:t>P</a:t>
            </a:r>
            <a:r>
              <a:rPr kumimoji="1" lang="en-US" altLang="zh-CN" sz="1600" b="1" i="1" dirty="0" smtClean="0">
                <a:solidFill>
                  <a:schemeClr val="bg2">
                    <a:lumMod val="10000"/>
                  </a:schemeClr>
                </a:solidFill>
              </a:rPr>
              <a:t>seudo </a:t>
            </a:r>
            <a:r>
              <a:rPr kumimoji="1" lang="en-US" altLang="zh-CN" sz="1600" b="1" i="1" dirty="0">
                <a:solidFill>
                  <a:schemeClr val="bg2">
                    <a:lumMod val="10000"/>
                  </a:schemeClr>
                </a:solidFill>
              </a:rPr>
              <a:t>code</a:t>
            </a:r>
          </a:p>
        </p:txBody>
      </p:sp>
      <p:sp>
        <p:nvSpPr>
          <p:cNvPr id="26" name="幻灯片编号占位符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C888-2FE0-064A-A66D-AC7112397BAA}" type="slidenum">
              <a:rPr kumimoji="1" lang="zh-CN" altLang="en-US" smtClean="0"/>
              <a:t>5</a:t>
            </a:fld>
            <a:endParaRPr kumimoji="1"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Min Si,    CCGrid2015 - Scale Challenge</a:t>
            </a:r>
            <a:endParaRPr kumimoji="1"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961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b="1" dirty="0" smtClean="0">
                <a:solidFill>
                  <a:srgbClr val="1F497D"/>
                </a:solidFill>
              </a:rPr>
              <a:t>Problem Statement</a:t>
            </a:r>
          </a:p>
          <a:p>
            <a:r>
              <a:rPr kumimoji="1" lang="en-US" altLang="zh-CN" dirty="0" smtClean="0"/>
              <a:t>Solution</a:t>
            </a:r>
          </a:p>
          <a:p>
            <a:r>
              <a:rPr kumimoji="1" lang="en-US" altLang="zh-CN" dirty="0" smtClean="0"/>
              <a:t>Evaluation</a:t>
            </a:r>
          </a:p>
          <a:p>
            <a:endParaRPr kumimoji="1"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080" y="2629376"/>
            <a:ext cx="5156301" cy="21742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108961" y="2659856"/>
            <a:ext cx="52730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bg2">
                    <a:lumMod val="10000"/>
                  </a:schemeClr>
                </a:solidFill>
              </a:rPr>
              <a:t>Experimental Environment</a:t>
            </a:r>
          </a:p>
          <a:p>
            <a:endParaRPr lang="en-US" altLang="zh-CN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altLang="zh-CN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altLang="zh-CN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altLang="zh-CN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altLang="zh-CN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altLang="zh-CN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altLang="zh-CN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</a:rPr>
              <a:t>NERSC*'s 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</a:rPr>
              <a:t>newest </a:t>
            </a:r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</a:rPr>
              <a:t>supercomputer</a:t>
            </a:r>
          </a:p>
          <a:p>
            <a:pPr marL="285750" indent="-285750">
              <a:buFont typeface="Arial"/>
              <a:buChar char="•"/>
            </a:pPr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</a:rPr>
              <a:t>Cray XC30</a:t>
            </a:r>
          </a:p>
          <a:p>
            <a:pPr marL="285750" indent="-285750">
              <a:buFont typeface="Arial"/>
              <a:buChar char="•"/>
            </a:pPr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</a:rPr>
              <a:t>2.57 </a:t>
            </a:r>
            <a:r>
              <a:rPr lang="en-US" altLang="zh-CN" dirty="0" err="1" smtClean="0">
                <a:solidFill>
                  <a:schemeClr val="bg2">
                    <a:lumMod val="10000"/>
                  </a:schemeClr>
                </a:solidFill>
              </a:rPr>
              <a:t>Petaflops</a:t>
            </a:r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</a:rPr>
              <a:t>/s peak 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</a:rPr>
              <a:t>performance</a:t>
            </a:r>
            <a:endParaRPr lang="en-US" altLang="zh-CN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</a:rPr>
              <a:t>133,824 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</a:rPr>
              <a:t>compute </a:t>
            </a:r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</a:rPr>
              <a:t>cores…</a:t>
            </a:r>
            <a:endParaRPr lang="en-US" altLang="zh-CN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73870" y="6102511"/>
            <a:ext cx="44129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rgbClr val="151515"/>
                </a:solidFill>
              </a:rPr>
              <a:t>*National </a:t>
            </a:r>
            <a:r>
              <a:rPr lang="en-US" altLang="zh-CN" sz="1400" dirty="0">
                <a:solidFill>
                  <a:srgbClr val="151515"/>
                </a:solidFill>
              </a:rPr>
              <a:t>Energy Research Scientific Computing Center</a:t>
            </a:r>
            <a:endParaRPr lang="zh-CN" altLang="en-US" sz="1400" dirty="0">
              <a:solidFill>
                <a:srgbClr val="151515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911" y="3045658"/>
            <a:ext cx="1073470" cy="374789"/>
          </a:xfrm>
          <a:prstGeom prst="rect">
            <a:avLst/>
          </a:prstGeom>
        </p:spPr>
      </p:pic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C888-2FE0-064A-A66D-AC7112397BAA}" type="slidenum">
              <a:rPr kumimoji="1" lang="zh-CN" altLang="en-US" smtClean="0"/>
              <a:t>6</a:t>
            </a:fld>
            <a:endParaRPr kumimoji="1"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Min Si,    CCGrid2015 - Scale Challenge</a:t>
            </a:r>
            <a:endParaRPr kumimoji="1"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284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2500" dirty="0" err="1" smtClean="0">
                <a:solidFill>
                  <a:srgbClr val="4F81BD">
                    <a:lumMod val="50000"/>
                  </a:srgbClr>
                </a:solidFill>
              </a:rPr>
              <a:t>NWChem</a:t>
            </a:r>
            <a:r>
              <a:rPr lang="en-US" altLang="zh-CN" sz="2500" dirty="0" smtClean="0">
                <a:solidFill>
                  <a:srgbClr val="4F81BD">
                    <a:lumMod val="50000"/>
                  </a:srgbClr>
                </a:solidFill>
              </a:rPr>
              <a:t> CCSD(T) simulation</a:t>
            </a:r>
            <a:endParaRPr kumimoji="1" lang="zh-CN" altLang="en-US" sz="2500" dirty="0"/>
          </a:p>
        </p:txBody>
      </p:sp>
      <p:sp>
        <p:nvSpPr>
          <p:cNvPr id="18" name="内容占位符 17"/>
          <p:cNvSpPr>
            <a:spLocks noGrp="1"/>
          </p:cNvSpPr>
          <p:nvPr>
            <p:ph idx="1"/>
          </p:nvPr>
        </p:nvSpPr>
        <p:spPr>
          <a:xfrm>
            <a:off x="457200" y="1109683"/>
            <a:ext cx="4542588" cy="5181600"/>
          </a:xfrm>
        </p:spPr>
        <p:txBody>
          <a:bodyPr/>
          <a:lstStyle/>
          <a:p>
            <a:r>
              <a:rPr kumimoji="1" lang="en-US" altLang="zh-CN" dirty="0" smtClean="0"/>
              <a:t>“</a:t>
            </a:r>
            <a:r>
              <a:rPr kumimoji="1" lang="en-US" altLang="zh-CN" b="1" dirty="0" smtClean="0"/>
              <a:t>Gold standard</a:t>
            </a:r>
            <a:r>
              <a:rPr kumimoji="1" lang="en-US" altLang="zh-CN" dirty="0" smtClean="0"/>
              <a:t>” CCSD(T)</a:t>
            </a:r>
            <a:endParaRPr lang="en-US" altLang="zh-CN" dirty="0" smtClean="0"/>
          </a:p>
          <a:p>
            <a:pPr lvl="1"/>
            <a:r>
              <a:rPr lang="en-US" altLang="zh-CN" dirty="0"/>
              <a:t>Pareto optimal </a:t>
            </a:r>
            <a:r>
              <a:rPr lang="en-US" altLang="zh-CN" dirty="0" smtClean="0"/>
              <a:t>point of high </a:t>
            </a:r>
            <a:r>
              <a:rPr lang="en-US" altLang="zh-CN" dirty="0"/>
              <a:t>accuracy relative to computational cost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Top </a:t>
            </a:r>
            <a:r>
              <a:rPr lang="en-US" altLang="zh-CN" dirty="0"/>
              <a:t>of the three-tiered pyramid </a:t>
            </a:r>
            <a:r>
              <a:rPr lang="en-US" altLang="zh-CN" dirty="0" smtClean="0"/>
              <a:t>of methods </a:t>
            </a:r>
            <a:r>
              <a:rPr lang="en-US" altLang="zh-CN" dirty="0"/>
              <a:t>used for</a:t>
            </a:r>
            <a:r>
              <a:rPr lang="en-US" altLang="zh-CN" b="1" dirty="0"/>
              <a:t> </a:t>
            </a:r>
            <a:r>
              <a:rPr lang="en-US" altLang="zh-CN" dirty="0" err="1" smtClean="0"/>
              <a:t>ab</a:t>
            </a:r>
            <a:r>
              <a:rPr lang="en-US" altLang="zh-CN" dirty="0" smtClean="0"/>
              <a:t> initio calculations</a:t>
            </a:r>
            <a:endParaRPr lang="en-US" altLang="zh-CN" dirty="0"/>
          </a:p>
        </p:txBody>
      </p:sp>
      <p:graphicFrame>
        <p:nvGraphicFramePr>
          <p:cNvPr id="37" name="表格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21107"/>
              </p:ext>
            </p:extLst>
          </p:nvPr>
        </p:nvGraphicFramePr>
        <p:xfrm>
          <a:off x="5325738" y="1338152"/>
          <a:ext cx="295232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A22B38"/>
                          </a:solidFill>
                        </a:rPr>
                        <a:t>Self-consistent field (SCF)</a:t>
                      </a:r>
                      <a:endParaRPr lang="zh-CN" altLang="en-US" sz="1800" dirty="0">
                        <a:solidFill>
                          <a:srgbClr val="A22B3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16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6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6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6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Four-index transformation (4-index) </a:t>
                      </a:r>
                    </a:p>
                  </a:txBody>
                  <a:tcPr>
                    <a:lnL w="12700" cap="flat" cmpd="sng" algn="ctr">
                      <a:solidFill>
                        <a:srgbClr val="616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6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6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6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2"/>
                          </a:solidFill>
                        </a:rPr>
                        <a:t>CCSD iteration</a:t>
                      </a:r>
                      <a:endParaRPr lang="zh-CN" altLang="en-US" sz="1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16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6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6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6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008000"/>
                          </a:solidFill>
                        </a:rPr>
                        <a:t>(T) portion</a:t>
                      </a:r>
                    </a:p>
                  </a:txBody>
                  <a:tcPr>
                    <a:lnL w="12700" cap="flat" cmpd="sng" algn="ctr">
                      <a:solidFill>
                        <a:srgbClr val="616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6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6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6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8" name="文本框 37"/>
          <p:cNvSpPr txBox="1"/>
          <p:nvPr/>
        </p:nvSpPr>
        <p:spPr>
          <a:xfrm>
            <a:off x="5299448" y="883424"/>
            <a:ext cx="2978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b="1" i="1" dirty="0" smtClean="0"/>
              <a:t>Internal steps in CCSD(T) task</a:t>
            </a:r>
          </a:p>
        </p:txBody>
      </p:sp>
      <p:graphicFrame>
        <p:nvGraphicFramePr>
          <p:cNvPr id="11" name="图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019634"/>
              </p:ext>
            </p:extLst>
          </p:nvPr>
        </p:nvGraphicFramePr>
        <p:xfrm>
          <a:off x="4424947" y="3823995"/>
          <a:ext cx="4580766" cy="281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607604" y="3346317"/>
            <a:ext cx="43981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i="1" dirty="0" smtClean="0"/>
              <a:t>CCSD(T) internal steps in varying water problems</a:t>
            </a:r>
            <a:endParaRPr kumimoji="1" lang="zh-CN" altLang="en-US" sz="1600" b="1" i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5412759" y="5001183"/>
            <a:ext cx="35929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AB0005"/>
                </a:solidFill>
              </a:rPr>
              <a:t>(T) portion consistently </a:t>
            </a:r>
            <a:r>
              <a:rPr lang="en-US" altLang="zh-CN" b="1" dirty="0">
                <a:solidFill>
                  <a:srgbClr val="AB0005"/>
                </a:solidFill>
              </a:rPr>
              <a:t>dominates the entire cost </a:t>
            </a:r>
            <a:r>
              <a:rPr lang="en-US" altLang="zh-CN" b="1" dirty="0" smtClean="0">
                <a:solidFill>
                  <a:srgbClr val="AB0005"/>
                </a:solidFill>
              </a:rPr>
              <a:t>by </a:t>
            </a:r>
            <a:r>
              <a:rPr lang="en-US" altLang="zh-CN" b="1" dirty="0">
                <a:solidFill>
                  <a:srgbClr val="AB0005"/>
                </a:solidFill>
              </a:rPr>
              <a:t>close to </a:t>
            </a:r>
            <a:r>
              <a:rPr lang="en-US" altLang="zh-CN" sz="2400" b="1" dirty="0" smtClean="0">
                <a:solidFill>
                  <a:srgbClr val="AB0005"/>
                </a:solidFill>
              </a:rPr>
              <a:t>80%.</a:t>
            </a:r>
            <a:endParaRPr lang="en-US" altLang="zh-CN" b="1" dirty="0">
              <a:solidFill>
                <a:srgbClr val="AB0005"/>
              </a:solidFill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C888-2FE0-064A-A66D-AC7112397BAA}" type="slidenum">
              <a:rPr kumimoji="1" lang="zh-CN" altLang="en-US" smtClean="0"/>
              <a:t>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Min Si,    CCGrid2015 - Scale Challenge</a:t>
            </a:r>
            <a:endParaRPr kumimoji="1" lang="zh-CN" altLang="en-US" dirty="0" smtClean="0"/>
          </a:p>
        </p:txBody>
      </p:sp>
      <p:sp>
        <p:nvSpPr>
          <p:cNvPr id="5" name="等腰三角形 4"/>
          <p:cNvSpPr/>
          <p:nvPr/>
        </p:nvSpPr>
        <p:spPr bwMode="auto">
          <a:xfrm>
            <a:off x="1181769" y="3860043"/>
            <a:ext cx="2989178" cy="2282279"/>
          </a:xfrm>
          <a:prstGeom prst="triangle">
            <a:avLst/>
          </a:prstGeom>
          <a:gradFill flip="none" rotWithShape="1">
            <a:gsLst>
              <a:gs pos="0">
                <a:srgbClr val="24FF07"/>
              </a:gs>
              <a:gs pos="100000">
                <a:srgbClr val="FF6600"/>
              </a:gs>
              <a:gs pos="64000">
                <a:srgbClr val="FF6600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CCSD(T)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Calibri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MP2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b="1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SCF</a:t>
            </a:r>
            <a:endParaRPr kumimoji="0" lang="zh-CN" altLang="en-US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Calibri" pitchFamily="34" charset="0"/>
            </a:endParaRPr>
          </a:p>
        </p:txBody>
      </p:sp>
      <p:cxnSp>
        <p:nvCxnSpPr>
          <p:cNvPr id="14" name="直线连接符 13"/>
          <p:cNvCxnSpPr>
            <a:stCxn id="5" idx="1"/>
            <a:endCxn id="5" idx="5"/>
          </p:cNvCxnSpPr>
          <p:nvPr/>
        </p:nvCxnSpPr>
        <p:spPr bwMode="auto">
          <a:xfrm>
            <a:off x="1929064" y="5001183"/>
            <a:ext cx="1494589" cy="0"/>
          </a:xfrm>
          <a:prstGeom prst="line">
            <a:avLst/>
          </a:prstGeom>
          <a:noFill/>
          <a:ln w="9525" cap="flat" cmpd="sng" algn="ctr">
            <a:solidFill>
              <a:srgbClr val="A22B3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直线连接符 19"/>
          <p:cNvCxnSpPr/>
          <p:nvPr/>
        </p:nvCxnSpPr>
        <p:spPr bwMode="auto">
          <a:xfrm>
            <a:off x="1537368" y="5621478"/>
            <a:ext cx="2253917" cy="0"/>
          </a:xfrm>
          <a:prstGeom prst="line">
            <a:avLst/>
          </a:prstGeom>
          <a:noFill/>
          <a:ln w="9525" cap="flat" cmpd="sng" algn="ctr">
            <a:solidFill>
              <a:srgbClr val="A22B3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文本框 23"/>
          <p:cNvSpPr txBox="1"/>
          <p:nvPr/>
        </p:nvSpPr>
        <p:spPr>
          <a:xfrm>
            <a:off x="343566" y="4790481"/>
            <a:ext cx="2048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i="1" dirty="0" smtClean="0">
                <a:solidFill>
                  <a:srgbClr val="FF0000"/>
                </a:solidFill>
              </a:rPr>
              <a:t>More accuracy</a:t>
            </a:r>
          </a:p>
          <a:p>
            <a:r>
              <a:rPr kumimoji="1" lang="en-US" altLang="zh-CN" b="1" i="1" dirty="0" smtClean="0">
                <a:solidFill>
                  <a:srgbClr val="FF0000"/>
                </a:solidFill>
              </a:rPr>
              <a:t>More computation</a:t>
            </a:r>
            <a:endParaRPr kumimoji="1" lang="zh-CN" altLang="en-US" b="1" i="1" dirty="0">
              <a:solidFill>
                <a:srgbClr val="FF0000"/>
              </a:solidFill>
            </a:endParaRPr>
          </a:p>
        </p:txBody>
      </p:sp>
      <p:cxnSp>
        <p:nvCxnSpPr>
          <p:cNvPr id="26" name="直线箭头连接符 25"/>
          <p:cNvCxnSpPr/>
          <p:nvPr/>
        </p:nvCxnSpPr>
        <p:spPr bwMode="auto">
          <a:xfrm flipH="1">
            <a:off x="229932" y="4790481"/>
            <a:ext cx="1" cy="561472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8" name="文本框 27"/>
          <p:cNvSpPr txBox="1"/>
          <p:nvPr/>
        </p:nvSpPr>
        <p:spPr>
          <a:xfrm>
            <a:off x="3439040" y="4473922"/>
            <a:ext cx="77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i="1" dirty="0" smtClean="0">
                <a:solidFill>
                  <a:srgbClr val="FF0000"/>
                </a:solidFill>
              </a:rPr>
              <a:t>O(N</a:t>
            </a:r>
            <a:r>
              <a:rPr kumimoji="1" lang="en-US" altLang="zh-CN" b="1" i="1" baseline="30000" dirty="0" smtClean="0">
                <a:solidFill>
                  <a:srgbClr val="FF0000"/>
                </a:solidFill>
              </a:rPr>
              <a:t>7</a:t>
            </a:r>
            <a:r>
              <a:rPr kumimoji="1" lang="en-US" altLang="zh-CN" b="1" i="1" dirty="0" smtClean="0">
                <a:solidFill>
                  <a:srgbClr val="FF0000"/>
                </a:solidFill>
              </a:rPr>
              <a:t>)</a:t>
            </a:r>
            <a:endParaRPr kumimoji="1" lang="zh-CN" altLang="en-US" b="1" i="1" dirty="0">
              <a:solidFill>
                <a:srgbClr val="FF000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585664" y="5067480"/>
            <a:ext cx="77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i="1" dirty="0" smtClean="0">
                <a:solidFill>
                  <a:schemeClr val="accent2">
                    <a:lumMod val="50000"/>
                  </a:schemeClr>
                </a:solidFill>
              </a:rPr>
              <a:t>O(N</a:t>
            </a:r>
            <a:r>
              <a:rPr kumimoji="1" lang="en-US" altLang="zh-CN" b="1" i="1" baseline="30000" dirty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kumimoji="1" lang="en-US" altLang="zh-CN" b="1" i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kumimoji="1" lang="zh-CN" altLang="en-US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758772" y="5638874"/>
            <a:ext cx="77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i="1" dirty="0" smtClean="0">
                <a:solidFill>
                  <a:srgbClr val="008000"/>
                </a:solidFill>
              </a:rPr>
              <a:t>O(N</a:t>
            </a:r>
            <a:r>
              <a:rPr kumimoji="1" lang="en-US" altLang="zh-CN" b="1" i="1" baseline="30000" dirty="0" smtClean="0">
                <a:solidFill>
                  <a:srgbClr val="008000"/>
                </a:solidFill>
              </a:rPr>
              <a:t>3</a:t>
            </a:r>
            <a:r>
              <a:rPr kumimoji="1" lang="en-US" altLang="zh-CN" b="1" i="1" dirty="0" smtClean="0">
                <a:solidFill>
                  <a:srgbClr val="008000"/>
                </a:solidFill>
              </a:rPr>
              <a:t>)</a:t>
            </a:r>
            <a:endParaRPr kumimoji="1" lang="zh-CN" altLang="en-US" b="1" i="1" dirty="0">
              <a:solidFill>
                <a:srgbClr val="008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7794" y="4131065"/>
            <a:ext cx="13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We are here</a:t>
            </a:r>
            <a:endParaRPr kumimoji="1" lang="zh-CN" altLang="en-US" dirty="0"/>
          </a:p>
        </p:txBody>
      </p:sp>
      <p:cxnSp>
        <p:nvCxnSpPr>
          <p:cNvPr id="10" name="直线箭头连接符 9"/>
          <p:cNvCxnSpPr/>
          <p:nvPr/>
        </p:nvCxnSpPr>
        <p:spPr bwMode="auto">
          <a:xfrm>
            <a:off x="1803002" y="4473922"/>
            <a:ext cx="498944" cy="175570"/>
          </a:xfrm>
          <a:prstGeom prst="straightConnector1">
            <a:avLst/>
          </a:prstGeom>
          <a:noFill/>
          <a:ln w="9525" cap="flat" cmpd="sng" algn="ctr">
            <a:solidFill>
              <a:srgbClr val="61616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7881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How to determine SCALABILITY ? </a:t>
            </a:r>
            <a:endParaRPr kumimoji="1" lang="zh-CN" altLang="en-US" dirty="0"/>
          </a:p>
        </p:txBody>
      </p:sp>
      <p:sp>
        <p:nvSpPr>
          <p:cNvPr id="69" name="内容占位符 6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chemeClr val="accent2">
                    <a:lumMod val="75000"/>
                  </a:schemeClr>
                </a:solidFill>
              </a:rPr>
              <a:t>Parallel </a:t>
            </a:r>
            <a:r>
              <a:rPr kumimoji="1" lang="en-US" altLang="zh-CN" b="1" dirty="0" smtClean="0">
                <a:solidFill>
                  <a:schemeClr val="accent2">
                    <a:lumMod val="75000"/>
                  </a:schemeClr>
                </a:solidFill>
              </a:rPr>
              <a:t>Efficiency</a:t>
            </a:r>
          </a:p>
          <a:p>
            <a:endParaRPr kumimoji="1" lang="en-US" altLang="zh-CN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92075" lvl="1" indent="0">
              <a:buNone/>
            </a:pPr>
            <a:endParaRPr kumimoji="1" lang="en-US" altLang="zh-CN" b="1" dirty="0" smtClean="0"/>
          </a:p>
          <a:p>
            <a:pPr marL="447675" lvl="1" indent="-355600"/>
            <a:r>
              <a:rPr kumimoji="1" lang="en-US" altLang="zh-CN" dirty="0" smtClean="0"/>
              <a:t>Execution time on minimal number of cores </a:t>
            </a:r>
            <a:r>
              <a:rPr kumimoji="1" lang="en-US" altLang="zh-CN" b="1" dirty="0" smtClean="0"/>
              <a:t>α</a:t>
            </a:r>
            <a:r>
              <a:rPr kumimoji="1" lang="en-US" altLang="zh-CN" dirty="0" smtClean="0"/>
              <a:t> as base </a:t>
            </a:r>
            <a:r>
              <a:rPr kumimoji="1" lang="en-US" altLang="zh-CN" b="1" dirty="0" smtClean="0"/>
              <a:t>T</a:t>
            </a:r>
            <a:r>
              <a:rPr kumimoji="1" lang="en-US" altLang="zh-CN" b="1" baseline="-25000" dirty="0" smtClean="0"/>
              <a:t>1</a:t>
            </a:r>
            <a:r>
              <a:rPr kumimoji="1" lang="en-US" altLang="zh-CN" b="1" dirty="0" smtClean="0"/>
              <a:t> </a:t>
            </a:r>
            <a:endParaRPr kumimoji="1" lang="en-US" altLang="zh-CN" b="1" dirty="0"/>
          </a:p>
          <a:p>
            <a:pPr marL="447675" lvl="1" indent="-355600"/>
            <a:endParaRPr kumimoji="1" lang="en-US" altLang="zh-CN" dirty="0" smtClean="0"/>
          </a:p>
          <a:p>
            <a:pPr marL="447675" lvl="1" indent="-355600"/>
            <a:endParaRPr kumimoji="1" lang="en-US" altLang="zh-CN" dirty="0" smtClean="0">
              <a:solidFill>
                <a:srgbClr val="151515"/>
              </a:solidFill>
            </a:endParaRPr>
          </a:p>
          <a:p>
            <a:pPr marL="447675" lvl="1" indent="-355600"/>
            <a:r>
              <a:rPr kumimoji="1" lang="en-US" altLang="zh-CN" dirty="0" smtClean="0">
                <a:solidFill>
                  <a:srgbClr val="151515"/>
                </a:solidFill>
              </a:rPr>
              <a:t>If base execution is not efficient ?</a:t>
            </a:r>
          </a:p>
          <a:p>
            <a:pPr marL="847725" lvl="2" indent="-355600"/>
            <a:r>
              <a:rPr kumimoji="1" lang="en-US" altLang="zh-CN" dirty="0" smtClean="0">
                <a:solidFill>
                  <a:srgbClr val="151515"/>
                </a:solidFill>
              </a:rPr>
              <a:t>i.e., inefficient communication</a:t>
            </a:r>
            <a:endParaRPr kumimoji="1" lang="zh-CN" altLang="en-US" dirty="0">
              <a:solidFill>
                <a:srgbClr val="151515"/>
              </a:solidFill>
            </a:endParaRPr>
          </a:p>
          <a:p>
            <a:endParaRPr kumimoji="1" lang="zh-CN" altLang="en-US" dirty="0"/>
          </a:p>
        </p:txBody>
      </p:sp>
      <p:sp>
        <p:nvSpPr>
          <p:cNvPr id="70" name="内容占位符 6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en-US" altLang="zh-CN" b="1" dirty="0">
                <a:solidFill>
                  <a:schemeClr val="accent3"/>
                </a:solidFill>
              </a:rPr>
              <a:t>Computational </a:t>
            </a:r>
            <a:r>
              <a:rPr kumimoji="1" lang="en-US" altLang="zh-CN" b="1" dirty="0" smtClean="0">
                <a:solidFill>
                  <a:schemeClr val="accent3"/>
                </a:solidFill>
              </a:rPr>
              <a:t>Efficiency</a:t>
            </a:r>
            <a:endParaRPr kumimoji="1" lang="en-US" altLang="zh-CN" dirty="0" smtClean="0"/>
          </a:p>
          <a:p>
            <a:pPr marL="449263" lvl="1"/>
            <a:r>
              <a:rPr kumimoji="1" lang="en-US" altLang="zh-CN" dirty="0" smtClean="0"/>
              <a:t>Focus on overhead of inefficient communication</a:t>
            </a:r>
          </a:p>
          <a:p>
            <a:pPr marL="449263" lvl="1"/>
            <a:r>
              <a:rPr kumimoji="1" lang="en-US" altLang="zh-CN" b="1" dirty="0" smtClean="0"/>
              <a:t>Computation time</a:t>
            </a:r>
            <a:r>
              <a:rPr kumimoji="1" lang="en-US" altLang="zh-CN" dirty="0" smtClean="0"/>
              <a:t> on minimal number of cores as </a:t>
            </a:r>
            <a:r>
              <a:rPr kumimoji="1" lang="en-US" altLang="zh-CN" b="1" dirty="0" smtClean="0"/>
              <a:t>α </a:t>
            </a:r>
            <a:r>
              <a:rPr kumimoji="1" lang="en-US" altLang="zh-CN" dirty="0" smtClean="0"/>
              <a:t>base</a:t>
            </a:r>
            <a:r>
              <a:rPr kumimoji="1" lang="en-US" altLang="zh-CN" b="1" dirty="0" smtClean="0"/>
              <a:t> </a:t>
            </a:r>
            <a:r>
              <a:rPr kumimoji="1" lang="en-US" altLang="zh-CN" b="1" dirty="0" err="1" smtClean="0"/>
              <a:t>T</a:t>
            </a:r>
            <a:r>
              <a:rPr kumimoji="1" lang="en-US" altLang="zh-CN" b="1" baseline="-25000" dirty="0" err="1" smtClean="0"/>
              <a:t>comp</a:t>
            </a:r>
            <a:endParaRPr kumimoji="1" lang="en-US" altLang="zh-CN" b="1" baseline="-25000" dirty="0" smtClean="0"/>
          </a:p>
          <a:p>
            <a:pPr marL="449263" lvl="1"/>
            <a:endParaRPr kumimoji="1" lang="en-US" altLang="zh-CN" b="1" baseline="-25000" dirty="0"/>
          </a:p>
          <a:p>
            <a:pPr marL="449263" lvl="1"/>
            <a:endParaRPr kumimoji="1" lang="en-US" altLang="zh-CN" b="1" baseline="-25000" dirty="0" smtClean="0"/>
          </a:p>
          <a:p>
            <a:pPr marL="449263" lvl="1"/>
            <a:endParaRPr kumimoji="1" lang="en-US" altLang="zh-CN" b="1" baseline="-25000" dirty="0"/>
          </a:p>
          <a:p>
            <a:pPr marL="449263" lvl="1"/>
            <a:endParaRPr kumimoji="1" lang="en-US" altLang="zh-CN" b="1" baseline="-25000" dirty="0" smtClean="0"/>
          </a:p>
          <a:p>
            <a:pPr marL="449263" lvl="1"/>
            <a:endParaRPr kumimoji="1" lang="en-US" altLang="zh-CN" b="1" baseline="-25000" dirty="0"/>
          </a:p>
          <a:p>
            <a:pPr marL="449263" lvl="1"/>
            <a:endParaRPr kumimoji="1" lang="zh-CN" altLang="en-US" b="1" dirty="0"/>
          </a:p>
        </p:txBody>
      </p:sp>
      <p:sp>
        <p:nvSpPr>
          <p:cNvPr id="66" name="幻灯片编号占位符 6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3A15C888-2FE0-064A-A66D-AC7112397BAA}" type="slidenum">
              <a:rPr kumimoji="1" lang="zh-CN" altLang="en-US" smtClean="0"/>
              <a:t>8</a:t>
            </a:fld>
            <a:endParaRPr kumimoji="1" lang="zh-CN" altLang="en-US"/>
          </a:p>
        </p:txBody>
      </p:sp>
      <p:sp>
        <p:nvSpPr>
          <p:cNvPr id="67" name="页脚占位符 66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kumimoji="1" lang="en-US" altLang="zh-CN" smtClean="0"/>
              <a:t>Min Si,    CCGrid2015 - Scale Challenge</a:t>
            </a:r>
            <a:endParaRPr kumimoji="1" lang="zh-CN" altLang="en-US" dirty="0" smtClean="0"/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049042"/>
              </p:ext>
            </p:extLst>
          </p:nvPr>
        </p:nvGraphicFramePr>
        <p:xfrm>
          <a:off x="4785361" y="3389258"/>
          <a:ext cx="4267199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" name="公式" r:id="rId3" imgW="2552700" imgH="457200" progId="Equation.3">
                  <p:embed/>
                </p:oleObj>
              </mc:Choice>
              <mc:Fallback>
                <p:oleObj name="公式" r:id="rId3" imgW="2552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5361" y="3389258"/>
                        <a:ext cx="4267199" cy="900000"/>
                      </a:xfrm>
                      <a:prstGeom prst="rect">
                        <a:avLst/>
                      </a:prstGeom>
                      <a:ln w="28575" cmpd="sng">
                        <a:solidFill>
                          <a:schemeClr val="accent3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对象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526490"/>
              </p:ext>
            </p:extLst>
          </p:nvPr>
        </p:nvGraphicFramePr>
        <p:xfrm>
          <a:off x="816241" y="3228962"/>
          <a:ext cx="2982860" cy="712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" name="公式" r:id="rId5" imgW="1574800" imgH="431800" progId="Equation.3">
                  <p:embed/>
                </p:oleObj>
              </mc:Choice>
              <mc:Fallback>
                <p:oleObj name="公式" r:id="rId5" imgW="15748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6241" y="3228962"/>
                        <a:ext cx="2982860" cy="712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对象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732277"/>
              </p:ext>
            </p:extLst>
          </p:nvPr>
        </p:nvGraphicFramePr>
        <p:xfrm>
          <a:off x="816241" y="1664611"/>
          <a:ext cx="1896479" cy="641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" name="公式" r:id="rId7" imgW="1028700" imgH="393700" progId="Equation.3">
                  <p:embed/>
                </p:oleObj>
              </mc:Choice>
              <mc:Fallback>
                <p:oleObj name="公式" r:id="rId7" imgW="1028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6241" y="1664611"/>
                        <a:ext cx="1896479" cy="641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文本框 76"/>
          <p:cNvSpPr txBox="1"/>
          <p:nvPr/>
        </p:nvSpPr>
        <p:spPr>
          <a:xfrm>
            <a:off x="541921" y="5301862"/>
            <a:ext cx="1819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i="1" dirty="0">
                <a:solidFill>
                  <a:srgbClr val="A22B38"/>
                </a:solidFill>
              </a:rPr>
              <a:t>High </a:t>
            </a:r>
            <a:r>
              <a:rPr kumimoji="1" lang="en-US" altLang="zh-CN" sz="2400" i="1" dirty="0" smtClean="0">
                <a:solidFill>
                  <a:srgbClr val="A22B38"/>
                </a:solidFill>
              </a:rPr>
              <a:t>base T</a:t>
            </a:r>
            <a:r>
              <a:rPr kumimoji="1" lang="en-US" altLang="zh-CN" sz="2400" b="1" baseline="-25000" dirty="0" smtClean="0">
                <a:solidFill>
                  <a:srgbClr val="A22B38"/>
                </a:solidFill>
              </a:rPr>
              <a:t>α</a:t>
            </a:r>
            <a:endParaRPr kumimoji="1" lang="zh-CN" altLang="en-US" sz="2400" i="1" baseline="-25000" dirty="0">
              <a:solidFill>
                <a:srgbClr val="A22B38"/>
              </a:solidFill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1708803" y="5776494"/>
            <a:ext cx="3076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i="1" dirty="0" smtClean="0">
                <a:solidFill>
                  <a:schemeClr val="accent3"/>
                </a:solidFill>
              </a:rPr>
              <a:t>Artificially</a:t>
            </a:r>
            <a:r>
              <a:rPr kumimoji="1" lang="en-US" altLang="zh-CN" sz="2400" i="1" dirty="0" smtClean="0">
                <a:solidFill>
                  <a:schemeClr val="accent3"/>
                </a:solidFill>
              </a:rPr>
              <a:t> High PE(N) !</a:t>
            </a:r>
            <a:endParaRPr kumimoji="1" lang="zh-CN" altLang="en-US" sz="2400" i="1" dirty="0">
              <a:solidFill>
                <a:schemeClr val="accent3"/>
              </a:solidFill>
            </a:endParaRPr>
          </a:p>
        </p:txBody>
      </p:sp>
      <p:sp>
        <p:nvSpPr>
          <p:cNvPr id="79" name="右箭头 78"/>
          <p:cNvSpPr/>
          <p:nvPr/>
        </p:nvSpPr>
        <p:spPr bwMode="auto">
          <a:xfrm>
            <a:off x="2312053" y="5603418"/>
            <a:ext cx="335280" cy="20074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69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图表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197151"/>
              </p:ext>
            </p:extLst>
          </p:nvPr>
        </p:nvGraphicFramePr>
        <p:xfrm>
          <a:off x="4933797" y="3222338"/>
          <a:ext cx="3910198" cy="3006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Is (T) Portion Efficient ? </a:t>
            </a:r>
            <a:endParaRPr kumimoji="1" lang="zh-CN" altLang="en-US" dirty="0"/>
          </a:p>
        </p:txBody>
      </p:sp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023791"/>
              </p:ext>
            </p:extLst>
          </p:nvPr>
        </p:nvGraphicFramePr>
        <p:xfrm>
          <a:off x="213414" y="3366436"/>
          <a:ext cx="4365898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" name="文本框 37"/>
          <p:cNvSpPr txBox="1"/>
          <p:nvPr/>
        </p:nvSpPr>
        <p:spPr>
          <a:xfrm>
            <a:off x="834620" y="3001580"/>
            <a:ext cx="3109796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1600" b="1" i="1" dirty="0" smtClean="0"/>
              <a:t>(T) Portion strong scaling for W</a:t>
            </a:r>
            <a:r>
              <a:rPr kumimoji="1" lang="en-US" altLang="zh-CN" sz="1600" b="1" i="1" baseline="-25000" dirty="0" smtClean="0"/>
              <a:t>21</a:t>
            </a:r>
            <a:endParaRPr kumimoji="1" lang="zh-CN" altLang="en-US" sz="1600" b="1" i="1" baseline="-25000" dirty="0"/>
          </a:p>
        </p:txBody>
      </p:sp>
      <p:sp>
        <p:nvSpPr>
          <p:cNvPr id="39" name="文本框 38"/>
          <p:cNvSpPr txBox="1"/>
          <p:nvPr/>
        </p:nvSpPr>
        <p:spPr>
          <a:xfrm>
            <a:off x="1328231" y="1244477"/>
            <a:ext cx="2420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>
                <a:solidFill>
                  <a:schemeClr val="accent2">
                    <a:lumMod val="75000"/>
                  </a:schemeClr>
                </a:solidFill>
              </a:rPr>
              <a:t>Parallel Efficiency</a:t>
            </a:r>
          </a:p>
          <a:p>
            <a:endParaRPr kumimoji="1" lang="zh-CN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933797" y="1258332"/>
            <a:ext cx="3367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800000"/>
                </a:solidFill>
              </a:rPr>
              <a:t>Computational Efficiency</a:t>
            </a: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961542"/>
              </p:ext>
            </p:extLst>
          </p:nvPr>
        </p:nvGraphicFramePr>
        <p:xfrm>
          <a:off x="4847298" y="1789809"/>
          <a:ext cx="3326286" cy="670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公式" r:id="rId5" imgW="2552700" imgH="457200" progId="Equation.3">
                  <p:embed/>
                </p:oleObj>
              </mc:Choice>
              <mc:Fallback>
                <p:oleObj name="公式" r:id="rId5" imgW="2552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47298" y="1789809"/>
                        <a:ext cx="3326286" cy="670464"/>
                      </a:xfrm>
                      <a:prstGeom prst="rect">
                        <a:avLst/>
                      </a:prstGeom>
                      <a:ln w="28575" cmpd="sng">
                        <a:solidFill>
                          <a:schemeClr val="accent3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文本框 62"/>
          <p:cNvSpPr txBox="1"/>
          <p:nvPr/>
        </p:nvSpPr>
        <p:spPr>
          <a:xfrm>
            <a:off x="6553200" y="3744722"/>
            <a:ext cx="214535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AB0005"/>
                </a:solidFill>
              </a:rPr>
              <a:t>Not efficient !</a:t>
            </a:r>
            <a:endParaRPr lang="en-US" altLang="zh-CN" sz="2400" b="1" dirty="0">
              <a:solidFill>
                <a:srgbClr val="AB0005"/>
              </a:solidFill>
            </a:endParaRPr>
          </a:p>
        </p:txBody>
      </p:sp>
      <p:sp>
        <p:nvSpPr>
          <p:cNvPr id="66" name="幻灯片编号占位符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C888-2FE0-064A-A66D-AC7112397BAA}" type="slidenum">
              <a:rPr kumimoji="1" lang="zh-CN" altLang="en-US" smtClean="0"/>
              <a:t>9</a:t>
            </a:fld>
            <a:endParaRPr kumimoji="1" lang="zh-CN" altLang="en-US"/>
          </a:p>
        </p:txBody>
      </p:sp>
      <p:sp>
        <p:nvSpPr>
          <p:cNvPr id="67" name="页脚占位符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Min Si,    CCGrid2015 - Scale Challenge</a:t>
            </a:r>
            <a:endParaRPr kumimoji="1" lang="zh-CN" altLang="en-US" dirty="0" smtClean="0"/>
          </a:p>
        </p:txBody>
      </p:sp>
      <p:graphicFrame>
        <p:nvGraphicFramePr>
          <p:cNvPr id="68" name="对象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03752"/>
              </p:ext>
            </p:extLst>
          </p:nvPr>
        </p:nvGraphicFramePr>
        <p:xfrm>
          <a:off x="613009" y="1719997"/>
          <a:ext cx="3865886" cy="740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公式" r:id="rId7" imgW="2387600" imgH="457200" progId="Equation.3">
                  <p:embed/>
                </p:oleObj>
              </mc:Choice>
              <mc:Fallback>
                <p:oleObj name="公式" r:id="rId7" imgW="2387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3009" y="1719997"/>
                        <a:ext cx="3865886" cy="740276"/>
                      </a:xfrm>
                      <a:prstGeom prst="rect">
                        <a:avLst/>
                      </a:prstGeom>
                      <a:ln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文本框 34"/>
          <p:cNvSpPr txBox="1"/>
          <p:nvPr/>
        </p:nvSpPr>
        <p:spPr>
          <a:xfrm>
            <a:off x="5743777" y="3001580"/>
            <a:ext cx="2557649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1600" b="1" i="1" dirty="0" smtClean="0"/>
              <a:t>(T) Portion profiling for W</a:t>
            </a:r>
            <a:r>
              <a:rPr kumimoji="1" lang="en-US" altLang="zh-CN" sz="1600" b="1" i="1" baseline="-25000" dirty="0" smtClean="0"/>
              <a:t>21</a:t>
            </a:r>
            <a:endParaRPr kumimoji="1" lang="zh-CN" altLang="en-US" sz="1600" b="1" i="1" baseline="-25000" dirty="0"/>
          </a:p>
        </p:txBody>
      </p:sp>
    </p:spTree>
    <p:extLst>
      <p:ext uri="{BB962C8B-B14F-4D97-AF65-F5344CB8AC3E}">
        <p14:creationId xmlns:p14="http://schemas.microsoft.com/office/powerpoint/2010/main" val="69475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rgonne.updates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60000"/>
            <a:lumOff val="4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pava_201310template.pptx</Template>
  <TotalTime>21325</TotalTime>
  <Words>1952</Words>
  <Application>Microsoft Macintosh PowerPoint</Application>
  <PresentationFormat>全屏显示(4:3)</PresentationFormat>
  <Paragraphs>456</Paragraphs>
  <Slides>18</Slides>
  <Notes>5</Notes>
  <HiddenSlides>0</HiddenSlides>
  <MMClips>6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argonne.updates</vt:lpstr>
      <vt:lpstr>公式</vt:lpstr>
      <vt:lpstr>Scaling NWChem with Efficient and Portable Asynchronous Communication in MPI RMA </vt:lpstr>
      <vt:lpstr>Large Chemical &amp; Biological Applications</vt:lpstr>
      <vt:lpstr>NWChem [1]</vt:lpstr>
      <vt:lpstr>Communication Runtime</vt:lpstr>
      <vt:lpstr>Get-Compute-Update</vt:lpstr>
      <vt:lpstr>Outline</vt:lpstr>
      <vt:lpstr>NWChem CCSD(T) simulation</vt:lpstr>
      <vt:lpstr>How to determine SCALABILITY ? </vt:lpstr>
      <vt:lpstr>Is (T) Portion Efficient ? </vt:lpstr>
      <vt:lpstr>WHY (T) Portion Is Not Efficient ? </vt:lpstr>
      <vt:lpstr>Outline</vt:lpstr>
      <vt:lpstr>Traditional Approaches of ASYNC Progress</vt:lpstr>
      <vt:lpstr>Our Solution:  Process-based ASYNC Progress </vt:lpstr>
      <vt:lpstr>Outline</vt:lpstr>
      <vt:lpstr>[DEMO]   Core Utilization in CCSD(T) Simulation</vt:lpstr>
      <vt:lpstr>Strong Scaling of (T) Portion for W21 Problem</vt:lpstr>
      <vt:lpstr>WHY We Achieve ~100% Efficiency ? 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Casper Process-based asynchronous progress </dc:title>
  <dc:creator>敏 思</dc:creator>
  <cp:lastModifiedBy>敏 思</cp:lastModifiedBy>
  <cp:revision>2580</cp:revision>
  <dcterms:created xsi:type="dcterms:W3CDTF">2014-11-14T02:54:33Z</dcterms:created>
  <dcterms:modified xsi:type="dcterms:W3CDTF">2015-05-11T18:59:53Z</dcterms:modified>
</cp:coreProperties>
</file>