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4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テーマ 1 - アクセント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スタイルなし/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79" d="100"/>
          <a:sy n="179" d="100"/>
        </p:scale>
        <p:origin x="-3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1062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7874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562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2391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77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6218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5926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462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1755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14926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6111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ACF3C-ADF0-3940-99DD-1BA9B36C686A}" type="datetimeFigureOut">
              <a:rPr kumimoji="1" lang="ja-JP" altLang="en-US" smtClean="0"/>
              <a:t>14/12/05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5A668-620C-9541-8E38-D520809E7E5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3389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 smtClean="0"/>
              <a:t>User-Level Process towards </a:t>
            </a:r>
            <a:r>
              <a:rPr kumimoji="1" lang="en-US" altLang="ja-JP" dirty="0" err="1" smtClean="0"/>
              <a:t>Exascale</a:t>
            </a:r>
            <a:r>
              <a:rPr kumimoji="1" lang="en-US" altLang="ja-JP" dirty="0" smtClean="0"/>
              <a:t> Systems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227781" y="3886200"/>
            <a:ext cx="8779896" cy="1752600"/>
          </a:xfrm>
        </p:spPr>
        <p:txBody>
          <a:bodyPr>
            <a:normAutofit/>
          </a:bodyPr>
          <a:lstStyle/>
          <a:p>
            <a:r>
              <a:rPr lang="en-US" altLang="ja-JP" sz="2800" dirty="0" smtClean="0"/>
              <a:t>Akio Shimada</a:t>
            </a:r>
            <a:r>
              <a:rPr lang="en-US" altLang="ja-JP" sz="2800" baseline="30000" dirty="0" smtClean="0"/>
              <a:t>[</a:t>
            </a:r>
            <a:r>
              <a:rPr lang="en-US" altLang="ja-JP" sz="2800" baseline="30000" dirty="0" smtClean="0">
                <a:cs typeface="Arial"/>
              </a:rPr>
              <a:t>1]</a:t>
            </a:r>
            <a:r>
              <a:rPr lang="en-US" altLang="ja-JP" sz="2800" dirty="0" smtClean="0"/>
              <a:t>, Atsushi Hori</a:t>
            </a:r>
            <a:r>
              <a:rPr lang="en-US" altLang="ja-JP" sz="2800" baseline="30000" dirty="0"/>
              <a:t>[</a:t>
            </a:r>
            <a:r>
              <a:rPr lang="en-US" altLang="ja-JP" sz="2800" baseline="30000" dirty="0">
                <a:cs typeface="Arial"/>
              </a:rPr>
              <a:t>1]</a:t>
            </a:r>
            <a:r>
              <a:rPr lang="en-US" altLang="ja-JP" sz="2800" dirty="0" smtClean="0"/>
              <a:t>, Yutaka Ishikawa</a:t>
            </a:r>
            <a:r>
              <a:rPr lang="en-US" altLang="ja-JP" sz="2800" baseline="30000" dirty="0"/>
              <a:t>[</a:t>
            </a:r>
            <a:r>
              <a:rPr lang="en-US" altLang="ja-JP" sz="2800" baseline="30000" dirty="0">
                <a:cs typeface="Arial"/>
              </a:rPr>
              <a:t>1]</a:t>
            </a:r>
            <a:r>
              <a:rPr lang="en-US" altLang="ja-JP" sz="2800" dirty="0" smtClean="0"/>
              <a:t>,</a:t>
            </a:r>
          </a:p>
          <a:p>
            <a:r>
              <a:rPr kumimoji="1" lang="en-US" altLang="ja-JP" sz="2800" dirty="0" err="1" smtClean="0"/>
              <a:t>Pavan</a:t>
            </a:r>
            <a:r>
              <a:rPr kumimoji="1" lang="en-US" altLang="ja-JP" sz="2800" dirty="0" smtClean="0"/>
              <a:t> </a:t>
            </a:r>
            <a:r>
              <a:rPr kumimoji="1" lang="en-US" altLang="ja-JP" sz="2800" dirty="0" err="1" smtClean="0"/>
              <a:t>Balaji</a:t>
            </a:r>
            <a:r>
              <a:rPr lang="en-US" altLang="ja-JP" sz="2800" baseline="30000" dirty="0" smtClean="0"/>
              <a:t>[</a:t>
            </a:r>
            <a:r>
              <a:rPr lang="en-US" altLang="ja-JP" sz="2800" baseline="30000" dirty="0" smtClean="0">
                <a:cs typeface="Arial"/>
              </a:rPr>
              <a:t>2]</a:t>
            </a:r>
            <a:endParaRPr kumimoji="1" lang="en-US" altLang="ja-JP" sz="2800" dirty="0" smtClean="0"/>
          </a:p>
          <a:p>
            <a:r>
              <a:rPr lang="en-US" altLang="ja-JP" sz="2400" baseline="30000" dirty="0" smtClean="0"/>
              <a:t>[</a:t>
            </a:r>
            <a:r>
              <a:rPr lang="en-US" altLang="ja-JP" sz="2400" baseline="30000" dirty="0">
                <a:cs typeface="Arial"/>
              </a:rPr>
              <a:t>1]</a:t>
            </a:r>
            <a:r>
              <a:rPr lang="en-US" altLang="ja-JP" sz="2400" dirty="0" smtClean="0"/>
              <a:t>RIKEN AICS, </a:t>
            </a:r>
            <a:r>
              <a:rPr lang="en-US" altLang="ja-JP" sz="2400" baseline="30000" dirty="0" smtClean="0"/>
              <a:t>[</a:t>
            </a:r>
            <a:r>
              <a:rPr lang="en-US" altLang="ja-JP" sz="2400" baseline="30000" dirty="0" smtClean="0">
                <a:cs typeface="Arial"/>
              </a:rPr>
              <a:t>2]</a:t>
            </a:r>
            <a:r>
              <a:rPr lang="en-US" altLang="ja-JP" sz="2400" dirty="0" smtClean="0"/>
              <a:t>Argonne National Laboratory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537551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90042"/>
            <a:ext cx="8229600" cy="927596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ULP API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1400"/>
          </a:xfrm>
        </p:spPr>
        <p:txBody>
          <a:bodyPr>
            <a:normAutofit fontScale="85000" lnSpcReduction="20000"/>
          </a:bodyPr>
          <a:lstStyle/>
          <a:p>
            <a:r>
              <a:rPr lang="en-US" altLang="ja-JP" dirty="0"/>
              <a:t>i</a:t>
            </a:r>
            <a:r>
              <a:rPr lang="en-US" altLang="ja-JP" dirty="0" smtClean="0"/>
              <a:t>nt pvas_u</a:t>
            </a:r>
            <a:r>
              <a:rPr kumimoji="1" lang="en-US" altLang="ja-JP" dirty="0" smtClean="0"/>
              <a:t>lp_create(int </a:t>
            </a:r>
            <a:r>
              <a:rPr kumimoji="1" lang="en-US" altLang="ja-JP" i="1" dirty="0" smtClean="0"/>
              <a:t>*pvd</a:t>
            </a:r>
            <a:r>
              <a:rPr kumimoji="1" lang="en-US" altLang="ja-JP" dirty="0" smtClean="0"/>
              <a:t>)</a:t>
            </a:r>
          </a:p>
          <a:p>
            <a:pPr lvl="1"/>
            <a:r>
              <a:rPr lang="en-US" altLang="ja-JP" dirty="0"/>
              <a:t>p</a:t>
            </a:r>
            <a:r>
              <a:rPr lang="en-US" altLang="ja-JP" dirty="0" smtClean="0"/>
              <a:t>vas_ulp_create creates address space for ULPs</a:t>
            </a:r>
          </a:p>
          <a:p>
            <a:r>
              <a:rPr lang="en-US" altLang="ja-JP" dirty="0" smtClean="0"/>
              <a:t>int pvas_ulp_destroy(int </a:t>
            </a:r>
            <a:r>
              <a:rPr lang="en-US" altLang="ja-JP" i="1" dirty="0" smtClean="0"/>
              <a:t>pvd</a:t>
            </a:r>
            <a:r>
              <a:rPr lang="en-US" altLang="ja-JP" dirty="0" smtClean="0"/>
              <a:t>)</a:t>
            </a:r>
            <a:endParaRPr lang="en-US" altLang="ja-JP" dirty="0"/>
          </a:p>
          <a:p>
            <a:pPr lvl="1"/>
            <a:r>
              <a:rPr lang="en-US" altLang="ja-JP" dirty="0"/>
              <a:t>p</a:t>
            </a:r>
            <a:r>
              <a:rPr lang="en-US" altLang="ja-JP" dirty="0" smtClean="0"/>
              <a:t>vas_ulp_destroy destroys </a:t>
            </a:r>
            <a:r>
              <a:rPr lang="en-US" altLang="ja-JP" dirty="0"/>
              <a:t>a created address </a:t>
            </a:r>
            <a:r>
              <a:rPr lang="en-US" altLang="ja-JP" dirty="0" smtClean="0"/>
              <a:t>space</a:t>
            </a:r>
            <a:endParaRPr kumimoji="1" lang="en-US" altLang="ja-JP" dirty="0" smtClean="0"/>
          </a:p>
          <a:p>
            <a:r>
              <a:rPr lang="en-US" altLang="ja-JP" dirty="0" smtClean="0"/>
              <a:t>int pvas_ulp_spawn(int </a:t>
            </a:r>
            <a:r>
              <a:rPr lang="en-US" altLang="ja-JP" i="1" dirty="0" smtClean="0"/>
              <a:t>pvd</a:t>
            </a:r>
            <a:r>
              <a:rPr lang="en-US" altLang="ja-JP" dirty="0" smtClean="0"/>
              <a:t>, int </a:t>
            </a:r>
            <a:r>
              <a:rPr lang="en-US" altLang="ja-JP" i="1" dirty="0" smtClean="0"/>
              <a:t>pvid</a:t>
            </a:r>
            <a:r>
              <a:rPr lang="en-US" altLang="ja-JP" dirty="0" smtClean="0"/>
              <a:t>, char </a:t>
            </a:r>
            <a:r>
              <a:rPr lang="en-US" altLang="ja-JP" i="1" dirty="0" smtClean="0"/>
              <a:t>*filename</a:t>
            </a:r>
            <a:r>
              <a:rPr lang="en-US" altLang="ja-JP" dirty="0" smtClean="0"/>
              <a:t>, char </a:t>
            </a:r>
            <a:r>
              <a:rPr lang="en-US" altLang="ja-JP" i="1" dirty="0" smtClean="0"/>
              <a:t>**argv</a:t>
            </a:r>
            <a:r>
              <a:rPr lang="en-US" altLang="ja-JP" dirty="0" smtClean="0"/>
              <a:t>, char </a:t>
            </a:r>
            <a:r>
              <a:rPr lang="en-US" altLang="ja-JP" i="1" dirty="0" smtClean="0"/>
              <a:t>**environ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/>
              <a:t>p</a:t>
            </a:r>
            <a:r>
              <a:rPr lang="en-US" altLang="ja-JP" dirty="0" smtClean="0"/>
              <a:t>vas_ulp_spawn spawns kernel-level process with a ULP</a:t>
            </a:r>
          </a:p>
          <a:p>
            <a:r>
              <a:rPr lang="en-US" altLang="ja-JP" dirty="0" smtClean="0"/>
              <a:t>int pvas_u</a:t>
            </a:r>
            <a:r>
              <a:rPr kumimoji="1" lang="en-US" altLang="ja-JP" dirty="0" smtClean="0"/>
              <a:t>lp_exec</a:t>
            </a:r>
            <a:r>
              <a:rPr lang="en-US" altLang="ja-JP" dirty="0" smtClean="0"/>
              <a:t>(int </a:t>
            </a:r>
            <a:r>
              <a:rPr lang="en-US" altLang="ja-JP" i="1" dirty="0" smtClean="0"/>
              <a:t>pvid</a:t>
            </a:r>
            <a:r>
              <a:rPr lang="en-US" altLang="ja-JP" dirty="0" smtClean="0"/>
              <a:t>, char </a:t>
            </a:r>
            <a:r>
              <a:rPr lang="en-US" altLang="ja-JP" i="1" dirty="0" smtClean="0"/>
              <a:t>*filename</a:t>
            </a:r>
            <a:r>
              <a:rPr lang="en-US" altLang="ja-JP" dirty="0" smtClean="0"/>
              <a:t>, char </a:t>
            </a:r>
            <a:r>
              <a:rPr lang="en-US" altLang="ja-JP" i="1" dirty="0" smtClean="0"/>
              <a:t>**argv</a:t>
            </a:r>
            <a:r>
              <a:rPr lang="en-US" altLang="ja-JP" dirty="0" smtClean="0"/>
              <a:t>, char </a:t>
            </a:r>
            <a:r>
              <a:rPr lang="en-US" altLang="ja-JP" i="1" dirty="0" smtClean="0"/>
              <a:t>**environ</a:t>
            </a:r>
            <a:r>
              <a:rPr lang="en-US" altLang="ja-JP" dirty="0" smtClean="0"/>
              <a:t>)</a:t>
            </a:r>
            <a:endParaRPr kumimoji="1" lang="en-US" altLang="ja-JP" dirty="0" smtClean="0"/>
          </a:p>
          <a:p>
            <a:pPr lvl="1"/>
            <a:r>
              <a:rPr lang="en-US" altLang="ja-JP" dirty="0"/>
              <a:t>p</a:t>
            </a:r>
            <a:r>
              <a:rPr lang="en-US" altLang="ja-JP" dirty="0" smtClean="0"/>
              <a:t>vas_ulp_exec creats and executes a new ULP</a:t>
            </a:r>
          </a:p>
          <a:p>
            <a:r>
              <a:rPr lang="en-US" altLang="ja-JP" dirty="0" smtClean="0"/>
              <a:t>int pvas_ulp_switch(int </a:t>
            </a:r>
            <a:r>
              <a:rPr lang="en-US" altLang="ja-JP" i="1" dirty="0" smtClean="0"/>
              <a:t>pvid</a:t>
            </a:r>
            <a:r>
              <a:rPr lang="en-US" altLang="ja-JP" dirty="0" smtClean="0"/>
              <a:t>)</a:t>
            </a:r>
          </a:p>
          <a:p>
            <a:pPr lvl="1"/>
            <a:r>
              <a:rPr lang="en-US" altLang="ja-JP" dirty="0"/>
              <a:t>p</a:t>
            </a:r>
            <a:r>
              <a:rPr kumimoji="1" lang="en-US" altLang="ja-JP" dirty="0" smtClean="0"/>
              <a:t>vas_ulp_switch conducts context from the current ULP to the indicated ULP</a:t>
            </a:r>
          </a:p>
        </p:txBody>
      </p:sp>
    </p:spTree>
    <p:extLst>
      <p:ext uri="{BB962C8B-B14F-4D97-AF65-F5344CB8AC3E}">
        <p14:creationId xmlns:p14="http://schemas.microsoft.com/office/powerpoint/2010/main" val="2267971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8289" y="61121"/>
            <a:ext cx="8958081" cy="601862"/>
          </a:xfrm>
        </p:spPr>
        <p:txBody>
          <a:bodyPr>
            <a:noAutofit/>
          </a:bodyPr>
          <a:lstStyle/>
          <a:p>
            <a:r>
              <a:rPr kumimoji="1" lang="en-US" altLang="ja-JP" sz="3200" dirty="0" smtClean="0"/>
              <a:t>Preliminary Evaluation (context switch performance)</a:t>
            </a:r>
            <a:endParaRPr kumimoji="1" lang="ja-JP" altLang="en-US" sz="32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4629943"/>
            <a:ext cx="8229600" cy="2154724"/>
          </a:xfrm>
        </p:spPr>
        <p:txBody>
          <a:bodyPr>
            <a:normAutofit fontScale="62500" lnSpcReduction="20000"/>
          </a:bodyPr>
          <a:lstStyle/>
          <a:p>
            <a:r>
              <a:rPr kumimoji="1" lang="en-US" altLang="ja-JP" dirty="0" smtClean="0"/>
              <a:t>Benchmark</a:t>
            </a:r>
          </a:p>
          <a:p>
            <a:pPr lvl="1"/>
            <a:r>
              <a:rPr lang="en-US" altLang="ja-JP" dirty="0" smtClean="0"/>
              <a:t>Invoking multiple parallel processes on a single CPU core</a:t>
            </a:r>
          </a:p>
          <a:p>
            <a:pPr lvl="1"/>
            <a:r>
              <a:rPr lang="en-US" altLang="ja-JP" dirty="0" smtClean="0"/>
              <a:t>A parallel process may be a kernel-level process or a kernel-level thread or a user-level thread or a user-level process</a:t>
            </a:r>
          </a:p>
          <a:p>
            <a:pPr lvl="1"/>
            <a:r>
              <a:rPr kumimoji="1" lang="en-US" altLang="ja-JP" dirty="0" smtClean="0"/>
              <a:t>Measuring a </a:t>
            </a:r>
            <a:r>
              <a:rPr lang="en-US" altLang="ja-JP" dirty="0" smtClean="0"/>
              <a:t>time elapsed until all</a:t>
            </a:r>
            <a:r>
              <a:rPr kumimoji="1" lang="en-US" altLang="ja-JP" dirty="0" smtClean="0"/>
              <a:t> paralle</a:t>
            </a:r>
            <a:r>
              <a:rPr lang="en-US" altLang="ja-JP" dirty="0" smtClean="0"/>
              <a:t>l process performs context switch 1000 times</a:t>
            </a:r>
          </a:p>
          <a:p>
            <a:r>
              <a:rPr kumimoji="1" lang="en-US" altLang="ja-JP" dirty="0" smtClean="0"/>
              <a:t>The performance of the ULP is competitive with </a:t>
            </a:r>
            <a:r>
              <a:rPr lang="en-US" altLang="ja-JP" dirty="0" smtClean="0"/>
              <a:t>that of the </a:t>
            </a:r>
            <a:r>
              <a:rPr kumimoji="1" lang="en-US" altLang="ja-JP" dirty="0" smtClean="0"/>
              <a:t>user-level thread</a:t>
            </a:r>
            <a:endParaRPr kumimoji="1" lang="ja-JP" altLang="en-US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442" y="669884"/>
            <a:ext cx="6355503" cy="4113377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7306946" y="773024"/>
            <a:ext cx="1638598" cy="14770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altLang="ja-JP" sz="1200" b="1" dirty="0" smtClean="0">
                <a:solidFill>
                  <a:schemeClr val="tx1"/>
                </a:solidFill>
              </a:rPr>
              <a:t>Environment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CPU: Inte</a:t>
            </a:r>
            <a:r>
              <a:rPr lang="en-US" altLang="ja-JP" sz="1200" dirty="0" smtClean="0">
                <a:solidFill>
                  <a:schemeClr val="tx1"/>
                </a:solidFill>
              </a:rPr>
              <a:t>l Xeon X5670 </a:t>
            </a:r>
          </a:p>
          <a:p>
            <a:r>
              <a:rPr lang="en-US" altLang="ja-JP" sz="1200" dirty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         2.93 GHz</a:t>
            </a:r>
          </a:p>
          <a:p>
            <a:r>
              <a:rPr kumimoji="1" lang="en-US" altLang="ja-JP" sz="1200" dirty="0" smtClean="0">
                <a:solidFill>
                  <a:schemeClr val="tx1"/>
                </a:solidFill>
              </a:rPr>
              <a:t>OS   : Linux 2.6.32-el6</a:t>
            </a:r>
          </a:p>
          <a:p>
            <a:r>
              <a:rPr lang="en-US" altLang="ja-JP" sz="1200" dirty="0">
                <a:solidFill>
                  <a:schemeClr val="tx1"/>
                </a:solidFill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</a:rPr>
              <a:t>         for x86_64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下矢印 5"/>
          <p:cNvSpPr/>
          <p:nvPr/>
        </p:nvSpPr>
        <p:spPr>
          <a:xfrm>
            <a:off x="524573" y="869652"/>
            <a:ext cx="426869" cy="3402686"/>
          </a:xfrm>
          <a:prstGeom prst="downArrow">
            <a:avLst/>
          </a:prstGeom>
          <a:ln w="19050">
            <a:solidFill>
              <a:schemeClr val="accent5">
                <a:lumMod val="60000"/>
                <a:lumOff val="40000"/>
              </a:schemeClr>
            </a:solidFill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 rot="10800000">
            <a:off x="495545" y="1808324"/>
            <a:ext cx="461665" cy="14969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en-US" altLang="ja-JP" dirty="0" smtClean="0">
                <a:solidFill>
                  <a:schemeClr val="bg1"/>
                </a:solidFill>
              </a:rPr>
              <a:t>Lower is better</a:t>
            </a:r>
            <a:endParaRPr kumimoji="1" lang="ja-JP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0839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37065"/>
            <a:ext cx="8229600" cy="867305"/>
          </a:xfrm>
        </p:spPr>
        <p:txBody>
          <a:bodyPr/>
          <a:lstStyle/>
          <a:p>
            <a:r>
              <a:rPr kumimoji="1" lang="en-US" altLang="ja-JP" dirty="0" smtClean="0"/>
              <a:t>Summary and 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Summary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 smtClean="0"/>
              <a:t>ULP enables the </a:t>
            </a:r>
            <a:r>
              <a:rPr lang="en-US" altLang="ja-JP" dirty="0" smtClean="0"/>
              <a:t>low-overhead oversubscription </a:t>
            </a:r>
            <a:r>
              <a:rPr lang="en-US" altLang="ja-JP" dirty="0" smtClean="0"/>
              <a:t>by avoiding the overhead of </a:t>
            </a:r>
            <a:r>
              <a:rPr lang="en-US" altLang="ja-JP" dirty="0" smtClean="0"/>
              <a:t>the process context switch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The </a:t>
            </a:r>
            <a:r>
              <a:rPr lang="en-US" altLang="ja-JP" dirty="0" smtClean="0"/>
              <a:t>oversubscription </a:t>
            </a:r>
            <a:r>
              <a:rPr lang="en-US" altLang="ja-JP" dirty="0" smtClean="0"/>
              <a:t>using ULP does not </a:t>
            </a:r>
            <a:r>
              <a:rPr lang="en-US" altLang="ja-JP" dirty="0" smtClean="0"/>
              <a:t>require any modification to the application</a:t>
            </a:r>
            <a:endParaRPr lang="en-US" altLang="ja-JP" dirty="0" smtClean="0"/>
          </a:p>
          <a:p>
            <a:r>
              <a:rPr lang="en-US" altLang="ja-JP" dirty="0" smtClean="0"/>
              <a:t>Future work</a:t>
            </a:r>
          </a:p>
          <a:p>
            <a:pPr lvl="1"/>
            <a:r>
              <a:rPr lang="en-US" altLang="ja-JP" dirty="0" smtClean="0"/>
              <a:t>Future work is to embed </a:t>
            </a:r>
            <a:r>
              <a:rPr lang="en-US" altLang="ja-JP" dirty="0" smtClean="0"/>
              <a:t>the capability of the ULP in the </a:t>
            </a:r>
            <a:r>
              <a:rPr lang="en-US" altLang="ja-JP" dirty="0" smtClean="0"/>
              <a:t>MPI runtimes </a:t>
            </a:r>
            <a:r>
              <a:rPr lang="en-US" altLang="ja-JP" dirty="0" smtClean="0"/>
              <a:t>and </a:t>
            </a:r>
            <a:r>
              <a:rPr lang="en-US" altLang="ja-JP" dirty="0" smtClean="0"/>
              <a:t>evaluate it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133759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MPI </a:t>
            </a:r>
            <a:r>
              <a:rPr kumimoji="1" lang="en-US" altLang="ja-JP" dirty="0" smtClean="0"/>
              <a:t>processes running on a HPC cluster communicate with each </a:t>
            </a:r>
            <a:r>
              <a:rPr kumimoji="1" lang="en-US" altLang="ja-JP" dirty="0" smtClean="0"/>
              <a:t>other to e</a:t>
            </a:r>
            <a:r>
              <a:rPr lang="en-US" altLang="ja-JP" dirty="0" smtClean="0"/>
              <a:t>xchange the data for parallel computation</a:t>
            </a:r>
          </a:p>
          <a:p>
            <a:pPr lvl="1"/>
            <a:r>
              <a:rPr lang="en-US" altLang="ja-JP" dirty="0"/>
              <a:t>An MPI process must wait for a completion of a </a:t>
            </a:r>
            <a:r>
              <a:rPr lang="en-US" altLang="ja-JP" dirty="0" smtClean="0"/>
              <a:t>communication</a:t>
            </a:r>
            <a:endParaRPr kumimoji="1" lang="en-US" altLang="ja-JP" dirty="0" smtClean="0"/>
          </a:p>
          <a:p>
            <a:r>
              <a:rPr lang="en-US" altLang="ja-JP" dirty="0" smtClean="0"/>
              <a:t>Latency </a:t>
            </a:r>
            <a:r>
              <a:rPr lang="en-US" altLang="ja-JP" dirty="0" smtClean="0"/>
              <a:t>hiding can be considered as an important </a:t>
            </a:r>
            <a:r>
              <a:rPr lang="en-US" altLang="ja-JP" dirty="0" smtClean="0"/>
              <a:t>issue towards </a:t>
            </a:r>
            <a:r>
              <a:rPr lang="en-US" altLang="ja-JP" dirty="0" err="1" smtClean="0"/>
              <a:t>Exascale</a:t>
            </a:r>
            <a:r>
              <a:rPr lang="en-US" altLang="ja-JP" dirty="0" smtClean="0"/>
              <a:t> systems</a:t>
            </a:r>
          </a:p>
          <a:p>
            <a:pPr lvl="1"/>
            <a:r>
              <a:rPr lang="en-US" altLang="ja-JP" dirty="0" smtClean="0"/>
              <a:t>Network </a:t>
            </a:r>
            <a:r>
              <a:rPr lang="en-US" altLang="ja-JP" dirty="0"/>
              <a:t>system of a HPC cluster will be </a:t>
            </a:r>
            <a:r>
              <a:rPr lang="en-US" altLang="ja-JP" dirty="0" smtClean="0"/>
              <a:t>larger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496772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Methods for Latency Hiding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Non-blocking communication</a:t>
            </a:r>
          </a:p>
          <a:p>
            <a:pPr lvl="1"/>
            <a:r>
              <a:rPr lang="en-US" altLang="ja-JP" dirty="0" smtClean="0"/>
              <a:t>Overlapping communication and computation</a:t>
            </a:r>
            <a:endParaRPr kumimoji="1" lang="en-US" altLang="ja-JP" dirty="0" smtClean="0"/>
          </a:p>
          <a:p>
            <a:r>
              <a:rPr lang="en-US" altLang="ja-JP" dirty="0">
                <a:solidFill>
                  <a:srgbClr val="FF0000"/>
                </a:solidFill>
              </a:rPr>
              <a:t>O</a:t>
            </a:r>
            <a:r>
              <a:rPr lang="en-US" altLang="ja-JP" dirty="0" smtClean="0">
                <a:solidFill>
                  <a:srgbClr val="FF0000"/>
                </a:solidFill>
              </a:rPr>
              <a:t>versubscription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Binding multiple </a:t>
            </a:r>
            <a:r>
              <a:rPr lang="en-US" altLang="ja-JP" dirty="0" smtClean="0">
                <a:solidFill>
                  <a:srgbClr val="FF0000"/>
                </a:solidFill>
              </a:rPr>
              <a:t>processes </a:t>
            </a:r>
            <a:r>
              <a:rPr lang="en-US" altLang="ja-JP" dirty="0" smtClean="0">
                <a:solidFill>
                  <a:srgbClr val="FF0000"/>
                </a:solidFill>
              </a:rPr>
              <a:t>to one CPU core</a:t>
            </a:r>
          </a:p>
          <a:p>
            <a:pPr lvl="1"/>
            <a:r>
              <a:rPr kumimoji="1" lang="en-US" altLang="ja-JP" dirty="0" smtClean="0">
                <a:solidFill>
                  <a:srgbClr val="FF0000"/>
                </a:solidFill>
              </a:rPr>
              <a:t>Switching process when a process is blocked to wait for a completion of a communication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60935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819"/>
            <a:ext cx="8229600" cy="996926"/>
          </a:xfrm>
        </p:spPr>
        <p:txBody>
          <a:bodyPr/>
          <a:lstStyle/>
          <a:p>
            <a:r>
              <a:rPr kumimoji="1" lang="en-US" altLang="ja-JP" dirty="0" smtClean="0"/>
              <a:t>Problem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285510"/>
            <a:ext cx="8229600" cy="5367977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Process context switch is slow</a:t>
            </a:r>
          </a:p>
          <a:p>
            <a:pPr lvl="1"/>
            <a:r>
              <a:rPr lang="en-US" altLang="ja-JP" dirty="0" smtClean="0"/>
              <a:t>The overhead of process context spoils the benefit of the process oversubscription in some cases [ </a:t>
            </a:r>
            <a:r>
              <a:rPr lang="en-US" altLang="ja-JP" dirty="0" err="1" smtClean="0"/>
              <a:t>Lancu</a:t>
            </a:r>
            <a:r>
              <a:rPr lang="en-US" altLang="ja-JP" dirty="0" smtClean="0"/>
              <a:t> et al. IPDPS 2010 ]</a:t>
            </a:r>
          </a:p>
          <a:p>
            <a:pPr lvl="2"/>
            <a:r>
              <a:rPr lang="en-US" altLang="ja-JP" dirty="0" smtClean="0"/>
              <a:t>The overhead of jumping into the kernel </a:t>
            </a:r>
            <a:r>
              <a:rPr lang="en-US" altLang="ja-JP" dirty="0" smtClean="0"/>
              <a:t>context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The overhead of the address space switching</a:t>
            </a:r>
          </a:p>
        </p:txBody>
      </p:sp>
    </p:spTree>
    <p:extLst>
      <p:ext uri="{BB962C8B-B14F-4D97-AF65-F5344CB8AC3E}">
        <p14:creationId xmlns:p14="http://schemas.microsoft.com/office/powerpoint/2010/main" val="1622961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23068"/>
            <a:ext cx="8229600" cy="796380"/>
          </a:xfrm>
        </p:spPr>
        <p:txBody>
          <a:bodyPr/>
          <a:lstStyle/>
          <a:p>
            <a:r>
              <a:rPr kumimoji="1" lang="en-US" altLang="ja-JP" dirty="0" smtClean="0"/>
              <a:t>Conventional Approach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63408"/>
            <a:ext cx="8229600" cy="5177152"/>
          </a:xfrm>
        </p:spPr>
        <p:txBody>
          <a:bodyPr>
            <a:normAutofit fontScale="85000" lnSpcReduction="10000"/>
          </a:bodyPr>
          <a:lstStyle/>
          <a:p>
            <a:r>
              <a:rPr kumimoji="1" lang="en-US" altLang="ja-JP" dirty="0" smtClean="0"/>
              <a:t>The </a:t>
            </a:r>
            <a:r>
              <a:rPr lang="en-US" altLang="ja-JP" dirty="0" smtClean="0"/>
              <a:t>o</a:t>
            </a:r>
            <a:r>
              <a:rPr kumimoji="1" lang="en-US" altLang="ja-JP" dirty="0" smtClean="0"/>
              <a:t>versubscription using user-level </a:t>
            </a:r>
            <a:r>
              <a:rPr kumimoji="1" lang="en-US" altLang="ja-JP" dirty="0" smtClean="0"/>
              <a:t>thread</a:t>
            </a:r>
            <a:r>
              <a:rPr lang="en-US" altLang="ja-JP" dirty="0"/>
              <a:t> 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en-US" altLang="ja-JP" dirty="0" smtClean="0"/>
              <a:t>(</a:t>
            </a:r>
            <a:r>
              <a:rPr kumimoji="1" lang="en-US" altLang="ja-JP" dirty="0" smtClean="0"/>
              <a:t>e.g. FG-MPI)</a:t>
            </a:r>
          </a:p>
          <a:p>
            <a:pPr lvl="1"/>
            <a:r>
              <a:rPr kumimoji="1" lang="en-US" altLang="ja-JP" dirty="0" smtClean="0"/>
              <a:t>Invoking multiple user-level threads within a process</a:t>
            </a:r>
          </a:p>
          <a:p>
            <a:pPr lvl="1"/>
            <a:r>
              <a:rPr kumimoji="1" lang="en-US" altLang="ja-JP" dirty="0" smtClean="0"/>
              <a:t>Assigning a role of an MPI process to a user-level thread</a:t>
            </a:r>
          </a:p>
          <a:p>
            <a:r>
              <a:rPr lang="en-US" altLang="ja-JP" dirty="0" smtClean="0"/>
              <a:t>Pros and cons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Pros</a:t>
            </a:r>
          </a:p>
          <a:p>
            <a:pPr lvl="2"/>
            <a:r>
              <a:rPr lang="en-US" altLang="ja-JP" dirty="0" smtClean="0"/>
              <a:t>Fast context switch</a:t>
            </a:r>
          </a:p>
          <a:p>
            <a:pPr lvl="3"/>
            <a:r>
              <a:rPr lang="en-US" altLang="ja-JP" dirty="0" smtClean="0"/>
              <a:t>The context </a:t>
            </a:r>
            <a:r>
              <a:rPr lang="en-US" altLang="ja-JP" dirty="0" smtClean="0"/>
              <a:t>switch between user-level threads can be </a:t>
            </a:r>
            <a:r>
              <a:rPr lang="en-US" altLang="ja-JP" dirty="0" smtClean="0"/>
              <a:t>conducte</a:t>
            </a:r>
            <a:r>
              <a:rPr lang="en-US" altLang="ja-JP" dirty="0" smtClean="0"/>
              <a:t>d </a:t>
            </a:r>
            <a:r>
              <a:rPr lang="en-US" altLang="ja-JP" dirty="0" smtClean="0"/>
              <a:t>in the user-space</a:t>
            </a:r>
          </a:p>
          <a:p>
            <a:pPr lvl="3"/>
            <a:r>
              <a:rPr lang="en-US" altLang="ja-JP" dirty="0" smtClean="0"/>
              <a:t>The context </a:t>
            </a:r>
            <a:r>
              <a:rPr lang="en-US" altLang="ja-JP" dirty="0" smtClean="0"/>
              <a:t>switch between user-level threads does not require address space switching</a:t>
            </a:r>
          </a:p>
          <a:p>
            <a:pPr lvl="1"/>
            <a:r>
              <a:rPr kumimoji="1" lang="en-US" altLang="ja-JP" dirty="0" smtClean="0"/>
              <a:t>Cons</a:t>
            </a:r>
          </a:p>
          <a:p>
            <a:pPr lvl="2"/>
            <a:r>
              <a:rPr lang="en-US" altLang="ja-JP" dirty="0" smtClean="0"/>
              <a:t>Modification to the application is required</a:t>
            </a:r>
            <a:endParaRPr lang="en-US" altLang="ja-JP" dirty="0" smtClean="0"/>
          </a:p>
          <a:p>
            <a:pPr lvl="3"/>
            <a:r>
              <a:rPr lang="en-US" altLang="ja-JP" dirty="0" smtClean="0"/>
              <a:t>Program code (text) and data (data, </a:t>
            </a:r>
            <a:r>
              <a:rPr lang="en-US" altLang="ja-JP" dirty="0" err="1" smtClean="0"/>
              <a:t>bss</a:t>
            </a:r>
            <a:r>
              <a:rPr lang="en-US" altLang="ja-JP" dirty="0" smtClean="0"/>
              <a:t> and heap) are shared among </a:t>
            </a:r>
            <a:r>
              <a:rPr lang="en-US" altLang="ja-JP" dirty="0" smtClean="0"/>
              <a:t>user-level threads playing a role of an MPI process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65095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01283"/>
            <a:ext cx="8229600" cy="872270"/>
          </a:xfrm>
        </p:spPr>
        <p:txBody>
          <a:bodyPr/>
          <a:lstStyle/>
          <a:p>
            <a:r>
              <a:rPr kumimoji="1" lang="en-US" altLang="ja-JP" dirty="0" smtClean="0"/>
              <a:t>Our Solution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87421" y="1217653"/>
            <a:ext cx="8582525" cy="3307557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User-level process (ULP)</a:t>
            </a:r>
          </a:p>
          <a:p>
            <a:pPr lvl="1"/>
            <a:r>
              <a:rPr lang="en-US" altLang="ja-JP" dirty="0" smtClean="0"/>
              <a:t>ULP is a “</a:t>
            </a:r>
            <a:r>
              <a:rPr lang="en-US" altLang="ja-JP" dirty="0"/>
              <a:t>p</a:t>
            </a:r>
            <a:r>
              <a:rPr lang="en-US" altLang="ja-JP" dirty="0" smtClean="0"/>
              <a:t>rocess”, which can be schedules in the user-space</a:t>
            </a:r>
          </a:p>
          <a:p>
            <a:pPr lvl="2"/>
            <a:r>
              <a:rPr lang="en-US" altLang="ja-JP" dirty="0" smtClean="0"/>
              <a:t>The ULP has the beneficial features of the user-level thread</a:t>
            </a:r>
          </a:p>
          <a:p>
            <a:pPr lvl="2"/>
            <a:r>
              <a:rPr lang="en-US" altLang="ja-JP" dirty="0" smtClean="0"/>
              <a:t>The ULP has its own program code and data. (Therefore, we equate the ULP with “process”.)</a:t>
            </a:r>
          </a:p>
          <a:p>
            <a:pPr lvl="1"/>
            <a:r>
              <a:rPr lang="en-US" altLang="ja-JP" dirty="0" smtClean="0"/>
              <a:t>Capability of ULP</a:t>
            </a:r>
          </a:p>
          <a:p>
            <a:pPr lvl="2"/>
            <a:r>
              <a:rPr lang="en-US" altLang="ja-JP" dirty="0" smtClean="0"/>
              <a:t>The </a:t>
            </a:r>
            <a:r>
              <a:rPr lang="en-US" altLang="ja-JP" dirty="0" smtClean="0"/>
              <a:t>ULP enables the </a:t>
            </a:r>
            <a:r>
              <a:rPr lang="en-US" altLang="ja-JP" dirty="0" smtClean="0"/>
              <a:t>low-overhead process </a:t>
            </a:r>
            <a:r>
              <a:rPr lang="en-US" altLang="ja-JP" dirty="0" smtClean="0"/>
              <a:t>oversubscription</a:t>
            </a:r>
          </a:p>
          <a:p>
            <a:pPr lvl="2"/>
            <a:r>
              <a:rPr lang="en-US" altLang="ja-JP" dirty="0" smtClean="0"/>
              <a:t>Modification to the application is not required</a:t>
            </a:r>
            <a:endParaRPr lang="en-US" altLang="ja-JP" dirty="0" smtClean="0"/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8823701"/>
              </p:ext>
            </p:extLst>
          </p:nvPr>
        </p:nvGraphicFramePr>
        <p:xfrm>
          <a:off x="457199" y="4686522"/>
          <a:ext cx="8229600" cy="1515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1651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Kernel-level</a:t>
                      </a:r>
                      <a:r>
                        <a:rPr kumimoji="1" lang="en-US" altLang="ja-JP" baseline="0" dirty="0" smtClean="0"/>
                        <a:t> Process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User-level Thread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User-level Process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1651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Context</a:t>
                      </a:r>
                      <a:r>
                        <a:rPr kumimoji="1" lang="en-US" altLang="ja-JP" baseline="0" dirty="0" smtClean="0"/>
                        <a:t> switch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Slow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Fast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Fast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71708"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Modification</a:t>
                      </a:r>
                      <a:r>
                        <a:rPr kumimoji="1" lang="en-US" altLang="ja-JP" baseline="0" dirty="0" smtClean="0"/>
                        <a:t> to the application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rgbClr val="FF0000"/>
                          </a:solidFill>
                        </a:rPr>
                        <a:t>Not required</a:t>
                      </a:r>
                      <a:endParaRPr kumimoji="1" lang="ja-JP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Required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u="none" dirty="0" smtClean="0">
                          <a:solidFill>
                            <a:srgbClr val="FF0000"/>
                          </a:solidFill>
                        </a:rPr>
                        <a:t>Not required</a:t>
                      </a:r>
                      <a:endParaRPr kumimoji="1" lang="ja-JP" altLang="en-US" u="non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749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4333"/>
            <a:ext cx="8229600" cy="601779"/>
          </a:xfrm>
        </p:spPr>
        <p:txBody>
          <a:bodyPr>
            <a:normAutofit fontScale="90000"/>
          </a:bodyPr>
          <a:lstStyle/>
          <a:p>
            <a:r>
              <a:rPr kumimoji="1" lang="en-US" altLang="ja-JP" dirty="0" smtClean="0"/>
              <a:t>Overview of User-level Process</a:t>
            </a:r>
            <a:endParaRPr kumimoji="1" lang="ja-JP" altLang="en-US" dirty="0"/>
          </a:p>
        </p:txBody>
      </p:sp>
      <p:sp>
        <p:nvSpPr>
          <p:cNvPr id="74" name="正方形/長方形 73"/>
          <p:cNvSpPr/>
          <p:nvPr/>
        </p:nvSpPr>
        <p:spPr>
          <a:xfrm>
            <a:off x="571022" y="2271065"/>
            <a:ext cx="532274" cy="1123548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5" name="正方形/長方形 74"/>
          <p:cNvSpPr/>
          <p:nvPr/>
        </p:nvSpPr>
        <p:spPr>
          <a:xfrm>
            <a:off x="571023" y="3696400"/>
            <a:ext cx="1765185" cy="324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</a:rPr>
              <a:t>Task Scheduler (Kernel-space)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638033" y="2460901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data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21" name="正方形/長方形 120"/>
          <p:cNvSpPr/>
          <p:nvPr/>
        </p:nvSpPr>
        <p:spPr>
          <a:xfrm>
            <a:off x="638033" y="2596285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err="1" smtClean="0">
                <a:solidFill>
                  <a:srgbClr val="000000"/>
                </a:solidFill>
              </a:rPr>
              <a:t>bss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22" name="正方形/長方形 121"/>
          <p:cNvSpPr/>
          <p:nvPr/>
        </p:nvSpPr>
        <p:spPr>
          <a:xfrm>
            <a:off x="638033" y="2320422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text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23" name="正方形/長方形 122"/>
          <p:cNvSpPr/>
          <p:nvPr/>
        </p:nvSpPr>
        <p:spPr>
          <a:xfrm>
            <a:off x="4999627" y="2072673"/>
            <a:ext cx="1457725" cy="102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data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24" name="正方形/長方形 123"/>
          <p:cNvSpPr/>
          <p:nvPr/>
        </p:nvSpPr>
        <p:spPr>
          <a:xfrm>
            <a:off x="4956328" y="1868272"/>
            <a:ext cx="1552543" cy="151448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5" name="正方形/長方形 124"/>
          <p:cNvSpPr/>
          <p:nvPr/>
        </p:nvSpPr>
        <p:spPr>
          <a:xfrm>
            <a:off x="643097" y="2734651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heap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26" name="正方形/長方形 125"/>
          <p:cNvSpPr/>
          <p:nvPr/>
        </p:nvSpPr>
        <p:spPr>
          <a:xfrm>
            <a:off x="1186968" y="2267491"/>
            <a:ext cx="532274" cy="1126292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7" name="正方形/長方形 126"/>
          <p:cNvSpPr/>
          <p:nvPr/>
        </p:nvSpPr>
        <p:spPr>
          <a:xfrm>
            <a:off x="1253979" y="2457529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data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1253979" y="2592913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err="1" smtClean="0">
                <a:solidFill>
                  <a:srgbClr val="000000"/>
                </a:solidFill>
              </a:rPr>
              <a:t>bss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29" name="正方形/長方形 128"/>
          <p:cNvSpPr/>
          <p:nvPr/>
        </p:nvSpPr>
        <p:spPr>
          <a:xfrm>
            <a:off x="1253979" y="2317050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text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30" name="正方形/長方形 129"/>
          <p:cNvSpPr/>
          <p:nvPr/>
        </p:nvSpPr>
        <p:spPr>
          <a:xfrm>
            <a:off x="1259043" y="2731279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heap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31" name="正方形/長方形 130"/>
          <p:cNvSpPr/>
          <p:nvPr/>
        </p:nvSpPr>
        <p:spPr>
          <a:xfrm>
            <a:off x="1803934" y="2268387"/>
            <a:ext cx="532274" cy="112539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2" name="正方形/長方形 131"/>
          <p:cNvSpPr/>
          <p:nvPr/>
        </p:nvSpPr>
        <p:spPr>
          <a:xfrm>
            <a:off x="1870945" y="2458359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data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33" name="正方形/長方形 132"/>
          <p:cNvSpPr/>
          <p:nvPr/>
        </p:nvSpPr>
        <p:spPr>
          <a:xfrm>
            <a:off x="1870945" y="2593743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err="1" smtClean="0">
                <a:solidFill>
                  <a:srgbClr val="000000"/>
                </a:solidFill>
              </a:rPr>
              <a:t>bss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34" name="正方形/長方形 133"/>
          <p:cNvSpPr/>
          <p:nvPr/>
        </p:nvSpPr>
        <p:spPr>
          <a:xfrm>
            <a:off x="1870945" y="2317880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text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35" name="正方形/長方形 134"/>
          <p:cNvSpPr/>
          <p:nvPr/>
        </p:nvSpPr>
        <p:spPr>
          <a:xfrm>
            <a:off x="1876009" y="2732109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heap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36" name="正方形/長方形 135"/>
          <p:cNvSpPr/>
          <p:nvPr/>
        </p:nvSpPr>
        <p:spPr>
          <a:xfrm>
            <a:off x="2691341" y="1427296"/>
            <a:ext cx="1876342" cy="1960903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37" name="正方形/長方形 136"/>
          <p:cNvSpPr/>
          <p:nvPr/>
        </p:nvSpPr>
        <p:spPr>
          <a:xfrm>
            <a:off x="2784975" y="2982180"/>
            <a:ext cx="1694591" cy="324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</a:rPr>
              <a:t>Task </a:t>
            </a:r>
            <a:r>
              <a:rPr lang="en-US" altLang="ja-JP" sz="800" dirty="0" smtClean="0">
                <a:solidFill>
                  <a:schemeClr val="tx1"/>
                </a:solidFill>
              </a:rPr>
              <a:t>S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cheduler (User-space)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138" name="正方形/長方形 137"/>
          <p:cNvSpPr/>
          <p:nvPr/>
        </p:nvSpPr>
        <p:spPr>
          <a:xfrm>
            <a:off x="2812852" y="1881723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data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39" name="フリーフォーム 138"/>
          <p:cNvSpPr/>
          <p:nvPr/>
        </p:nvSpPr>
        <p:spPr>
          <a:xfrm>
            <a:off x="2978735" y="2453258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0" name="正方形/長方形 139"/>
          <p:cNvSpPr/>
          <p:nvPr/>
        </p:nvSpPr>
        <p:spPr>
          <a:xfrm>
            <a:off x="2812852" y="2017107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err="1" smtClean="0">
                <a:solidFill>
                  <a:srgbClr val="000000"/>
                </a:solidFill>
              </a:rPr>
              <a:t>bss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41" name="正方形/長方形 140"/>
          <p:cNvSpPr/>
          <p:nvPr/>
        </p:nvSpPr>
        <p:spPr>
          <a:xfrm>
            <a:off x="2812852" y="1741244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text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42" name="正方形/長方形 141"/>
          <p:cNvSpPr/>
          <p:nvPr/>
        </p:nvSpPr>
        <p:spPr>
          <a:xfrm>
            <a:off x="2817916" y="2155473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heap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43" name="正方形/長方形 142"/>
          <p:cNvSpPr/>
          <p:nvPr/>
        </p:nvSpPr>
        <p:spPr>
          <a:xfrm>
            <a:off x="3428798" y="1878351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data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44" name="フリーフォーム 143"/>
          <p:cNvSpPr/>
          <p:nvPr/>
        </p:nvSpPr>
        <p:spPr>
          <a:xfrm>
            <a:off x="3594681" y="2449886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5" name="正方形/長方形 144"/>
          <p:cNvSpPr/>
          <p:nvPr/>
        </p:nvSpPr>
        <p:spPr>
          <a:xfrm>
            <a:off x="3428798" y="2013735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err="1" smtClean="0">
                <a:solidFill>
                  <a:srgbClr val="000000"/>
                </a:solidFill>
              </a:rPr>
              <a:t>bss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46" name="正方形/長方形 145"/>
          <p:cNvSpPr/>
          <p:nvPr/>
        </p:nvSpPr>
        <p:spPr>
          <a:xfrm>
            <a:off x="3428798" y="1737872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text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47" name="正方形/長方形 146"/>
          <p:cNvSpPr/>
          <p:nvPr/>
        </p:nvSpPr>
        <p:spPr>
          <a:xfrm>
            <a:off x="3433862" y="2152101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heap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48" name="正方形/長方形 147"/>
          <p:cNvSpPr/>
          <p:nvPr/>
        </p:nvSpPr>
        <p:spPr>
          <a:xfrm>
            <a:off x="4045764" y="1879181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data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49" name="フリーフォーム 148"/>
          <p:cNvSpPr/>
          <p:nvPr/>
        </p:nvSpPr>
        <p:spPr>
          <a:xfrm>
            <a:off x="4211647" y="2450716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0" name="正方形/長方形 149"/>
          <p:cNvSpPr/>
          <p:nvPr/>
        </p:nvSpPr>
        <p:spPr>
          <a:xfrm>
            <a:off x="4045764" y="2014565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err="1" smtClean="0">
                <a:solidFill>
                  <a:srgbClr val="000000"/>
                </a:solidFill>
              </a:rPr>
              <a:t>bss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51" name="正方形/長方形 150"/>
          <p:cNvSpPr/>
          <p:nvPr/>
        </p:nvSpPr>
        <p:spPr>
          <a:xfrm>
            <a:off x="4045764" y="1738702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text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52" name="正方形/長方形 151"/>
          <p:cNvSpPr/>
          <p:nvPr/>
        </p:nvSpPr>
        <p:spPr>
          <a:xfrm>
            <a:off x="4050828" y="2152931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heap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53" name="テキスト ボックス 152"/>
          <p:cNvSpPr txBox="1"/>
          <p:nvPr/>
        </p:nvSpPr>
        <p:spPr>
          <a:xfrm>
            <a:off x="498639" y="1974365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 smtClean="0"/>
              <a:t>Kernel-level</a:t>
            </a:r>
          </a:p>
          <a:p>
            <a:pPr algn="ctr"/>
            <a:r>
              <a:rPr kumimoji="1" lang="en-US" altLang="ja-JP" sz="800" dirty="0" smtClean="0"/>
              <a:t>Process</a:t>
            </a:r>
          </a:p>
        </p:txBody>
      </p:sp>
      <p:sp>
        <p:nvSpPr>
          <p:cNvPr id="154" name="角丸四角形 153"/>
          <p:cNvSpPr/>
          <p:nvPr/>
        </p:nvSpPr>
        <p:spPr>
          <a:xfrm>
            <a:off x="2776877" y="1677843"/>
            <a:ext cx="471504" cy="1109549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5" name="角丸四角形 154"/>
          <p:cNvSpPr/>
          <p:nvPr/>
        </p:nvSpPr>
        <p:spPr>
          <a:xfrm>
            <a:off x="3393797" y="1679648"/>
            <a:ext cx="471504" cy="1109549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6" name="角丸四角形 155"/>
          <p:cNvSpPr/>
          <p:nvPr/>
        </p:nvSpPr>
        <p:spPr>
          <a:xfrm>
            <a:off x="4008062" y="1679661"/>
            <a:ext cx="471504" cy="1109549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7" name="テキスト ボックス 156"/>
          <p:cNvSpPr txBox="1"/>
          <p:nvPr/>
        </p:nvSpPr>
        <p:spPr>
          <a:xfrm>
            <a:off x="2709449" y="1374048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dirty="0" smtClean="0"/>
              <a:t>User</a:t>
            </a:r>
            <a:r>
              <a:rPr kumimoji="1" lang="en-US" altLang="ja-JP" sz="800" dirty="0" smtClean="0"/>
              <a:t>-level</a:t>
            </a:r>
          </a:p>
          <a:p>
            <a:pPr algn="ctr"/>
            <a:r>
              <a:rPr lang="en-US" altLang="ja-JP" sz="800" dirty="0" smtClean="0"/>
              <a:t>Process</a:t>
            </a:r>
            <a:endParaRPr kumimoji="1" lang="en-US" altLang="ja-JP" sz="800" dirty="0" smtClean="0"/>
          </a:p>
        </p:txBody>
      </p:sp>
      <p:sp>
        <p:nvSpPr>
          <p:cNvPr id="158" name="テキスト ボックス 157"/>
          <p:cNvSpPr txBox="1"/>
          <p:nvPr/>
        </p:nvSpPr>
        <p:spPr>
          <a:xfrm>
            <a:off x="3322640" y="1380772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 smtClean="0"/>
              <a:t>User-level</a:t>
            </a:r>
          </a:p>
          <a:p>
            <a:pPr algn="ctr"/>
            <a:r>
              <a:rPr lang="en-US" altLang="ja-JP" sz="800" dirty="0" smtClean="0"/>
              <a:t>Process</a:t>
            </a:r>
            <a:endParaRPr kumimoji="1" lang="en-US" altLang="ja-JP" sz="800" dirty="0" smtClean="0"/>
          </a:p>
        </p:txBody>
      </p:sp>
      <p:sp>
        <p:nvSpPr>
          <p:cNvPr id="159" name="テキスト ボックス 158"/>
          <p:cNvSpPr txBox="1"/>
          <p:nvPr/>
        </p:nvSpPr>
        <p:spPr>
          <a:xfrm>
            <a:off x="3923781" y="1387564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 smtClean="0"/>
              <a:t>User-level</a:t>
            </a:r>
          </a:p>
          <a:p>
            <a:pPr algn="ctr"/>
            <a:r>
              <a:rPr lang="en-US" altLang="ja-JP" sz="800" dirty="0" smtClean="0"/>
              <a:t>Process</a:t>
            </a:r>
            <a:endParaRPr kumimoji="1" lang="en-US" altLang="ja-JP" sz="800" dirty="0" smtClean="0"/>
          </a:p>
        </p:txBody>
      </p:sp>
      <p:sp>
        <p:nvSpPr>
          <p:cNvPr id="160" name="テキスト ボックス 159"/>
          <p:cNvSpPr txBox="1"/>
          <p:nvPr/>
        </p:nvSpPr>
        <p:spPr>
          <a:xfrm>
            <a:off x="4907959" y="2419307"/>
            <a:ext cx="618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00" dirty="0" smtClean="0"/>
              <a:t>Kernel-level</a:t>
            </a:r>
            <a:endParaRPr kumimoji="1" lang="en-US" altLang="ja-JP" sz="700" dirty="0" smtClean="0"/>
          </a:p>
          <a:p>
            <a:pPr algn="ctr"/>
            <a:r>
              <a:rPr lang="en-US" altLang="ja-JP" sz="700" dirty="0" smtClean="0"/>
              <a:t>Thread</a:t>
            </a:r>
            <a:endParaRPr kumimoji="1" lang="en-US" altLang="ja-JP" sz="700" dirty="0" smtClean="0"/>
          </a:p>
        </p:txBody>
      </p:sp>
      <p:sp>
        <p:nvSpPr>
          <p:cNvPr id="161" name="テキスト ボックス 160"/>
          <p:cNvSpPr txBox="1"/>
          <p:nvPr/>
        </p:nvSpPr>
        <p:spPr>
          <a:xfrm>
            <a:off x="5423913" y="2411451"/>
            <a:ext cx="618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00" dirty="0" smtClean="0"/>
              <a:t>Kernel-level</a:t>
            </a:r>
            <a:endParaRPr kumimoji="1" lang="en-US" altLang="ja-JP" sz="700" dirty="0" smtClean="0"/>
          </a:p>
          <a:p>
            <a:pPr algn="ctr"/>
            <a:r>
              <a:rPr lang="en-US" altLang="ja-JP" sz="700" dirty="0" smtClean="0"/>
              <a:t>Thread</a:t>
            </a:r>
            <a:endParaRPr kumimoji="1" lang="en-US" altLang="ja-JP" sz="700" dirty="0" smtClean="0"/>
          </a:p>
        </p:txBody>
      </p:sp>
      <p:sp>
        <p:nvSpPr>
          <p:cNvPr id="162" name="テキスト ボックス 161"/>
          <p:cNvSpPr txBox="1"/>
          <p:nvPr/>
        </p:nvSpPr>
        <p:spPr>
          <a:xfrm>
            <a:off x="5934291" y="2407280"/>
            <a:ext cx="618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700" dirty="0" smtClean="0"/>
              <a:t>Kernel-level</a:t>
            </a:r>
            <a:endParaRPr kumimoji="1" lang="en-US" altLang="ja-JP" sz="700" dirty="0" smtClean="0"/>
          </a:p>
          <a:p>
            <a:pPr algn="ctr"/>
            <a:r>
              <a:rPr lang="en-US" altLang="ja-JP" sz="700" dirty="0" smtClean="0"/>
              <a:t>Thread</a:t>
            </a:r>
            <a:endParaRPr kumimoji="1" lang="en-US" altLang="ja-JP" sz="700" dirty="0" smtClean="0"/>
          </a:p>
        </p:txBody>
      </p:sp>
      <p:sp>
        <p:nvSpPr>
          <p:cNvPr id="163" name="テキスト ボックス 162"/>
          <p:cNvSpPr txBox="1"/>
          <p:nvPr/>
        </p:nvSpPr>
        <p:spPr>
          <a:xfrm>
            <a:off x="6923762" y="1927620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dirty="0" smtClean="0"/>
              <a:t>User-level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Thread</a:t>
            </a:r>
            <a:endParaRPr kumimoji="1" lang="en-US" altLang="ja-JP" sz="800" dirty="0" smtClean="0"/>
          </a:p>
        </p:txBody>
      </p:sp>
      <p:sp>
        <p:nvSpPr>
          <p:cNvPr id="164" name="テキスト ボックス 163"/>
          <p:cNvSpPr txBox="1"/>
          <p:nvPr/>
        </p:nvSpPr>
        <p:spPr>
          <a:xfrm>
            <a:off x="7414010" y="1929832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dirty="0" smtClean="0"/>
              <a:t>User-level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Thread</a:t>
            </a:r>
            <a:endParaRPr kumimoji="1" lang="en-US" altLang="ja-JP" sz="800" dirty="0" smtClean="0"/>
          </a:p>
        </p:txBody>
      </p:sp>
      <p:sp>
        <p:nvSpPr>
          <p:cNvPr id="165" name="テキスト ボックス 164"/>
          <p:cNvSpPr txBox="1"/>
          <p:nvPr/>
        </p:nvSpPr>
        <p:spPr>
          <a:xfrm>
            <a:off x="7916025" y="1918150"/>
            <a:ext cx="60785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ja-JP" sz="800" dirty="0" smtClean="0"/>
              <a:t>User-level</a:t>
            </a:r>
            <a:endParaRPr kumimoji="1" lang="en-US" altLang="ja-JP" sz="800" dirty="0" smtClean="0"/>
          </a:p>
          <a:p>
            <a:pPr algn="ctr"/>
            <a:r>
              <a:rPr lang="en-US" altLang="ja-JP" sz="800" dirty="0" smtClean="0"/>
              <a:t>Thread</a:t>
            </a:r>
            <a:endParaRPr kumimoji="1" lang="en-US" altLang="ja-JP" sz="800" dirty="0" smtClean="0"/>
          </a:p>
        </p:txBody>
      </p:sp>
      <p:sp>
        <p:nvSpPr>
          <p:cNvPr id="166" name="フリーフォーム 165"/>
          <p:cNvSpPr/>
          <p:nvPr/>
        </p:nvSpPr>
        <p:spPr>
          <a:xfrm flipH="1">
            <a:off x="4463351" y="4711605"/>
            <a:ext cx="61416" cy="233679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4531173" y="4691930"/>
            <a:ext cx="113364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Execution Context</a:t>
            </a:r>
            <a:endParaRPr kumimoji="1" lang="ja-JP" altLang="en-US" sz="1000" dirty="0"/>
          </a:p>
        </p:txBody>
      </p:sp>
      <p:grpSp>
        <p:nvGrpSpPr>
          <p:cNvPr id="168" name="図形グループ 167"/>
          <p:cNvGrpSpPr/>
          <p:nvPr/>
        </p:nvGrpSpPr>
        <p:grpSpPr>
          <a:xfrm>
            <a:off x="6198854" y="4648460"/>
            <a:ext cx="280395" cy="307777"/>
            <a:chOff x="6277443" y="5851977"/>
            <a:chExt cx="280395" cy="307777"/>
          </a:xfrm>
        </p:grpSpPr>
        <p:sp>
          <p:nvSpPr>
            <p:cNvPr id="169" name="円/楕円 168"/>
            <p:cNvSpPr/>
            <p:nvPr/>
          </p:nvSpPr>
          <p:spPr>
            <a:xfrm>
              <a:off x="6299985" y="5900541"/>
              <a:ext cx="229531" cy="22953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dirty="0"/>
            </a:p>
          </p:txBody>
        </p:sp>
        <p:sp>
          <p:nvSpPr>
            <p:cNvPr id="170" name="テキスト ボックス 169"/>
            <p:cNvSpPr txBox="1"/>
            <p:nvPr/>
          </p:nvSpPr>
          <p:spPr>
            <a:xfrm>
              <a:off x="6277443" y="5851977"/>
              <a:ext cx="28039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dirty="0" smtClean="0"/>
                <a:t>C</a:t>
              </a:r>
              <a:endParaRPr kumimoji="1" lang="ja-JP" altLang="en-US" sz="1400" dirty="0"/>
            </a:p>
          </p:txBody>
        </p:sp>
      </p:grpSp>
      <p:sp>
        <p:nvSpPr>
          <p:cNvPr id="171" name="テキスト ボックス 170"/>
          <p:cNvSpPr txBox="1"/>
          <p:nvPr/>
        </p:nvSpPr>
        <p:spPr>
          <a:xfrm>
            <a:off x="6467500" y="4671515"/>
            <a:ext cx="6750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CPU Core</a:t>
            </a:r>
            <a:endParaRPr kumimoji="1" lang="ja-JP" altLang="en-US" sz="1000" dirty="0"/>
          </a:p>
        </p:txBody>
      </p:sp>
      <p:sp>
        <p:nvSpPr>
          <p:cNvPr id="172" name="テキスト ボックス 171"/>
          <p:cNvSpPr txBox="1"/>
          <p:nvPr/>
        </p:nvSpPr>
        <p:spPr>
          <a:xfrm>
            <a:off x="668481" y="820456"/>
            <a:ext cx="16466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(a) Kernel-level Process</a:t>
            </a:r>
            <a:endParaRPr kumimoji="1" lang="ja-JP" altLang="en-US" sz="1200" dirty="0"/>
          </a:p>
        </p:txBody>
      </p:sp>
      <p:sp>
        <p:nvSpPr>
          <p:cNvPr id="173" name="テキスト ボックス 172"/>
          <p:cNvSpPr txBox="1"/>
          <p:nvPr/>
        </p:nvSpPr>
        <p:spPr>
          <a:xfrm>
            <a:off x="3012042" y="1184147"/>
            <a:ext cx="1229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 smtClean="0"/>
              <a:t>Kernel-level Process</a:t>
            </a:r>
          </a:p>
        </p:txBody>
      </p:sp>
      <p:sp>
        <p:nvSpPr>
          <p:cNvPr id="174" name="テキスト ボックス 173"/>
          <p:cNvSpPr txBox="1"/>
          <p:nvPr/>
        </p:nvSpPr>
        <p:spPr>
          <a:xfrm>
            <a:off x="5106983" y="1658656"/>
            <a:ext cx="1229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 smtClean="0"/>
              <a:t>Kernel-level Process</a:t>
            </a:r>
          </a:p>
        </p:txBody>
      </p:sp>
      <p:sp>
        <p:nvSpPr>
          <p:cNvPr id="175" name="テキスト ボックス 174"/>
          <p:cNvSpPr txBox="1"/>
          <p:nvPr/>
        </p:nvSpPr>
        <p:spPr>
          <a:xfrm>
            <a:off x="7092751" y="1140918"/>
            <a:ext cx="12299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000" dirty="0" smtClean="0"/>
              <a:t>Kernel-level Process</a:t>
            </a:r>
          </a:p>
        </p:txBody>
      </p:sp>
      <p:sp>
        <p:nvSpPr>
          <p:cNvPr id="176" name="テキスト ボックス 175"/>
          <p:cNvSpPr txBox="1"/>
          <p:nvPr/>
        </p:nvSpPr>
        <p:spPr>
          <a:xfrm>
            <a:off x="2834257" y="827590"/>
            <a:ext cx="154401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(b) User-level Process</a:t>
            </a:r>
            <a:endParaRPr kumimoji="1" lang="ja-JP" altLang="en-US" sz="1200" dirty="0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4912310" y="837677"/>
            <a:ext cx="15965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(c) Kernel-level Thread</a:t>
            </a:r>
            <a:endParaRPr kumimoji="1" lang="ja-JP" altLang="en-US" sz="1200" dirty="0"/>
          </a:p>
        </p:txBody>
      </p:sp>
      <p:sp>
        <p:nvSpPr>
          <p:cNvPr id="178" name="テキスト ボックス 177"/>
          <p:cNvSpPr txBox="1"/>
          <p:nvPr/>
        </p:nvSpPr>
        <p:spPr>
          <a:xfrm>
            <a:off x="6970941" y="841583"/>
            <a:ext cx="14985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/>
              <a:t>(d) User-level Thread</a:t>
            </a:r>
            <a:endParaRPr kumimoji="1" lang="ja-JP" altLang="en-US" sz="1200" dirty="0"/>
          </a:p>
        </p:txBody>
      </p:sp>
      <p:sp>
        <p:nvSpPr>
          <p:cNvPr id="179" name="テキスト ボックス 178"/>
          <p:cNvSpPr txBox="1"/>
          <p:nvPr/>
        </p:nvSpPr>
        <p:spPr>
          <a:xfrm>
            <a:off x="1097273" y="1970887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 smtClean="0"/>
              <a:t>Kernel-level</a:t>
            </a:r>
          </a:p>
          <a:p>
            <a:pPr algn="ctr"/>
            <a:r>
              <a:rPr kumimoji="1" lang="en-US" altLang="ja-JP" sz="800" dirty="0" smtClean="0"/>
              <a:t>Process</a:t>
            </a:r>
          </a:p>
        </p:txBody>
      </p:sp>
      <p:sp>
        <p:nvSpPr>
          <p:cNvPr id="180" name="テキスト ボックス 179"/>
          <p:cNvSpPr txBox="1"/>
          <p:nvPr/>
        </p:nvSpPr>
        <p:spPr>
          <a:xfrm>
            <a:off x="1734686" y="1970056"/>
            <a:ext cx="68480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 smtClean="0"/>
              <a:t>Kernel-level</a:t>
            </a:r>
          </a:p>
          <a:p>
            <a:pPr algn="ctr"/>
            <a:r>
              <a:rPr kumimoji="1" lang="en-US" altLang="ja-JP" sz="800" dirty="0" smtClean="0"/>
              <a:t>Process</a:t>
            </a:r>
          </a:p>
        </p:txBody>
      </p:sp>
      <p:sp>
        <p:nvSpPr>
          <p:cNvPr id="181" name="正方形/長方形 180"/>
          <p:cNvSpPr/>
          <p:nvPr/>
        </p:nvSpPr>
        <p:spPr>
          <a:xfrm>
            <a:off x="1869401" y="2869529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82" name="正方形/長方形 181"/>
          <p:cNvSpPr/>
          <p:nvPr/>
        </p:nvSpPr>
        <p:spPr>
          <a:xfrm>
            <a:off x="4047332" y="2290588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83" name="正方形/長方形 182"/>
          <p:cNvSpPr/>
          <p:nvPr/>
        </p:nvSpPr>
        <p:spPr>
          <a:xfrm>
            <a:off x="3428586" y="2293759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84" name="正方形/長方形 183"/>
          <p:cNvSpPr/>
          <p:nvPr/>
        </p:nvSpPr>
        <p:spPr>
          <a:xfrm>
            <a:off x="2817916" y="2302756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85" name="正方形/長方形 184"/>
          <p:cNvSpPr/>
          <p:nvPr/>
        </p:nvSpPr>
        <p:spPr>
          <a:xfrm>
            <a:off x="1249179" y="2864130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86" name="正方形/長方形 185"/>
          <p:cNvSpPr/>
          <p:nvPr/>
        </p:nvSpPr>
        <p:spPr>
          <a:xfrm>
            <a:off x="636433" y="2870319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87" name="フリーフォーム 186"/>
          <p:cNvSpPr/>
          <p:nvPr/>
        </p:nvSpPr>
        <p:spPr>
          <a:xfrm>
            <a:off x="5700750" y="2917396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8" name="フリーフォーム 187"/>
          <p:cNvSpPr/>
          <p:nvPr/>
        </p:nvSpPr>
        <p:spPr>
          <a:xfrm>
            <a:off x="6203556" y="2911092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9" name="角丸四角形 188"/>
          <p:cNvSpPr/>
          <p:nvPr/>
        </p:nvSpPr>
        <p:spPr>
          <a:xfrm>
            <a:off x="6011481" y="2689064"/>
            <a:ext cx="462247" cy="568966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0" name="正方形/長方形 189"/>
          <p:cNvSpPr/>
          <p:nvPr/>
        </p:nvSpPr>
        <p:spPr>
          <a:xfrm>
            <a:off x="6043264" y="2736459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91" name="角丸四角形 190"/>
          <p:cNvSpPr/>
          <p:nvPr/>
        </p:nvSpPr>
        <p:spPr>
          <a:xfrm>
            <a:off x="5512554" y="2690799"/>
            <a:ext cx="462247" cy="568966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2" name="正方形/長方形 191"/>
          <p:cNvSpPr/>
          <p:nvPr/>
        </p:nvSpPr>
        <p:spPr>
          <a:xfrm>
            <a:off x="5544337" y="2738194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93" name="フリーフォーム 192"/>
          <p:cNvSpPr/>
          <p:nvPr/>
        </p:nvSpPr>
        <p:spPr>
          <a:xfrm>
            <a:off x="5198908" y="2919016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4" name="角丸四角形 193"/>
          <p:cNvSpPr/>
          <p:nvPr/>
        </p:nvSpPr>
        <p:spPr>
          <a:xfrm>
            <a:off x="5006833" y="2696988"/>
            <a:ext cx="462247" cy="568966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95" name="正方形/長方形 194"/>
          <p:cNvSpPr/>
          <p:nvPr/>
        </p:nvSpPr>
        <p:spPr>
          <a:xfrm>
            <a:off x="5038616" y="2744383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96" name="正方形/長方形 195"/>
          <p:cNvSpPr/>
          <p:nvPr/>
        </p:nvSpPr>
        <p:spPr>
          <a:xfrm>
            <a:off x="4999627" y="2201483"/>
            <a:ext cx="1457725" cy="102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err="1" smtClean="0">
                <a:solidFill>
                  <a:srgbClr val="000000"/>
                </a:solidFill>
              </a:rPr>
              <a:t>bss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97" name="正方形/長方形 196"/>
          <p:cNvSpPr/>
          <p:nvPr/>
        </p:nvSpPr>
        <p:spPr>
          <a:xfrm>
            <a:off x="4999627" y="2327533"/>
            <a:ext cx="1457725" cy="102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heap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98" name="正方形/長方形 197"/>
          <p:cNvSpPr/>
          <p:nvPr/>
        </p:nvSpPr>
        <p:spPr>
          <a:xfrm>
            <a:off x="5001733" y="1944846"/>
            <a:ext cx="1457725" cy="102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text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199" name="正方形/長方形 198"/>
          <p:cNvSpPr/>
          <p:nvPr/>
        </p:nvSpPr>
        <p:spPr>
          <a:xfrm>
            <a:off x="6994941" y="1592010"/>
            <a:ext cx="1457725" cy="102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data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200" name="正方形/長方形 199"/>
          <p:cNvSpPr/>
          <p:nvPr/>
        </p:nvSpPr>
        <p:spPr>
          <a:xfrm>
            <a:off x="6994941" y="1720820"/>
            <a:ext cx="1457725" cy="102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err="1" smtClean="0">
                <a:solidFill>
                  <a:srgbClr val="000000"/>
                </a:solidFill>
              </a:rPr>
              <a:t>bss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201" name="正方形/長方形 200"/>
          <p:cNvSpPr/>
          <p:nvPr/>
        </p:nvSpPr>
        <p:spPr>
          <a:xfrm>
            <a:off x="6994941" y="1846870"/>
            <a:ext cx="1457725" cy="102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heap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202" name="正方形/長方形 201"/>
          <p:cNvSpPr/>
          <p:nvPr/>
        </p:nvSpPr>
        <p:spPr>
          <a:xfrm>
            <a:off x="6997047" y="1464183"/>
            <a:ext cx="1457725" cy="10278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text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203" name="正方形/長方形 202"/>
          <p:cNvSpPr/>
          <p:nvPr/>
        </p:nvSpPr>
        <p:spPr>
          <a:xfrm>
            <a:off x="6915017" y="1387564"/>
            <a:ext cx="1616002" cy="2000635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4" name="フリーフォーム 203"/>
          <p:cNvSpPr/>
          <p:nvPr/>
        </p:nvSpPr>
        <p:spPr>
          <a:xfrm>
            <a:off x="7686307" y="2463049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5" name="フリーフォーム 204"/>
          <p:cNvSpPr/>
          <p:nvPr/>
        </p:nvSpPr>
        <p:spPr>
          <a:xfrm>
            <a:off x="8189113" y="2456745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6" name="角丸四角形 205"/>
          <p:cNvSpPr/>
          <p:nvPr/>
        </p:nvSpPr>
        <p:spPr>
          <a:xfrm>
            <a:off x="7997038" y="2234717"/>
            <a:ext cx="462247" cy="568966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7" name="正方形/長方形 206"/>
          <p:cNvSpPr/>
          <p:nvPr/>
        </p:nvSpPr>
        <p:spPr>
          <a:xfrm>
            <a:off x="8028821" y="2282112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208" name="角丸四角形 207"/>
          <p:cNvSpPr/>
          <p:nvPr/>
        </p:nvSpPr>
        <p:spPr>
          <a:xfrm>
            <a:off x="7498111" y="2236452"/>
            <a:ext cx="462247" cy="568966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09" name="正方形/長方形 208"/>
          <p:cNvSpPr/>
          <p:nvPr/>
        </p:nvSpPr>
        <p:spPr>
          <a:xfrm>
            <a:off x="7529894" y="2283847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210" name="フリーフォーム 209"/>
          <p:cNvSpPr/>
          <p:nvPr/>
        </p:nvSpPr>
        <p:spPr>
          <a:xfrm>
            <a:off x="7184465" y="2464669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1" name="角丸四角形 210"/>
          <p:cNvSpPr/>
          <p:nvPr/>
        </p:nvSpPr>
        <p:spPr>
          <a:xfrm>
            <a:off x="6992390" y="2242641"/>
            <a:ext cx="462247" cy="568966"/>
          </a:xfrm>
          <a:prstGeom prst="roundRect">
            <a:avLst/>
          </a:prstGeom>
          <a:noFill/>
          <a:ln w="12700">
            <a:solidFill>
              <a:schemeClr val="tx1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2" name="正方形/長方形 211"/>
          <p:cNvSpPr/>
          <p:nvPr/>
        </p:nvSpPr>
        <p:spPr>
          <a:xfrm>
            <a:off x="7024173" y="2290036"/>
            <a:ext cx="401925" cy="1108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800" dirty="0" smtClean="0">
                <a:solidFill>
                  <a:srgbClr val="000000"/>
                </a:solidFill>
              </a:rPr>
              <a:t>stack</a:t>
            </a:r>
            <a:endParaRPr kumimoji="1" lang="ja-JP" altLang="en-US" sz="800" dirty="0">
              <a:solidFill>
                <a:srgbClr val="000000"/>
              </a:solidFill>
            </a:endParaRPr>
          </a:p>
        </p:txBody>
      </p:sp>
      <p:sp>
        <p:nvSpPr>
          <p:cNvPr id="213" name="正方形/長方形 212"/>
          <p:cNvSpPr/>
          <p:nvPr/>
        </p:nvSpPr>
        <p:spPr>
          <a:xfrm>
            <a:off x="2325502" y="4711606"/>
            <a:ext cx="244829" cy="219946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14" name="テキスト ボックス 213"/>
          <p:cNvSpPr txBox="1"/>
          <p:nvPr/>
        </p:nvSpPr>
        <p:spPr>
          <a:xfrm>
            <a:off x="2550290" y="4671281"/>
            <a:ext cx="14798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smtClean="0"/>
              <a:t>Address Space Boundary</a:t>
            </a:r>
            <a:endParaRPr kumimoji="1" lang="ja-JP" altLang="en-US" sz="1000" dirty="0"/>
          </a:p>
        </p:txBody>
      </p:sp>
      <p:sp>
        <p:nvSpPr>
          <p:cNvPr id="215" name="正方形/長方形 214"/>
          <p:cNvSpPr/>
          <p:nvPr/>
        </p:nvSpPr>
        <p:spPr>
          <a:xfrm>
            <a:off x="7002418" y="2978262"/>
            <a:ext cx="1456867" cy="324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</a:rPr>
              <a:t>Task </a:t>
            </a:r>
            <a:r>
              <a:rPr lang="en-US" altLang="ja-JP" sz="800" dirty="0" smtClean="0">
                <a:solidFill>
                  <a:schemeClr val="tx1"/>
                </a:solidFill>
              </a:rPr>
              <a:t>S</a:t>
            </a:r>
            <a:r>
              <a:rPr kumimoji="1" lang="en-US" altLang="ja-JP" sz="800" dirty="0" smtClean="0">
                <a:solidFill>
                  <a:schemeClr val="tx1"/>
                </a:solidFill>
              </a:rPr>
              <a:t>cheduler (User-space)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cxnSp>
        <p:nvCxnSpPr>
          <p:cNvPr id="216" name="直線矢印コネクタ 215"/>
          <p:cNvCxnSpPr>
            <a:stCxn id="74" idx="2"/>
          </p:cNvCxnSpPr>
          <p:nvPr/>
        </p:nvCxnSpPr>
        <p:spPr>
          <a:xfrm>
            <a:off x="837159" y="3394613"/>
            <a:ext cx="207863" cy="30178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7" name="直線矢印コネクタ 216"/>
          <p:cNvCxnSpPr>
            <a:stCxn id="126" idx="2"/>
          </p:cNvCxnSpPr>
          <p:nvPr/>
        </p:nvCxnSpPr>
        <p:spPr>
          <a:xfrm>
            <a:off x="1453105" y="3393783"/>
            <a:ext cx="511" cy="30261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8" name="直線矢印コネクタ 217"/>
          <p:cNvCxnSpPr>
            <a:stCxn id="131" idx="2"/>
          </p:cNvCxnSpPr>
          <p:nvPr/>
        </p:nvCxnSpPr>
        <p:spPr>
          <a:xfrm flipH="1">
            <a:off x="1876009" y="3393783"/>
            <a:ext cx="194062" cy="302617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9" name="直線矢印コネクタ 218"/>
          <p:cNvCxnSpPr>
            <a:stCxn id="136" idx="2"/>
          </p:cNvCxnSpPr>
          <p:nvPr/>
        </p:nvCxnSpPr>
        <p:spPr>
          <a:xfrm flipH="1">
            <a:off x="3627625" y="3388199"/>
            <a:ext cx="1887" cy="29810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0" name="直線矢印コネクタ 219"/>
          <p:cNvCxnSpPr>
            <a:stCxn id="194" idx="2"/>
          </p:cNvCxnSpPr>
          <p:nvPr/>
        </p:nvCxnSpPr>
        <p:spPr>
          <a:xfrm>
            <a:off x="5237957" y="3265954"/>
            <a:ext cx="130627" cy="42871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1" name="直線矢印コネクタ 220"/>
          <p:cNvCxnSpPr>
            <a:stCxn id="191" idx="2"/>
          </p:cNvCxnSpPr>
          <p:nvPr/>
        </p:nvCxnSpPr>
        <p:spPr>
          <a:xfrm>
            <a:off x="5743678" y="3259765"/>
            <a:ext cx="10758" cy="436635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2" name="直線矢印コネクタ 221"/>
          <p:cNvCxnSpPr/>
          <p:nvPr/>
        </p:nvCxnSpPr>
        <p:spPr>
          <a:xfrm flipH="1">
            <a:off x="6147394" y="3258030"/>
            <a:ext cx="99090" cy="43837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3" name="直線矢印コネクタ 222"/>
          <p:cNvCxnSpPr>
            <a:stCxn id="203" idx="2"/>
          </p:cNvCxnSpPr>
          <p:nvPr/>
        </p:nvCxnSpPr>
        <p:spPr>
          <a:xfrm>
            <a:off x="7723018" y="3388199"/>
            <a:ext cx="0" cy="308201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4" name="直線矢印コネクタ 223"/>
          <p:cNvCxnSpPr>
            <a:stCxn id="154" idx="2"/>
          </p:cNvCxnSpPr>
          <p:nvPr/>
        </p:nvCxnSpPr>
        <p:spPr>
          <a:xfrm>
            <a:off x="3012629" y="2787392"/>
            <a:ext cx="103721" cy="19478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5" name="直線矢印コネクタ 224"/>
          <p:cNvCxnSpPr>
            <a:stCxn id="155" idx="2"/>
            <a:endCxn id="137" idx="0"/>
          </p:cNvCxnSpPr>
          <p:nvPr/>
        </p:nvCxnSpPr>
        <p:spPr>
          <a:xfrm>
            <a:off x="3629549" y="2789197"/>
            <a:ext cx="2722" cy="19298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6" name="直線矢印コネクタ 225"/>
          <p:cNvCxnSpPr>
            <a:stCxn id="156" idx="2"/>
          </p:cNvCxnSpPr>
          <p:nvPr/>
        </p:nvCxnSpPr>
        <p:spPr>
          <a:xfrm flipH="1">
            <a:off x="4147747" y="2789210"/>
            <a:ext cx="96067" cy="192970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7" name="フリーフォーム 226"/>
          <p:cNvSpPr/>
          <p:nvPr/>
        </p:nvSpPr>
        <p:spPr>
          <a:xfrm>
            <a:off x="802830" y="3043774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8" name="フリーフォーム 227"/>
          <p:cNvSpPr/>
          <p:nvPr/>
        </p:nvSpPr>
        <p:spPr>
          <a:xfrm>
            <a:off x="1418025" y="3027411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29" name="フリーフォーム 228"/>
          <p:cNvSpPr/>
          <p:nvPr/>
        </p:nvSpPr>
        <p:spPr>
          <a:xfrm>
            <a:off x="2029693" y="3027411"/>
            <a:ext cx="77454" cy="294702"/>
          </a:xfrm>
          <a:custGeom>
            <a:avLst/>
            <a:gdLst>
              <a:gd name="connsiteX0" fmla="*/ 0 w 98229"/>
              <a:gd name="connsiteY0" fmla="*/ 0 h 554324"/>
              <a:gd name="connsiteX1" fmla="*/ 91212 w 98229"/>
              <a:gd name="connsiteY1" fmla="*/ 63151 h 554324"/>
              <a:gd name="connsiteX2" fmla="*/ 7017 w 98229"/>
              <a:gd name="connsiteY2" fmla="*/ 210503 h 554324"/>
              <a:gd name="connsiteX3" fmla="*/ 98229 w 98229"/>
              <a:gd name="connsiteY3" fmla="*/ 308737 h 554324"/>
              <a:gd name="connsiteX4" fmla="*/ 7017 w 98229"/>
              <a:gd name="connsiteY4" fmla="*/ 470123 h 554324"/>
              <a:gd name="connsiteX5" fmla="*/ 56131 w 98229"/>
              <a:gd name="connsiteY5" fmla="*/ 554324 h 554324"/>
              <a:gd name="connsiteX0" fmla="*/ 0 w 98229"/>
              <a:gd name="connsiteY0" fmla="*/ 0 h 610458"/>
              <a:gd name="connsiteX1" fmla="*/ 91212 w 98229"/>
              <a:gd name="connsiteY1" fmla="*/ 63151 h 610458"/>
              <a:gd name="connsiteX2" fmla="*/ 7017 w 98229"/>
              <a:gd name="connsiteY2" fmla="*/ 210503 h 610458"/>
              <a:gd name="connsiteX3" fmla="*/ 98229 w 98229"/>
              <a:gd name="connsiteY3" fmla="*/ 308737 h 610458"/>
              <a:gd name="connsiteX4" fmla="*/ 7017 w 98229"/>
              <a:gd name="connsiteY4" fmla="*/ 470123 h 610458"/>
              <a:gd name="connsiteX5" fmla="*/ 63147 w 98229"/>
              <a:gd name="connsiteY5" fmla="*/ 610458 h 610458"/>
              <a:gd name="connsiteX0" fmla="*/ 0 w 98229"/>
              <a:gd name="connsiteY0" fmla="*/ 0 h 582391"/>
              <a:gd name="connsiteX1" fmla="*/ 91212 w 98229"/>
              <a:gd name="connsiteY1" fmla="*/ 63151 h 582391"/>
              <a:gd name="connsiteX2" fmla="*/ 7017 w 98229"/>
              <a:gd name="connsiteY2" fmla="*/ 210503 h 582391"/>
              <a:gd name="connsiteX3" fmla="*/ 98229 w 98229"/>
              <a:gd name="connsiteY3" fmla="*/ 308737 h 582391"/>
              <a:gd name="connsiteX4" fmla="*/ 7017 w 98229"/>
              <a:gd name="connsiteY4" fmla="*/ 470123 h 582391"/>
              <a:gd name="connsiteX5" fmla="*/ 98228 w 98229"/>
              <a:gd name="connsiteY5" fmla="*/ 582391 h 582391"/>
              <a:gd name="connsiteX0" fmla="*/ 0 w 98279"/>
              <a:gd name="connsiteY0" fmla="*/ 0 h 582391"/>
              <a:gd name="connsiteX1" fmla="*/ 91212 w 98279"/>
              <a:gd name="connsiteY1" fmla="*/ 63151 h 582391"/>
              <a:gd name="connsiteX2" fmla="*/ 7017 w 98279"/>
              <a:gd name="connsiteY2" fmla="*/ 210503 h 582391"/>
              <a:gd name="connsiteX3" fmla="*/ 98229 w 98279"/>
              <a:gd name="connsiteY3" fmla="*/ 308737 h 582391"/>
              <a:gd name="connsiteX4" fmla="*/ 21050 w 98279"/>
              <a:gd name="connsiteY4" fmla="*/ 456089 h 582391"/>
              <a:gd name="connsiteX5" fmla="*/ 98228 w 98279"/>
              <a:gd name="connsiteY5" fmla="*/ 582391 h 582391"/>
              <a:gd name="connsiteX0" fmla="*/ 0 w 98281"/>
              <a:gd name="connsiteY0" fmla="*/ 0 h 540290"/>
              <a:gd name="connsiteX1" fmla="*/ 91212 w 98281"/>
              <a:gd name="connsiteY1" fmla="*/ 63151 h 540290"/>
              <a:gd name="connsiteX2" fmla="*/ 7017 w 98281"/>
              <a:gd name="connsiteY2" fmla="*/ 210503 h 540290"/>
              <a:gd name="connsiteX3" fmla="*/ 98229 w 98281"/>
              <a:gd name="connsiteY3" fmla="*/ 308737 h 540290"/>
              <a:gd name="connsiteX4" fmla="*/ 21050 w 98281"/>
              <a:gd name="connsiteY4" fmla="*/ 456089 h 540290"/>
              <a:gd name="connsiteX5" fmla="*/ 77179 w 98281"/>
              <a:gd name="connsiteY5" fmla="*/ 540290 h 540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8281" h="540290">
                <a:moveTo>
                  <a:pt x="0" y="0"/>
                </a:moveTo>
                <a:cubicBezTo>
                  <a:pt x="45021" y="14033"/>
                  <a:pt x="90043" y="28067"/>
                  <a:pt x="91212" y="63151"/>
                </a:cubicBezTo>
                <a:cubicBezTo>
                  <a:pt x="92381" y="98235"/>
                  <a:pt x="5848" y="169572"/>
                  <a:pt x="7017" y="210503"/>
                </a:cubicBezTo>
                <a:cubicBezTo>
                  <a:pt x="8187" y="251434"/>
                  <a:pt x="95890" y="267806"/>
                  <a:pt x="98229" y="308737"/>
                </a:cubicBezTo>
                <a:cubicBezTo>
                  <a:pt x="100568" y="349668"/>
                  <a:pt x="24558" y="417497"/>
                  <a:pt x="21050" y="456089"/>
                </a:cubicBezTo>
                <a:cubicBezTo>
                  <a:pt x="17542" y="494681"/>
                  <a:pt x="77179" y="540290"/>
                  <a:pt x="77179" y="540290"/>
                </a:cubicBezTo>
              </a:path>
            </a:pathLst>
          </a:cu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cxnSp>
        <p:nvCxnSpPr>
          <p:cNvPr id="230" name="直線矢印コネクタ 229"/>
          <p:cNvCxnSpPr>
            <a:stCxn id="206" idx="2"/>
          </p:cNvCxnSpPr>
          <p:nvPr/>
        </p:nvCxnSpPr>
        <p:spPr>
          <a:xfrm flipH="1">
            <a:off x="8189113" y="2803683"/>
            <a:ext cx="39049" cy="17131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1" name="直線矢印コネクタ 230"/>
          <p:cNvCxnSpPr>
            <a:stCxn id="208" idx="2"/>
            <a:endCxn id="215" idx="0"/>
          </p:cNvCxnSpPr>
          <p:nvPr/>
        </p:nvCxnSpPr>
        <p:spPr>
          <a:xfrm>
            <a:off x="7729235" y="2805418"/>
            <a:ext cx="1617" cy="172844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直線矢印コネクタ 231"/>
          <p:cNvCxnSpPr>
            <a:stCxn id="211" idx="2"/>
          </p:cNvCxnSpPr>
          <p:nvPr/>
        </p:nvCxnSpPr>
        <p:spPr>
          <a:xfrm>
            <a:off x="7223514" y="2811607"/>
            <a:ext cx="109636" cy="170573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3" name="図形グループ 232"/>
          <p:cNvGrpSpPr/>
          <p:nvPr/>
        </p:nvGrpSpPr>
        <p:grpSpPr>
          <a:xfrm>
            <a:off x="1296102" y="4186947"/>
            <a:ext cx="327809" cy="369332"/>
            <a:chOff x="2525869" y="5007731"/>
            <a:chExt cx="327809" cy="369332"/>
          </a:xfrm>
        </p:grpSpPr>
        <p:sp>
          <p:nvSpPr>
            <p:cNvPr id="234" name="円/楕円 233"/>
            <p:cNvSpPr/>
            <p:nvPr/>
          </p:nvSpPr>
          <p:spPr>
            <a:xfrm>
              <a:off x="2525869" y="5047024"/>
              <a:ext cx="327809" cy="3278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5" name="テキスト ボックス 234"/>
            <p:cNvSpPr txBox="1"/>
            <p:nvPr/>
          </p:nvSpPr>
          <p:spPr>
            <a:xfrm>
              <a:off x="2533756" y="500773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</a:t>
              </a:r>
              <a:endParaRPr kumimoji="1" lang="ja-JP" altLang="en-US" dirty="0"/>
            </a:p>
          </p:txBody>
        </p:sp>
      </p:grpSp>
      <p:cxnSp>
        <p:nvCxnSpPr>
          <p:cNvPr id="236" name="直線矢印コネクタ 235"/>
          <p:cNvCxnSpPr/>
          <p:nvPr/>
        </p:nvCxnSpPr>
        <p:spPr>
          <a:xfrm>
            <a:off x="1453616" y="4025968"/>
            <a:ext cx="0" cy="20406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37" name="図形グループ 236"/>
          <p:cNvGrpSpPr/>
          <p:nvPr/>
        </p:nvGrpSpPr>
        <p:grpSpPr>
          <a:xfrm>
            <a:off x="3463720" y="4178566"/>
            <a:ext cx="327809" cy="369332"/>
            <a:chOff x="2525869" y="5007731"/>
            <a:chExt cx="327809" cy="369332"/>
          </a:xfrm>
        </p:grpSpPr>
        <p:sp>
          <p:nvSpPr>
            <p:cNvPr id="238" name="円/楕円 237"/>
            <p:cNvSpPr/>
            <p:nvPr/>
          </p:nvSpPr>
          <p:spPr>
            <a:xfrm>
              <a:off x="2525869" y="5047024"/>
              <a:ext cx="327809" cy="3278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2533756" y="500773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</a:t>
              </a:r>
              <a:endParaRPr kumimoji="1" lang="ja-JP" altLang="en-US" dirty="0"/>
            </a:p>
          </p:txBody>
        </p:sp>
      </p:grpSp>
      <p:cxnSp>
        <p:nvCxnSpPr>
          <p:cNvPr id="240" name="直線矢印コネクタ 239"/>
          <p:cNvCxnSpPr/>
          <p:nvPr/>
        </p:nvCxnSpPr>
        <p:spPr>
          <a:xfrm>
            <a:off x="3621234" y="4017587"/>
            <a:ext cx="0" cy="20406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1" name="図形グループ 240"/>
          <p:cNvGrpSpPr/>
          <p:nvPr/>
        </p:nvGrpSpPr>
        <p:grpSpPr>
          <a:xfrm>
            <a:off x="5606482" y="4184717"/>
            <a:ext cx="327809" cy="369332"/>
            <a:chOff x="2525869" y="5007731"/>
            <a:chExt cx="327809" cy="369332"/>
          </a:xfrm>
        </p:grpSpPr>
        <p:sp>
          <p:nvSpPr>
            <p:cNvPr id="242" name="円/楕円 241"/>
            <p:cNvSpPr/>
            <p:nvPr/>
          </p:nvSpPr>
          <p:spPr>
            <a:xfrm>
              <a:off x="2525869" y="5047024"/>
              <a:ext cx="327809" cy="3278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3" name="テキスト ボックス 242"/>
            <p:cNvSpPr txBox="1"/>
            <p:nvPr/>
          </p:nvSpPr>
          <p:spPr>
            <a:xfrm>
              <a:off x="2533756" y="500773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</a:t>
              </a:r>
              <a:endParaRPr kumimoji="1" lang="ja-JP" altLang="en-US" dirty="0"/>
            </a:p>
          </p:txBody>
        </p:sp>
      </p:grpSp>
      <p:cxnSp>
        <p:nvCxnSpPr>
          <p:cNvPr id="244" name="直線矢印コネクタ 243"/>
          <p:cNvCxnSpPr/>
          <p:nvPr/>
        </p:nvCxnSpPr>
        <p:spPr>
          <a:xfrm>
            <a:off x="5763996" y="4023738"/>
            <a:ext cx="0" cy="20406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45" name="図形グループ 244"/>
          <p:cNvGrpSpPr/>
          <p:nvPr/>
        </p:nvGrpSpPr>
        <p:grpSpPr>
          <a:xfrm>
            <a:off x="7566947" y="4184717"/>
            <a:ext cx="327809" cy="369332"/>
            <a:chOff x="2525869" y="5007731"/>
            <a:chExt cx="327809" cy="369332"/>
          </a:xfrm>
        </p:grpSpPr>
        <p:sp>
          <p:nvSpPr>
            <p:cNvPr id="246" name="円/楕円 245"/>
            <p:cNvSpPr/>
            <p:nvPr/>
          </p:nvSpPr>
          <p:spPr>
            <a:xfrm>
              <a:off x="2525869" y="5047024"/>
              <a:ext cx="327809" cy="3278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7" name="テキスト ボックス 246"/>
            <p:cNvSpPr txBox="1"/>
            <p:nvPr/>
          </p:nvSpPr>
          <p:spPr>
            <a:xfrm>
              <a:off x="2533756" y="5007731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C</a:t>
              </a:r>
              <a:endParaRPr kumimoji="1" lang="ja-JP" altLang="en-US" dirty="0"/>
            </a:p>
          </p:txBody>
        </p:sp>
      </p:grpSp>
      <p:cxnSp>
        <p:nvCxnSpPr>
          <p:cNvPr id="248" name="直線矢印コネクタ 247"/>
          <p:cNvCxnSpPr/>
          <p:nvPr/>
        </p:nvCxnSpPr>
        <p:spPr>
          <a:xfrm>
            <a:off x="7724461" y="4023738"/>
            <a:ext cx="0" cy="204068"/>
          </a:xfrm>
          <a:prstGeom prst="straightConnector1">
            <a:avLst/>
          </a:prstGeom>
          <a:ln w="15875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9" name="正方形/長方形 248"/>
          <p:cNvSpPr/>
          <p:nvPr/>
        </p:nvSpPr>
        <p:spPr>
          <a:xfrm>
            <a:off x="2680051" y="3694665"/>
            <a:ext cx="1887632" cy="324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</a:rPr>
              <a:t>Task Scheduler (Kernel-space)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250" name="正方形/長方形 249"/>
          <p:cNvSpPr/>
          <p:nvPr/>
        </p:nvSpPr>
        <p:spPr>
          <a:xfrm>
            <a:off x="4956328" y="3686304"/>
            <a:ext cx="1552543" cy="324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</a:rPr>
              <a:t>Task Scheduler (Kernel-space)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251" name="正方形/長方形 250"/>
          <p:cNvSpPr/>
          <p:nvPr/>
        </p:nvSpPr>
        <p:spPr>
          <a:xfrm>
            <a:off x="6912360" y="3700976"/>
            <a:ext cx="1618659" cy="32499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800" dirty="0" smtClean="0">
                <a:solidFill>
                  <a:schemeClr val="tx1"/>
                </a:solidFill>
              </a:rPr>
              <a:t>Task Scheduler (Kernel-space)</a:t>
            </a:r>
            <a:endParaRPr kumimoji="1" lang="ja-JP" altLang="en-US" sz="800" dirty="0">
              <a:solidFill>
                <a:schemeClr val="tx1"/>
              </a:solidFill>
            </a:endParaRPr>
          </a:p>
        </p:txBody>
      </p:sp>
      <p:sp>
        <p:nvSpPr>
          <p:cNvPr id="252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039501"/>
            <a:ext cx="8229600" cy="1738696"/>
          </a:xfrm>
        </p:spPr>
        <p:txBody>
          <a:bodyPr>
            <a:normAutofit fontScale="77500" lnSpcReduction="20000"/>
          </a:bodyPr>
          <a:lstStyle/>
          <a:p>
            <a:r>
              <a:rPr lang="en-US" altLang="ja-JP" dirty="0" smtClean="0"/>
              <a:t>The ULP can be scheduled in the user-space</a:t>
            </a:r>
          </a:p>
          <a:p>
            <a:pPr lvl="1"/>
            <a:r>
              <a:rPr lang="en-US" altLang="ja-JP" dirty="0" smtClean="0"/>
              <a:t>The low-</a:t>
            </a:r>
            <a:r>
              <a:rPr lang="en-US" altLang="ja-JP" dirty="0" smtClean="0"/>
              <a:t>overhead </a:t>
            </a:r>
            <a:r>
              <a:rPr lang="en-US" altLang="ja-JP" dirty="0" smtClean="0"/>
              <a:t>oversubscription </a:t>
            </a:r>
            <a:r>
              <a:rPr lang="en-US" altLang="ja-JP" dirty="0" smtClean="0"/>
              <a:t>can be achieved by avoiding the overhead of </a:t>
            </a:r>
            <a:r>
              <a:rPr lang="en-US" altLang="ja-JP" dirty="0" smtClean="0"/>
              <a:t>the process context switch</a:t>
            </a:r>
            <a:endParaRPr lang="en-US" altLang="ja-JP" dirty="0" smtClean="0"/>
          </a:p>
          <a:p>
            <a:r>
              <a:rPr lang="en-US" altLang="ja-JP" dirty="0" smtClean="0"/>
              <a:t>The ULP has its own program code and data</a:t>
            </a:r>
          </a:p>
          <a:p>
            <a:pPr lvl="1"/>
            <a:r>
              <a:rPr lang="en-US" altLang="ja-JP" dirty="0" smtClean="0"/>
              <a:t>Modification to the application is not required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375240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43933"/>
            <a:ext cx="8229600" cy="1011238"/>
          </a:xfrm>
        </p:spPr>
        <p:txBody>
          <a:bodyPr/>
          <a:lstStyle/>
          <a:p>
            <a:r>
              <a:rPr kumimoji="1" lang="en-US" altLang="ja-JP" dirty="0" smtClean="0"/>
              <a:t>Address Space Design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046585" y="1947447"/>
            <a:ext cx="1479854" cy="4580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/>
          <p:cNvSpPr/>
          <p:nvPr/>
        </p:nvSpPr>
        <p:spPr>
          <a:xfrm>
            <a:off x="1046584" y="2097668"/>
            <a:ext cx="1479855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TEXT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1046584" y="2744114"/>
            <a:ext cx="1479855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DATA&amp;BSS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1046584" y="3408235"/>
            <a:ext cx="1479855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HEAP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1046584" y="4068308"/>
            <a:ext cx="1479855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STACK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1046584" y="5879269"/>
            <a:ext cx="1479855" cy="6489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KERNEL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73083" y="1969455"/>
            <a:ext cx="1479854" cy="4580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5373084" y="2117382"/>
            <a:ext cx="1479854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ULP 0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cxnSp>
        <p:nvCxnSpPr>
          <p:cNvPr id="13" name="直線矢印コネクタ 12"/>
          <p:cNvCxnSpPr/>
          <p:nvPr/>
        </p:nvCxnSpPr>
        <p:spPr>
          <a:xfrm>
            <a:off x="528929" y="2203867"/>
            <a:ext cx="0" cy="4062633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テキスト ボックス 13"/>
          <p:cNvSpPr txBox="1"/>
          <p:nvPr/>
        </p:nvSpPr>
        <p:spPr>
          <a:xfrm rot="16200000">
            <a:off x="3073" y="4042654"/>
            <a:ext cx="990619" cy="394230"/>
          </a:xfrm>
          <a:prstGeom prst="rect">
            <a:avLst/>
          </a:prstGeom>
          <a:solidFill>
            <a:schemeClr val="bg1"/>
          </a:solidFill>
        </p:spPr>
        <p:txBody>
          <a:bodyPr wrap="none" lIns="110502" tIns="55252" rIns="110502" bIns="55252" rtlCol="0">
            <a:spAutoFit/>
          </a:bodyPr>
          <a:lstStyle/>
          <a:p>
            <a:r>
              <a:rPr lang="en-US" altLang="ja-JP" sz="1800" dirty="0"/>
              <a:t>Address</a:t>
            </a:r>
            <a:endParaRPr lang="ja-JP" altLang="en-US" sz="18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11152" y="1798653"/>
            <a:ext cx="582263" cy="391675"/>
          </a:xfrm>
          <a:prstGeom prst="rect">
            <a:avLst/>
          </a:prstGeom>
          <a:noFill/>
        </p:spPr>
        <p:txBody>
          <a:bodyPr wrap="none" lIns="110502" tIns="55252" rIns="110502" bIns="55252" rtlCol="0">
            <a:spAutoFit/>
          </a:bodyPr>
          <a:lstStyle/>
          <a:p>
            <a:r>
              <a:rPr lang="en-US" altLang="ja-JP" sz="1800" dirty="0"/>
              <a:t>low</a:t>
            </a:r>
            <a:endParaRPr lang="ja-JP" altLang="en-US" sz="1800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165684" y="6219975"/>
            <a:ext cx="635593" cy="394278"/>
          </a:xfrm>
          <a:prstGeom prst="rect">
            <a:avLst/>
          </a:prstGeom>
          <a:noFill/>
        </p:spPr>
        <p:txBody>
          <a:bodyPr wrap="none" lIns="110502" tIns="55252" rIns="110502" bIns="55252" rtlCol="0">
            <a:spAutoFit/>
          </a:bodyPr>
          <a:lstStyle/>
          <a:p>
            <a:r>
              <a:rPr lang="en-US" altLang="ja-JP" sz="1800" dirty="0"/>
              <a:t>high</a:t>
            </a:r>
            <a:endParaRPr lang="ja-JP" altLang="en-US" sz="1800" dirty="0"/>
          </a:p>
        </p:txBody>
      </p:sp>
      <p:sp>
        <p:nvSpPr>
          <p:cNvPr id="17" name="正方形/長方形 16"/>
          <p:cNvSpPr/>
          <p:nvPr/>
        </p:nvSpPr>
        <p:spPr>
          <a:xfrm>
            <a:off x="7792030" y="1993394"/>
            <a:ext cx="1233447" cy="16980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7792031" y="2077445"/>
            <a:ext cx="1233447" cy="307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TEXT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7792031" y="2465973"/>
            <a:ext cx="1233447" cy="3211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DATA&amp;BSS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7792030" y="2879586"/>
            <a:ext cx="1233447" cy="3211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HEAP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792031" y="3284928"/>
            <a:ext cx="1233447" cy="3211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STACK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cxnSp>
        <p:nvCxnSpPr>
          <p:cNvPr id="22" name="直線コネクタ 21"/>
          <p:cNvCxnSpPr/>
          <p:nvPr/>
        </p:nvCxnSpPr>
        <p:spPr>
          <a:xfrm flipV="1">
            <a:off x="6852936" y="1993396"/>
            <a:ext cx="939095" cy="123986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6852936" y="2617796"/>
            <a:ext cx="939095" cy="1073693"/>
          </a:xfrm>
          <a:prstGeom prst="line">
            <a:avLst/>
          </a:prstGeom>
          <a:ln w="12700"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テキスト ボックス 23"/>
          <p:cNvSpPr txBox="1"/>
          <p:nvPr/>
        </p:nvSpPr>
        <p:spPr>
          <a:xfrm>
            <a:off x="5759928" y="4224868"/>
            <a:ext cx="715605" cy="727136"/>
          </a:xfrm>
          <a:prstGeom prst="rect">
            <a:avLst/>
          </a:prstGeom>
          <a:noFill/>
        </p:spPr>
        <p:txBody>
          <a:bodyPr vert="eaVert" wrap="none" lIns="110502" tIns="55252" rIns="110502" bIns="55252" rtlCol="0">
            <a:spAutoFit/>
          </a:bodyPr>
          <a:lstStyle/>
          <a:p>
            <a:r>
              <a:rPr lang="ja-JP" altLang="en-US" sz="3200" dirty="0"/>
              <a:t>・・・</a:t>
            </a:r>
          </a:p>
        </p:txBody>
      </p:sp>
      <p:sp>
        <p:nvSpPr>
          <p:cNvPr id="26" name="正方形/長方形 25"/>
          <p:cNvSpPr/>
          <p:nvPr/>
        </p:nvSpPr>
        <p:spPr>
          <a:xfrm>
            <a:off x="5373082" y="5901278"/>
            <a:ext cx="1479855" cy="6489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KERNEL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5373082" y="2789910"/>
            <a:ext cx="1479854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ULP 1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373082" y="3433636"/>
            <a:ext cx="1479854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ULP 2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3230985" y="1947447"/>
            <a:ext cx="1479854" cy="45807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39" name="正方形/長方形 38"/>
          <p:cNvSpPr/>
          <p:nvPr/>
        </p:nvSpPr>
        <p:spPr>
          <a:xfrm>
            <a:off x="3230984" y="2097668"/>
            <a:ext cx="1479855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kumimoji="1" lang="en-US" altLang="ja-JP" dirty="0" smtClean="0">
                <a:solidFill>
                  <a:srgbClr val="000000"/>
                </a:solidFill>
              </a:rPr>
              <a:t>TEXT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0" name="正方形/長方形 39"/>
          <p:cNvSpPr/>
          <p:nvPr/>
        </p:nvSpPr>
        <p:spPr>
          <a:xfrm>
            <a:off x="3230984" y="2744114"/>
            <a:ext cx="1479855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DATA&amp;BSS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3230984" y="3408235"/>
            <a:ext cx="1479855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HEAP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3230984" y="5879269"/>
            <a:ext cx="1479855" cy="64892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KERNEL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3230984" y="4442526"/>
            <a:ext cx="1479855" cy="292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STACK 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3230984" y="4097223"/>
            <a:ext cx="1479855" cy="292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STACK 0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3230984" y="5478528"/>
            <a:ext cx="1479855" cy="292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STACK N-1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5373082" y="5250953"/>
            <a:ext cx="1479854" cy="52012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ULP N-1</a:t>
            </a:r>
            <a:endParaRPr kumimoji="1" lang="en-US" altLang="ja-JP" dirty="0" smtClean="0">
              <a:solidFill>
                <a:srgbClr val="000000"/>
              </a:solidFill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3230985" y="4805727"/>
            <a:ext cx="1479855" cy="292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0502" tIns="55252" rIns="110502" bIns="55252" rtlCol="0" anchor="ctr"/>
          <a:lstStyle/>
          <a:p>
            <a:pPr algn="ctr"/>
            <a:r>
              <a:rPr lang="en-US" altLang="ja-JP" dirty="0" smtClean="0">
                <a:solidFill>
                  <a:srgbClr val="000000"/>
                </a:solidFill>
              </a:rPr>
              <a:t>STACK 2</a:t>
            </a:r>
            <a:endParaRPr kumimoji="1" lang="ja-JP" altLang="en-US" dirty="0">
              <a:solidFill>
                <a:srgbClr val="000000"/>
              </a:solidFill>
            </a:endParaRPr>
          </a:p>
        </p:txBody>
      </p:sp>
      <p:sp>
        <p:nvSpPr>
          <p:cNvPr id="51" name="テキスト ボックス 50"/>
          <p:cNvSpPr txBox="1"/>
          <p:nvPr/>
        </p:nvSpPr>
        <p:spPr>
          <a:xfrm>
            <a:off x="3750926" y="5097640"/>
            <a:ext cx="438606" cy="380888"/>
          </a:xfrm>
          <a:prstGeom prst="rect">
            <a:avLst/>
          </a:prstGeom>
          <a:noFill/>
        </p:spPr>
        <p:txBody>
          <a:bodyPr vert="eaVert" wrap="none" lIns="110502" tIns="55252" rIns="110502" bIns="55252" rtlCol="0">
            <a:spAutoFit/>
          </a:bodyPr>
          <a:lstStyle/>
          <a:p>
            <a:r>
              <a:rPr lang="ja-JP" altLang="en-US" sz="1400" dirty="0"/>
              <a:t>・・・</a:t>
            </a: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1346200" y="1437788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Process</a:t>
            </a:r>
            <a:endParaRPr kumimoji="1" lang="ja-JP" altLang="en-US" dirty="0"/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3048000" y="1446255"/>
            <a:ext cx="1842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User-level Thread</a:t>
            </a:r>
            <a:endParaRPr kumimoji="1" lang="ja-JP" altLang="en-US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5215465" y="1444709"/>
            <a:ext cx="1895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User-level Process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96108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0064"/>
            <a:ext cx="8229600" cy="774171"/>
          </a:xfrm>
        </p:spPr>
        <p:txBody>
          <a:bodyPr/>
          <a:lstStyle/>
          <a:p>
            <a:r>
              <a:rPr kumimoji="1" lang="en-US" altLang="ja-JP" dirty="0" smtClean="0"/>
              <a:t>Context Switch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4403065" y="1933498"/>
            <a:ext cx="1052411" cy="121630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endParaRPr lang="ja-JP" altLang="en-US" sz="1400" dirty="0"/>
          </a:p>
        </p:txBody>
      </p:sp>
      <p:sp>
        <p:nvSpPr>
          <p:cNvPr id="5" name="正方形/長方形 4"/>
          <p:cNvSpPr/>
          <p:nvPr/>
        </p:nvSpPr>
        <p:spPr>
          <a:xfrm>
            <a:off x="2305151" y="1757983"/>
            <a:ext cx="1219952" cy="329752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12700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4403065" y="2179950"/>
            <a:ext cx="1052411" cy="2021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text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4403065" y="2423100"/>
            <a:ext cx="1052411" cy="2021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data &amp; </a:t>
            </a:r>
            <a:r>
              <a:rPr lang="en-US" altLang="ja-JP" sz="1400" dirty="0" err="1">
                <a:solidFill>
                  <a:schemeClr val="tx1"/>
                </a:solidFill>
              </a:rPr>
              <a:t>bss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4403065" y="2666250"/>
            <a:ext cx="1052411" cy="2021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heap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03065" y="2912201"/>
            <a:ext cx="1052411" cy="2021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stack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2307335" y="2065237"/>
            <a:ext cx="1217768" cy="928994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Partition for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ULP 0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305151" y="3504742"/>
            <a:ext cx="1219952" cy="93066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Partition for</a:t>
            </a:r>
          </a:p>
          <a:p>
            <a:pPr algn="ctr"/>
            <a:r>
              <a:rPr lang="en-US" altLang="ja-JP" sz="1400" dirty="0" smtClean="0">
                <a:solidFill>
                  <a:schemeClr val="tx1"/>
                </a:solidFill>
              </a:rPr>
              <a:t>ULP 1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 flipV="1">
            <a:off x="3525103" y="1941690"/>
            <a:ext cx="877965" cy="13174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3525103" y="2986039"/>
            <a:ext cx="877965" cy="1555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正方形/長方形 13"/>
          <p:cNvSpPr/>
          <p:nvPr/>
        </p:nvSpPr>
        <p:spPr>
          <a:xfrm>
            <a:off x="4403065" y="1936989"/>
            <a:ext cx="1052411" cy="202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87259" tIns="43630" rIns="87259" bIns="43630" rtlCol="0" anchor="b" anchorCtr="1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registers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403065" y="3375576"/>
            <a:ext cx="1052411" cy="1216307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endParaRPr lang="ja-JP" altLang="en-US" sz="1400" dirty="0"/>
          </a:p>
        </p:txBody>
      </p:sp>
      <p:sp>
        <p:nvSpPr>
          <p:cNvPr id="16" name="正方形/長方形 15"/>
          <p:cNvSpPr/>
          <p:nvPr/>
        </p:nvSpPr>
        <p:spPr>
          <a:xfrm>
            <a:off x="4403065" y="3622030"/>
            <a:ext cx="1052411" cy="2021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text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4403065" y="3865180"/>
            <a:ext cx="1052411" cy="2021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data &amp; </a:t>
            </a:r>
            <a:r>
              <a:rPr lang="en-US" altLang="ja-JP" sz="1400" dirty="0" err="1">
                <a:solidFill>
                  <a:schemeClr val="tx1"/>
                </a:solidFill>
              </a:rPr>
              <a:t>bss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03065" y="4108330"/>
            <a:ext cx="1052411" cy="2021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heap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403065" y="4354282"/>
            <a:ext cx="1052411" cy="20218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stack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403065" y="3379069"/>
            <a:ext cx="1052411" cy="202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lIns="87259" tIns="43630" rIns="87259" bIns="43630" rtlCol="0" anchor="b" anchorCtr="1"/>
          <a:lstStyle/>
          <a:p>
            <a:pPr algn="ctr"/>
            <a:r>
              <a:rPr lang="en-US" altLang="ja-JP" sz="1400" dirty="0">
                <a:solidFill>
                  <a:schemeClr val="tx1"/>
                </a:solidFill>
              </a:rPr>
              <a:t>registers</a:t>
            </a:r>
            <a:endParaRPr lang="ja-JP" altLang="en-US" sz="1400" dirty="0">
              <a:solidFill>
                <a:schemeClr val="tx1"/>
              </a:solidFill>
            </a:endParaRPr>
          </a:p>
        </p:txBody>
      </p:sp>
      <p:cxnSp>
        <p:nvCxnSpPr>
          <p:cNvPr id="21" name="直線コネクタ 20"/>
          <p:cNvCxnSpPr/>
          <p:nvPr/>
        </p:nvCxnSpPr>
        <p:spPr>
          <a:xfrm flipV="1">
            <a:off x="3525103" y="3381192"/>
            <a:ext cx="877965" cy="13174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3525103" y="4425540"/>
            <a:ext cx="877965" cy="155572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角丸四角形 22"/>
          <p:cNvSpPr/>
          <p:nvPr/>
        </p:nvSpPr>
        <p:spPr>
          <a:xfrm>
            <a:off x="6378590" y="2505128"/>
            <a:ext cx="605563" cy="598582"/>
          </a:xfrm>
          <a:prstGeom prst="roundRect">
            <a:avLst/>
          </a:prstGeom>
          <a:ln/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87259" tIns="43630" rIns="87259" bIns="43630" rtlCol="0" anchor="ctr"/>
          <a:lstStyle/>
          <a:p>
            <a:pPr algn="ctr"/>
            <a:r>
              <a:rPr lang="en-US" altLang="ja-JP" sz="1400" dirty="0">
                <a:solidFill>
                  <a:srgbClr val="FFFFFF"/>
                </a:solidFill>
              </a:rPr>
              <a:t>CPU core</a:t>
            </a:r>
            <a:endParaRPr lang="ja-JP" altLang="en-US" sz="1400" dirty="0">
              <a:solidFill>
                <a:srgbClr val="FFFFFF"/>
              </a:solidFill>
            </a:endParaRPr>
          </a:p>
        </p:txBody>
      </p:sp>
      <p:cxnSp>
        <p:nvCxnSpPr>
          <p:cNvPr id="24" name="直線矢印コネクタ 23"/>
          <p:cNvCxnSpPr>
            <a:stCxn id="23" idx="0"/>
            <a:endCxn id="14" idx="3"/>
          </p:cNvCxnSpPr>
          <p:nvPr/>
        </p:nvCxnSpPr>
        <p:spPr>
          <a:xfrm flipH="1" flipV="1">
            <a:off x="5455480" y="2038080"/>
            <a:ext cx="1225892" cy="46704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/>
          <p:cNvCxnSpPr>
            <a:endCxn id="23" idx="2"/>
          </p:cNvCxnSpPr>
          <p:nvPr/>
        </p:nvCxnSpPr>
        <p:spPr>
          <a:xfrm flipV="1">
            <a:off x="5455480" y="3103713"/>
            <a:ext cx="1225892" cy="40103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テキスト ボックス 25"/>
          <p:cNvSpPr txBox="1"/>
          <p:nvPr/>
        </p:nvSpPr>
        <p:spPr>
          <a:xfrm>
            <a:off x="5827927" y="1813509"/>
            <a:ext cx="1907465" cy="518999"/>
          </a:xfrm>
          <a:prstGeom prst="rect">
            <a:avLst/>
          </a:prstGeom>
          <a:noFill/>
        </p:spPr>
        <p:txBody>
          <a:bodyPr wrap="none" lIns="87259" tIns="43630" rIns="87259" bIns="43630" rtlCol="0">
            <a:spAutoFit/>
          </a:bodyPr>
          <a:lstStyle/>
          <a:p>
            <a:r>
              <a:rPr lang="en-US" altLang="ja-JP" sz="1400" dirty="0">
                <a:latin typeface="+mj-lt"/>
                <a:ea typeface="+mj-ea"/>
                <a:cs typeface="Helvetica Light"/>
              </a:rPr>
              <a:t>① save context of </a:t>
            </a:r>
          </a:p>
          <a:p>
            <a:r>
              <a:rPr lang="en-US" altLang="ja-JP" sz="1400" dirty="0">
                <a:latin typeface="+mj-lt"/>
                <a:ea typeface="+mj-ea"/>
                <a:cs typeface="Helvetica Light"/>
              </a:rPr>
              <a:t>       user-level process 0</a:t>
            </a:r>
            <a:endParaRPr lang="ja-JP" altLang="en-US" sz="1400" dirty="0">
              <a:latin typeface="+mj-lt"/>
              <a:ea typeface="+mj-ea"/>
              <a:cs typeface="Helvetica Light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873532" y="3323047"/>
            <a:ext cx="1903383" cy="518999"/>
          </a:xfrm>
          <a:prstGeom prst="rect">
            <a:avLst/>
          </a:prstGeom>
          <a:noFill/>
        </p:spPr>
        <p:txBody>
          <a:bodyPr wrap="none" lIns="87259" tIns="43630" rIns="87259" bIns="43630" rtlCol="0">
            <a:spAutoFit/>
          </a:bodyPr>
          <a:lstStyle/>
          <a:p>
            <a:r>
              <a:rPr lang="en-US" altLang="ja-JP" sz="1400" dirty="0">
                <a:latin typeface="+mj-lt"/>
                <a:ea typeface="+mj-ea"/>
                <a:cs typeface="Helvetica Light"/>
              </a:rPr>
              <a:t>② load context of </a:t>
            </a:r>
          </a:p>
          <a:p>
            <a:r>
              <a:rPr lang="en-US" altLang="ja-JP" sz="1400" dirty="0">
                <a:latin typeface="+mj-lt"/>
                <a:ea typeface="+mj-ea"/>
                <a:cs typeface="Helvetica Light"/>
              </a:rPr>
              <a:t>       user-level process 1</a:t>
            </a:r>
            <a:endParaRPr lang="ja-JP" altLang="en-US" sz="1400" dirty="0">
              <a:latin typeface="+mj-lt"/>
              <a:ea typeface="+mj-ea"/>
              <a:cs typeface="Helvetica Light"/>
            </a:endParaRPr>
          </a:p>
        </p:txBody>
      </p:sp>
      <p:cxnSp>
        <p:nvCxnSpPr>
          <p:cNvPr id="28" name="直線コネクタ 27"/>
          <p:cNvCxnSpPr/>
          <p:nvPr/>
        </p:nvCxnSpPr>
        <p:spPr>
          <a:xfrm>
            <a:off x="2307334" y="1757983"/>
            <a:ext cx="0" cy="3297521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522634" y="1752771"/>
            <a:ext cx="0" cy="330273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2713670" y="4508837"/>
            <a:ext cx="437832" cy="415125"/>
          </a:xfrm>
          <a:prstGeom prst="rect">
            <a:avLst/>
          </a:prstGeom>
          <a:noFill/>
        </p:spPr>
        <p:txBody>
          <a:bodyPr vert="eaVert" wrap="none" lIns="87259" tIns="43630" rIns="87259" bIns="43630" rtlCol="0">
            <a:spAutoFit/>
          </a:bodyPr>
          <a:lstStyle/>
          <a:p>
            <a:r>
              <a:rPr kumimoji="1" lang="ja-JP" altLang="en-US" dirty="0" smtClean="0"/>
              <a:t>・・・</a:t>
            </a:r>
            <a:endParaRPr kumimoji="1" lang="ja-JP" altLang="en-US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790747" y="1441670"/>
            <a:ext cx="474719" cy="303556"/>
          </a:xfrm>
          <a:prstGeom prst="rect">
            <a:avLst/>
          </a:prstGeom>
          <a:noFill/>
        </p:spPr>
        <p:txBody>
          <a:bodyPr wrap="none" lIns="87259" tIns="43630" rIns="87259" bIns="43630" rtlCol="0">
            <a:spAutoFit/>
          </a:bodyPr>
          <a:lstStyle/>
          <a:p>
            <a:r>
              <a:rPr lang="en-US" altLang="ja-JP" sz="1400" dirty="0"/>
              <a:t>Low</a:t>
            </a:r>
            <a:endParaRPr lang="ja-JP" altLang="en-US" sz="1400" dirty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1789620" y="5001461"/>
            <a:ext cx="508119" cy="303556"/>
          </a:xfrm>
          <a:prstGeom prst="rect">
            <a:avLst/>
          </a:prstGeom>
          <a:noFill/>
        </p:spPr>
        <p:txBody>
          <a:bodyPr wrap="none" lIns="87259" tIns="43630" rIns="87259" bIns="43630" rtlCol="0">
            <a:spAutoFit/>
          </a:bodyPr>
          <a:lstStyle/>
          <a:p>
            <a:r>
              <a:rPr lang="en-US" altLang="ja-JP" sz="1400" dirty="0"/>
              <a:t>High</a:t>
            </a:r>
            <a:endParaRPr lang="ja-JP" altLang="en-US" sz="1400" dirty="0"/>
          </a:p>
        </p:txBody>
      </p:sp>
      <p:cxnSp>
        <p:nvCxnSpPr>
          <p:cNvPr id="33" name="直線矢印コネクタ 32"/>
          <p:cNvCxnSpPr/>
          <p:nvPr/>
        </p:nvCxnSpPr>
        <p:spPr>
          <a:xfrm>
            <a:off x="2049022" y="1752771"/>
            <a:ext cx="0" cy="3302730"/>
          </a:xfrm>
          <a:prstGeom prst="straightConnector1">
            <a:avLst/>
          </a:prstGeom>
          <a:ln>
            <a:solidFill>
              <a:schemeClr val="tx1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 rot="16200000">
            <a:off x="1656235" y="3229415"/>
            <a:ext cx="761118" cy="303556"/>
          </a:xfrm>
          <a:prstGeom prst="rect">
            <a:avLst/>
          </a:prstGeom>
          <a:solidFill>
            <a:schemeClr val="bg1"/>
          </a:solidFill>
        </p:spPr>
        <p:txBody>
          <a:bodyPr wrap="none" lIns="87259" tIns="43630" rIns="87259" bIns="43630" rtlCol="0">
            <a:spAutoFit/>
          </a:bodyPr>
          <a:lstStyle/>
          <a:p>
            <a:r>
              <a:rPr lang="en-US" altLang="ja-JP" sz="1400" dirty="0"/>
              <a:t>Address</a:t>
            </a:r>
            <a:endParaRPr lang="ja-JP" altLang="en-US" sz="1400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2582834" y="1121293"/>
            <a:ext cx="35088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Contex</a:t>
            </a:r>
            <a:r>
              <a:rPr lang="en-US" altLang="ja-JP" dirty="0" smtClean="0"/>
              <a:t>t switch from ULP 0 to ULP 1</a:t>
            </a:r>
            <a:endParaRPr kumimoji="1" lang="ja-JP" altLang="en-US" dirty="0"/>
          </a:p>
        </p:txBody>
      </p:sp>
      <p:sp>
        <p:nvSpPr>
          <p:cNvPr id="36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5305254"/>
            <a:ext cx="8229600" cy="1417279"/>
          </a:xfrm>
        </p:spPr>
        <p:txBody>
          <a:bodyPr>
            <a:normAutofit fontScale="70000" lnSpcReduction="20000"/>
          </a:bodyPr>
          <a:lstStyle/>
          <a:p>
            <a:r>
              <a:rPr lang="en-US" altLang="ja-JP" dirty="0" smtClean="0"/>
              <a:t>Segment registers must be considered on x86_64 architectures</a:t>
            </a:r>
          </a:p>
          <a:p>
            <a:pPr lvl="1"/>
            <a:r>
              <a:rPr kumimoji="1" lang="en-US" altLang="ja-JP" dirty="0" smtClean="0"/>
              <a:t>Segment registers are not accessible from user-space</a:t>
            </a:r>
          </a:p>
          <a:p>
            <a:pPr lvl="1"/>
            <a:r>
              <a:rPr lang="en-US" altLang="ja-JP" dirty="0" smtClean="0"/>
              <a:t>The </a:t>
            </a:r>
            <a:r>
              <a:rPr lang="en-US" altLang="ja-JP" i="1" dirty="0" err="1" smtClean="0"/>
              <a:t>fs</a:t>
            </a:r>
            <a:r>
              <a:rPr lang="en-US" altLang="ja-JP" dirty="0" smtClean="0"/>
              <a:t> register is used for implementing Thread Local Storage (TLS)</a:t>
            </a:r>
          </a:p>
          <a:p>
            <a:pPr lvl="1"/>
            <a:r>
              <a:rPr kumimoji="1" lang="en-US" altLang="ja-JP" dirty="0" smtClean="0"/>
              <a:t>Thread safe functions must be build without using TLS</a:t>
            </a:r>
          </a:p>
        </p:txBody>
      </p:sp>
    </p:spTree>
    <p:extLst>
      <p:ext uri="{BB962C8B-B14F-4D97-AF65-F5344CB8AC3E}">
        <p14:creationId xmlns:p14="http://schemas.microsoft.com/office/powerpoint/2010/main" val="2312369966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11509</TotalTime>
  <Words>931</Words>
  <Application>Microsoft Macintosh PowerPoint</Application>
  <PresentationFormat>画面に合わせる (4:3)</PresentationFormat>
  <Paragraphs>234</Paragraphs>
  <Slides>12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ホワイト</vt:lpstr>
      <vt:lpstr>User-Level Process towards Exascale Systems</vt:lpstr>
      <vt:lpstr>Background</vt:lpstr>
      <vt:lpstr>Methods for Latency Hiding</vt:lpstr>
      <vt:lpstr>Problem</vt:lpstr>
      <vt:lpstr>Conventional Approach</vt:lpstr>
      <vt:lpstr>Our Solution</vt:lpstr>
      <vt:lpstr>Overview of User-level Process</vt:lpstr>
      <vt:lpstr>Address Space Design</vt:lpstr>
      <vt:lpstr>Context Switch</vt:lpstr>
      <vt:lpstr>ULP API</vt:lpstr>
      <vt:lpstr>Preliminary Evaluation (context switch performance)</vt:lpstr>
      <vt:lpstr>Summary and Future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User-Level Process towards Exascale Systems</dc:title>
  <dc:creator>Akio  Shimada</dc:creator>
  <cp:lastModifiedBy>Akio  Shimada</cp:lastModifiedBy>
  <cp:revision>262</cp:revision>
  <dcterms:created xsi:type="dcterms:W3CDTF">2014-10-20T01:30:27Z</dcterms:created>
  <dcterms:modified xsi:type="dcterms:W3CDTF">2014-12-07T23:39:07Z</dcterms:modified>
</cp:coreProperties>
</file>