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256" r:id="rId2"/>
    <p:sldId id="321" r:id="rId3"/>
    <p:sldId id="351" r:id="rId4"/>
    <p:sldId id="352" r:id="rId5"/>
    <p:sldId id="354" r:id="rId6"/>
    <p:sldId id="279" r:id="rId7"/>
    <p:sldId id="340" r:id="rId8"/>
    <p:sldId id="278" r:id="rId9"/>
    <p:sldId id="258" r:id="rId10"/>
    <p:sldId id="355" r:id="rId11"/>
    <p:sldId id="358" r:id="rId12"/>
    <p:sldId id="260" r:id="rId13"/>
    <p:sldId id="259" r:id="rId14"/>
    <p:sldId id="344" r:id="rId15"/>
    <p:sldId id="342" r:id="rId16"/>
    <p:sldId id="345" r:id="rId17"/>
    <p:sldId id="346" r:id="rId18"/>
    <p:sldId id="347" r:id="rId19"/>
    <p:sldId id="348" r:id="rId20"/>
    <p:sldId id="349" r:id="rId21"/>
    <p:sldId id="350" r:id="rId22"/>
    <p:sldId id="296" r:id="rId23"/>
    <p:sldId id="297" r:id="rId24"/>
    <p:sldId id="263" r:id="rId25"/>
    <p:sldId id="264" r:id="rId26"/>
    <p:sldId id="269" r:id="rId27"/>
    <p:sldId id="265" r:id="rId28"/>
    <p:sldId id="266" r:id="rId29"/>
    <p:sldId id="267" r:id="rId30"/>
    <p:sldId id="268" r:id="rId31"/>
    <p:sldId id="272" r:id="rId32"/>
    <p:sldId id="273" r:id="rId33"/>
    <p:sldId id="274" r:id="rId34"/>
    <p:sldId id="300" r:id="rId35"/>
    <p:sldId id="301" r:id="rId36"/>
    <p:sldId id="275" r:id="rId37"/>
    <p:sldId id="276" r:id="rId38"/>
    <p:sldId id="277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3" r:id="rId59"/>
    <p:sldId id="332" r:id="rId60"/>
    <p:sldId id="356" r:id="rId61"/>
    <p:sldId id="357" r:id="rId62"/>
    <p:sldId id="299" r:id="rId63"/>
    <p:sldId id="324" r:id="rId64"/>
    <p:sldId id="328" r:id="rId65"/>
    <p:sldId id="325" r:id="rId66"/>
    <p:sldId id="326" r:id="rId67"/>
    <p:sldId id="327" r:id="rId68"/>
    <p:sldId id="298" r:id="rId69"/>
    <p:sldId id="353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4" autoAdjust="0"/>
  </p:normalViewPr>
  <p:slideViewPr>
    <p:cSldViewPr>
      <p:cViewPr>
        <p:scale>
          <a:sx n="100" d="100"/>
          <a:sy n="100" d="100"/>
        </p:scale>
        <p:origin x="-13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52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1340-A55B-2240-BE12-8E751502535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E6735-0375-3849-AB2C-32DED05D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F340-B07E-4AF6-8280-C62E381F0B8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BC04-921C-4EA6-A2C7-8231790FA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for:</a:t>
            </a:r>
          </a:p>
          <a:p>
            <a:r>
              <a:rPr lang="en-US" dirty="0" smtClean="0"/>
              <a:t>* Dipole moment, </a:t>
            </a:r>
            <a:r>
              <a:rPr lang="en-US" dirty="0" err="1" smtClean="0"/>
              <a:t>polarizability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* Spectra: electronic, </a:t>
            </a:r>
            <a:r>
              <a:rPr lang="en-US" dirty="0" err="1" smtClean="0"/>
              <a:t>photoelectron,vibrational</a:t>
            </a:r>
            <a:r>
              <a:rPr lang="en-US" dirty="0" smtClean="0"/>
              <a:t>, rotational, NMR, …</a:t>
            </a:r>
          </a:p>
          <a:p>
            <a:r>
              <a:rPr lang="en-US" dirty="0" smtClean="0"/>
              <a:t>* Equilibrium geometry is one with</a:t>
            </a:r>
            <a:r>
              <a:rPr lang="en-US" baseline="0" dirty="0" smtClean="0"/>
              <a:t> </a:t>
            </a:r>
            <a:r>
              <a:rPr lang="en-US" dirty="0" smtClean="0"/>
              <a:t>minimum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very few codes that are used at </a:t>
            </a:r>
            <a:r>
              <a:rPr lang="en-US" dirty="0" err="1" smtClean="0"/>
              <a:t>petascale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 Recent publication in International</a:t>
            </a:r>
            <a:r>
              <a:rPr lang="en-US" baseline="0" dirty="0" smtClean="0"/>
              <a:t> Conference on </a:t>
            </a:r>
            <a:r>
              <a:rPr lang="en-US" dirty="0" smtClean="0"/>
              <a:t>Advances in Biomedical engineering suggests</a:t>
            </a:r>
            <a:r>
              <a:rPr lang="en-US" baseline="0" dirty="0" smtClean="0"/>
              <a:t> need for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initio </a:t>
            </a:r>
            <a:r>
              <a:rPr lang="en-US" baseline="0" dirty="0" err="1" smtClean="0"/>
              <a:t>simultaions</a:t>
            </a:r>
            <a:r>
              <a:rPr lang="en-US" baseline="0" dirty="0" smtClean="0"/>
              <a:t> of macro-molecules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for:</a:t>
            </a:r>
          </a:p>
          <a:p>
            <a:r>
              <a:rPr lang="en-US" dirty="0" smtClean="0"/>
              <a:t>* Dipole moment, </a:t>
            </a:r>
            <a:r>
              <a:rPr lang="en-US" dirty="0" err="1" smtClean="0"/>
              <a:t>polarizability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* Spectra: electronic, </a:t>
            </a:r>
            <a:r>
              <a:rPr lang="en-US" dirty="0" err="1" smtClean="0"/>
              <a:t>photoelectron,vibrational</a:t>
            </a:r>
            <a:r>
              <a:rPr lang="en-US" dirty="0" smtClean="0"/>
              <a:t>, rotational, NMR, …</a:t>
            </a:r>
          </a:p>
          <a:p>
            <a:r>
              <a:rPr lang="en-US" dirty="0" smtClean="0"/>
              <a:t>* Equilibrium geometry is one with</a:t>
            </a:r>
            <a:r>
              <a:rPr lang="en-US" baseline="0" dirty="0" smtClean="0"/>
              <a:t> </a:t>
            </a:r>
            <a:r>
              <a:rPr lang="en-US" dirty="0" smtClean="0"/>
              <a:t>minimum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BC04-921C-4EA6-A2C7-8231790FA1F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D7158-8714-4862-BD36-4DE08EBD4DC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6C859C-4527-492B-9956-6CF029B4B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11" Type="http://schemas.openxmlformats.org/officeDocument/2006/relationships/image" Target="../media/image12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0.png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904999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effectLst>
                  <a:outerShdw blurRad="63500" dist="38100" dir="5400000" algn="t" rotWithShape="0">
                    <a:prstClr val="black">
                      <a:alpha val="20000"/>
                    </a:prstClr>
                  </a:outerShdw>
                </a:effectLst>
              </a:rPr>
              <a:t>WorkQ</a:t>
            </a:r>
            <a:r>
              <a:rPr lang="en-US" sz="3600" dirty="0">
                <a:effectLst>
                  <a:outerShdw blurRad="63500" dist="38100" dir="5400000" algn="t" rotWithShape="0">
                    <a:prstClr val="black">
                      <a:alpha val="20000"/>
                    </a:prstClr>
                  </a:outerShdw>
                </a:effectLst>
              </a:rPr>
              <a:t>: A Many-Core </a:t>
            </a:r>
            <a:br>
              <a:rPr lang="en-US" sz="3600" dirty="0">
                <a:effectLst>
                  <a:outerShdw blurRad="63500" dist="38100" dir="5400000" algn="t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US" sz="3600" dirty="0" smtClean="0">
                <a:effectLst>
                  <a:outerShdw blurRad="63500" dist="38100" dir="5400000" algn="t" rotWithShape="0">
                    <a:prstClr val="black">
                      <a:alpha val="20000"/>
                    </a:prstClr>
                  </a:outerShdw>
                </a:effectLst>
              </a:rPr>
              <a:t>Producer/Consumer Execution </a:t>
            </a:r>
            <a:r>
              <a:rPr lang="en-US" sz="3600" dirty="0">
                <a:effectLst>
                  <a:outerShdw blurRad="63500" dist="38100" dir="5400000" algn="t" rotWithShape="0">
                    <a:prstClr val="black">
                      <a:alpha val="20000"/>
                    </a:prstClr>
                  </a:outerShdw>
                </a:effectLst>
              </a:rPr>
              <a:t>Model Applied to PGAS Computations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38862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David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Ozog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Allen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Malony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Jeff Hammond</a:t>
            </a:r>
            <a:r>
              <a:rPr lang="en-US" sz="22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‡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Pavan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Balaji</a:t>
            </a:r>
            <a:r>
              <a:rPr lang="en-US" sz="22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University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Oregon</a:t>
            </a:r>
          </a:p>
          <a:p>
            <a:r>
              <a:rPr lang="en-US" sz="22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‡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Intel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Corporation</a:t>
            </a:r>
          </a:p>
          <a:p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Argonne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ICPADS 2014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Hsinchu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Taiwan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December 18,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8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C:\vbox_share\Dropbox\School\Argonne_internship\My_Docs\img\GA_P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77119"/>
            <a:ext cx="7504641" cy="56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NWChem</a:t>
            </a:r>
            <a:r>
              <a:rPr lang="en-US" sz="4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and Coupled Cluster</a:t>
            </a:r>
          </a:p>
        </p:txBody>
      </p:sp>
      <p:pic>
        <p:nvPicPr>
          <p:cNvPr id="6" name="Picture 2" descr="C:\Users\NIC\Downloads\benze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476812" cy="219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51900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u="sng" dirty="0" smtClean="0">
                <a:latin typeface="+mj-lt"/>
              </a:rPr>
              <a:t>Coupled Cluster (CC)</a:t>
            </a:r>
            <a:r>
              <a:rPr lang="en-US" b="1" dirty="0" smtClean="0">
                <a:latin typeface="+mj-lt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i="1" dirty="0" err="1" smtClean="0">
                <a:latin typeface="+mj-lt"/>
              </a:rPr>
              <a:t>Ab</a:t>
            </a:r>
            <a:r>
              <a:rPr lang="en-US" i="1" dirty="0" smtClean="0">
                <a:latin typeface="+mj-lt"/>
              </a:rPr>
              <a:t> initio </a:t>
            </a:r>
            <a:r>
              <a:rPr lang="en-US" i="1" dirty="0" smtClean="0">
                <a:latin typeface="+mj-lt"/>
              </a:rPr>
              <a:t>- </a:t>
            </a:r>
            <a:r>
              <a:rPr lang="en-US" dirty="0" smtClean="0">
                <a:latin typeface="+mj-lt"/>
              </a:rPr>
              <a:t>Highly </a:t>
            </a:r>
            <a:r>
              <a:rPr lang="en-US" dirty="0" smtClean="0">
                <a:latin typeface="+mj-lt"/>
              </a:rPr>
              <a:t>accurate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Accuracy </a:t>
            </a:r>
            <a:r>
              <a:rPr lang="en-US" dirty="0" smtClean="0">
                <a:latin typeface="+mj-lt"/>
              </a:rPr>
              <a:t>hierarchy</a:t>
            </a:r>
            <a:r>
              <a:rPr lang="en-US" dirty="0" smtClean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>
                <a:latin typeface="+mj-lt"/>
                <a:cs typeface="AngsanaUPC" pitchFamily="18" charset="-34"/>
              </a:rPr>
              <a:t>     </a:t>
            </a:r>
            <a:r>
              <a:rPr lang="en-US" sz="1400" i="1" dirty="0" smtClean="0">
                <a:latin typeface="+mj-lt"/>
                <a:cs typeface="AngsanaUPC" pitchFamily="18" charset="-34"/>
              </a:rPr>
              <a:t>CCSD &lt; CCSD(T) &lt; CCSDT &lt; </a:t>
            </a:r>
            <a:r>
              <a:rPr lang="en-US" sz="1400" i="1" dirty="0" smtClean="0">
                <a:latin typeface="+mj-lt"/>
                <a:cs typeface="AngsanaUPC" pitchFamily="18" charset="-34"/>
              </a:rPr>
              <a:t>CCSDTQ</a:t>
            </a:r>
            <a:endParaRPr lang="en-US" sz="1400" i="1" dirty="0" smtClean="0">
              <a:latin typeface="+mj-lt"/>
              <a:cs typeface="AngsanaUPC" pitchFamily="18" charset="-34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Computational/Memory scaling: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89924"/>
              </p:ext>
            </p:extLst>
          </p:nvPr>
        </p:nvGraphicFramePr>
        <p:xfrm>
          <a:off x="990600" y="5715000"/>
          <a:ext cx="2770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2770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16861"/>
              </p:ext>
            </p:extLst>
          </p:nvPr>
        </p:nvGraphicFramePr>
        <p:xfrm>
          <a:off x="942975" y="6080760"/>
          <a:ext cx="2869088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7" imgW="1955520" imgH="228600" progId="Equation.3">
                  <p:embed/>
                </p:oleObj>
              </mc:Choice>
              <mc:Fallback>
                <p:oleObj name="Equation" r:id="rId7" imgW="19555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6080760"/>
                        <a:ext cx="2869088" cy="335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5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C:\vbox_share\Dropbox\School\Argonne_internship\My_Docs\img\GA_P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77119"/>
            <a:ext cx="7504641" cy="56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NWChem</a:t>
            </a:r>
            <a:r>
              <a:rPr lang="en-US" sz="4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and Coupled Cluster</a:t>
            </a:r>
          </a:p>
        </p:txBody>
      </p:sp>
      <p:pic>
        <p:nvPicPr>
          <p:cNvPr id="6" name="Picture 2" descr="C:\Users\NIC\Downloads\benze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476812" cy="219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06126"/>
              </p:ext>
            </p:extLst>
          </p:nvPr>
        </p:nvGraphicFramePr>
        <p:xfrm>
          <a:off x="990600" y="5715000"/>
          <a:ext cx="2770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2770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09696"/>
              </p:ext>
            </p:extLst>
          </p:nvPr>
        </p:nvGraphicFramePr>
        <p:xfrm>
          <a:off x="942975" y="6080760"/>
          <a:ext cx="2869088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1955520" imgH="228600" progId="Equation.3">
                  <p:embed/>
                </p:oleObj>
              </mc:Choice>
              <mc:Fallback>
                <p:oleObj name="Equation" r:id="rId7" imgW="1955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6080760"/>
                        <a:ext cx="2869088" cy="335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C:\Users\NIC\Downloads\Opr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091019" cy="241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NWChem</a:t>
            </a:r>
            <a:r>
              <a:rPr lang="en-US" sz="4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and Coupled Cluster</a:t>
            </a:r>
          </a:p>
        </p:txBody>
      </p:sp>
      <p:pic>
        <p:nvPicPr>
          <p:cNvPr id="9" name="Picture 112" descr="C:\vbox_share\Dropbox\School\Argonne_internship\My_Docs\img\GA_P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83" y="1056752"/>
            <a:ext cx="7439025" cy="55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44280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NWChem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Wide range of methods, accuracies, and supported supercomputer architectures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Well-known for its support of many quantum mechanical methods on massively parallel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Built on top of Global Arrays (GA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and ARMCI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Coupled Cluster (CC)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initio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i.e., Highly accurate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Solves an Schrödinger Eqn.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ansatz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Accuracy hierarchy:</a:t>
            </a:r>
          </a:p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ngsanaUPC" pitchFamily="18" charset="-34"/>
              </a:rPr>
              <a:t>     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ngsanaUPC" pitchFamily="18" charset="-34"/>
              </a:rPr>
              <a:t>CCSD &lt; CCSD(T) &lt; CCSDT &lt; CCSDT(Q) &lt; CCSDTQ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respective computational costs: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respective storage costs: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18083"/>
              </p:ext>
            </p:extLst>
          </p:nvPr>
        </p:nvGraphicFramePr>
        <p:xfrm>
          <a:off x="1343025" y="5667375"/>
          <a:ext cx="2770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Equation" r:id="rId4" imgW="1968500" imgH="228600" progId="Equation.3">
                  <p:embed/>
                </p:oleObj>
              </mc:Choice>
              <mc:Fallback>
                <p:oleObj name="Equation" r:id="rId4" imgW="1968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667375"/>
                        <a:ext cx="2770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04452"/>
              </p:ext>
            </p:extLst>
          </p:nvPr>
        </p:nvGraphicFramePr>
        <p:xfrm>
          <a:off x="1409700" y="6229350"/>
          <a:ext cx="26082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Equation" r:id="rId6" imgW="1955800" imgH="228600" progId="Equation.3">
                  <p:embed/>
                </p:oleObj>
              </mc:Choice>
              <mc:Fallback>
                <p:oleObj name="Equation" r:id="rId6" imgW="1955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6229350"/>
                        <a:ext cx="26082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8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NIC\Desktop\VBOX_share\schr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642450"/>
            <a:ext cx="2830115" cy="4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C:\Users\NIC\Desktop\VBOX_share\schro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198593"/>
            <a:ext cx="4324350" cy="3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C:\Users\NIC\Desktop\VBOX_share\schro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83424"/>
            <a:ext cx="3775387" cy="3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Users\NIC\Desktop\VBOX_share\schro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1" y="4285180"/>
            <a:ext cx="3953669" cy="10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NWChem</a:t>
            </a:r>
            <a:r>
              <a:rPr lang="en-US" sz="4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and Coupled Cluster</a:t>
            </a:r>
          </a:p>
        </p:txBody>
      </p:sp>
      <p:pic>
        <p:nvPicPr>
          <p:cNvPr id="19" name="Picture 18" descr="schrodinger_tran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510" y="2102434"/>
            <a:ext cx="2318558" cy="504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219200"/>
            <a:ext cx="44280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NWChem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Wide range of methods, accuracies, and supported supercomputer architectures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Well-known for its support of many quantum mechanical methods on massively parallel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Built on top of Global Arrays (GA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and ARMCI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Coupled Cluster (CC)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initio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i.e., Highly accurate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Solves an Schrödinger Eqn.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ansatz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Accuracy hierarchy:</a:t>
            </a:r>
          </a:p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ngsanaUPC" pitchFamily="18" charset="-34"/>
              </a:rPr>
              <a:t>     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ngsanaUPC" pitchFamily="18" charset="-34"/>
              </a:rPr>
              <a:t>CCSD &lt; CCSD(T) &lt; CCSDT &lt; CCSDT(Q) &lt; CCSDTQ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respective computational costs: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respective storage costs: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18083"/>
              </p:ext>
            </p:extLst>
          </p:nvPr>
        </p:nvGraphicFramePr>
        <p:xfrm>
          <a:off x="1343025" y="5667375"/>
          <a:ext cx="2770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" name="Equation" r:id="rId8" imgW="1968500" imgH="228600" progId="Equation.3">
                  <p:embed/>
                </p:oleObj>
              </mc:Choice>
              <mc:Fallback>
                <p:oleObj name="Equation" r:id="rId8" imgW="1968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667375"/>
                        <a:ext cx="2770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04452"/>
              </p:ext>
            </p:extLst>
          </p:nvPr>
        </p:nvGraphicFramePr>
        <p:xfrm>
          <a:off x="1409700" y="6229350"/>
          <a:ext cx="26082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name="Equation" r:id="rId10" imgW="1955800" imgH="228600" progId="Equation.3">
                  <p:embed/>
                </p:oleObj>
              </mc:Choice>
              <mc:Fallback>
                <p:oleObj name="Equation" r:id="rId10" imgW="1955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6229350"/>
                        <a:ext cx="26082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446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Sparsity</a:t>
            </a:r>
            <a:r>
              <a:rPr lang="en-US" sz="45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and Load Imbalance</a:t>
            </a:r>
            <a:endParaRPr lang="en-US" sz="45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3884759"/>
            <a:ext cx="3886200" cy="990600"/>
            <a:chOff x="227" y="1751"/>
            <a:chExt cx="3066" cy="901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2232" y="2128"/>
              <a:ext cx="15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52" y="2081"/>
              <a:ext cx="15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387" y="1751"/>
              <a:ext cx="906" cy="901"/>
              <a:chOff x="2387" y="1751"/>
              <a:chExt cx="906" cy="901"/>
            </a:xfrm>
          </p:grpSpPr>
          <p:grpSp>
            <p:nvGrpSpPr>
              <p:cNvPr id="65" name="Group 5"/>
              <p:cNvGrpSpPr>
                <a:grpSpLocks/>
              </p:cNvGrpSpPr>
              <p:nvPr/>
            </p:nvGrpSpPr>
            <p:grpSpPr bwMode="auto">
              <a:xfrm>
                <a:off x="2387" y="1751"/>
                <a:ext cx="431" cy="431"/>
                <a:chOff x="2387" y="1751"/>
                <a:chExt cx="431" cy="431"/>
              </a:xfrm>
            </p:grpSpPr>
            <p:grpSp>
              <p:nvGrpSpPr>
                <p:cNvPr id="87" name="Group 6"/>
                <p:cNvGrpSpPr>
                  <a:grpSpLocks/>
                </p:cNvGrpSpPr>
                <p:nvPr/>
              </p:nvGrpSpPr>
              <p:grpSpPr bwMode="auto">
                <a:xfrm>
                  <a:off x="2432" y="1797"/>
                  <a:ext cx="340" cy="328"/>
                  <a:chOff x="2432" y="1797"/>
                  <a:chExt cx="340" cy="328"/>
                </a:xfrm>
              </p:grpSpPr>
              <p:sp>
                <p:nvSpPr>
                  <p:cNvPr id="8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432" y="179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485" y="185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555" y="192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198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8" name="AutoShape 11"/>
                <p:cNvSpPr>
                  <a:spLocks noChangeArrowheads="1"/>
                </p:cNvSpPr>
                <p:nvPr/>
              </p:nvSpPr>
              <p:spPr bwMode="auto">
                <a:xfrm>
                  <a:off x="2387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12"/>
              <p:cNvGrpSpPr>
                <a:grpSpLocks/>
              </p:cNvGrpSpPr>
              <p:nvPr/>
            </p:nvGrpSpPr>
            <p:grpSpPr bwMode="auto">
              <a:xfrm>
                <a:off x="2859" y="1751"/>
                <a:ext cx="431" cy="431"/>
                <a:chOff x="2859" y="1751"/>
                <a:chExt cx="431" cy="431"/>
              </a:xfrm>
            </p:grpSpPr>
            <p:grpSp>
              <p:nvGrpSpPr>
                <p:cNvPr id="81" name="Group 13"/>
                <p:cNvGrpSpPr>
                  <a:grpSpLocks/>
                </p:cNvGrpSpPr>
                <p:nvPr/>
              </p:nvGrpSpPr>
              <p:grpSpPr bwMode="auto">
                <a:xfrm>
                  <a:off x="2904" y="1797"/>
                  <a:ext cx="340" cy="328"/>
                  <a:chOff x="2904" y="1797"/>
                  <a:chExt cx="340" cy="328"/>
                </a:xfrm>
              </p:grpSpPr>
              <p:sp>
                <p:nvSpPr>
                  <p:cNvPr id="8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904" y="179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185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027" y="192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01" y="198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" name="AutoShape 18"/>
                <p:cNvSpPr>
                  <a:spLocks noChangeArrowheads="1"/>
                </p:cNvSpPr>
                <p:nvPr/>
              </p:nvSpPr>
              <p:spPr bwMode="auto">
                <a:xfrm>
                  <a:off x="2859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9"/>
              <p:cNvGrpSpPr>
                <a:grpSpLocks/>
              </p:cNvGrpSpPr>
              <p:nvPr/>
            </p:nvGrpSpPr>
            <p:grpSpPr bwMode="auto">
              <a:xfrm>
                <a:off x="2390" y="2221"/>
                <a:ext cx="431" cy="431"/>
                <a:chOff x="2390" y="2221"/>
                <a:chExt cx="431" cy="431"/>
              </a:xfrm>
            </p:grpSpPr>
            <p:grpSp>
              <p:nvGrpSpPr>
                <p:cNvPr id="75" name="Group 20"/>
                <p:cNvGrpSpPr>
                  <a:grpSpLocks/>
                </p:cNvGrpSpPr>
                <p:nvPr/>
              </p:nvGrpSpPr>
              <p:grpSpPr bwMode="auto">
                <a:xfrm>
                  <a:off x="2435" y="2267"/>
                  <a:ext cx="340" cy="328"/>
                  <a:chOff x="2435" y="2267"/>
                  <a:chExt cx="340" cy="328"/>
                </a:xfrm>
              </p:grpSpPr>
              <p:sp>
                <p:nvSpPr>
                  <p:cNvPr id="7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26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488" y="232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558" y="239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245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" name="AutoShape 25"/>
                <p:cNvSpPr>
                  <a:spLocks noChangeArrowheads="1"/>
                </p:cNvSpPr>
                <p:nvPr/>
              </p:nvSpPr>
              <p:spPr bwMode="auto">
                <a:xfrm>
                  <a:off x="2390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26"/>
              <p:cNvGrpSpPr>
                <a:grpSpLocks/>
              </p:cNvGrpSpPr>
              <p:nvPr/>
            </p:nvGrpSpPr>
            <p:grpSpPr bwMode="auto">
              <a:xfrm>
                <a:off x="2862" y="2221"/>
                <a:ext cx="431" cy="431"/>
                <a:chOff x="2862" y="2221"/>
                <a:chExt cx="431" cy="431"/>
              </a:xfrm>
            </p:grpSpPr>
            <p:grpSp>
              <p:nvGrpSpPr>
                <p:cNvPr id="69" name="Group 27"/>
                <p:cNvGrpSpPr>
                  <a:grpSpLocks/>
                </p:cNvGrpSpPr>
                <p:nvPr/>
              </p:nvGrpSpPr>
              <p:grpSpPr bwMode="auto">
                <a:xfrm>
                  <a:off x="2907" y="2267"/>
                  <a:ext cx="340" cy="328"/>
                  <a:chOff x="2907" y="2267"/>
                  <a:chExt cx="340" cy="328"/>
                </a:xfrm>
              </p:grpSpPr>
              <p:sp>
                <p:nvSpPr>
                  <p:cNvPr id="7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907" y="226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960" y="232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239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104" y="245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2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27" y="1751"/>
              <a:ext cx="906" cy="901"/>
              <a:chOff x="227" y="1751"/>
              <a:chExt cx="906" cy="901"/>
            </a:xfrm>
          </p:grpSpPr>
          <p:grpSp>
            <p:nvGrpSpPr>
              <p:cNvPr id="37" name="Group 34"/>
              <p:cNvGrpSpPr>
                <a:grpSpLocks/>
              </p:cNvGrpSpPr>
              <p:nvPr/>
            </p:nvGrpSpPr>
            <p:grpSpPr bwMode="auto">
              <a:xfrm>
                <a:off x="227" y="1751"/>
                <a:ext cx="431" cy="431"/>
                <a:chOff x="227" y="1751"/>
                <a:chExt cx="431" cy="431"/>
              </a:xfrm>
            </p:grpSpPr>
            <p:grpSp>
              <p:nvGrpSpPr>
                <p:cNvPr id="59" name="Group 35"/>
                <p:cNvGrpSpPr>
                  <a:grpSpLocks/>
                </p:cNvGrpSpPr>
                <p:nvPr/>
              </p:nvGrpSpPr>
              <p:grpSpPr bwMode="auto">
                <a:xfrm>
                  <a:off x="272" y="1797"/>
                  <a:ext cx="340" cy="328"/>
                  <a:chOff x="272" y="1797"/>
                  <a:chExt cx="340" cy="328"/>
                </a:xfrm>
              </p:grpSpPr>
              <p:sp>
                <p:nvSpPr>
                  <p:cNvPr id="6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72" y="179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185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95" y="192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69" y="198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7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41"/>
              <p:cNvGrpSpPr>
                <a:grpSpLocks/>
              </p:cNvGrpSpPr>
              <p:nvPr/>
            </p:nvGrpSpPr>
            <p:grpSpPr bwMode="auto">
              <a:xfrm>
                <a:off x="699" y="1751"/>
                <a:ext cx="431" cy="431"/>
                <a:chOff x="699" y="1751"/>
                <a:chExt cx="431" cy="431"/>
              </a:xfrm>
            </p:grpSpPr>
            <p:grpSp>
              <p:nvGrpSpPr>
                <p:cNvPr id="53" name="Group 42"/>
                <p:cNvGrpSpPr>
                  <a:grpSpLocks/>
                </p:cNvGrpSpPr>
                <p:nvPr/>
              </p:nvGrpSpPr>
              <p:grpSpPr bwMode="auto">
                <a:xfrm>
                  <a:off x="744" y="1797"/>
                  <a:ext cx="340" cy="328"/>
                  <a:chOff x="744" y="1797"/>
                  <a:chExt cx="340" cy="328"/>
                </a:xfrm>
              </p:grpSpPr>
              <p:sp>
                <p:nvSpPr>
                  <p:cNvPr id="5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44" y="179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97" y="185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867" y="192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941" y="198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AutoShape 47"/>
                <p:cNvSpPr>
                  <a:spLocks noChangeArrowheads="1"/>
                </p:cNvSpPr>
                <p:nvPr/>
              </p:nvSpPr>
              <p:spPr bwMode="auto">
                <a:xfrm>
                  <a:off x="699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48"/>
              <p:cNvGrpSpPr>
                <a:grpSpLocks/>
              </p:cNvGrpSpPr>
              <p:nvPr/>
            </p:nvGrpSpPr>
            <p:grpSpPr bwMode="auto">
              <a:xfrm>
                <a:off x="230" y="2221"/>
                <a:ext cx="431" cy="431"/>
                <a:chOff x="230" y="2221"/>
                <a:chExt cx="431" cy="431"/>
              </a:xfrm>
            </p:grpSpPr>
            <p:grpSp>
              <p:nvGrpSpPr>
                <p:cNvPr id="47" name="Group 49"/>
                <p:cNvGrpSpPr>
                  <a:grpSpLocks/>
                </p:cNvGrpSpPr>
                <p:nvPr/>
              </p:nvGrpSpPr>
              <p:grpSpPr bwMode="auto">
                <a:xfrm>
                  <a:off x="275" y="2267"/>
                  <a:ext cx="340" cy="328"/>
                  <a:chOff x="275" y="2267"/>
                  <a:chExt cx="340" cy="328"/>
                </a:xfrm>
              </p:grpSpPr>
              <p:sp>
                <p:nvSpPr>
                  <p:cNvPr id="49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226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32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98" y="239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72" y="245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" name="AutoShape 54"/>
                <p:cNvSpPr>
                  <a:spLocks noChangeArrowheads="1"/>
                </p:cNvSpPr>
                <p:nvPr/>
              </p:nvSpPr>
              <p:spPr bwMode="auto">
                <a:xfrm>
                  <a:off x="230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55"/>
              <p:cNvGrpSpPr>
                <a:grpSpLocks/>
              </p:cNvGrpSpPr>
              <p:nvPr/>
            </p:nvGrpSpPr>
            <p:grpSpPr bwMode="auto">
              <a:xfrm>
                <a:off x="702" y="2221"/>
                <a:ext cx="431" cy="431"/>
                <a:chOff x="702" y="2221"/>
                <a:chExt cx="431" cy="431"/>
              </a:xfrm>
            </p:grpSpPr>
            <p:grpSp>
              <p:nvGrpSpPr>
                <p:cNvPr id="41" name="Group 56"/>
                <p:cNvGrpSpPr>
                  <a:grpSpLocks/>
                </p:cNvGrpSpPr>
                <p:nvPr/>
              </p:nvGrpSpPr>
              <p:grpSpPr bwMode="auto">
                <a:xfrm>
                  <a:off x="747" y="2267"/>
                  <a:ext cx="340" cy="328"/>
                  <a:chOff x="747" y="2267"/>
                  <a:chExt cx="340" cy="328"/>
                </a:xfrm>
              </p:grpSpPr>
              <p:sp>
                <p:nvSpPr>
                  <p:cNvPr id="4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747" y="226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800" y="232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870" y="239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944" y="245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" name="AutoShape 61"/>
                <p:cNvSpPr>
                  <a:spLocks noChangeArrowheads="1"/>
                </p:cNvSpPr>
                <p:nvPr/>
              </p:nvSpPr>
              <p:spPr bwMode="auto">
                <a:xfrm>
                  <a:off x="702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1336" y="1751"/>
              <a:ext cx="906" cy="901"/>
              <a:chOff x="1336" y="1751"/>
              <a:chExt cx="906" cy="901"/>
            </a:xfrm>
          </p:grpSpPr>
          <p:grpSp>
            <p:nvGrpSpPr>
              <p:cNvPr id="9" name="Group 63"/>
              <p:cNvGrpSpPr>
                <a:grpSpLocks/>
              </p:cNvGrpSpPr>
              <p:nvPr/>
            </p:nvGrpSpPr>
            <p:grpSpPr bwMode="auto">
              <a:xfrm>
                <a:off x="1336" y="1751"/>
                <a:ext cx="431" cy="431"/>
                <a:chOff x="1336" y="1751"/>
                <a:chExt cx="431" cy="431"/>
              </a:xfrm>
            </p:grpSpPr>
            <p:grpSp>
              <p:nvGrpSpPr>
                <p:cNvPr id="31" name="Group 64"/>
                <p:cNvGrpSpPr>
                  <a:grpSpLocks/>
                </p:cNvGrpSpPr>
                <p:nvPr/>
              </p:nvGrpSpPr>
              <p:grpSpPr bwMode="auto">
                <a:xfrm>
                  <a:off x="1381" y="1797"/>
                  <a:ext cx="340" cy="328"/>
                  <a:chOff x="1381" y="1797"/>
                  <a:chExt cx="340" cy="328"/>
                </a:xfrm>
              </p:grpSpPr>
              <p:sp>
                <p:nvSpPr>
                  <p:cNvPr id="3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381" y="179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434" y="185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504" y="192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578" y="198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AutoShape 69"/>
                <p:cNvSpPr>
                  <a:spLocks noChangeArrowheads="1"/>
                </p:cNvSpPr>
                <p:nvPr/>
              </p:nvSpPr>
              <p:spPr bwMode="auto">
                <a:xfrm>
                  <a:off x="1336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1808" y="1751"/>
                <a:ext cx="431" cy="431"/>
                <a:chOff x="1808" y="1751"/>
                <a:chExt cx="431" cy="431"/>
              </a:xfrm>
            </p:grpSpPr>
            <p:grpSp>
              <p:nvGrpSpPr>
                <p:cNvPr id="25" name="Group 71"/>
                <p:cNvGrpSpPr>
                  <a:grpSpLocks/>
                </p:cNvGrpSpPr>
                <p:nvPr/>
              </p:nvGrpSpPr>
              <p:grpSpPr bwMode="auto">
                <a:xfrm>
                  <a:off x="1852" y="1797"/>
                  <a:ext cx="340" cy="328"/>
                  <a:chOff x="1852" y="1797"/>
                  <a:chExt cx="340" cy="328"/>
                </a:xfrm>
              </p:grpSpPr>
              <p:sp>
                <p:nvSpPr>
                  <p:cNvPr id="27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79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906" y="185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976" y="192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198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AutoShape 76"/>
                <p:cNvSpPr>
                  <a:spLocks noChangeArrowheads="1"/>
                </p:cNvSpPr>
                <p:nvPr/>
              </p:nvSpPr>
              <p:spPr bwMode="auto">
                <a:xfrm>
                  <a:off x="1808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/>
            </p:nvGrpSpPr>
            <p:grpSpPr bwMode="auto">
              <a:xfrm>
                <a:off x="1339" y="2221"/>
                <a:ext cx="431" cy="431"/>
                <a:chOff x="1339" y="2221"/>
                <a:chExt cx="431" cy="431"/>
              </a:xfrm>
            </p:grpSpPr>
            <p:grpSp>
              <p:nvGrpSpPr>
                <p:cNvPr id="19" name="Group 78"/>
                <p:cNvGrpSpPr>
                  <a:grpSpLocks/>
                </p:cNvGrpSpPr>
                <p:nvPr/>
              </p:nvGrpSpPr>
              <p:grpSpPr bwMode="auto">
                <a:xfrm>
                  <a:off x="1384" y="2267"/>
                  <a:ext cx="340" cy="328"/>
                  <a:chOff x="1384" y="2267"/>
                  <a:chExt cx="340" cy="328"/>
                </a:xfrm>
              </p:grpSpPr>
              <p:sp>
                <p:nvSpPr>
                  <p:cNvPr id="2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384" y="226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437" y="232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507" y="239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245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AutoShape 83"/>
                <p:cNvSpPr>
                  <a:spLocks noChangeArrowheads="1"/>
                </p:cNvSpPr>
                <p:nvPr/>
              </p:nvSpPr>
              <p:spPr bwMode="auto">
                <a:xfrm>
                  <a:off x="1339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4"/>
              <p:cNvGrpSpPr>
                <a:grpSpLocks/>
              </p:cNvGrpSpPr>
              <p:nvPr/>
            </p:nvGrpSpPr>
            <p:grpSpPr bwMode="auto">
              <a:xfrm>
                <a:off x="1811" y="2221"/>
                <a:ext cx="431" cy="431"/>
                <a:chOff x="1811" y="2221"/>
                <a:chExt cx="431" cy="431"/>
              </a:xfrm>
            </p:grpSpPr>
            <p:grpSp>
              <p:nvGrpSpPr>
                <p:cNvPr id="13" name="Group 85"/>
                <p:cNvGrpSpPr>
                  <a:grpSpLocks/>
                </p:cNvGrpSpPr>
                <p:nvPr/>
              </p:nvGrpSpPr>
              <p:grpSpPr bwMode="auto">
                <a:xfrm>
                  <a:off x="1856" y="2267"/>
                  <a:ext cx="340" cy="328"/>
                  <a:chOff x="1856" y="2267"/>
                  <a:chExt cx="340" cy="328"/>
                </a:xfrm>
              </p:grpSpPr>
              <p:sp>
                <p:nvSpPr>
                  <p:cNvPr id="1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226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909" y="2327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979" y="239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2453"/>
                    <a:ext cx="144" cy="144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AutoShape 90"/>
                <p:cNvSpPr>
                  <a:spLocks noChangeArrowheads="1"/>
                </p:cNvSpPr>
                <p:nvPr/>
              </p:nvSpPr>
              <p:spPr bwMode="auto">
                <a:xfrm>
                  <a:off x="1811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3" name="Group 92"/>
          <p:cNvGrpSpPr/>
          <p:nvPr/>
        </p:nvGrpSpPr>
        <p:grpSpPr>
          <a:xfrm>
            <a:off x="392881" y="1688528"/>
            <a:ext cx="3327125" cy="633280"/>
            <a:chOff x="392881" y="1080369"/>
            <a:chExt cx="3327125" cy="633280"/>
          </a:xfrm>
        </p:grpSpPr>
        <p:grpSp>
          <p:nvGrpSpPr>
            <p:cNvPr id="94" name="Group 92"/>
            <p:cNvGrpSpPr>
              <a:grpSpLocks/>
            </p:cNvGrpSpPr>
            <p:nvPr/>
          </p:nvGrpSpPr>
          <p:grpSpPr bwMode="auto">
            <a:xfrm>
              <a:off x="392881" y="1081468"/>
              <a:ext cx="728821" cy="632181"/>
              <a:chOff x="394" y="227"/>
              <a:chExt cx="575" cy="575"/>
            </a:xfrm>
          </p:grpSpPr>
          <p:sp>
            <p:nvSpPr>
              <p:cNvPr id="147" name="Rectangle 93"/>
              <p:cNvSpPr>
                <a:spLocks noChangeArrowheads="1"/>
              </p:cNvSpPr>
              <p:nvPr/>
            </p:nvSpPr>
            <p:spPr bwMode="auto">
              <a:xfrm>
                <a:off x="39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94"/>
              <p:cNvSpPr>
                <a:spLocks noChangeArrowheads="1"/>
              </p:cNvSpPr>
              <p:nvPr/>
            </p:nvSpPr>
            <p:spPr bwMode="auto">
              <a:xfrm>
                <a:off x="53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95"/>
              <p:cNvSpPr>
                <a:spLocks noChangeArrowheads="1"/>
              </p:cNvSpPr>
              <p:nvPr/>
            </p:nvSpPr>
            <p:spPr bwMode="auto">
              <a:xfrm>
                <a:off x="68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96"/>
              <p:cNvSpPr>
                <a:spLocks noChangeArrowheads="1"/>
              </p:cNvSpPr>
              <p:nvPr/>
            </p:nvSpPr>
            <p:spPr bwMode="auto">
              <a:xfrm>
                <a:off x="826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97"/>
              <p:cNvSpPr>
                <a:spLocks noChangeArrowheads="1"/>
              </p:cNvSpPr>
              <p:nvPr/>
            </p:nvSpPr>
            <p:spPr bwMode="auto">
              <a:xfrm>
                <a:off x="394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98"/>
              <p:cNvSpPr>
                <a:spLocks noChangeArrowheads="1"/>
              </p:cNvSpPr>
              <p:nvPr/>
            </p:nvSpPr>
            <p:spPr bwMode="auto">
              <a:xfrm>
                <a:off x="538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99"/>
              <p:cNvSpPr>
                <a:spLocks noChangeArrowheads="1"/>
              </p:cNvSpPr>
              <p:nvPr/>
            </p:nvSpPr>
            <p:spPr bwMode="auto">
              <a:xfrm>
                <a:off x="682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00"/>
              <p:cNvSpPr>
                <a:spLocks noChangeArrowheads="1"/>
              </p:cNvSpPr>
              <p:nvPr/>
            </p:nvSpPr>
            <p:spPr bwMode="auto">
              <a:xfrm>
                <a:off x="826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01"/>
              <p:cNvSpPr>
                <a:spLocks noChangeArrowheads="1"/>
              </p:cNvSpPr>
              <p:nvPr/>
            </p:nvSpPr>
            <p:spPr bwMode="auto">
              <a:xfrm>
                <a:off x="39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02"/>
              <p:cNvSpPr>
                <a:spLocks noChangeArrowheads="1"/>
              </p:cNvSpPr>
              <p:nvPr/>
            </p:nvSpPr>
            <p:spPr bwMode="auto">
              <a:xfrm>
                <a:off x="53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03"/>
              <p:cNvSpPr>
                <a:spLocks noChangeArrowheads="1"/>
              </p:cNvSpPr>
              <p:nvPr/>
            </p:nvSpPr>
            <p:spPr bwMode="auto">
              <a:xfrm>
                <a:off x="68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104"/>
              <p:cNvSpPr>
                <a:spLocks noChangeArrowheads="1"/>
              </p:cNvSpPr>
              <p:nvPr/>
            </p:nvSpPr>
            <p:spPr bwMode="auto">
              <a:xfrm>
                <a:off x="826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105"/>
              <p:cNvSpPr>
                <a:spLocks noChangeArrowheads="1"/>
              </p:cNvSpPr>
              <p:nvPr/>
            </p:nvSpPr>
            <p:spPr bwMode="auto">
              <a:xfrm>
                <a:off x="39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106"/>
              <p:cNvSpPr>
                <a:spLocks noChangeArrowheads="1"/>
              </p:cNvSpPr>
              <p:nvPr/>
            </p:nvSpPr>
            <p:spPr bwMode="auto">
              <a:xfrm>
                <a:off x="53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07"/>
              <p:cNvSpPr>
                <a:spLocks noChangeArrowheads="1"/>
              </p:cNvSpPr>
              <p:nvPr/>
            </p:nvSpPr>
            <p:spPr bwMode="auto">
              <a:xfrm>
                <a:off x="68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108"/>
              <p:cNvSpPr>
                <a:spLocks noChangeArrowheads="1"/>
              </p:cNvSpPr>
              <p:nvPr/>
            </p:nvSpPr>
            <p:spPr bwMode="auto">
              <a:xfrm>
                <a:off x="826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109"/>
              <p:cNvSpPr>
                <a:spLocks noChangeArrowheads="1"/>
              </p:cNvSpPr>
              <p:nvPr/>
            </p:nvSpPr>
            <p:spPr bwMode="auto">
              <a:xfrm>
                <a:off x="394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110"/>
              <p:cNvSpPr>
                <a:spLocks noChangeArrowheads="1"/>
              </p:cNvSpPr>
              <p:nvPr/>
            </p:nvSpPr>
            <p:spPr bwMode="auto">
              <a:xfrm>
                <a:off x="538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111"/>
              <p:cNvSpPr>
                <a:spLocks noChangeArrowheads="1"/>
              </p:cNvSpPr>
              <p:nvPr/>
            </p:nvSpPr>
            <p:spPr bwMode="auto">
              <a:xfrm>
                <a:off x="682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112"/>
              <p:cNvSpPr>
                <a:spLocks noChangeArrowheads="1"/>
              </p:cNvSpPr>
              <p:nvPr/>
            </p:nvSpPr>
            <p:spPr bwMode="auto">
              <a:xfrm>
                <a:off x="826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113"/>
              <p:cNvSpPr>
                <a:spLocks noChangeArrowheads="1"/>
              </p:cNvSpPr>
              <p:nvPr/>
            </p:nvSpPr>
            <p:spPr bwMode="auto">
              <a:xfrm>
                <a:off x="39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114"/>
              <p:cNvSpPr>
                <a:spLocks noChangeArrowheads="1"/>
              </p:cNvSpPr>
              <p:nvPr/>
            </p:nvSpPr>
            <p:spPr bwMode="auto">
              <a:xfrm>
                <a:off x="53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Rectangle 115"/>
              <p:cNvSpPr>
                <a:spLocks noChangeArrowheads="1"/>
              </p:cNvSpPr>
              <p:nvPr/>
            </p:nvSpPr>
            <p:spPr bwMode="auto">
              <a:xfrm>
                <a:off x="68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116"/>
              <p:cNvSpPr>
                <a:spLocks noChangeArrowheads="1"/>
              </p:cNvSpPr>
              <p:nvPr/>
            </p:nvSpPr>
            <p:spPr bwMode="auto">
              <a:xfrm>
                <a:off x="826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117"/>
            <p:cNvGrpSpPr>
              <a:grpSpLocks/>
            </p:cNvGrpSpPr>
            <p:nvPr/>
          </p:nvGrpSpPr>
          <p:grpSpPr bwMode="auto">
            <a:xfrm>
              <a:off x="1642550" y="1080369"/>
              <a:ext cx="728821" cy="632181"/>
              <a:chOff x="1490" y="226"/>
              <a:chExt cx="575" cy="575"/>
            </a:xfrm>
          </p:grpSpPr>
          <p:sp>
            <p:nvSpPr>
              <p:cNvPr id="123" name="Rectangle 118"/>
              <p:cNvSpPr>
                <a:spLocks noChangeArrowheads="1"/>
              </p:cNvSpPr>
              <p:nvPr/>
            </p:nvSpPr>
            <p:spPr bwMode="auto">
              <a:xfrm>
                <a:off x="1490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9"/>
              <p:cNvSpPr>
                <a:spLocks noChangeArrowheads="1"/>
              </p:cNvSpPr>
              <p:nvPr/>
            </p:nvSpPr>
            <p:spPr bwMode="auto">
              <a:xfrm>
                <a:off x="1634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20"/>
              <p:cNvSpPr>
                <a:spLocks noChangeArrowheads="1"/>
              </p:cNvSpPr>
              <p:nvPr/>
            </p:nvSpPr>
            <p:spPr bwMode="auto">
              <a:xfrm>
                <a:off x="1778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1"/>
              <p:cNvSpPr>
                <a:spLocks noChangeArrowheads="1"/>
              </p:cNvSpPr>
              <p:nvPr/>
            </p:nvSpPr>
            <p:spPr bwMode="auto">
              <a:xfrm>
                <a:off x="1922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2"/>
              <p:cNvSpPr>
                <a:spLocks noChangeArrowheads="1"/>
              </p:cNvSpPr>
              <p:nvPr/>
            </p:nvSpPr>
            <p:spPr bwMode="auto">
              <a:xfrm>
                <a:off x="1490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23"/>
              <p:cNvSpPr>
                <a:spLocks noChangeArrowheads="1"/>
              </p:cNvSpPr>
              <p:nvPr/>
            </p:nvSpPr>
            <p:spPr bwMode="auto">
              <a:xfrm>
                <a:off x="1634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24"/>
              <p:cNvSpPr>
                <a:spLocks noChangeArrowheads="1"/>
              </p:cNvSpPr>
              <p:nvPr/>
            </p:nvSpPr>
            <p:spPr bwMode="auto">
              <a:xfrm>
                <a:off x="1778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25"/>
              <p:cNvSpPr>
                <a:spLocks noChangeArrowheads="1"/>
              </p:cNvSpPr>
              <p:nvPr/>
            </p:nvSpPr>
            <p:spPr bwMode="auto">
              <a:xfrm>
                <a:off x="1922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26"/>
              <p:cNvSpPr>
                <a:spLocks noChangeArrowheads="1"/>
              </p:cNvSpPr>
              <p:nvPr/>
            </p:nvSpPr>
            <p:spPr bwMode="auto">
              <a:xfrm>
                <a:off x="1490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27"/>
              <p:cNvSpPr>
                <a:spLocks noChangeArrowheads="1"/>
              </p:cNvSpPr>
              <p:nvPr/>
            </p:nvSpPr>
            <p:spPr bwMode="auto">
              <a:xfrm>
                <a:off x="163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28"/>
              <p:cNvSpPr>
                <a:spLocks noChangeArrowheads="1"/>
              </p:cNvSpPr>
              <p:nvPr/>
            </p:nvSpPr>
            <p:spPr bwMode="auto">
              <a:xfrm>
                <a:off x="177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29"/>
              <p:cNvSpPr>
                <a:spLocks noChangeArrowheads="1"/>
              </p:cNvSpPr>
              <p:nvPr/>
            </p:nvSpPr>
            <p:spPr bwMode="auto">
              <a:xfrm>
                <a:off x="192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30"/>
              <p:cNvSpPr>
                <a:spLocks noChangeArrowheads="1"/>
              </p:cNvSpPr>
              <p:nvPr/>
            </p:nvSpPr>
            <p:spPr bwMode="auto">
              <a:xfrm>
                <a:off x="1490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31"/>
              <p:cNvSpPr>
                <a:spLocks noChangeArrowheads="1"/>
              </p:cNvSpPr>
              <p:nvPr/>
            </p:nvSpPr>
            <p:spPr bwMode="auto">
              <a:xfrm>
                <a:off x="1634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32"/>
              <p:cNvSpPr>
                <a:spLocks noChangeArrowheads="1"/>
              </p:cNvSpPr>
              <p:nvPr/>
            </p:nvSpPr>
            <p:spPr bwMode="auto">
              <a:xfrm>
                <a:off x="1778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33"/>
              <p:cNvSpPr>
                <a:spLocks noChangeArrowheads="1"/>
              </p:cNvSpPr>
              <p:nvPr/>
            </p:nvSpPr>
            <p:spPr bwMode="auto">
              <a:xfrm>
                <a:off x="1922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34"/>
              <p:cNvSpPr>
                <a:spLocks noChangeArrowheads="1"/>
              </p:cNvSpPr>
              <p:nvPr/>
            </p:nvSpPr>
            <p:spPr bwMode="auto">
              <a:xfrm>
                <a:off x="1490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35"/>
              <p:cNvSpPr>
                <a:spLocks noChangeArrowheads="1"/>
              </p:cNvSpPr>
              <p:nvPr/>
            </p:nvSpPr>
            <p:spPr bwMode="auto">
              <a:xfrm>
                <a:off x="1634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36"/>
              <p:cNvSpPr>
                <a:spLocks noChangeArrowheads="1"/>
              </p:cNvSpPr>
              <p:nvPr/>
            </p:nvSpPr>
            <p:spPr bwMode="auto">
              <a:xfrm>
                <a:off x="1778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137"/>
              <p:cNvSpPr>
                <a:spLocks noChangeArrowheads="1"/>
              </p:cNvSpPr>
              <p:nvPr/>
            </p:nvSpPr>
            <p:spPr bwMode="auto">
              <a:xfrm>
                <a:off x="1922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138"/>
              <p:cNvSpPr>
                <a:spLocks noChangeArrowheads="1"/>
              </p:cNvSpPr>
              <p:nvPr/>
            </p:nvSpPr>
            <p:spPr bwMode="auto">
              <a:xfrm>
                <a:off x="1490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139"/>
              <p:cNvSpPr>
                <a:spLocks noChangeArrowheads="1"/>
              </p:cNvSpPr>
              <p:nvPr/>
            </p:nvSpPr>
            <p:spPr bwMode="auto">
              <a:xfrm>
                <a:off x="163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40"/>
              <p:cNvSpPr>
                <a:spLocks noChangeArrowheads="1"/>
              </p:cNvSpPr>
              <p:nvPr/>
            </p:nvSpPr>
            <p:spPr bwMode="auto">
              <a:xfrm>
                <a:off x="177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41"/>
              <p:cNvSpPr>
                <a:spLocks noChangeArrowheads="1"/>
              </p:cNvSpPr>
              <p:nvPr/>
            </p:nvSpPr>
            <p:spPr bwMode="auto">
              <a:xfrm>
                <a:off x="192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142"/>
            <p:cNvGrpSpPr>
              <a:grpSpLocks/>
            </p:cNvGrpSpPr>
            <p:nvPr/>
          </p:nvGrpSpPr>
          <p:grpSpPr bwMode="auto">
            <a:xfrm>
              <a:off x="2991185" y="1080369"/>
              <a:ext cx="728821" cy="632181"/>
              <a:chOff x="2554" y="226"/>
              <a:chExt cx="575" cy="575"/>
            </a:xfrm>
          </p:grpSpPr>
          <p:sp>
            <p:nvSpPr>
              <p:cNvPr id="99" name="Rectangle 143"/>
              <p:cNvSpPr>
                <a:spLocks noChangeArrowheads="1"/>
              </p:cNvSpPr>
              <p:nvPr/>
            </p:nvSpPr>
            <p:spPr bwMode="auto">
              <a:xfrm>
                <a:off x="2554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44"/>
              <p:cNvSpPr>
                <a:spLocks noChangeArrowheads="1"/>
              </p:cNvSpPr>
              <p:nvPr/>
            </p:nvSpPr>
            <p:spPr bwMode="auto">
              <a:xfrm>
                <a:off x="2698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45"/>
              <p:cNvSpPr>
                <a:spLocks noChangeArrowheads="1"/>
              </p:cNvSpPr>
              <p:nvPr/>
            </p:nvSpPr>
            <p:spPr bwMode="auto">
              <a:xfrm>
                <a:off x="2842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6"/>
              <p:cNvSpPr>
                <a:spLocks noChangeArrowheads="1"/>
              </p:cNvSpPr>
              <p:nvPr/>
            </p:nvSpPr>
            <p:spPr bwMode="auto">
              <a:xfrm>
                <a:off x="2986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47"/>
              <p:cNvSpPr>
                <a:spLocks noChangeArrowheads="1"/>
              </p:cNvSpPr>
              <p:nvPr/>
            </p:nvSpPr>
            <p:spPr bwMode="auto">
              <a:xfrm>
                <a:off x="2554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48"/>
              <p:cNvSpPr>
                <a:spLocks noChangeArrowheads="1"/>
              </p:cNvSpPr>
              <p:nvPr/>
            </p:nvSpPr>
            <p:spPr bwMode="auto">
              <a:xfrm>
                <a:off x="2698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49"/>
              <p:cNvSpPr>
                <a:spLocks noChangeArrowheads="1"/>
              </p:cNvSpPr>
              <p:nvPr/>
            </p:nvSpPr>
            <p:spPr bwMode="auto">
              <a:xfrm>
                <a:off x="2842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50"/>
              <p:cNvSpPr>
                <a:spLocks noChangeArrowheads="1"/>
              </p:cNvSpPr>
              <p:nvPr/>
            </p:nvSpPr>
            <p:spPr bwMode="auto">
              <a:xfrm>
                <a:off x="2986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51"/>
              <p:cNvSpPr>
                <a:spLocks noChangeArrowheads="1"/>
              </p:cNvSpPr>
              <p:nvPr/>
            </p:nvSpPr>
            <p:spPr bwMode="auto">
              <a:xfrm>
                <a:off x="255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52"/>
              <p:cNvSpPr>
                <a:spLocks noChangeArrowheads="1"/>
              </p:cNvSpPr>
              <p:nvPr/>
            </p:nvSpPr>
            <p:spPr bwMode="auto">
              <a:xfrm>
                <a:off x="269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53"/>
              <p:cNvSpPr>
                <a:spLocks noChangeArrowheads="1"/>
              </p:cNvSpPr>
              <p:nvPr/>
            </p:nvSpPr>
            <p:spPr bwMode="auto">
              <a:xfrm>
                <a:off x="284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54"/>
              <p:cNvSpPr>
                <a:spLocks noChangeArrowheads="1"/>
              </p:cNvSpPr>
              <p:nvPr/>
            </p:nvSpPr>
            <p:spPr bwMode="auto">
              <a:xfrm>
                <a:off x="2986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55"/>
              <p:cNvSpPr>
                <a:spLocks noChangeArrowheads="1"/>
              </p:cNvSpPr>
              <p:nvPr/>
            </p:nvSpPr>
            <p:spPr bwMode="auto">
              <a:xfrm>
                <a:off x="2554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56"/>
              <p:cNvSpPr>
                <a:spLocks noChangeArrowheads="1"/>
              </p:cNvSpPr>
              <p:nvPr/>
            </p:nvSpPr>
            <p:spPr bwMode="auto">
              <a:xfrm>
                <a:off x="2698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57"/>
              <p:cNvSpPr>
                <a:spLocks noChangeArrowheads="1"/>
              </p:cNvSpPr>
              <p:nvPr/>
            </p:nvSpPr>
            <p:spPr bwMode="auto">
              <a:xfrm>
                <a:off x="2842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58"/>
              <p:cNvSpPr>
                <a:spLocks noChangeArrowheads="1"/>
              </p:cNvSpPr>
              <p:nvPr/>
            </p:nvSpPr>
            <p:spPr bwMode="auto">
              <a:xfrm>
                <a:off x="2986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59"/>
              <p:cNvSpPr>
                <a:spLocks noChangeArrowheads="1"/>
              </p:cNvSpPr>
              <p:nvPr/>
            </p:nvSpPr>
            <p:spPr bwMode="auto">
              <a:xfrm>
                <a:off x="2554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60"/>
              <p:cNvSpPr>
                <a:spLocks noChangeArrowheads="1"/>
              </p:cNvSpPr>
              <p:nvPr/>
            </p:nvSpPr>
            <p:spPr bwMode="auto">
              <a:xfrm>
                <a:off x="2698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61"/>
              <p:cNvSpPr>
                <a:spLocks noChangeArrowheads="1"/>
              </p:cNvSpPr>
              <p:nvPr/>
            </p:nvSpPr>
            <p:spPr bwMode="auto">
              <a:xfrm>
                <a:off x="2842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62"/>
              <p:cNvSpPr>
                <a:spLocks noChangeArrowheads="1"/>
              </p:cNvSpPr>
              <p:nvPr/>
            </p:nvSpPr>
            <p:spPr bwMode="auto">
              <a:xfrm>
                <a:off x="2986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63"/>
              <p:cNvSpPr>
                <a:spLocks noChangeArrowheads="1"/>
              </p:cNvSpPr>
              <p:nvPr/>
            </p:nvSpPr>
            <p:spPr bwMode="auto">
              <a:xfrm>
                <a:off x="255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64"/>
              <p:cNvSpPr>
                <a:spLocks noChangeArrowheads="1"/>
              </p:cNvSpPr>
              <p:nvPr/>
            </p:nvSpPr>
            <p:spPr bwMode="auto">
              <a:xfrm>
                <a:off x="269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65"/>
              <p:cNvSpPr>
                <a:spLocks noChangeArrowheads="1"/>
              </p:cNvSpPr>
              <p:nvPr/>
            </p:nvSpPr>
            <p:spPr bwMode="auto">
              <a:xfrm>
                <a:off x="284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66"/>
              <p:cNvSpPr>
                <a:spLocks noChangeArrowheads="1"/>
              </p:cNvSpPr>
              <p:nvPr/>
            </p:nvSpPr>
            <p:spPr bwMode="auto">
              <a:xfrm>
                <a:off x="2986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" name="Text Box 167"/>
            <p:cNvSpPr txBox="1">
              <a:spLocks noChangeArrowheads="1"/>
            </p:cNvSpPr>
            <p:nvPr/>
          </p:nvSpPr>
          <p:spPr bwMode="auto">
            <a:xfrm>
              <a:off x="2583046" y="1316750"/>
              <a:ext cx="196465" cy="239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98" name="Text Box 168"/>
            <p:cNvSpPr txBox="1">
              <a:spLocks noChangeArrowheads="1"/>
            </p:cNvSpPr>
            <p:nvPr/>
          </p:nvSpPr>
          <p:spPr bwMode="auto">
            <a:xfrm>
              <a:off x="1219200" y="1282667"/>
              <a:ext cx="196465" cy="418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171" name="AutoShape 169"/>
          <p:cNvSpPr>
            <a:spLocks noChangeArrowheads="1"/>
          </p:cNvSpPr>
          <p:nvPr/>
        </p:nvSpPr>
        <p:spPr bwMode="auto">
          <a:xfrm>
            <a:off x="1800961" y="2626068"/>
            <a:ext cx="547566" cy="868562"/>
          </a:xfrm>
          <a:prstGeom prst="downArrow">
            <a:avLst>
              <a:gd name="adj1" fmla="val 50000"/>
              <a:gd name="adj2" fmla="val 45718"/>
            </a:avLst>
          </a:prstGeom>
          <a:solidFill>
            <a:srgbClr val="579D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2" name="AutoShape 170"/>
          <p:cNvSpPr>
            <a:spLocks noChangeArrowheads="1"/>
          </p:cNvSpPr>
          <p:nvPr/>
        </p:nvSpPr>
        <p:spPr bwMode="auto">
          <a:xfrm>
            <a:off x="1219200" y="2829128"/>
            <a:ext cx="1825221" cy="474960"/>
          </a:xfrm>
          <a:prstGeom prst="irregularSeal2">
            <a:avLst/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500">
                <a:solidFill>
                  <a:srgbClr val="000000"/>
                </a:solidFill>
                <a:latin typeface="Times New Roman" pitchFamily="16" charset="0"/>
              </a:rPr>
              <a:t>TILING</a:t>
            </a:r>
          </a:p>
        </p:txBody>
      </p:sp>
      <p:sp>
        <p:nvSpPr>
          <p:cNvPr id="173" name="Text Box 1"/>
          <p:cNvSpPr txBox="1">
            <a:spLocks noChangeArrowheads="1"/>
          </p:cNvSpPr>
          <p:nvPr/>
        </p:nvSpPr>
        <p:spPr bwMode="auto">
          <a:xfrm>
            <a:off x="7554201" y="4337927"/>
            <a:ext cx="195518" cy="2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r>
              <a:rPr 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74" name="Text Box 2"/>
          <p:cNvSpPr txBox="1">
            <a:spLocks noChangeArrowheads="1"/>
          </p:cNvSpPr>
          <p:nvPr/>
        </p:nvSpPr>
        <p:spPr bwMode="auto">
          <a:xfrm>
            <a:off x="6129082" y="4268800"/>
            <a:ext cx="195518" cy="45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r>
              <a:rPr 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75" name="AutoShape 3"/>
          <p:cNvSpPr>
            <a:spLocks noChangeArrowheads="1"/>
          </p:cNvSpPr>
          <p:nvPr/>
        </p:nvSpPr>
        <p:spPr bwMode="auto">
          <a:xfrm>
            <a:off x="6551031" y="2951061"/>
            <a:ext cx="544928" cy="51869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579D1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6" name="AutoShape 4"/>
          <p:cNvSpPr>
            <a:spLocks noChangeArrowheads="1"/>
          </p:cNvSpPr>
          <p:nvPr/>
        </p:nvSpPr>
        <p:spPr bwMode="auto">
          <a:xfrm>
            <a:off x="6489601" y="3047552"/>
            <a:ext cx="751798" cy="267750"/>
          </a:xfrm>
          <a:prstGeom prst="irregularSeal2">
            <a:avLst/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500">
                <a:solidFill>
                  <a:srgbClr val="000000"/>
                </a:solidFill>
                <a:latin typeface="Times New Roman" pitchFamily="16" charset="0"/>
              </a:rPr>
              <a:t>?</a:t>
            </a:r>
          </a:p>
        </p:txBody>
      </p:sp>
      <p:sp>
        <p:nvSpPr>
          <p:cNvPr id="177" name="Text Box 6"/>
          <p:cNvSpPr txBox="1">
            <a:spLocks noChangeArrowheads="1"/>
          </p:cNvSpPr>
          <p:nvPr/>
        </p:nvSpPr>
        <p:spPr bwMode="auto">
          <a:xfrm>
            <a:off x="6066803" y="2071129"/>
            <a:ext cx="195518" cy="45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r>
              <a:rPr lang="en-US">
                <a:solidFill>
                  <a:srgbClr val="000000"/>
                </a:solidFill>
              </a:rPr>
              <a:t>=</a:t>
            </a:r>
          </a:p>
        </p:txBody>
      </p:sp>
      <p:pic>
        <p:nvPicPr>
          <p:cNvPr id="17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03" y="1598760"/>
            <a:ext cx="1055797" cy="10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7500682" y="2114333"/>
            <a:ext cx="195518" cy="2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r>
              <a:rPr lang="en-US">
                <a:solidFill>
                  <a:srgbClr val="000000"/>
                </a:solidFill>
              </a:rPr>
              <a:t>*</a:t>
            </a:r>
          </a:p>
        </p:txBody>
      </p:sp>
      <p:pic>
        <p:nvPicPr>
          <p:cNvPr id="18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82" y="1598760"/>
            <a:ext cx="1055797" cy="10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" name="Group 10"/>
          <p:cNvGrpSpPr>
            <a:grpSpLocks/>
          </p:cNvGrpSpPr>
          <p:nvPr/>
        </p:nvGrpSpPr>
        <p:grpSpPr bwMode="auto">
          <a:xfrm>
            <a:off x="4929239" y="3793550"/>
            <a:ext cx="1128959" cy="1081809"/>
            <a:chOff x="227" y="1751"/>
            <a:chExt cx="895" cy="901"/>
          </a:xfrm>
        </p:grpSpPr>
        <p:grpSp>
          <p:nvGrpSpPr>
            <p:cNvPr id="182" name="Group 11"/>
            <p:cNvGrpSpPr>
              <a:grpSpLocks/>
            </p:cNvGrpSpPr>
            <p:nvPr/>
          </p:nvGrpSpPr>
          <p:grpSpPr bwMode="auto">
            <a:xfrm>
              <a:off x="227" y="1751"/>
              <a:ext cx="431" cy="431"/>
              <a:chOff x="227" y="1751"/>
              <a:chExt cx="431" cy="431"/>
            </a:xfrm>
          </p:grpSpPr>
          <p:sp>
            <p:nvSpPr>
              <p:cNvPr id="264" name="Rectangle 12"/>
              <p:cNvSpPr>
                <a:spLocks noChangeArrowheads="1"/>
              </p:cNvSpPr>
              <p:nvPr/>
            </p:nvSpPr>
            <p:spPr bwMode="auto">
              <a:xfrm>
                <a:off x="271" y="179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Rectangle 13"/>
              <p:cNvSpPr>
                <a:spLocks noChangeArrowheads="1"/>
              </p:cNvSpPr>
              <p:nvPr/>
            </p:nvSpPr>
            <p:spPr bwMode="auto">
              <a:xfrm>
                <a:off x="444" y="182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AutoShape 14"/>
              <p:cNvSpPr>
                <a:spLocks noChangeArrowheads="1"/>
              </p:cNvSpPr>
              <p:nvPr/>
            </p:nvSpPr>
            <p:spPr bwMode="auto">
              <a:xfrm>
                <a:off x="227" y="1751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296" y="199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AutoShape 16"/>
              <p:cNvSpPr>
                <a:spLocks noChangeArrowheads="1"/>
              </p:cNvSpPr>
              <p:nvPr/>
            </p:nvSpPr>
            <p:spPr bwMode="auto">
              <a:xfrm>
                <a:off x="415" y="194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17"/>
              <p:cNvSpPr>
                <a:spLocks noChangeArrowheads="1"/>
              </p:cNvSpPr>
              <p:nvPr/>
            </p:nvSpPr>
            <p:spPr bwMode="auto">
              <a:xfrm>
                <a:off x="445" y="197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Rectangle 18"/>
              <p:cNvSpPr>
                <a:spLocks noChangeArrowheads="1"/>
              </p:cNvSpPr>
              <p:nvPr/>
            </p:nvSpPr>
            <p:spPr bwMode="auto">
              <a:xfrm>
                <a:off x="449" y="208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AutoShape 19"/>
              <p:cNvSpPr>
                <a:spLocks noChangeArrowheads="1"/>
              </p:cNvSpPr>
              <p:nvPr/>
            </p:nvSpPr>
            <p:spPr bwMode="auto">
              <a:xfrm>
                <a:off x="527" y="205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Rectangle 20"/>
              <p:cNvSpPr>
                <a:spLocks noChangeArrowheads="1"/>
              </p:cNvSpPr>
              <p:nvPr/>
            </p:nvSpPr>
            <p:spPr bwMode="auto">
              <a:xfrm>
                <a:off x="543" y="207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21"/>
              <p:cNvSpPr>
                <a:spLocks noChangeArrowheads="1"/>
              </p:cNvSpPr>
              <p:nvPr/>
            </p:nvSpPr>
            <p:spPr bwMode="auto">
              <a:xfrm>
                <a:off x="559" y="209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22"/>
              <p:cNvSpPr>
                <a:spLocks noChangeArrowheads="1"/>
              </p:cNvSpPr>
              <p:nvPr/>
            </p:nvSpPr>
            <p:spPr bwMode="auto">
              <a:xfrm>
                <a:off x="549" y="19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23"/>
              <p:cNvSpPr>
                <a:spLocks noChangeArrowheads="1"/>
              </p:cNvSpPr>
              <p:nvPr/>
            </p:nvSpPr>
            <p:spPr bwMode="auto">
              <a:xfrm>
                <a:off x="556" y="184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24"/>
              <p:cNvSpPr>
                <a:spLocks noChangeArrowheads="1"/>
              </p:cNvSpPr>
              <p:nvPr/>
            </p:nvSpPr>
            <p:spPr bwMode="auto">
              <a:xfrm>
                <a:off x="308" y="210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Rectangle 25"/>
              <p:cNvSpPr>
                <a:spLocks noChangeArrowheads="1"/>
              </p:cNvSpPr>
              <p:nvPr/>
            </p:nvSpPr>
            <p:spPr bwMode="auto">
              <a:xfrm>
                <a:off x="272" y="179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Rectangle 26"/>
              <p:cNvSpPr>
                <a:spLocks noChangeArrowheads="1"/>
              </p:cNvSpPr>
              <p:nvPr/>
            </p:nvSpPr>
            <p:spPr bwMode="auto">
              <a:xfrm>
                <a:off x="444" y="182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AutoShape 27"/>
              <p:cNvSpPr>
                <a:spLocks noChangeArrowheads="1"/>
              </p:cNvSpPr>
              <p:nvPr/>
            </p:nvSpPr>
            <p:spPr bwMode="auto">
              <a:xfrm>
                <a:off x="227" y="1752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28"/>
              <p:cNvSpPr>
                <a:spLocks noChangeArrowheads="1"/>
              </p:cNvSpPr>
              <p:nvPr/>
            </p:nvSpPr>
            <p:spPr bwMode="auto">
              <a:xfrm>
                <a:off x="296" y="199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AutoShape 29"/>
              <p:cNvSpPr>
                <a:spLocks noChangeArrowheads="1"/>
              </p:cNvSpPr>
              <p:nvPr/>
            </p:nvSpPr>
            <p:spPr bwMode="auto">
              <a:xfrm>
                <a:off x="416" y="194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30"/>
              <p:cNvSpPr>
                <a:spLocks noChangeArrowheads="1"/>
              </p:cNvSpPr>
              <p:nvPr/>
            </p:nvSpPr>
            <p:spPr bwMode="auto">
              <a:xfrm>
                <a:off x="446" y="197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31"/>
              <p:cNvSpPr>
                <a:spLocks noChangeArrowheads="1"/>
              </p:cNvSpPr>
              <p:nvPr/>
            </p:nvSpPr>
            <p:spPr bwMode="auto">
              <a:xfrm>
                <a:off x="449" y="208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AutoShape 32"/>
              <p:cNvSpPr>
                <a:spLocks noChangeArrowheads="1"/>
              </p:cNvSpPr>
              <p:nvPr/>
            </p:nvSpPr>
            <p:spPr bwMode="auto">
              <a:xfrm>
                <a:off x="527" y="205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33"/>
              <p:cNvSpPr>
                <a:spLocks noChangeArrowheads="1"/>
              </p:cNvSpPr>
              <p:nvPr/>
            </p:nvSpPr>
            <p:spPr bwMode="auto">
              <a:xfrm>
                <a:off x="543" y="207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34"/>
              <p:cNvSpPr>
                <a:spLocks noChangeArrowheads="1"/>
              </p:cNvSpPr>
              <p:nvPr/>
            </p:nvSpPr>
            <p:spPr bwMode="auto">
              <a:xfrm>
                <a:off x="559" y="209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35"/>
              <p:cNvSpPr>
                <a:spLocks noChangeArrowheads="1"/>
              </p:cNvSpPr>
              <p:nvPr/>
            </p:nvSpPr>
            <p:spPr bwMode="auto">
              <a:xfrm>
                <a:off x="549" y="19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Rectangle 36"/>
              <p:cNvSpPr>
                <a:spLocks noChangeArrowheads="1"/>
              </p:cNvSpPr>
              <p:nvPr/>
            </p:nvSpPr>
            <p:spPr bwMode="auto">
              <a:xfrm>
                <a:off x="556" y="184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Rectangle 37"/>
              <p:cNvSpPr>
                <a:spLocks noChangeArrowheads="1"/>
              </p:cNvSpPr>
              <p:nvPr/>
            </p:nvSpPr>
            <p:spPr bwMode="auto">
              <a:xfrm>
                <a:off x="309" y="210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" name="Group 38"/>
            <p:cNvGrpSpPr>
              <a:grpSpLocks/>
            </p:cNvGrpSpPr>
            <p:nvPr/>
          </p:nvGrpSpPr>
          <p:grpSpPr bwMode="auto">
            <a:xfrm>
              <a:off x="689" y="1755"/>
              <a:ext cx="431" cy="431"/>
              <a:chOff x="689" y="1755"/>
              <a:chExt cx="431" cy="431"/>
            </a:xfrm>
          </p:grpSpPr>
          <p:sp>
            <p:nvSpPr>
              <p:cNvPr id="238" name="Rectangle 39"/>
              <p:cNvSpPr>
                <a:spLocks noChangeArrowheads="1"/>
              </p:cNvSpPr>
              <p:nvPr/>
            </p:nvSpPr>
            <p:spPr bwMode="auto">
              <a:xfrm>
                <a:off x="734" y="180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40"/>
              <p:cNvSpPr>
                <a:spLocks noChangeArrowheads="1"/>
              </p:cNvSpPr>
              <p:nvPr/>
            </p:nvSpPr>
            <p:spPr bwMode="auto">
              <a:xfrm>
                <a:off x="906" y="1828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AutoShape 41"/>
              <p:cNvSpPr>
                <a:spLocks noChangeArrowheads="1"/>
              </p:cNvSpPr>
              <p:nvPr/>
            </p:nvSpPr>
            <p:spPr bwMode="auto">
              <a:xfrm>
                <a:off x="689" y="1755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42"/>
              <p:cNvSpPr>
                <a:spLocks noChangeArrowheads="1"/>
              </p:cNvSpPr>
              <p:nvPr/>
            </p:nvSpPr>
            <p:spPr bwMode="auto">
              <a:xfrm>
                <a:off x="758" y="199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AutoShape 43"/>
              <p:cNvSpPr>
                <a:spLocks noChangeArrowheads="1"/>
              </p:cNvSpPr>
              <p:nvPr/>
            </p:nvSpPr>
            <p:spPr bwMode="auto">
              <a:xfrm>
                <a:off x="878" y="1945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44"/>
              <p:cNvSpPr>
                <a:spLocks noChangeArrowheads="1"/>
              </p:cNvSpPr>
              <p:nvPr/>
            </p:nvSpPr>
            <p:spPr bwMode="auto">
              <a:xfrm>
                <a:off x="908" y="197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45"/>
              <p:cNvSpPr>
                <a:spLocks noChangeArrowheads="1"/>
              </p:cNvSpPr>
              <p:nvPr/>
            </p:nvSpPr>
            <p:spPr bwMode="auto">
              <a:xfrm>
                <a:off x="911" y="20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AutoShape 46"/>
              <p:cNvSpPr>
                <a:spLocks noChangeArrowheads="1"/>
              </p:cNvSpPr>
              <p:nvPr/>
            </p:nvSpPr>
            <p:spPr bwMode="auto">
              <a:xfrm>
                <a:off x="990" y="2061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47"/>
              <p:cNvSpPr>
                <a:spLocks noChangeArrowheads="1"/>
              </p:cNvSpPr>
              <p:nvPr/>
            </p:nvSpPr>
            <p:spPr bwMode="auto">
              <a:xfrm>
                <a:off x="1006" y="207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48"/>
              <p:cNvSpPr>
                <a:spLocks noChangeArrowheads="1"/>
              </p:cNvSpPr>
              <p:nvPr/>
            </p:nvSpPr>
            <p:spPr bwMode="auto">
              <a:xfrm>
                <a:off x="1022" y="209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49"/>
              <p:cNvSpPr>
                <a:spLocks noChangeArrowheads="1"/>
              </p:cNvSpPr>
              <p:nvPr/>
            </p:nvSpPr>
            <p:spPr bwMode="auto">
              <a:xfrm>
                <a:off x="1011" y="19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Rectangle 50"/>
              <p:cNvSpPr>
                <a:spLocks noChangeArrowheads="1"/>
              </p:cNvSpPr>
              <p:nvPr/>
            </p:nvSpPr>
            <p:spPr bwMode="auto">
              <a:xfrm>
                <a:off x="1018" y="184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51"/>
              <p:cNvSpPr>
                <a:spLocks noChangeArrowheads="1"/>
              </p:cNvSpPr>
              <p:nvPr/>
            </p:nvSpPr>
            <p:spPr bwMode="auto">
              <a:xfrm>
                <a:off x="771" y="2105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52"/>
              <p:cNvSpPr>
                <a:spLocks noChangeArrowheads="1"/>
              </p:cNvSpPr>
              <p:nvPr/>
            </p:nvSpPr>
            <p:spPr bwMode="auto">
              <a:xfrm>
                <a:off x="734" y="1802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53"/>
              <p:cNvSpPr>
                <a:spLocks noChangeArrowheads="1"/>
              </p:cNvSpPr>
              <p:nvPr/>
            </p:nvSpPr>
            <p:spPr bwMode="auto">
              <a:xfrm>
                <a:off x="906" y="1828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54"/>
              <p:cNvSpPr>
                <a:spLocks noChangeArrowheads="1"/>
              </p:cNvSpPr>
              <p:nvPr/>
            </p:nvSpPr>
            <p:spPr bwMode="auto">
              <a:xfrm>
                <a:off x="689" y="1755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55"/>
              <p:cNvSpPr>
                <a:spLocks noChangeArrowheads="1"/>
              </p:cNvSpPr>
              <p:nvPr/>
            </p:nvSpPr>
            <p:spPr bwMode="auto">
              <a:xfrm>
                <a:off x="759" y="199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56"/>
              <p:cNvSpPr>
                <a:spLocks noChangeArrowheads="1"/>
              </p:cNvSpPr>
              <p:nvPr/>
            </p:nvSpPr>
            <p:spPr bwMode="auto">
              <a:xfrm>
                <a:off x="878" y="1946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Rectangle 57"/>
              <p:cNvSpPr>
                <a:spLocks noChangeArrowheads="1"/>
              </p:cNvSpPr>
              <p:nvPr/>
            </p:nvSpPr>
            <p:spPr bwMode="auto">
              <a:xfrm>
                <a:off x="908" y="197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Rectangle 58"/>
              <p:cNvSpPr>
                <a:spLocks noChangeArrowheads="1"/>
              </p:cNvSpPr>
              <p:nvPr/>
            </p:nvSpPr>
            <p:spPr bwMode="auto">
              <a:xfrm>
                <a:off x="912" y="20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AutoShape 59"/>
              <p:cNvSpPr>
                <a:spLocks noChangeArrowheads="1"/>
              </p:cNvSpPr>
              <p:nvPr/>
            </p:nvSpPr>
            <p:spPr bwMode="auto">
              <a:xfrm>
                <a:off x="990" y="2061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60"/>
              <p:cNvSpPr>
                <a:spLocks noChangeArrowheads="1"/>
              </p:cNvSpPr>
              <p:nvPr/>
            </p:nvSpPr>
            <p:spPr bwMode="auto">
              <a:xfrm>
                <a:off x="1006" y="208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61"/>
              <p:cNvSpPr>
                <a:spLocks noChangeArrowheads="1"/>
              </p:cNvSpPr>
              <p:nvPr/>
            </p:nvSpPr>
            <p:spPr bwMode="auto">
              <a:xfrm>
                <a:off x="1022" y="209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Rectangle 62"/>
              <p:cNvSpPr>
                <a:spLocks noChangeArrowheads="1"/>
              </p:cNvSpPr>
              <p:nvPr/>
            </p:nvSpPr>
            <p:spPr bwMode="auto">
              <a:xfrm>
                <a:off x="1011" y="198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63"/>
              <p:cNvSpPr>
                <a:spLocks noChangeArrowheads="1"/>
              </p:cNvSpPr>
              <p:nvPr/>
            </p:nvSpPr>
            <p:spPr bwMode="auto">
              <a:xfrm>
                <a:off x="1018" y="184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Rectangle 64"/>
              <p:cNvSpPr>
                <a:spLocks noChangeArrowheads="1"/>
              </p:cNvSpPr>
              <p:nvPr/>
            </p:nvSpPr>
            <p:spPr bwMode="auto">
              <a:xfrm>
                <a:off x="771" y="2105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65"/>
            <p:cNvGrpSpPr>
              <a:grpSpLocks/>
            </p:cNvGrpSpPr>
            <p:nvPr/>
          </p:nvGrpSpPr>
          <p:grpSpPr bwMode="auto">
            <a:xfrm>
              <a:off x="229" y="2217"/>
              <a:ext cx="431" cy="431"/>
              <a:chOff x="229" y="2217"/>
              <a:chExt cx="431" cy="431"/>
            </a:xfrm>
          </p:grpSpPr>
          <p:sp>
            <p:nvSpPr>
              <p:cNvPr id="212" name="Rectangle 66"/>
              <p:cNvSpPr>
                <a:spLocks noChangeArrowheads="1"/>
              </p:cNvSpPr>
              <p:nvPr/>
            </p:nvSpPr>
            <p:spPr bwMode="auto">
              <a:xfrm>
                <a:off x="273" y="2263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67"/>
              <p:cNvSpPr>
                <a:spLocks noChangeArrowheads="1"/>
              </p:cNvSpPr>
              <p:nvPr/>
            </p:nvSpPr>
            <p:spPr bwMode="auto">
              <a:xfrm>
                <a:off x="445" y="2289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AutoShape 68"/>
              <p:cNvSpPr>
                <a:spLocks noChangeArrowheads="1"/>
              </p:cNvSpPr>
              <p:nvPr/>
            </p:nvSpPr>
            <p:spPr bwMode="auto">
              <a:xfrm>
                <a:off x="229" y="2217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69"/>
              <p:cNvSpPr>
                <a:spLocks noChangeArrowheads="1"/>
              </p:cNvSpPr>
              <p:nvPr/>
            </p:nvSpPr>
            <p:spPr bwMode="auto">
              <a:xfrm>
                <a:off x="298" y="2456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AutoShape 70"/>
              <p:cNvSpPr>
                <a:spLocks noChangeArrowheads="1"/>
              </p:cNvSpPr>
              <p:nvPr/>
            </p:nvSpPr>
            <p:spPr bwMode="auto">
              <a:xfrm>
                <a:off x="417" y="2407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71"/>
              <p:cNvSpPr>
                <a:spLocks noChangeArrowheads="1"/>
              </p:cNvSpPr>
              <p:nvPr/>
            </p:nvSpPr>
            <p:spPr bwMode="auto">
              <a:xfrm>
                <a:off x="447" y="2436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72"/>
              <p:cNvSpPr>
                <a:spLocks noChangeArrowheads="1"/>
              </p:cNvSpPr>
              <p:nvPr/>
            </p:nvSpPr>
            <p:spPr bwMode="auto">
              <a:xfrm>
                <a:off x="451" y="25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AutoShape 73"/>
              <p:cNvSpPr>
                <a:spLocks noChangeArrowheads="1"/>
              </p:cNvSpPr>
              <p:nvPr/>
            </p:nvSpPr>
            <p:spPr bwMode="auto">
              <a:xfrm>
                <a:off x="529" y="2523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Rectangle 74"/>
              <p:cNvSpPr>
                <a:spLocks noChangeArrowheads="1"/>
              </p:cNvSpPr>
              <p:nvPr/>
            </p:nvSpPr>
            <p:spPr bwMode="auto">
              <a:xfrm>
                <a:off x="545" y="254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75"/>
              <p:cNvSpPr>
                <a:spLocks noChangeArrowheads="1"/>
              </p:cNvSpPr>
              <p:nvPr/>
            </p:nvSpPr>
            <p:spPr bwMode="auto">
              <a:xfrm>
                <a:off x="561" y="256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Rectangle 76"/>
              <p:cNvSpPr>
                <a:spLocks noChangeArrowheads="1"/>
              </p:cNvSpPr>
              <p:nvPr/>
            </p:nvSpPr>
            <p:spPr bwMode="auto">
              <a:xfrm>
                <a:off x="550" y="24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77"/>
              <p:cNvSpPr>
                <a:spLocks noChangeArrowheads="1"/>
              </p:cNvSpPr>
              <p:nvPr/>
            </p:nvSpPr>
            <p:spPr bwMode="auto">
              <a:xfrm>
                <a:off x="558" y="230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78"/>
              <p:cNvSpPr>
                <a:spLocks noChangeArrowheads="1"/>
              </p:cNvSpPr>
              <p:nvPr/>
            </p:nvSpPr>
            <p:spPr bwMode="auto">
              <a:xfrm>
                <a:off x="310" y="256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79"/>
              <p:cNvSpPr>
                <a:spLocks noChangeArrowheads="1"/>
              </p:cNvSpPr>
              <p:nvPr/>
            </p:nvSpPr>
            <p:spPr bwMode="auto">
              <a:xfrm>
                <a:off x="273" y="226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80"/>
              <p:cNvSpPr>
                <a:spLocks noChangeArrowheads="1"/>
              </p:cNvSpPr>
              <p:nvPr/>
            </p:nvSpPr>
            <p:spPr bwMode="auto">
              <a:xfrm>
                <a:off x="446" y="229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AutoShape 81"/>
              <p:cNvSpPr>
                <a:spLocks noChangeArrowheads="1"/>
              </p:cNvSpPr>
              <p:nvPr/>
            </p:nvSpPr>
            <p:spPr bwMode="auto">
              <a:xfrm>
                <a:off x="229" y="2217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82"/>
              <p:cNvSpPr>
                <a:spLocks noChangeArrowheads="1"/>
              </p:cNvSpPr>
              <p:nvPr/>
            </p:nvSpPr>
            <p:spPr bwMode="auto">
              <a:xfrm>
                <a:off x="298" y="2457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AutoShape 83"/>
              <p:cNvSpPr>
                <a:spLocks noChangeArrowheads="1"/>
              </p:cNvSpPr>
              <p:nvPr/>
            </p:nvSpPr>
            <p:spPr bwMode="auto">
              <a:xfrm>
                <a:off x="417" y="2408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84"/>
              <p:cNvSpPr>
                <a:spLocks noChangeArrowheads="1"/>
              </p:cNvSpPr>
              <p:nvPr/>
            </p:nvSpPr>
            <p:spPr bwMode="auto">
              <a:xfrm>
                <a:off x="447" y="2436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Rectangle 85"/>
              <p:cNvSpPr>
                <a:spLocks noChangeArrowheads="1"/>
              </p:cNvSpPr>
              <p:nvPr/>
            </p:nvSpPr>
            <p:spPr bwMode="auto">
              <a:xfrm>
                <a:off x="451" y="25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AutoShape 86"/>
              <p:cNvSpPr>
                <a:spLocks noChangeArrowheads="1"/>
              </p:cNvSpPr>
              <p:nvPr/>
            </p:nvSpPr>
            <p:spPr bwMode="auto">
              <a:xfrm>
                <a:off x="529" y="2523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Rectangle 87"/>
              <p:cNvSpPr>
                <a:spLocks noChangeArrowheads="1"/>
              </p:cNvSpPr>
              <p:nvPr/>
            </p:nvSpPr>
            <p:spPr bwMode="auto">
              <a:xfrm>
                <a:off x="545" y="254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88"/>
              <p:cNvSpPr>
                <a:spLocks noChangeArrowheads="1"/>
              </p:cNvSpPr>
              <p:nvPr/>
            </p:nvSpPr>
            <p:spPr bwMode="auto">
              <a:xfrm>
                <a:off x="561" y="256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Rectangle 89"/>
              <p:cNvSpPr>
                <a:spLocks noChangeArrowheads="1"/>
              </p:cNvSpPr>
              <p:nvPr/>
            </p:nvSpPr>
            <p:spPr bwMode="auto">
              <a:xfrm>
                <a:off x="551" y="245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0"/>
              <p:cNvSpPr>
                <a:spLocks noChangeArrowheads="1"/>
              </p:cNvSpPr>
              <p:nvPr/>
            </p:nvSpPr>
            <p:spPr bwMode="auto">
              <a:xfrm>
                <a:off x="558" y="230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Rectangle 91"/>
              <p:cNvSpPr>
                <a:spLocks noChangeArrowheads="1"/>
              </p:cNvSpPr>
              <p:nvPr/>
            </p:nvSpPr>
            <p:spPr bwMode="auto">
              <a:xfrm>
                <a:off x="310" y="256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92"/>
            <p:cNvGrpSpPr>
              <a:grpSpLocks/>
            </p:cNvGrpSpPr>
            <p:nvPr/>
          </p:nvGrpSpPr>
          <p:grpSpPr bwMode="auto">
            <a:xfrm>
              <a:off x="691" y="2221"/>
              <a:ext cx="431" cy="431"/>
              <a:chOff x="691" y="2221"/>
              <a:chExt cx="431" cy="431"/>
            </a:xfrm>
          </p:grpSpPr>
          <p:sp>
            <p:nvSpPr>
              <p:cNvPr id="186" name="Rectangle 93"/>
              <p:cNvSpPr>
                <a:spLocks noChangeArrowheads="1"/>
              </p:cNvSpPr>
              <p:nvPr/>
            </p:nvSpPr>
            <p:spPr bwMode="auto">
              <a:xfrm>
                <a:off x="736" y="226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94"/>
              <p:cNvSpPr>
                <a:spLocks noChangeArrowheads="1"/>
              </p:cNvSpPr>
              <p:nvPr/>
            </p:nvSpPr>
            <p:spPr bwMode="auto">
              <a:xfrm>
                <a:off x="908" y="2293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utoShape 95"/>
              <p:cNvSpPr>
                <a:spLocks noChangeArrowheads="1"/>
              </p:cNvSpPr>
              <p:nvPr/>
            </p:nvSpPr>
            <p:spPr bwMode="auto">
              <a:xfrm>
                <a:off x="691" y="2221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96"/>
              <p:cNvSpPr>
                <a:spLocks noChangeArrowheads="1"/>
              </p:cNvSpPr>
              <p:nvPr/>
            </p:nvSpPr>
            <p:spPr bwMode="auto">
              <a:xfrm>
                <a:off x="760" y="246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97"/>
              <p:cNvSpPr>
                <a:spLocks noChangeArrowheads="1"/>
              </p:cNvSpPr>
              <p:nvPr/>
            </p:nvSpPr>
            <p:spPr bwMode="auto">
              <a:xfrm>
                <a:off x="880" y="2411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98"/>
              <p:cNvSpPr>
                <a:spLocks noChangeArrowheads="1"/>
              </p:cNvSpPr>
              <p:nvPr/>
            </p:nvSpPr>
            <p:spPr bwMode="auto">
              <a:xfrm>
                <a:off x="910" y="244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99"/>
              <p:cNvSpPr>
                <a:spLocks noChangeArrowheads="1"/>
              </p:cNvSpPr>
              <p:nvPr/>
            </p:nvSpPr>
            <p:spPr bwMode="auto">
              <a:xfrm>
                <a:off x="913" y="25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AutoShape 100"/>
              <p:cNvSpPr>
                <a:spLocks noChangeArrowheads="1"/>
              </p:cNvSpPr>
              <p:nvPr/>
            </p:nvSpPr>
            <p:spPr bwMode="auto">
              <a:xfrm>
                <a:off x="991" y="2526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01"/>
              <p:cNvSpPr>
                <a:spLocks noChangeArrowheads="1"/>
              </p:cNvSpPr>
              <p:nvPr/>
            </p:nvSpPr>
            <p:spPr bwMode="auto">
              <a:xfrm>
                <a:off x="1007" y="2545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02"/>
              <p:cNvSpPr>
                <a:spLocks noChangeArrowheads="1"/>
              </p:cNvSpPr>
              <p:nvPr/>
            </p:nvSpPr>
            <p:spPr bwMode="auto">
              <a:xfrm>
                <a:off x="1023" y="256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03"/>
              <p:cNvSpPr>
                <a:spLocks noChangeArrowheads="1"/>
              </p:cNvSpPr>
              <p:nvPr/>
            </p:nvSpPr>
            <p:spPr bwMode="auto">
              <a:xfrm>
                <a:off x="1013" y="24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04"/>
              <p:cNvSpPr>
                <a:spLocks noChangeArrowheads="1"/>
              </p:cNvSpPr>
              <p:nvPr/>
            </p:nvSpPr>
            <p:spPr bwMode="auto">
              <a:xfrm>
                <a:off x="1020" y="231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05"/>
              <p:cNvSpPr>
                <a:spLocks noChangeArrowheads="1"/>
              </p:cNvSpPr>
              <p:nvPr/>
            </p:nvSpPr>
            <p:spPr bwMode="auto">
              <a:xfrm>
                <a:off x="773" y="257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06"/>
              <p:cNvSpPr>
                <a:spLocks noChangeArrowheads="1"/>
              </p:cNvSpPr>
              <p:nvPr/>
            </p:nvSpPr>
            <p:spPr bwMode="auto">
              <a:xfrm>
                <a:off x="736" y="226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07"/>
              <p:cNvSpPr>
                <a:spLocks noChangeArrowheads="1"/>
              </p:cNvSpPr>
              <p:nvPr/>
            </p:nvSpPr>
            <p:spPr bwMode="auto">
              <a:xfrm>
                <a:off x="908" y="229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AutoShape 108"/>
              <p:cNvSpPr>
                <a:spLocks noChangeArrowheads="1"/>
              </p:cNvSpPr>
              <p:nvPr/>
            </p:nvSpPr>
            <p:spPr bwMode="auto">
              <a:xfrm>
                <a:off x="691" y="2221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109"/>
              <p:cNvSpPr>
                <a:spLocks noChangeArrowheads="1"/>
              </p:cNvSpPr>
              <p:nvPr/>
            </p:nvSpPr>
            <p:spPr bwMode="auto">
              <a:xfrm>
                <a:off x="760" y="246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AutoShape 110"/>
              <p:cNvSpPr>
                <a:spLocks noChangeArrowheads="1"/>
              </p:cNvSpPr>
              <p:nvPr/>
            </p:nvSpPr>
            <p:spPr bwMode="auto">
              <a:xfrm>
                <a:off x="880" y="2411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11"/>
              <p:cNvSpPr>
                <a:spLocks noChangeArrowheads="1"/>
              </p:cNvSpPr>
              <p:nvPr/>
            </p:nvSpPr>
            <p:spPr bwMode="auto">
              <a:xfrm>
                <a:off x="910" y="244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12"/>
              <p:cNvSpPr>
                <a:spLocks noChangeArrowheads="1"/>
              </p:cNvSpPr>
              <p:nvPr/>
            </p:nvSpPr>
            <p:spPr bwMode="auto">
              <a:xfrm>
                <a:off x="913" y="25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AutoShape 113"/>
              <p:cNvSpPr>
                <a:spLocks noChangeArrowheads="1"/>
              </p:cNvSpPr>
              <p:nvPr/>
            </p:nvSpPr>
            <p:spPr bwMode="auto">
              <a:xfrm>
                <a:off x="992" y="252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114"/>
              <p:cNvSpPr>
                <a:spLocks noChangeArrowheads="1"/>
              </p:cNvSpPr>
              <p:nvPr/>
            </p:nvSpPr>
            <p:spPr bwMode="auto">
              <a:xfrm>
                <a:off x="1008" y="254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115"/>
              <p:cNvSpPr>
                <a:spLocks noChangeArrowheads="1"/>
              </p:cNvSpPr>
              <p:nvPr/>
            </p:nvSpPr>
            <p:spPr bwMode="auto">
              <a:xfrm>
                <a:off x="1024" y="256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16"/>
              <p:cNvSpPr>
                <a:spLocks noChangeArrowheads="1"/>
              </p:cNvSpPr>
              <p:nvPr/>
            </p:nvSpPr>
            <p:spPr bwMode="auto">
              <a:xfrm>
                <a:off x="1013" y="24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17"/>
              <p:cNvSpPr>
                <a:spLocks noChangeArrowheads="1"/>
              </p:cNvSpPr>
              <p:nvPr/>
            </p:nvSpPr>
            <p:spPr bwMode="auto">
              <a:xfrm>
                <a:off x="1020" y="231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18"/>
              <p:cNvSpPr>
                <a:spLocks noChangeArrowheads="1"/>
              </p:cNvSpPr>
              <p:nvPr/>
            </p:nvSpPr>
            <p:spPr bwMode="auto">
              <a:xfrm>
                <a:off x="773" y="257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" name="Group 119"/>
          <p:cNvGrpSpPr>
            <a:grpSpLocks/>
          </p:cNvGrpSpPr>
          <p:nvPr/>
        </p:nvGrpSpPr>
        <p:grpSpPr bwMode="auto">
          <a:xfrm>
            <a:off x="6459479" y="3794990"/>
            <a:ext cx="1128959" cy="1081810"/>
            <a:chOff x="1379" y="1752"/>
            <a:chExt cx="895" cy="901"/>
          </a:xfrm>
        </p:grpSpPr>
        <p:grpSp>
          <p:nvGrpSpPr>
            <p:cNvPr id="291" name="Group 120"/>
            <p:cNvGrpSpPr>
              <a:grpSpLocks/>
            </p:cNvGrpSpPr>
            <p:nvPr/>
          </p:nvGrpSpPr>
          <p:grpSpPr bwMode="auto">
            <a:xfrm>
              <a:off x="1379" y="1752"/>
              <a:ext cx="431" cy="431"/>
              <a:chOff x="1379" y="1752"/>
              <a:chExt cx="431" cy="431"/>
            </a:xfrm>
          </p:grpSpPr>
          <p:sp>
            <p:nvSpPr>
              <p:cNvPr id="373" name="Rectangle 121"/>
              <p:cNvSpPr>
                <a:spLocks noChangeArrowheads="1"/>
              </p:cNvSpPr>
              <p:nvPr/>
            </p:nvSpPr>
            <p:spPr bwMode="auto">
              <a:xfrm>
                <a:off x="1423" y="179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Rectangle 122"/>
              <p:cNvSpPr>
                <a:spLocks noChangeArrowheads="1"/>
              </p:cNvSpPr>
              <p:nvPr/>
            </p:nvSpPr>
            <p:spPr bwMode="auto">
              <a:xfrm>
                <a:off x="1596" y="182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AutoShape 123"/>
              <p:cNvSpPr>
                <a:spLocks noChangeArrowheads="1"/>
              </p:cNvSpPr>
              <p:nvPr/>
            </p:nvSpPr>
            <p:spPr bwMode="auto">
              <a:xfrm>
                <a:off x="1379" y="1752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Rectangle 124"/>
              <p:cNvSpPr>
                <a:spLocks noChangeArrowheads="1"/>
              </p:cNvSpPr>
              <p:nvPr/>
            </p:nvSpPr>
            <p:spPr bwMode="auto">
              <a:xfrm>
                <a:off x="1448" y="199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AutoShape 125"/>
              <p:cNvSpPr>
                <a:spLocks noChangeArrowheads="1"/>
              </p:cNvSpPr>
              <p:nvPr/>
            </p:nvSpPr>
            <p:spPr bwMode="auto">
              <a:xfrm>
                <a:off x="1567" y="194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Rectangle 126"/>
              <p:cNvSpPr>
                <a:spLocks noChangeArrowheads="1"/>
              </p:cNvSpPr>
              <p:nvPr/>
            </p:nvSpPr>
            <p:spPr bwMode="auto">
              <a:xfrm>
                <a:off x="1597" y="197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Rectangle 127"/>
              <p:cNvSpPr>
                <a:spLocks noChangeArrowheads="1"/>
              </p:cNvSpPr>
              <p:nvPr/>
            </p:nvSpPr>
            <p:spPr bwMode="auto">
              <a:xfrm>
                <a:off x="1601" y="208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AutoShape 128"/>
              <p:cNvSpPr>
                <a:spLocks noChangeArrowheads="1"/>
              </p:cNvSpPr>
              <p:nvPr/>
            </p:nvSpPr>
            <p:spPr bwMode="auto">
              <a:xfrm>
                <a:off x="1679" y="205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Rectangle 129"/>
              <p:cNvSpPr>
                <a:spLocks noChangeArrowheads="1"/>
              </p:cNvSpPr>
              <p:nvPr/>
            </p:nvSpPr>
            <p:spPr bwMode="auto">
              <a:xfrm>
                <a:off x="1695" y="207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Rectangle 130"/>
              <p:cNvSpPr>
                <a:spLocks noChangeArrowheads="1"/>
              </p:cNvSpPr>
              <p:nvPr/>
            </p:nvSpPr>
            <p:spPr bwMode="auto">
              <a:xfrm>
                <a:off x="1711" y="209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Rectangle 131"/>
              <p:cNvSpPr>
                <a:spLocks noChangeArrowheads="1"/>
              </p:cNvSpPr>
              <p:nvPr/>
            </p:nvSpPr>
            <p:spPr bwMode="auto">
              <a:xfrm>
                <a:off x="1701" y="19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Rectangle 132"/>
              <p:cNvSpPr>
                <a:spLocks noChangeArrowheads="1"/>
              </p:cNvSpPr>
              <p:nvPr/>
            </p:nvSpPr>
            <p:spPr bwMode="auto">
              <a:xfrm>
                <a:off x="1708" y="184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" name="Rectangle 133"/>
              <p:cNvSpPr>
                <a:spLocks noChangeArrowheads="1"/>
              </p:cNvSpPr>
              <p:nvPr/>
            </p:nvSpPr>
            <p:spPr bwMode="auto">
              <a:xfrm>
                <a:off x="1460" y="210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Rectangle 134"/>
              <p:cNvSpPr>
                <a:spLocks noChangeArrowheads="1"/>
              </p:cNvSpPr>
              <p:nvPr/>
            </p:nvSpPr>
            <p:spPr bwMode="auto">
              <a:xfrm>
                <a:off x="1424" y="179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Rectangle 135"/>
              <p:cNvSpPr>
                <a:spLocks noChangeArrowheads="1"/>
              </p:cNvSpPr>
              <p:nvPr/>
            </p:nvSpPr>
            <p:spPr bwMode="auto">
              <a:xfrm>
                <a:off x="1596" y="182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AutoShape 136"/>
              <p:cNvSpPr>
                <a:spLocks noChangeArrowheads="1"/>
              </p:cNvSpPr>
              <p:nvPr/>
            </p:nvSpPr>
            <p:spPr bwMode="auto">
              <a:xfrm>
                <a:off x="1379" y="1752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Rectangle 137"/>
              <p:cNvSpPr>
                <a:spLocks noChangeArrowheads="1"/>
              </p:cNvSpPr>
              <p:nvPr/>
            </p:nvSpPr>
            <p:spPr bwMode="auto">
              <a:xfrm>
                <a:off x="1448" y="199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AutoShape 138"/>
              <p:cNvSpPr>
                <a:spLocks noChangeArrowheads="1"/>
              </p:cNvSpPr>
              <p:nvPr/>
            </p:nvSpPr>
            <p:spPr bwMode="auto">
              <a:xfrm>
                <a:off x="1568" y="194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39"/>
              <p:cNvSpPr>
                <a:spLocks noChangeArrowheads="1"/>
              </p:cNvSpPr>
              <p:nvPr/>
            </p:nvSpPr>
            <p:spPr bwMode="auto">
              <a:xfrm>
                <a:off x="1598" y="197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Rectangle 140"/>
              <p:cNvSpPr>
                <a:spLocks noChangeArrowheads="1"/>
              </p:cNvSpPr>
              <p:nvPr/>
            </p:nvSpPr>
            <p:spPr bwMode="auto">
              <a:xfrm>
                <a:off x="1601" y="208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AutoShape 141"/>
              <p:cNvSpPr>
                <a:spLocks noChangeArrowheads="1"/>
              </p:cNvSpPr>
              <p:nvPr/>
            </p:nvSpPr>
            <p:spPr bwMode="auto">
              <a:xfrm>
                <a:off x="1679" y="205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" name="Rectangle 142"/>
              <p:cNvSpPr>
                <a:spLocks noChangeArrowheads="1"/>
              </p:cNvSpPr>
              <p:nvPr/>
            </p:nvSpPr>
            <p:spPr bwMode="auto">
              <a:xfrm>
                <a:off x="1695" y="207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Rectangle 143"/>
              <p:cNvSpPr>
                <a:spLocks noChangeArrowheads="1"/>
              </p:cNvSpPr>
              <p:nvPr/>
            </p:nvSpPr>
            <p:spPr bwMode="auto">
              <a:xfrm>
                <a:off x="1711" y="209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Rectangle 144"/>
              <p:cNvSpPr>
                <a:spLocks noChangeArrowheads="1"/>
              </p:cNvSpPr>
              <p:nvPr/>
            </p:nvSpPr>
            <p:spPr bwMode="auto">
              <a:xfrm>
                <a:off x="1701" y="19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Rectangle 145"/>
              <p:cNvSpPr>
                <a:spLocks noChangeArrowheads="1"/>
              </p:cNvSpPr>
              <p:nvPr/>
            </p:nvSpPr>
            <p:spPr bwMode="auto">
              <a:xfrm>
                <a:off x="1708" y="184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" name="Rectangle 146"/>
              <p:cNvSpPr>
                <a:spLocks noChangeArrowheads="1"/>
              </p:cNvSpPr>
              <p:nvPr/>
            </p:nvSpPr>
            <p:spPr bwMode="auto">
              <a:xfrm>
                <a:off x="1461" y="210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2" name="Group 147"/>
            <p:cNvGrpSpPr>
              <a:grpSpLocks/>
            </p:cNvGrpSpPr>
            <p:nvPr/>
          </p:nvGrpSpPr>
          <p:grpSpPr bwMode="auto">
            <a:xfrm>
              <a:off x="1841" y="1755"/>
              <a:ext cx="431" cy="431"/>
              <a:chOff x="1841" y="1755"/>
              <a:chExt cx="431" cy="431"/>
            </a:xfrm>
          </p:grpSpPr>
          <p:sp>
            <p:nvSpPr>
              <p:cNvPr id="347" name="Rectangle 148"/>
              <p:cNvSpPr>
                <a:spLocks noChangeArrowheads="1"/>
              </p:cNvSpPr>
              <p:nvPr/>
            </p:nvSpPr>
            <p:spPr bwMode="auto">
              <a:xfrm>
                <a:off x="1886" y="1802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149"/>
              <p:cNvSpPr>
                <a:spLocks noChangeArrowheads="1"/>
              </p:cNvSpPr>
              <p:nvPr/>
            </p:nvSpPr>
            <p:spPr bwMode="auto">
              <a:xfrm>
                <a:off x="2058" y="1828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AutoShape 150"/>
              <p:cNvSpPr>
                <a:spLocks noChangeArrowheads="1"/>
              </p:cNvSpPr>
              <p:nvPr/>
            </p:nvSpPr>
            <p:spPr bwMode="auto">
              <a:xfrm>
                <a:off x="1841" y="1755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Rectangle 151"/>
              <p:cNvSpPr>
                <a:spLocks noChangeArrowheads="1"/>
              </p:cNvSpPr>
              <p:nvPr/>
            </p:nvSpPr>
            <p:spPr bwMode="auto">
              <a:xfrm>
                <a:off x="1910" y="199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AutoShape 152"/>
              <p:cNvSpPr>
                <a:spLocks noChangeArrowheads="1"/>
              </p:cNvSpPr>
              <p:nvPr/>
            </p:nvSpPr>
            <p:spPr bwMode="auto">
              <a:xfrm>
                <a:off x="2030" y="1946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Rectangle 153"/>
              <p:cNvSpPr>
                <a:spLocks noChangeArrowheads="1"/>
              </p:cNvSpPr>
              <p:nvPr/>
            </p:nvSpPr>
            <p:spPr bwMode="auto">
              <a:xfrm>
                <a:off x="2060" y="197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Rectangle 154"/>
              <p:cNvSpPr>
                <a:spLocks noChangeArrowheads="1"/>
              </p:cNvSpPr>
              <p:nvPr/>
            </p:nvSpPr>
            <p:spPr bwMode="auto">
              <a:xfrm>
                <a:off x="2063" y="20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AutoShape 155"/>
              <p:cNvSpPr>
                <a:spLocks noChangeArrowheads="1"/>
              </p:cNvSpPr>
              <p:nvPr/>
            </p:nvSpPr>
            <p:spPr bwMode="auto">
              <a:xfrm>
                <a:off x="2142" y="2061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Rectangle 156"/>
              <p:cNvSpPr>
                <a:spLocks noChangeArrowheads="1"/>
              </p:cNvSpPr>
              <p:nvPr/>
            </p:nvSpPr>
            <p:spPr bwMode="auto">
              <a:xfrm>
                <a:off x="2158" y="208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Rectangle 157"/>
              <p:cNvSpPr>
                <a:spLocks noChangeArrowheads="1"/>
              </p:cNvSpPr>
              <p:nvPr/>
            </p:nvSpPr>
            <p:spPr bwMode="auto">
              <a:xfrm>
                <a:off x="2174" y="209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Rectangle 158"/>
              <p:cNvSpPr>
                <a:spLocks noChangeArrowheads="1"/>
              </p:cNvSpPr>
              <p:nvPr/>
            </p:nvSpPr>
            <p:spPr bwMode="auto">
              <a:xfrm>
                <a:off x="2163" y="198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Rectangle 159"/>
              <p:cNvSpPr>
                <a:spLocks noChangeArrowheads="1"/>
              </p:cNvSpPr>
              <p:nvPr/>
            </p:nvSpPr>
            <p:spPr bwMode="auto">
              <a:xfrm>
                <a:off x="2170" y="184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160"/>
              <p:cNvSpPr>
                <a:spLocks noChangeArrowheads="1"/>
              </p:cNvSpPr>
              <p:nvPr/>
            </p:nvSpPr>
            <p:spPr bwMode="auto">
              <a:xfrm>
                <a:off x="1923" y="2105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161"/>
              <p:cNvSpPr>
                <a:spLocks noChangeArrowheads="1"/>
              </p:cNvSpPr>
              <p:nvPr/>
            </p:nvSpPr>
            <p:spPr bwMode="auto">
              <a:xfrm>
                <a:off x="1886" y="1802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Rectangle 162"/>
              <p:cNvSpPr>
                <a:spLocks noChangeArrowheads="1"/>
              </p:cNvSpPr>
              <p:nvPr/>
            </p:nvSpPr>
            <p:spPr bwMode="auto">
              <a:xfrm>
                <a:off x="2058" y="1828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AutoShape 163"/>
              <p:cNvSpPr>
                <a:spLocks noChangeArrowheads="1"/>
              </p:cNvSpPr>
              <p:nvPr/>
            </p:nvSpPr>
            <p:spPr bwMode="auto">
              <a:xfrm>
                <a:off x="1841" y="1756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Rectangle 164"/>
              <p:cNvSpPr>
                <a:spLocks noChangeArrowheads="1"/>
              </p:cNvSpPr>
              <p:nvPr/>
            </p:nvSpPr>
            <p:spPr bwMode="auto">
              <a:xfrm>
                <a:off x="1911" y="199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AutoShape 165"/>
              <p:cNvSpPr>
                <a:spLocks noChangeArrowheads="1"/>
              </p:cNvSpPr>
              <p:nvPr/>
            </p:nvSpPr>
            <p:spPr bwMode="auto">
              <a:xfrm>
                <a:off x="2030" y="1946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Rectangle 166"/>
              <p:cNvSpPr>
                <a:spLocks noChangeArrowheads="1"/>
              </p:cNvSpPr>
              <p:nvPr/>
            </p:nvSpPr>
            <p:spPr bwMode="auto">
              <a:xfrm>
                <a:off x="2060" y="197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Rectangle 167"/>
              <p:cNvSpPr>
                <a:spLocks noChangeArrowheads="1"/>
              </p:cNvSpPr>
              <p:nvPr/>
            </p:nvSpPr>
            <p:spPr bwMode="auto">
              <a:xfrm>
                <a:off x="2064" y="20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AutoShape 168"/>
              <p:cNvSpPr>
                <a:spLocks noChangeArrowheads="1"/>
              </p:cNvSpPr>
              <p:nvPr/>
            </p:nvSpPr>
            <p:spPr bwMode="auto">
              <a:xfrm>
                <a:off x="2142" y="2061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Rectangle 169"/>
              <p:cNvSpPr>
                <a:spLocks noChangeArrowheads="1"/>
              </p:cNvSpPr>
              <p:nvPr/>
            </p:nvSpPr>
            <p:spPr bwMode="auto">
              <a:xfrm>
                <a:off x="2158" y="208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Rectangle 170"/>
              <p:cNvSpPr>
                <a:spLocks noChangeArrowheads="1"/>
              </p:cNvSpPr>
              <p:nvPr/>
            </p:nvSpPr>
            <p:spPr bwMode="auto">
              <a:xfrm>
                <a:off x="2174" y="209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Rectangle 171"/>
              <p:cNvSpPr>
                <a:spLocks noChangeArrowheads="1"/>
              </p:cNvSpPr>
              <p:nvPr/>
            </p:nvSpPr>
            <p:spPr bwMode="auto">
              <a:xfrm>
                <a:off x="2163" y="198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Rectangle 172"/>
              <p:cNvSpPr>
                <a:spLocks noChangeArrowheads="1"/>
              </p:cNvSpPr>
              <p:nvPr/>
            </p:nvSpPr>
            <p:spPr bwMode="auto">
              <a:xfrm>
                <a:off x="2170" y="184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Rectangle 173"/>
              <p:cNvSpPr>
                <a:spLocks noChangeArrowheads="1"/>
              </p:cNvSpPr>
              <p:nvPr/>
            </p:nvSpPr>
            <p:spPr bwMode="auto">
              <a:xfrm>
                <a:off x="1923" y="2105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3" name="Group 174"/>
            <p:cNvGrpSpPr>
              <a:grpSpLocks/>
            </p:cNvGrpSpPr>
            <p:nvPr/>
          </p:nvGrpSpPr>
          <p:grpSpPr bwMode="auto">
            <a:xfrm>
              <a:off x="1381" y="2217"/>
              <a:ext cx="431" cy="431"/>
              <a:chOff x="1381" y="2217"/>
              <a:chExt cx="431" cy="431"/>
            </a:xfrm>
          </p:grpSpPr>
          <p:sp>
            <p:nvSpPr>
              <p:cNvPr id="321" name="Rectangle 175"/>
              <p:cNvSpPr>
                <a:spLocks noChangeArrowheads="1"/>
              </p:cNvSpPr>
              <p:nvPr/>
            </p:nvSpPr>
            <p:spPr bwMode="auto">
              <a:xfrm>
                <a:off x="1425" y="226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Rectangle 176"/>
              <p:cNvSpPr>
                <a:spLocks noChangeArrowheads="1"/>
              </p:cNvSpPr>
              <p:nvPr/>
            </p:nvSpPr>
            <p:spPr bwMode="auto">
              <a:xfrm>
                <a:off x="1597" y="229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AutoShape 177"/>
              <p:cNvSpPr>
                <a:spLocks noChangeArrowheads="1"/>
              </p:cNvSpPr>
              <p:nvPr/>
            </p:nvSpPr>
            <p:spPr bwMode="auto">
              <a:xfrm>
                <a:off x="1381" y="2217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Rectangle 178"/>
              <p:cNvSpPr>
                <a:spLocks noChangeArrowheads="1"/>
              </p:cNvSpPr>
              <p:nvPr/>
            </p:nvSpPr>
            <p:spPr bwMode="auto">
              <a:xfrm>
                <a:off x="1450" y="2457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AutoShape 179"/>
              <p:cNvSpPr>
                <a:spLocks noChangeArrowheads="1"/>
              </p:cNvSpPr>
              <p:nvPr/>
            </p:nvSpPr>
            <p:spPr bwMode="auto">
              <a:xfrm>
                <a:off x="1569" y="2408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Rectangle 180"/>
              <p:cNvSpPr>
                <a:spLocks noChangeArrowheads="1"/>
              </p:cNvSpPr>
              <p:nvPr/>
            </p:nvSpPr>
            <p:spPr bwMode="auto">
              <a:xfrm>
                <a:off x="1599" y="2436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Rectangle 181"/>
              <p:cNvSpPr>
                <a:spLocks noChangeArrowheads="1"/>
              </p:cNvSpPr>
              <p:nvPr/>
            </p:nvSpPr>
            <p:spPr bwMode="auto">
              <a:xfrm>
                <a:off x="1603" y="25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AutoShape 182"/>
              <p:cNvSpPr>
                <a:spLocks noChangeArrowheads="1"/>
              </p:cNvSpPr>
              <p:nvPr/>
            </p:nvSpPr>
            <p:spPr bwMode="auto">
              <a:xfrm>
                <a:off x="1681" y="2523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Rectangle 183"/>
              <p:cNvSpPr>
                <a:spLocks noChangeArrowheads="1"/>
              </p:cNvSpPr>
              <p:nvPr/>
            </p:nvSpPr>
            <p:spPr bwMode="auto">
              <a:xfrm>
                <a:off x="1697" y="254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Rectangle 184"/>
              <p:cNvSpPr>
                <a:spLocks noChangeArrowheads="1"/>
              </p:cNvSpPr>
              <p:nvPr/>
            </p:nvSpPr>
            <p:spPr bwMode="auto">
              <a:xfrm>
                <a:off x="1713" y="256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Rectangle 185"/>
              <p:cNvSpPr>
                <a:spLocks noChangeArrowheads="1"/>
              </p:cNvSpPr>
              <p:nvPr/>
            </p:nvSpPr>
            <p:spPr bwMode="auto">
              <a:xfrm>
                <a:off x="1702" y="245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" name="Rectangle 186"/>
              <p:cNvSpPr>
                <a:spLocks noChangeArrowheads="1"/>
              </p:cNvSpPr>
              <p:nvPr/>
            </p:nvSpPr>
            <p:spPr bwMode="auto">
              <a:xfrm>
                <a:off x="1710" y="230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Rectangle 187"/>
              <p:cNvSpPr>
                <a:spLocks noChangeArrowheads="1"/>
              </p:cNvSpPr>
              <p:nvPr/>
            </p:nvSpPr>
            <p:spPr bwMode="auto">
              <a:xfrm>
                <a:off x="1462" y="256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Rectangle 188"/>
              <p:cNvSpPr>
                <a:spLocks noChangeArrowheads="1"/>
              </p:cNvSpPr>
              <p:nvPr/>
            </p:nvSpPr>
            <p:spPr bwMode="auto">
              <a:xfrm>
                <a:off x="1425" y="226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Rectangle 189"/>
              <p:cNvSpPr>
                <a:spLocks noChangeArrowheads="1"/>
              </p:cNvSpPr>
              <p:nvPr/>
            </p:nvSpPr>
            <p:spPr bwMode="auto">
              <a:xfrm>
                <a:off x="1598" y="229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AutoShape 190"/>
              <p:cNvSpPr>
                <a:spLocks noChangeArrowheads="1"/>
              </p:cNvSpPr>
              <p:nvPr/>
            </p:nvSpPr>
            <p:spPr bwMode="auto">
              <a:xfrm>
                <a:off x="1381" y="2218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Rectangle 191"/>
              <p:cNvSpPr>
                <a:spLocks noChangeArrowheads="1"/>
              </p:cNvSpPr>
              <p:nvPr/>
            </p:nvSpPr>
            <p:spPr bwMode="auto">
              <a:xfrm>
                <a:off x="1450" y="2457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AutoShape 192"/>
              <p:cNvSpPr>
                <a:spLocks noChangeArrowheads="1"/>
              </p:cNvSpPr>
              <p:nvPr/>
            </p:nvSpPr>
            <p:spPr bwMode="auto">
              <a:xfrm>
                <a:off x="1569" y="2408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Rectangle 193"/>
              <p:cNvSpPr>
                <a:spLocks noChangeArrowheads="1"/>
              </p:cNvSpPr>
              <p:nvPr/>
            </p:nvSpPr>
            <p:spPr bwMode="auto">
              <a:xfrm>
                <a:off x="1599" y="2436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194"/>
              <p:cNvSpPr>
                <a:spLocks noChangeArrowheads="1"/>
              </p:cNvSpPr>
              <p:nvPr/>
            </p:nvSpPr>
            <p:spPr bwMode="auto">
              <a:xfrm>
                <a:off x="1603" y="25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AutoShape 195"/>
              <p:cNvSpPr>
                <a:spLocks noChangeArrowheads="1"/>
              </p:cNvSpPr>
              <p:nvPr/>
            </p:nvSpPr>
            <p:spPr bwMode="auto">
              <a:xfrm>
                <a:off x="1681" y="2523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Rectangle 196"/>
              <p:cNvSpPr>
                <a:spLocks noChangeArrowheads="1"/>
              </p:cNvSpPr>
              <p:nvPr/>
            </p:nvSpPr>
            <p:spPr bwMode="auto">
              <a:xfrm>
                <a:off x="1697" y="254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Rectangle 197"/>
              <p:cNvSpPr>
                <a:spLocks noChangeArrowheads="1"/>
              </p:cNvSpPr>
              <p:nvPr/>
            </p:nvSpPr>
            <p:spPr bwMode="auto">
              <a:xfrm>
                <a:off x="1713" y="256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Rectangle 198"/>
              <p:cNvSpPr>
                <a:spLocks noChangeArrowheads="1"/>
              </p:cNvSpPr>
              <p:nvPr/>
            </p:nvSpPr>
            <p:spPr bwMode="auto">
              <a:xfrm>
                <a:off x="1703" y="245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Rectangle 199"/>
              <p:cNvSpPr>
                <a:spLocks noChangeArrowheads="1"/>
              </p:cNvSpPr>
              <p:nvPr/>
            </p:nvSpPr>
            <p:spPr bwMode="auto">
              <a:xfrm>
                <a:off x="1710" y="230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Rectangle 200"/>
              <p:cNvSpPr>
                <a:spLocks noChangeArrowheads="1"/>
              </p:cNvSpPr>
              <p:nvPr/>
            </p:nvSpPr>
            <p:spPr bwMode="auto">
              <a:xfrm>
                <a:off x="1462" y="256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4" name="Group 201"/>
            <p:cNvGrpSpPr>
              <a:grpSpLocks/>
            </p:cNvGrpSpPr>
            <p:nvPr/>
          </p:nvGrpSpPr>
          <p:grpSpPr bwMode="auto">
            <a:xfrm>
              <a:off x="1843" y="2221"/>
              <a:ext cx="431" cy="431"/>
              <a:chOff x="1843" y="2221"/>
              <a:chExt cx="431" cy="431"/>
            </a:xfrm>
          </p:grpSpPr>
          <p:sp>
            <p:nvSpPr>
              <p:cNvPr id="295" name="Rectangle 202"/>
              <p:cNvSpPr>
                <a:spLocks noChangeArrowheads="1"/>
              </p:cNvSpPr>
              <p:nvPr/>
            </p:nvSpPr>
            <p:spPr bwMode="auto">
              <a:xfrm>
                <a:off x="1888" y="226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Rectangle 203"/>
              <p:cNvSpPr>
                <a:spLocks noChangeArrowheads="1"/>
              </p:cNvSpPr>
              <p:nvPr/>
            </p:nvSpPr>
            <p:spPr bwMode="auto">
              <a:xfrm>
                <a:off x="2060" y="229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AutoShape 204"/>
              <p:cNvSpPr>
                <a:spLocks noChangeArrowheads="1"/>
              </p:cNvSpPr>
              <p:nvPr/>
            </p:nvSpPr>
            <p:spPr bwMode="auto">
              <a:xfrm>
                <a:off x="1843" y="2221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Rectangle 205"/>
              <p:cNvSpPr>
                <a:spLocks noChangeArrowheads="1"/>
              </p:cNvSpPr>
              <p:nvPr/>
            </p:nvSpPr>
            <p:spPr bwMode="auto">
              <a:xfrm>
                <a:off x="1912" y="246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" name="AutoShape 206"/>
              <p:cNvSpPr>
                <a:spLocks noChangeArrowheads="1"/>
              </p:cNvSpPr>
              <p:nvPr/>
            </p:nvSpPr>
            <p:spPr bwMode="auto">
              <a:xfrm>
                <a:off x="2032" y="2411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Rectangle 207"/>
              <p:cNvSpPr>
                <a:spLocks noChangeArrowheads="1"/>
              </p:cNvSpPr>
              <p:nvPr/>
            </p:nvSpPr>
            <p:spPr bwMode="auto">
              <a:xfrm>
                <a:off x="2062" y="244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Rectangle 208"/>
              <p:cNvSpPr>
                <a:spLocks noChangeArrowheads="1"/>
              </p:cNvSpPr>
              <p:nvPr/>
            </p:nvSpPr>
            <p:spPr bwMode="auto">
              <a:xfrm>
                <a:off x="2065" y="25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AutoShape 209"/>
              <p:cNvSpPr>
                <a:spLocks noChangeArrowheads="1"/>
              </p:cNvSpPr>
              <p:nvPr/>
            </p:nvSpPr>
            <p:spPr bwMode="auto">
              <a:xfrm>
                <a:off x="2143" y="252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Rectangle 210"/>
              <p:cNvSpPr>
                <a:spLocks noChangeArrowheads="1"/>
              </p:cNvSpPr>
              <p:nvPr/>
            </p:nvSpPr>
            <p:spPr bwMode="auto">
              <a:xfrm>
                <a:off x="2159" y="254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Rectangle 211"/>
              <p:cNvSpPr>
                <a:spLocks noChangeArrowheads="1"/>
              </p:cNvSpPr>
              <p:nvPr/>
            </p:nvSpPr>
            <p:spPr bwMode="auto">
              <a:xfrm>
                <a:off x="2175" y="256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Rectangle 212"/>
              <p:cNvSpPr>
                <a:spLocks noChangeArrowheads="1"/>
              </p:cNvSpPr>
              <p:nvPr/>
            </p:nvSpPr>
            <p:spPr bwMode="auto">
              <a:xfrm>
                <a:off x="2165" y="24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Rectangle 213"/>
              <p:cNvSpPr>
                <a:spLocks noChangeArrowheads="1"/>
              </p:cNvSpPr>
              <p:nvPr/>
            </p:nvSpPr>
            <p:spPr bwMode="auto">
              <a:xfrm>
                <a:off x="2172" y="231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Rectangle 214"/>
              <p:cNvSpPr>
                <a:spLocks noChangeArrowheads="1"/>
              </p:cNvSpPr>
              <p:nvPr/>
            </p:nvSpPr>
            <p:spPr bwMode="auto">
              <a:xfrm>
                <a:off x="1925" y="257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Rectangle 215"/>
              <p:cNvSpPr>
                <a:spLocks noChangeArrowheads="1"/>
              </p:cNvSpPr>
              <p:nvPr/>
            </p:nvSpPr>
            <p:spPr bwMode="auto">
              <a:xfrm>
                <a:off x="1888" y="226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Rectangle 216"/>
              <p:cNvSpPr>
                <a:spLocks noChangeArrowheads="1"/>
              </p:cNvSpPr>
              <p:nvPr/>
            </p:nvSpPr>
            <p:spPr bwMode="auto">
              <a:xfrm>
                <a:off x="2060" y="229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AutoShape 217"/>
              <p:cNvSpPr>
                <a:spLocks noChangeArrowheads="1"/>
              </p:cNvSpPr>
              <p:nvPr/>
            </p:nvSpPr>
            <p:spPr bwMode="auto">
              <a:xfrm>
                <a:off x="1843" y="2221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Rectangle 218"/>
              <p:cNvSpPr>
                <a:spLocks noChangeArrowheads="1"/>
              </p:cNvSpPr>
              <p:nvPr/>
            </p:nvSpPr>
            <p:spPr bwMode="auto">
              <a:xfrm>
                <a:off x="1912" y="246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AutoShape 219"/>
              <p:cNvSpPr>
                <a:spLocks noChangeArrowheads="1"/>
              </p:cNvSpPr>
              <p:nvPr/>
            </p:nvSpPr>
            <p:spPr bwMode="auto">
              <a:xfrm>
                <a:off x="2032" y="241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Rectangle 220"/>
              <p:cNvSpPr>
                <a:spLocks noChangeArrowheads="1"/>
              </p:cNvSpPr>
              <p:nvPr/>
            </p:nvSpPr>
            <p:spPr bwMode="auto">
              <a:xfrm>
                <a:off x="2062" y="244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Rectangle 221"/>
              <p:cNvSpPr>
                <a:spLocks noChangeArrowheads="1"/>
              </p:cNvSpPr>
              <p:nvPr/>
            </p:nvSpPr>
            <p:spPr bwMode="auto">
              <a:xfrm>
                <a:off x="2065" y="25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AutoShape 222"/>
              <p:cNvSpPr>
                <a:spLocks noChangeArrowheads="1"/>
              </p:cNvSpPr>
              <p:nvPr/>
            </p:nvSpPr>
            <p:spPr bwMode="auto">
              <a:xfrm>
                <a:off x="2144" y="252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Rectangle 223"/>
              <p:cNvSpPr>
                <a:spLocks noChangeArrowheads="1"/>
              </p:cNvSpPr>
              <p:nvPr/>
            </p:nvSpPr>
            <p:spPr bwMode="auto">
              <a:xfrm>
                <a:off x="2160" y="254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Rectangle 224"/>
              <p:cNvSpPr>
                <a:spLocks noChangeArrowheads="1"/>
              </p:cNvSpPr>
              <p:nvPr/>
            </p:nvSpPr>
            <p:spPr bwMode="auto">
              <a:xfrm>
                <a:off x="2176" y="256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Rectangle 225"/>
              <p:cNvSpPr>
                <a:spLocks noChangeArrowheads="1"/>
              </p:cNvSpPr>
              <p:nvPr/>
            </p:nvSpPr>
            <p:spPr bwMode="auto">
              <a:xfrm>
                <a:off x="2165" y="245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Rectangle 226"/>
              <p:cNvSpPr>
                <a:spLocks noChangeArrowheads="1"/>
              </p:cNvSpPr>
              <p:nvPr/>
            </p:nvSpPr>
            <p:spPr bwMode="auto">
              <a:xfrm>
                <a:off x="2172" y="231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Rectangle 227"/>
              <p:cNvSpPr>
                <a:spLocks noChangeArrowheads="1"/>
              </p:cNvSpPr>
              <p:nvPr/>
            </p:nvSpPr>
            <p:spPr bwMode="auto">
              <a:xfrm>
                <a:off x="1925" y="257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9" name="Group 228"/>
          <p:cNvGrpSpPr>
            <a:grpSpLocks/>
          </p:cNvGrpSpPr>
          <p:nvPr/>
        </p:nvGrpSpPr>
        <p:grpSpPr bwMode="auto">
          <a:xfrm>
            <a:off x="7856279" y="3794990"/>
            <a:ext cx="1128959" cy="1081810"/>
            <a:chOff x="2349" y="1752"/>
            <a:chExt cx="895" cy="901"/>
          </a:xfrm>
        </p:grpSpPr>
        <p:grpSp>
          <p:nvGrpSpPr>
            <p:cNvPr id="400" name="Group 229"/>
            <p:cNvGrpSpPr>
              <a:grpSpLocks/>
            </p:cNvGrpSpPr>
            <p:nvPr/>
          </p:nvGrpSpPr>
          <p:grpSpPr bwMode="auto">
            <a:xfrm>
              <a:off x="2349" y="1752"/>
              <a:ext cx="431" cy="431"/>
              <a:chOff x="2349" y="1752"/>
              <a:chExt cx="431" cy="431"/>
            </a:xfrm>
          </p:grpSpPr>
          <p:sp>
            <p:nvSpPr>
              <p:cNvPr id="482" name="Rectangle 230"/>
              <p:cNvSpPr>
                <a:spLocks noChangeArrowheads="1"/>
              </p:cNvSpPr>
              <p:nvPr/>
            </p:nvSpPr>
            <p:spPr bwMode="auto">
              <a:xfrm>
                <a:off x="2393" y="179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" name="Rectangle 231"/>
              <p:cNvSpPr>
                <a:spLocks noChangeArrowheads="1"/>
              </p:cNvSpPr>
              <p:nvPr/>
            </p:nvSpPr>
            <p:spPr bwMode="auto">
              <a:xfrm>
                <a:off x="2565" y="182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AutoShape 232"/>
              <p:cNvSpPr>
                <a:spLocks noChangeArrowheads="1"/>
              </p:cNvSpPr>
              <p:nvPr/>
            </p:nvSpPr>
            <p:spPr bwMode="auto">
              <a:xfrm>
                <a:off x="2349" y="1752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Rectangle 233"/>
              <p:cNvSpPr>
                <a:spLocks noChangeArrowheads="1"/>
              </p:cNvSpPr>
              <p:nvPr/>
            </p:nvSpPr>
            <p:spPr bwMode="auto">
              <a:xfrm>
                <a:off x="2418" y="199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AutoShape 234"/>
              <p:cNvSpPr>
                <a:spLocks noChangeArrowheads="1"/>
              </p:cNvSpPr>
              <p:nvPr/>
            </p:nvSpPr>
            <p:spPr bwMode="auto">
              <a:xfrm>
                <a:off x="2537" y="194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Rectangle 235"/>
              <p:cNvSpPr>
                <a:spLocks noChangeArrowheads="1"/>
              </p:cNvSpPr>
              <p:nvPr/>
            </p:nvSpPr>
            <p:spPr bwMode="auto">
              <a:xfrm>
                <a:off x="2567" y="197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236"/>
              <p:cNvSpPr>
                <a:spLocks noChangeArrowheads="1"/>
              </p:cNvSpPr>
              <p:nvPr/>
            </p:nvSpPr>
            <p:spPr bwMode="auto">
              <a:xfrm>
                <a:off x="2571" y="208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" name="AutoShape 237"/>
              <p:cNvSpPr>
                <a:spLocks noChangeArrowheads="1"/>
              </p:cNvSpPr>
              <p:nvPr/>
            </p:nvSpPr>
            <p:spPr bwMode="auto">
              <a:xfrm>
                <a:off x="2649" y="205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" name="Rectangle 238"/>
              <p:cNvSpPr>
                <a:spLocks noChangeArrowheads="1"/>
              </p:cNvSpPr>
              <p:nvPr/>
            </p:nvSpPr>
            <p:spPr bwMode="auto">
              <a:xfrm>
                <a:off x="2665" y="207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Rectangle 239"/>
              <p:cNvSpPr>
                <a:spLocks noChangeArrowheads="1"/>
              </p:cNvSpPr>
              <p:nvPr/>
            </p:nvSpPr>
            <p:spPr bwMode="auto">
              <a:xfrm>
                <a:off x="2681" y="209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" name="Rectangle 240"/>
              <p:cNvSpPr>
                <a:spLocks noChangeArrowheads="1"/>
              </p:cNvSpPr>
              <p:nvPr/>
            </p:nvSpPr>
            <p:spPr bwMode="auto">
              <a:xfrm>
                <a:off x="2670" y="19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Rectangle 241"/>
              <p:cNvSpPr>
                <a:spLocks noChangeArrowheads="1"/>
              </p:cNvSpPr>
              <p:nvPr/>
            </p:nvSpPr>
            <p:spPr bwMode="auto">
              <a:xfrm>
                <a:off x="2678" y="184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Rectangle 242"/>
              <p:cNvSpPr>
                <a:spLocks noChangeArrowheads="1"/>
              </p:cNvSpPr>
              <p:nvPr/>
            </p:nvSpPr>
            <p:spPr bwMode="auto">
              <a:xfrm>
                <a:off x="2430" y="210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Rectangle 243"/>
              <p:cNvSpPr>
                <a:spLocks noChangeArrowheads="1"/>
              </p:cNvSpPr>
              <p:nvPr/>
            </p:nvSpPr>
            <p:spPr bwMode="auto">
              <a:xfrm>
                <a:off x="2394" y="179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Rectangle 244"/>
              <p:cNvSpPr>
                <a:spLocks noChangeArrowheads="1"/>
              </p:cNvSpPr>
              <p:nvPr/>
            </p:nvSpPr>
            <p:spPr bwMode="auto">
              <a:xfrm>
                <a:off x="2566" y="182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AutoShape 245"/>
              <p:cNvSpPr>
                <a:spLocks noChangeArrowheads="1"/>
              </p:cNvSpPr>
              <p:nvPr/>
            </p:nvSpPr>
            <p:spPr bwMode="auto">
              <a:xfrm>
                <a:off x="2349" y="1752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" name="Rectangle 246"/>
              <p:cNvSpPr>
                <a:spLocks noChangeArrowheads="1"/>
              </p:cNvSpPr>
              <p:nvPr/>
            </p:nvSpPr>
            <p:spPr bwMode="auto">
              <a:xfrm>
                <a:off x="2418" y="199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" name="AutoShape 247"/>
              <p:cNvSpPr>
                <a:spLocks noChangeArrowheads="1"/>
              </p:cNvSpPr>
              <p:nvPr/>
            </p:nvSpPr>
            <p:spPr bwMode="auto">
              <a:xfrm>
                <a:off x="2538" y="194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" name="Rectangle 248"/>
              <p:cNvSpPr>
                <a:spLocks noChangeArrowheads="1"/>
              </p:cNvSpPr>
              <p:nvPr/>
            </p:nvSpPr>
            <p:spPr bwMode="auto">
              <a:xfrm>
                <a:off x="2568" y="197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" name="Rectangle 249"/>
              <p:cNvSpPr>
                <a:spLocks noChangeArrowheads="1"/>
              </p:cNvSpPr>
              <p:nvPr/>
            </p:nvSpPr>
            <p:spPr bwMode="auto">
              <a:xfrm>
                <a:off x="2571" y="20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" name="AutoShape 250"/>
              <p:cNvSpPr>
                <a:spLocks noChangeArrowheads="1"/>
              </p:cNvSpPr>
              <p:nvPr/>
            </p:nvSpPr>
            <p:spPr bwMode="auto">
              <a:xfrm>
                <a:off x="2649" y="205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" name="Rectangle 251"/>
              <p:cNvSpPr>
                <a:spLocks noChangeArrowheads="1"/>
              </p:cNvSpPr>
              <p:nvPr/>
            </p:nvSpPr>
            <p:spPr bwMode="auto">
              <a:xfrm>
                <a:off x="2665" y="207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" name="Rectangle 252"/>
              <p:cNvSpPr>
                <a:spLocks noChangeArrowheads="1"/>
              </p:cNvSpPr>
              <p:nvPr/>
            </p:nvSpPr>
            <p:spPr bwMode="auto">
              <a:xfrm>
                <a:off x="2681" y="209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Rectangle 253"/>
              <p:cNvSpPr>
                <a:spLocks noChangeArrowheads="1"/>
              </p:cNvSpPr>
              <p:nvPr/>
            </p:nvSpPr>
            <p:spPr bwMode="auto">
              <a:xfrm>
                <a:off x="2671" y="198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Rectangle 254"/>
              <p:cNvSpPr>
                <a:spLocks noChangeArrowheads="1"/>
              </p:cNvSpPr>
              <p:nvPr/>
            </p:nvSpPr>
            <p:spPr bwMode="auto">
              <a:xfrm>
                <a:off x="2678" y="184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Rectangle 255"/>
              <p:cNvSpPr>
                <a:spLocks noChangeArrowheads="1"/>
              </p:cNvSpPr>
              <p:nvPr/>
            </p:nvSpPr>
            <p:spPr bwMode="auto">
              <a:xfrm>
                <a:off x="2431" y="210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1" name="Group 256"/>
            <p:cNvGrpSpPr>
              <a:grpSpLocks/>
            </p:cNvGrpSpPr>
            <p:nvPr/>
          </p:nvGrpSpPr>
          <p:grpSpPr bwMode="auto">
            <a:xfrm>
              <a:off x="2811" y="1756"/>
              <a:ext cx="431" cy="431"/>
              <a:chOff x="2811" y="1756"/>
              <a:chExt cx="431" cy="431"/>
            </a:xfrm>
          </p:grpSpPr>
          <p:sp>
            <p:nvSpPr>
              <p:cNvPr id="456" name="Rectangle 257"/>
              <p:cNvSpPr>
                <a:spLocks noChangeArrowheads="1"/>
              </p:cNvSpPr>
              <p:nvPr/>
            </p:nvSpPr>
            <p:spPr bwMode="auto">
              <a:xfrm>
                <a:off x="2856" y="1802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Rectangle 258"/>
              <p:cNvSpPr>
                <a:spLocks noChangeArrowheads="1"/>
              </p:cNvSpPr>
              <p:nvPr/>
            </p:nvSpPr>
            <p:spPr bwMode="auto">
              <a:xfrm>
                <a:off x="3028" y="1828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AutoShape 259"/>
              <p:cNvSpPr>
                <a:spLocks noChangeArrowheads="1"/>
              </p:cNvSpPr>
              <p:nvPr/>
            </p:nvSpPr>
            <p:spPr bwMode="auto">
              <a:xfrm>
                <a:off x="2811" y="1756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Rectangle 260"/>
              <p:cNvSpPr>
                <a:spLocks noChangeArrowheads="1"/>
              </p:cNvSpPr>
              <p:nvPr/>
            </p:nvSpPr>
            <p:spPr bwMode="auto">
              <a:xfrm>
                <a:off x="2880" y="199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AutoShape 261"/>
              <p:cNvSpPr>
                <a:spLocks noChangeArrowheads="1"/>
              </p:cNvSpPr>
              <p:nvPr/>
            </p:nvSpPr>
            <p:spPr bwMode="auto">
              <a:xfrm>
                <a:off x="3000" y="1946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Rectangle 262"/>
              <p:cNvSpPr>
                <a:spLocks noChangeArrowheads="1"/>
              </p:cNvSpPr>
              <p:nvPr/>
            </p:nvSpPr>
            <p:spPr bwMode="auto">
              <a:xfrm>
                <a:off x="3030" y="197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Rectangle 263"/>
              <p:cNvSpPr>
                <a:spLocks noChangeArrowheads="1"/>
              </p:cNvSpPr>
              <p:nvPr/>
            </p:nvSpPr>
            <p:spPr bwMode="auto">
              <a:xfrm>
                <a:off x="3033" y="20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AutoShape 264"/>
              <p:cNvSpPr>
                <a:spLocks noChangeArrowheads="1"/>
              </p:cNvSpPr>
              <p:nvPr/>
            </p:nvSpPr>
            <p:spPr bwMode="auto">
              <a:xfrm>
                <a:off x="3112" y="2061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Rectangle 265"/>
              <p:cNvSpPr>
                <a:spLocks noChangeArrowheads="1"/>
              </p:cNvSpPr>
              <p:nvPr/>
            </p:nvSpPr>
            <p:spPr bwMode="auto">
              <a:xfrm>
                <a:off x="3127" y="208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Rectangle 266"/>
              <p:cNvSpPr>
                <a:spLocks noChangeArrowheads="1"/>
              </p:cNvSpPr>
              <p:nvPr/>
            </p:nvSpPr>
            <p:spPr bwMode="auto">
              <a:xfrm>
                <a:off x="3144" y="209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Rectangle 267"/>
              <p:cNvSpPr>
                <a:spLocks noChangeArrowheads="1"/>
              </p:cNvSpPr>
              <p:nvPr/>
            </p:nvSpPr>
            <p:spPr bwMode="auto">
              <a:xfrm>
                <a:off x="3133" y="198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Rectangle 268"/>
              <p:cNvSpPr>
                <a:spLocks noChangeArrowheads="1"/>
              </p:cNvSpPr>
              <p:nvPr/>
            </p:nvSpPr>
            <p:spPr bwMode="auto">
              <a:xfrm>
                <a:off x="3140" y="184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Rectangle 269"/>
              <p:cNvSpPr>
                <a:spLocks noChangeArrowheads="1"/>
              </p:cNvSpPr>
              <p:nvPr/>
            </p:nvSpPr>
            <p:spPr bwMode="auto">
              <a:xfrm>
                <a:off x="2893" y="2105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Rectangle 270"/>
              <p:cNvSpPr>
                <a:spLocks noChangeArrowheads="1"/>
              </p:cNvSpPr>
              <p:nvPr/>
            </p:nvSpPr>
            <p:spPr bwMode="auto">
              <a:xfrm>
                <a:off x="2856" y="1802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Rectangle 271"/>
              <p:cNvSpPr>
                <a:spLocks noChangeArrowheads="1"/>
              </p:cNvSpPr>
              <p:nvPr/>
            </p:nvSpPr>
            <p:spPr bwMode="auto">
              <a:xfrm>
                <a:off x="3028" y="1828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" name="AutoShape 272"/>
              <p:cNvSpPr>
                <a:spLocks noChangeArrowheads="1"/>
              </p:cNvSpPr>
              <p:nvPr/>
            </p:nvSpPr>
            <p:spPr bwMode="auto">
              <a:xfrm>
                <a:off x="2811" y="1756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273"/>
              <p:cNvSpPr>
                <a:spLocks noChangeArrowheads="1"/>
              </p:cNvSpPr>
              <p:nvPr/>
            </p:nvSpPr>
            <p:spPr bwMode="auto">
              <a:xfrm>
                <a:off x="2880" y="199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AutoShape 274"/>
              <p:cNvSpPr>
                <a:spLocks noChangeArrowheads="1"/>
              </p:cNvSpPr>
              <p:nvPr/>
            </p:nvSpPr>
            <p:spPr bwMode="auto">
              <a:xfrm>
                <a:off x="3000" y="1946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Rectangle 275"/>
              <p:cNvSpPr>
                <a:spLocks noChangeArrowheads="1"/>
              </p:cNvSpPr>
              <p:nvPr/>
            </p:nvSpPr>
            <p:spPr bwMode="auto">
              <a:xfrm>
                <a:off x="3030" y="1975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276"/>
              <p:cNvSpPr>
                <a:spLocks noChangeArrowheads="1"/>
              </p:cNvSpPr>
              <p:nvPr/>
            </p:nvSpPr>
            <p:spPr bwMode="auto">
              <a:xfrm>
                <a:off x="3034" y="208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AutoShape 277"/>
              <p:cNvSpPr>
                <a:spLocks noChangeArrowheads="1"/>
              </p:cNvSpPr>
              <p:nvPr/>
            </p:nvSpPr>
            <p:spPr bwMode="auto">
              <a:xfrm>
                <a:off x="3112" y="2061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" name="Rectangle 278"/>
              <p:cNvSpPr>
                <a:spLocks noChangeArrowheads="1"/>
              </p:cNvSpPr>
              <p:nvPr/>
            </p:nvSpPr>
            <p:spPr bwMode="auto">
              <a:xfrm>
                <a:off x="3128" y="208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Rectangle 279"/>
              <p:cNvSpPr>
                <a:spLocks noChangeArrowheads="1"/>
              </p:cNvSpPr>
              <p:nvPr/>
            </p:nvSpPr>
            <p:spPr bwMode="auto">
              <a:xfrm>
                <a:off x="3144" y="209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" name="Rectangle 280"/>
              <p:cNvSpPr>
                <a:spLocks noChangeArrowheads="1"/>
              </p:cNvSpPr>
              <p:nvPr/>
            </p:nvSpPr>
            <p:spPr bwMode="auto">
              <a:xfrm>
                <a:off x="3133" y="198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Rectangle 281"/>
              <p:cNvSpPr>
                <a:spLocks noChangeArrowheads="1"/>
              </p:cNvSpPr>
              <p:nvPr/>
            </p:nvSpPr>
            <p:spPr bwMode="auto">
              <a:xfrm>
                <a:off x="3140" y="184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Rectangle 282"/>
              <p:cNvSpPr>
                <a:spLocks noChangeArrowheads="1"/>
              </p:cNvSpPr>
              <p:nvPr/>
            </p:nvSpPr>
            <p:spPr bwMode="auto">
              <a:xfrm>
                <a:off x="2893" y="210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" name="Group 283"/>
            <p:cNvGrpSpPr>
              <a:grpSpLocks/>
            </p:cNvGrpSpPr>
            <p:nvPr/>
          </p:nvGrpSpPr>
          <p:grpSpPr bwMode="auto">
            <a:xfrm>
              <a:off x="2350" y="2218"/>
              <a:ext cx="431" cy="431"/>
              <a:chOff x="2350" y="2218"/>
              <a:chExt cx="431" cy="431"/>
            </a:xfrm>
          </p:grpSpPr>
          <p:sp>
            <p:nvSpPr>
              <p:cNvPr id="430" name="Rectangle 284"/>
              <p:cNvSpPr>
                <a:spLocks noChangeArrowheads="1"/>
              </p:cNvSpPr>
              <p:nvPr/>
            </p:nvSpPr>
            <p:spPr bwMode="auto">
              <a:xfrm>
                <a:off x="2395" y="226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Rectangle 285"/>
              <p:cNvSpPr>
                <a:spLocks noChangeArrowheads="1"/>
              </p:cNvSpPr>
              <p:nvPr/>
            </p:nvSpPr>
            <p:spPr bwMode="auto">
              <a:xfrm>
                <a:off x="2567" y="229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AutoShape 286"/>
              <p:cNvSpPr>
                <a:spLocks noChangeArrowheads="1"/>
              </p:cNvSpPr>
              <p:nvPr/>
            </p:nvSpPr>
            <p:spPr bwMode="auto">
              <a:xfrm>
                <a:off x="2350" y="2218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287"/>
              <p:cNvSpPr>
                <a:spLocks noChangeArrowheads="1"/>
              </p:cNvSpPr>
              <p:nvPr/>
            </p:nvSpPr>
            <p:spPr bwMode="auto">
              <a:xfrm>
                <a:off x="2420" y="2457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AutoShape 288"/>
              <p:cNvSpPr>
                <a:spLocks noChangeArrowheads="1"/>
              </p:cNvSpPr>
              <p:nvPr/>
            </p:nvSpPr>
            <p:spPr bwMode="auto">
              <a:xfrm>
                <a:off x="2539" y="2408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Rectangle 289"/>
              <p:cNvSpPr>
                <a:spLocks noChangeArrowheads="1"/>
              </p:cNvSpPr>
              <p:nvPr/>
            </p:nvSpPr>
            <p:spPr bwMode="auto">
              <a:xfrm>
                <a:off x="2569" y="2436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Rectangle 290"/>
              <p:cNvSpPr>
                <a:spLocks noChangeArrowheads="1"/>
              </p:cNvSpPr>
              <p:nvPr/>
            </p:nvSpPr>
            <p:spPr bwMode="auto">
              <a:xfrm>
                <a:off x="2573" y="25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AutoShape 291"/>
              <p:cNvSpPr>
                <a:spLocks noChangeArrowheads="1"/>
              </p:cNvSpPr>
              <p:nvPr/>
            </p:nvSpPr>
            <p:spPr bwMode="auto">
              <a:xfrm>
                <a:off x="2651" y="2523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Rectangle 292"/>
              <p:cNvSpPr>
                <a:spLocks noChangeArrowheads="1"/>
              </p:cNvSpPr>
              <p:nvPr/>
            </p:nvSpPr>
            <p:spPr bwMode="auto">
              <a:xfrm>
                <a:off x="2667" y="254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Rectangle 293"/>
              <p:cNvSpPr>
                <a:spLocks noChangeArrowheads="1"/>
              </p:cNvSpPr>
              <p:nvPr/>
            </p:nvSpPr>
            <p:spPr bwMode="auto">
              <a:xfrm>
                <a:off x="2683" y="256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Rectangle 294"/>
              <p:cNvSpPr>
                <a:spLocks noChangeArrowheads="1"/>
              </p:cNvSpPr>
              <p:nvPr/>
            </p:nvSpPr>
            <p:spPr bwMode="auto">
              <a:xfrm>
                <a:off x="2672" y="245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Rectangle 295"/>
              <p:cNvSpPr>
                <a:spLocks noChangeArrowheads="1"/>
              </p:cNvSpPr>
              <p:nvPr/>
            </p:nvSpPr>
            <p:spPr bwMode="auto">
              <a:xfrm>
                <a:off x="2680" y="230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Rectangle 296"/>
              <p:cNvSpPr>
                <a:spLocks noChangeArrowheads="1"/>
              </p:cNvSpPr>
              <p:nvPr/>
            </p:nvSpPr>
            <p:spPr bwMode="auto">
              <a:xfrm>
                <a:off x="2432" y="2567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Rectangle 297"/>
              <p:cNvSpPr>
                <a:spLocks noChangeArrowheads="1"/>
              </p:cNvSpPr>
              <p:nvPr/>
            </p:nvSpPr>
            <p:spPr bwMode="auto">
              <a:xfrm>
                <a:off x="2395" y="226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Rectangle 298"/>
              <p:cNvSpPr>
                <a:spLocks noChangeArrowheads="1"/>
              </p:cNvSpPr>
              <p:nvPr/>
            </p:nvSpPr>
            <p:spPr bwMode="auto">
              <a:xfrm>
                <a:off x="2568" y="229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AutoShape 299"/>
              <p:cNvSpPr>
                <a:spLocks noChangeArrowheads="1"/>
              </p:cNvSpPr>
              <p:nvPr/>
            </p:nvSpPr>
            <p:spPr bwMode="auto">
              <a:xfrm>
                <a:off x="2351" y="2218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300"/>
              <p:cNvSpPr>
                <a:spLocks noChangeArrowheads="1"/>
              </p:cNvSpPr>
              <p:nvPr/>
            </p:nvSpPr>
            <p:spPr bwMode="auto">
              <a:xfrm>
                <a:off x="2420" y="2457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AutoShape 301"/>
              <p:cNvSpPr>
                <a:spLocks noChangeArrowheads="1"/>
              </p:cNvSpPr>
              <p:nvPr/>
            </p:nvSpPr>
            <p:spPr bwMode="auto">
              <a:xfrm>
                <a:off x="2539" y="2408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Rectangle 302"/>
              <p:cNvSpPr>
                <a:spLocks noChangeArrowheads="1"/>
              </p:cNvSpPr>
              <p:nvPr/>
            </p:nvSpPr>
            <p:spPr bwMode="auto">
              <a:xfrm>
                <a:off x="2569" y="2437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Rectangle 303"/>
              <p:cNvSpPr>
                <a:spLocks noChangeArrowheads="1"/>
              </p:cNvSpPr>
              <p:nvPr/>
            </p:nvSpPr>
            <p:spPr bwMode="auto">
              <a:xfrm>
                <a:off x="2573" y="254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AutoShape 304"/>
              <p:cNvSpPr>
                <a:spLocks noChangeArrowheads="1"/>
              </p:cNvSpPr>
              <p:nvPr/>
            </p:nvSpPr>
            <p:spPr bwMode="auto">
              <a:xfrm>
                <a:off x="2651" y="2523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305"/>
              <p:cNvSpPr>
                <a:spLocks noChangeArrowheads="1"/>
              </p:cNvSpPr>
              <p:nvPr/>
            </p:nvSpPr>
            <p:spPr bwMode="auto">
              <a:xfrm>
                <a:off x="2667" y="2542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Rectangle 306"/>
              <p:cNvSpPr>
                <a:spLocks noChangeArrowheads="1"/>
              </p:cNvSpPr>
              <p:nvPr/>
            </p:nvSpPr>
            <p:spPr bwMode="auto">
              <a:xfrm>
                <a:off x="2683" y="256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Rectangle 307"/>
              <p:cNvSpPr>
                <a:spLocks noChangeArrowheads="1"/>
              </p:cNvSpPr>
              <p:nvPr/>
            </p:nvSpPr>
            <p:spPr bwMode="auto">
              <a:xfrm>
                <a:off x="2673" y="2450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308"/>
              <p:cNvSpPr>
                <a:spLocks noChangeArrowheads="1"/>
              </p:cNvSpPr>
              <p:nvPr/>
            </p:nvSpPr>
            <p:spPr bwMode="auto">
              <a:xfrm>
                <a:off x="2680" y="2309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Rectangle 309"/>
              <p:cNvSpPr>
                <a:spLocks noChangeArrowheads="1"/>
              </p:cNvSpPr>
              <p:nvPr/>
            </p:nvSpPr>
            <p:spPr bwMode="auto">
              <a:xfrm>
                <a:off x="2432" y="2568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3" name="Group 310"/>
            <p:cNvGrpSpPr>
              <a:grpSpLocks/>
            </p:cNvGrpSpPr>
            <p:nvPr/>
          </p:nvGrpSpPr>
          <p:grpSpPr bwMode="auto">
            <a:xfrm>
              <a:off x="2813" y="2221"/>
              <a:ext cx="431" cy="431"/>
              <a:chOff x="2813" y="2221"/>
              <a:chExt cx="431" cy="431"/>
            </a:xfrm>
          </p:grpSpPr>
          <p:sp>
            <p:nvSpPr>
              <p:cNvPr id="404" name="Rectangle 311"/>
              <p:cNvSpPr>
                <a:spLocks noChangeArrowheads="1"/>
              </p:cNvSpPr>
              <p:nvPr/>
            </p:nvSpPr>
            <p:spPr bwMode="auto">
              <a:xfrm>
                <a:off x="2858" y="226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" name="Rectangle 312"/>
              <p:cNvSpPr>
                <a:spLocks noChangeArrowheads="1"/>
              </p:cNvSpPr>
              <p:nvPr/>
            </p:nvSpPr>
            <p:spPr bwMode="auto">
              <a:xfrm>
                <a:off x="3030" y="229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" name="AutoShape 313"/>
              <p:cNvSpPr>
                <a:spLocks noChangeArrowheads="1"/>
              </p:cNvSpPr>
              <p:nvPr/>
            </p:nvSpPr>
            <p:spPr bwMode="auto">
              <a:xfrm>
                <a:off x="2813" y="2221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Rectangle 314"/>
              <p:cNvSpPr>
                <a:spLocks noChangeArrowheads="1"/>
              </p:cNvSpPr>
              <p:nvPr/>
            </p:nvSpPr>
            <p:spPr bwMode="auto">
              <a:xfrm>
                <a:off x="2882" y="246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AutoShape 315"/>
              <p:cNvSpPr>
                <a:spLocks noChangeArrowheads="1"/>
              </p:cNvSpPr>
              <p:nvPr/>
            </p:nvSpPr>
            <p:spPr bwMode="auto">
              <a:xfrm>
                <a:off x="3002" y="241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316"/>
              <p:cNvSpPr>
                <a:spLocks noChangeArrowheads="1"/>
              </p:cNvSpPr>
              <p:nvPr/>
            </p:nvSpPr>
            <p:spPr bwMode="auto">
              <a:xfrm>
                <a:off x="3031" y="2440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Rectangle 317"/>
              <p:cNvSpPr>
                <a:spLocks noChangeArrowheads="1"/>
              </p:cNvSpPr>
              <p:nvPr/>
            </p:nvSpPr>
            <p:spPr bwMode="auto">
              <a:xfrm>
                <a:off x="3035" y="25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AutoShape 318"/>
              <p:cNvSpPr>
                <a:spLocks noChangeArrowheads="1"/>
              </p:cNvSpPr>
              <p:nvPr/>
            </p:nvSpPr>
            <p:spPr bwMode="auto">
              <a:xfrm>
                <a:off x="3113" y="252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319"/>
              <p:cNvSpPr>
                <a:spLocks noChangeArrowheads="1"/>
              </p:cNvSpPr>
              <p:nvPr/>
            </p:nvSpPr>
            <p:spPr bwMode="auto">
              <a:xfrm>
                <a:off x="3129" y="254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Rectangle 320"/>
              <p:cNvSpPr>
                <a:spLocks noChangeArrowheads="1"/>
              </p:cNvSpPr>
              <p:nvPr/>
            </p:nvSpPr>
            <p:spPr bwMode="auto">
              <a:xfrm>
                <a:off x="3145" y="256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Rectangle 321"/>
              <p:cNvSpPr>
                <a:spLocks noChangeArrowheads="1"/>
              </p:cNvSpPr>
              <p:nvPr/>
            </p:nvSpPr>
            <p:spPr bwMode="auto">
              <a:xfrm>
                <a:off x="3135" y="245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" name="Rectangle 322"/>
              <p:cNvSpPr>
                <a:spLocks noChangeArrowheads="1"/>
              </p:cNvSpPr>
              <p:nvPr/>
            </p:nvSpPr>
            <p:spPr bwMode="auto">
              <a:xfrm>
                <a:off x="3142" y="231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" name="Rectangle 323"/>
              <p:cNvSpPr>
                <a:spLocks noChangeArrowheads="1"/>
              </p:cNvSpPr>
              <p:nvPr/>
            </p:nvSpPr>
            <p:spPr bwMode="auto">
              <a:xfrm>
                <a:off x="2895" y="257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" name="Rectangle 324"/>
              <p:cNvSpPr>
                <a:spLocks noChangeArrowheads="1"/>
              </p:cNvSpPr>
              <p:nvPr/>
            </p:nvSpPr>
            <p:spPr bwMode="auto">
              <a:xfrm>
                <a:off x="2858" y="226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" name="Rectangle 325"/>
              <p:cNvSpPr>
                <a:spLocks noChangeArrowheads="1"/>
              </p:cNvSpPr>
              <p:nvPr/>
            </p:nvSpPr>
            <p:spPr bwMode="auto">
              <a:xfrm>
                <a:off x="3030" y="2294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AutoShape 326"/>
              <p:cNvSpPr>
                <a:spLocks noChangeArrowheads="1"/>
              </p:cNvSpPr>
              <p:nvPr/>
            </p:nvSpPr>
            <p:spPr bwMode="auto">
              <a:xfrm>
                <a:off x="2813" y="2222"/>
                <a:ext cx="432" cy="43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" name="Rectangle 327"/>
              <p:cNvSpPr>
                <a:spLocks noChangeArrowheads="1"/>
              </p:cNvSpPr>
              <p:nvPr/>
            </p:nvSpPr>
            <p:spPr bwMode="auto">
              <a:xfrm>
                <a:off x="2882" y="246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AutoShape 328"/>
              <p:cNvSpPr>
                <a:spLocks noChangeArrowheads="1"/>
              </p:cNvSpPr>
              <p:nvPr/>
            </p:nvSpPr>
            <p:spPr bwMode="auto">
              <a:xfrm>
                <a:off x="3002" y="2412"/>
                <a:ext cx="214" cy="2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Rectangle 329"/>
              <p:cNvSpPr>
                <a:spLocks noChangeArrowheads="1"/>
              </p:cNvSpPr>
              <p:nvPr/>
            </p:nvSpPr>
            <p:spPr bwMode="auto">
              <a:xfrm>
                <a:off x="3032" y="2441"/>
                <a:ext cx="71" cy="7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Rectangle 330"/>
              <p:cNvSpPr>
                <a:spLocks noChangeArrowheads="1"/>
              </p:cNvSpPr>
              <p:nvPr/>
            </p:nvSpPr>
            <p:spPr bwMode="auto">
              <a:xfrm>
                <a:off x="3035" y="255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AutoShape 331"/>
              <p:cNvSpPr>
                <a:spLocks noChangeArrowheads="1"/>
              </p:cNvSpPr>
              <p:nvPr/>
            </p:nvSpPr>
            <p:spPr bwMode="auto">
              <a:xfrm>
                <a:off x="3114" y="2527"/>
                <a:ext cx="83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332"/>
              <p:cNvSpPr>
                <a:spLocks noChangeArrowheads="1"/>
              </p:cNvSpPr>
              <p:nvPr/>
            </p:nvSpPr>
            <p:spPr bwMode="auto">
              <a:xfrm>
                <a:off x="3129" y="2546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Rectangle 333"/>
              <p:cNvSpPr>
                <a:spLocks noChangeArrowheads="1"/>
              </p:cNvSpPr>
              <p:nvPr/>
            </p:nvSpPr>
            <p:spPr bwMode="auto">
              <a:xfrm>
                <a:off x="3146" y="256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Rectangle 334"/>
              <p:cNvSpPr>
                <a:spLocks noChangeArrowheads="1"/>
              </p:cNvSpPr>
              <p:nvPr/>
            </p:nvSpPr>
            <p:spPr bwMode="auto">
              <a:xfrm>
                <a:off x="3135" y="2454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Rectangle 335"/>
              <p:cNvSpPr>
                <a:spLocks noChangeArrowheads="1"/>
              </p:cNvSpPr>
              <p:nvPr/>
            </p:nvSpPr>
            <p:spPr bwMode="auto">
              <a:xfrm>
                <a:off x="3142" y="2313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Rectangle 336"/>
              <p:cNvSpPr>
                <a:spLocks noChangeArrowheads="1"/>
              </p:cNvSpPr>
              <p:nvPr/>
            </p:nvSpPr>
            <p:spPr bwMode="auto">
              <a:xfrm>
                <a:off x="2895" y="2571"/>
                <a:ext cx="41" cy="4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0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03" y="1576645"/>
            <a:ext cx="1055797" cy="10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9" name="Right Arrow 508"/>
          <p:cNvSpPr/>
          <p:nvPr/>
        </p:nvSpPr>
        <p:spPr bwMode="auto">
          <a:xfrm>
            <a:off x="4038600" y="2741759"/>
            <a:ext cx="838200" cy="685800"/>
          </a:xfrm>
          <a:prstGeom prst="rightArrow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533400" y="5364468"/>
            <a:ext cx="8288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Load balance is crucially important for performance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Obtaining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load balance is NP-Hard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4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Previous Work:</a:t>
            </a:r>
          </a:p>
          <a:p>
            <a:endParaRPr lang="en-US" sz="45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  <a:p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Inspector/Executor Load Balancing</a:t>
            </a:r>
            <a:endParaRPr lang="en-US" sz="45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770"/>
            <a:ext cx="9144000" cy="1600200"/>
          </a:xfrm>
        </p:spPr>
        <p:txBody>
          <a:bodyPr/>
          <a:lstStyle/>
          <a:p>
            <a:r>
              <a:rPr lang="en-US" sz="5000" dirty="0" smtClean="0"/>
              <a:t>I/E Static Partitioning Design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7840"/>
            <a:ext cx="5105400" cy="51054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6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Inspector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memory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 null </a:t>
            </a: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Collate task-list </a:t>
            </a:r>
          </a:p>
          <a:p>
            <a:pPr lvl="1"/>
            <a:endParaRPr lang="en-US" sz="6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6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Cost Estimator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options:</a:t>
            </a:r>
          </a:p>
          <a:p>
            <a:pPr lvl="2"/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performance models </a:t>
            </a:r>
          </a:p>
          <a:p>
            <a:pPr lvl="2"/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Timers from </a:t>
            </a: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iteration(s</a:t>
            </a: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6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6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6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 </a:t>
            </a:r>
            <a:r>
              <a:rPr lang="en-US" sz="62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Partitioner</a:t>
            </a:r>
            <a:endParaRPr lang="en-US" sz="6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 into N groups where N is the number of MPI processes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Minimize load balance according to cost estimations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task list information for each </a:t>
            </a: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</a:t>
            </a: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volatile memory</a:t>
            </a:r>
          </a:p>
          <a:p>
            <a:pPr lvl="1"/>
            <a:endParaRPr lang="en-US" sz="6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6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Executor</a:t>
            </a:r>
          </a:p>
          <a:p>
            <a:pPr lvl="1">
              <a:buFont typeface="Arial" pitchFamily="34" charset="0"/>
              <a:buChar char="•"/>
            </a:pPr>
            <a:r>
              <a:rPr lang="en-US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Launch all tasks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56" y="1555595"/>
            <a:ext cx="3306844" cy="4664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I/E Results</a:t>
            </a:r>
            <a:endParaRPr lang="en-US" dirty="0"/>
          </a:p>
        </p:txBody>
      </p:sp>
      <p:pic>
        <p:nvPicPr>
          <p:cNvPr id="8" name="Picture 3" descr="C:\Users\NIC\Downloads\IE 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56" y="1555595"/>
            <a:ext cx="3306844" cy="4664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" y="1644805"/>
            <a:ext cx="5602567" cy="44150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8232" y="1295400"/>
            <a:ext cx="196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Nitrogen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745" y="1295400"/>
            <a:ext cx="17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Benzene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318" y="6107668"/>
            <a:ext cx="269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10 water molecules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5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" y="1644805"/>
            <a:ext cx="5602567" cy="44150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C:\Users\NIC\Downloads\IE Sta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56" y="1555595"/>
            <a:ext cx="3306844" cy="4664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0725" y="3943350"/>
            <a:ext cx="1775578" cy="679697"/>
          </a:xfrm>
          <a:prstGeom prst="rect">
            <a:avLst/>
          </a:prstGeom>
          <a:noFill/>
          <a:ln w="825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I/E Results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8232" y="1295400"/>
            <a:ext cx="196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Nitrogen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8745" y="1295400"/>
            <a:ext cx="17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Benzene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318" y="6107668"/>
            <a:ext cx="269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10 water molecules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0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600200"/>
          </a:xfrm>
        </p:spPr>
        <p:txBody>
          <a:bodyPr/>
          <a:lstStyle/>
          <a:p>
            <a:r>
              <a:rPr lang="en-US" sz="5200" dirty="0" smtClean="0"/>
              <a:t>Tensor Contraction Engine (TCE)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60" y="1611476"/>
            <a:ext cx="4191000" cy="4525963"/>
          </a:xfrm>
        </p:spPr>
        <p:txBody>
          <a:bodyPr>
            <a:normAutofit lnSpcReduction="10000"/>
          </a:bodyPr>
          <a:lstStyle/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 Python-based DSL that automatically generates GA/Fortran routines.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Automates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derivation and parallelization of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CC equations.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Each tensor contraction consists of many 2D matrix multiplications   (BLAS – Level 3).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My optimizations are done manually, with intent to incorporate into TCE.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145" y="1675850"/>
            <a:ext cx="4714875" cy="501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/>
              <a:t>hbar</a:t>
            </a:r>
            <a:r>
              <a:rPr lang="en-US" sz="800" i="1" dirty="0"/>
              <a:t>[</a:t>
            </a:r>
            <a:r>
              <a:rPr lang="en-US" sz="800" i="1" dirty="0" err="1"/>
              <a:t>a,b,i,j</a:t>
            </a:r>
            <a:r>
              <a:rPr lang="en-US" sz="800" i="1" dirty="0"/>
              <a:t>] == sum[f[</a:t>
            </a:r>
            <a:r>
              <a:rPr lang="en-US" sz="800" i="1" dirty="0" err="1"/>
              <a:t>b,c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], c]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sum[f[</a:t>
            </a:r>
            <a:r>
              <a:rPr lang="en-US" sz="800" i="1" dirty="0" err="1"/>
              <a:t>a,c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], c]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sum[f[</a:t>
            </a:r>
            <a:r>
              <a:rPr lang="en-US" sz="800" i="1" dirty="0" err="1"/>
              <a:t>k,j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], k]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sum[f[</a:t>
            </a:r>
            <a:r>
              <a:rPr lang="en-US" sz="800" i="1" dirty="0" err="1"/>
              <a:t>k,i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, k] - sum[f[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v[</a:t>
            </a:r>
            <a:r>
              <a:rPr lang="en-US" sz="800" i="1" dirty="0" err="1"/>
              <a:t>a,b,c,d</a:t>
            </a:r>
            <a:r>
              <a:rPr lang="en-US" sz="800" i="1" dirty="0"/>
              <a:t>], </a:t>
            </a:r>
            <a:r>
              <a:rPr lang="en-US" sz="800" i="1" dirty="0" err="1"/>
              <a:t>c,d</a:t>
            </a:r>
            <a:r>
              <a:rPr lang="en-US" sz="800" i="1" dirty="0"/>
              <a:t>] + sum[t[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a,b,c,d</a:t>
            </a:r>
            <a:r>
              <a:rPr lang="en-US" sz="800" i="1" dirty="0"/>
              <a:t>], </a:t>
            </a:r>
            <a:r>
              <a:rPr lang="en-US" sz="800" i="1" dirty="0" err="1"/>
              <a:t>c,d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v[</a:t>
            </a:r>
            <a:r>
              <a:rPr lang="en-US" sz="800" i="1" dirty="0" err="1"/>
              <a:t>a,b,i,c</a:t>
            </a:r>
            <a:r>
              <a:rPr lang="en-US" sz="800" i="1" dirty="0"/>
              <a:t>], c] - sum[t[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a,k,i,j</a:t>
            </a:r>
            <a:r>
              <a:rPr lang="en-US" sz="800" i="1" dirty="0"/>
              <a:t>] , k] + sum[t[</a:t>
            </a:r>
            <a:r>
              <a:rPr lang="en-US" sz="800" i="1" dirty="0" err="1"/>
              <a:t>i,c</a:t>
            </a:r>
            <a:r>
              <a:rPr lang="en-US" sz="800" i="1" dirty="0"/>
              <a:t>] * v[</a:t>
            </a:r>
            <a:r>
              <a:rPr lang="en-US" sz="800" i="1" dirty="0" err="1"/>
              <a:t>b,a,j,c</a:t>
            </a:r>
            <a:r>
              <a:rPr lang="en-US" sz="800" i="1" dirty="0"/>
              <a:t>], c] - sum[t[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b,k,j,i</a:t>
            </a:r>
            <a:r>
              <a:rPr lang="en-US" sz="800" i="1" dirty="0"/>
              <a:t>], k] -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k,a,c,d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k,a,c,d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k,a,c,i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+ 2 * sum[t[</a:t>
            </a:r>
            <a:r>
              <a:rPr lang="en-US" sz="800" i="1" dirty="0" err="1"/>
              <a:t>j,k,b,c</a:t>
            </a:r>
            <a:r>
              <a:rPr lang="en-US" sz="800" i="1" dirty="0"/>
              <a:t>] * v[</a:t>
            </a:r>
            <a:r>
              <a:rPr lang="en-US" sz="800" i="1" dirty="0" err="1"/>
              <a:t>k,a,c,i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j,k,c,b</a:t>
            </a:r>
            <a:r>
              <a:rPr lang="en-US" sz="800" i="1" dirty="0"/>
              <a:t>] * v[</a:t>
            </a:r>
            <a:r>
              <a:rPr lang="en-US" sz="800" i="1" dirty="0" err="1"/>
              <a:t>k,a,c,i</a:t>
            </a:r>
            <a:r>
              <a:rPr lang="en-US" sz="800" i="1" dirty="0"/>
              <a:t>] 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+ 2 *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+ 2 *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j,k,d,b</a:t>
            </a:r>
            <a:r>
              <a:rPr lang="en-US" sz="800" i="1" dirty="0"/>
              <a:t>] * v[</a:t>
            </a:r>
            <a:r>
              <a:rPr lang="en-US" sz="800" i="1" dirty="0" err="1"/>
              <a:t>k,a,d,c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j,k,b,c</a:t>
            </a:r>
            <a:r>
              <a:rPr lang="en-US" sz="800" i="1" dirty="0"/>
              <a:t>] * v[</a:t>
            </a:r>
            <a:r>
              <a:rPr lang="en-US" sz="800" i="1" dirty="0" err="1"/>
              <a:t>k,a,i,c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v[</a:t>
            </a:r>
            <a:r>
              <a:rPr lang="en-US" sz="800" i="1" dirty="0" err="1"/>
              <a:t>k,a,j,c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k,a,j,c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+ 2 *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j,k,d,a</a:t>
            </a:r>
            <a:r>
              <a:rPr lang="en-US" sz="800" i="1" dirty="0"/>
              <a:t>] * v[</a:t>
            </a:r>
            <a:r>
              <a:rPr lang="en-US" sz="800" i="1" dirty="0" err="1"/>
              <a:t>k,b,c,d</a:t>
            </a:r>
            <a:r>
              <a:rPr lang="en-US" sz="800" i="1" dirty="0"/>
              <a:t>] 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k,b,c,j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+ 2 * sum[t[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k,b,c,j</a:t>
            </a:r>
            <a:r>
              <a:rPr lang="en-US" sz="800" i="1" dirty="0"/>
              <a:t>] 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k,b,c,j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+ 2 * sum[t[</a:t>
            </a:r>
            <a:r>
              <a:rPr lang="en-US" sz="800" i="1" dirty="0" err="1"/>
              <a:t>k,d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* v[</a:t>
            </a:r>
            <a:r>
              <a:rPr lang="en-US" sz="800" i="1" dirty="0" err="1"/>
              <a:t>k,b,d,c</a:t>
            </a:r>
            <a:r>
              <a:rPr lang="en-US" sz="800" i="1" dirty="0"/>
              <a:t>] 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k,b,d,c</a:t>
            </a:r>
            <a:r>
              <a:rPr lang="en-US" sz="800" i="1" dirty="0"/>
              <a:t>], </a:t>
            </a:r>
            <a:r>
              <a:rPr lang="en-US" sz="800" i="1" dirty="0" err="1"/>
              <a:t>k,c,d</a:t>
            </a:r>
            <a:r>
              <a:rPr lang="en-US" sz="800" i="1" dirty="0"/>
              <a:t>] -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v[</a:t>
            </a:r>
            <a:r>
              <a:rPr lang="en-US" sz="800" i="1" dirty="0" err="1"/>
              <a:t>k,b,i,c</a:t>
            </a:r>
            <a:r>
              <a:rPr lang="en-US" sz="800" i="1" dirty="0"/>
              <a:t>] 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j,k,c,a</a:t>
            </a:r>
            <a:r>
              <a:rPr lang="en-US" sz="800" i="1" dirty="0"/>
              <a:t>] * v[</a:t>
            </a:r>
            <a:r>
              <a:rPr lang="en-US" sz="800" i="1" dirty="0" err="1"/>
              <a:t>k,b,i,c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- sum[t[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k,b,j,c</a:t>
            </a:r>
            <a:r>
              <a:rPr lang="en-US" sz="800" i="1" dirty="0"/>
              <a:t>], </a:t>
            </a:r>
            <a:r>
              <a:rPr lang="en-US" sz="800" i="1" dirty="0" err="1"/>
              <a:t>k,c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i,j,c,d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j,k,d,a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i,k,c,d</a:t>
            </a:r>
            <a:r>
              <a:rPr lang="en-US" sz="800" i="1" dirty="0"/>
              <a:t>] * t[</a:t>
            </a:r>
            <a:r>
              <a:rPr lang="en-US" sz="800" i="1" dirty="0" err="1"/>
              <a:t>j,l,b,a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+ 4 *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i,k,c,a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i,k,a,b</a:t>
            </a:r>
            <a:r>
              <a:rPr lang="en-US" sz="800" i="1" dirty="0"/>
              <a:t>] * t[</a:t>
            </a:r>
            <a:r>
              <a:rPr lang="en-US" sz="800" i="1" dirty="0" err="1"/>
              <a:t>j,l,c,d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j,l,d,b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i,k,c,a</a:t>
            </a:r>
            <a:r>
              <a:rPr lang="en-US" sz="800" i="1" dirty="0"/>
              <a:t>] * t[</a:t>
            </a:r>
            <a:r>
              <a:rPr lang="en-US" sz="800" i="1" dirty="0" err="1"/>
              <a:t>j,l,d,b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i,j,c,d</a:t>
            </a:r>
            <a:r>
              <a:rPr lang="en-US" sz="800" i="1" dirty="0"/>
              <a:t>] * 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i,j,c,b</a:t>
            </a:r>
            <a:r>
              <a:rPr lang="en-US" sz="800" i="1" dirty="0"/>
              <a:t>] * t[</a:t>
            </a:r>
            <a:r>
              <a:rPr lang="en-US" sz="800" i="1" dirty="0" err="1"/>
              <a:t>k,l,a,d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i,j,a,c</a:t>
            </a:r>
            <a:r>
              <a:rPr lang="en-US" sz="800" i="1" dirty="0"/>
              <a:t>] * t[</a:t>
            </a:r>
            <a:r>
              <a:rPr lang="en-US" sz="800" i="1" dirty="0" err="1"/>
              <a:t>k,l,b,d</a:t>
            </a:r>
            <a:r>
              <a:rPr lang="en-US" sz="800" i="1" dirty="0"/>
              <a:t>] * v[</a:t>
            </a:r>
            <a:r>
              <a:rPr lang="en-US" sz="800" i="1" dirty="0" err="1"/>
              <a:t>k,l,c,d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l,c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- 2 * sum[t[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j,k,b,c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j,k,c,b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- 2 * sum[t[</a:t>
            </a:r>
            <a:r>
              <a:rPr lang="en-US" sz="800" i="1" dirty="0" err="1"/>
              <a:t>k,c</a:t>
            </a:r>
            <a:r>
              <a:rPr lang="en-US" sz="800" i="1" dirty="0"/>
              <a:t>] * t[</a:t>
            </a:r>
            <a:r>
              <a:rPr lang="en-US" sz="800" i="1" dirty="0" err="1"/>
              <a:t>j,l,b,a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 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j,l,b,c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]+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j,l,c,a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 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l,k,a,b</a:t>
            </a:r>
            <a:r>
              <a:rPr lang="en-US" sz="800" i="1" dirty="0"/>
              <a:t>] * v[</a:t>
            </a:r>
            <a:r>
              <a:rPr lang="en-US" sz="800" i="1" dirty="0" err="1"/>
              <a:t>k,l,c,i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l,c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- 2 * sum[t[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i,k,c,a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j,c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j,d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i,k,c,d</a:t>
            </a:r>
            <a:r>
              <a:rPr lang="en-US" sz="800" i="1" dirty="0"/>
              <a:t>] * t[</a:t>
            </a:r>
            <a:r>
              <a:rPr lang="en-US" sz="800" i="1" dirty="0" err="1"/>
              <a:t>j,l,b,a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i,k,c,a</a:t>
            </a:r>
            <a:r>
              <a:rPr lang="en-US" sz="800" i="1" dirty="0"/>
              <a:t>] * t[</a:t>
            </a:r>
            <a:r>
              <a:rPr lang="en-US" sz="800" i="1" dirty="0" err="1"/>
              <a:t>j,l,b,d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i,k,a,b</a:t>
            </a:r>
            <a:r>
              <a:rPr lang="en-US" sz="800" i="1" dirty="0"/>
              <a:t>] * t[</a:t>
            </a:r>
            <a:r>
              <a:rPr lang="en-US" sz="800" i="1" dirty="0" err="1"/>
              <a:t>j,l,c,d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i,k,c,b</a:t>
            </a:r>
            <a:r>
              <a:rPr lang="en-US" sz="800" i="1" dirty="0"/>
              <a:t>] * t[</a:t>
            </a:r>
            <a:r>
              <a:rPr lang="en-US" sz="800" i="1" dirty="0" err="1"/>
              <a:t>j,l,d,a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i,k,a,c</a:t>
            </a:r>
            <a:r>
              <a:rPr lang="en-US" sz="800" i="1" dirty="0"/>
              <a:t>] * t[</a:t>
            </a:r>
            <a:r>
              <a:rPr lang="en-US" sz="800" i="1" dirty="0" err="1"/>
              <a:t>j,l,d,b</a:t>
            </a:r>
            <a:r>
              <a:rPr lang="en-US" sz="800" i="1" dirty="0"/>
              <a:t>] * v[</a:t>
            </a:r>
            <a:r>
              <a:rPr lang="en-US" sz="800" i="1" dirty="0" err="1"/>
              <a:t>k,l,d,c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l,b</a:t>
            </a:r>
            <a:r>
              <a:rPr lang="en-US" sz="800" i="1" dirty="0"/>
              <a:t>] * v[</a:t>
            </a:r>
            <a:r>
              <a:rPr lang="en-US" sz="800" i="1" dirty="0" err="1"/>
              <a:t>k,l,i,j</a:t>
            </a:r>
            <a:r>
              <a:rPr lang="en-US" sz="800" i="1" dirty="0"/>
              <a:t>], </a:t>
            </a:r>
            <a:r>
              <a:rPr lang="en-US" sz="800" i="1" dirty="0" err="1"/>
              <a:t>k,l</a:t>
            </a:r>
            <a:r>
              <a:rPr lang="en-US" sz="800" i="1" dirty="0"/>
              <a:t>] + sum[t[</a:t>
            </a:r>
            <a:r>
              <a:rPr lang="en-US" sz="800" i="1" dirty="0" err="1"/>
              <a:t>k,l,a,b</a:t>
            </a:r>
            <a:r>
              <a:rPr lang="en-US" sz="800" i="1" dirty="0"/>
              <a:t>] * v[</a:t>
            </a:r>
            <a:r>
              <a:rPr lang="en-US" sz="800" i="1" dirty="0" err="1"/>
              <a:t>k,l,i,j</a:t>
            </a:r>
            <a:r>
              <a:rPr lang="en-US" sz="800" i="1" dirty="0"/>
              <a:t>] , </a:t>
            </a:r>
            <a:r>
              <a:rPr lang="en-US" sz="800" i="1" dirty="0" err="1"/>
              <a:t>k,l</a:t>
            </a:r>
            <a:r>
              <a:rPr lang="en-US" sz="800" i="1" dirty="0"/>
              <a:t>] + sum[t[</a:t>
            </a:r>
            <a:r>
              <a:rPr lang="en-US" sz="800" i="1" dirty="0" err="1"/>
              <a:t>k,b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i,j,a,c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k,a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i,j,c,b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l,d</a:t>
            </a:r>
            <a:r>
              <a:rPr lang="en-US" sz="800" i="1" dirty="0"/>
              <a:t>] * t[</a:t>
            </a:r>
            <a:r>
              <a:rPr lang="en-US" sz="800" i="1" dirty="0" err="1"/>
              <a:t>j,k,b,a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j,k,b,d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i,c</a:t>
            </a:r>
            <a:r>
              <a:rPr lang="en-US" sz="800" i="1" dirty="0"/>
              <a:t>] * 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j,k,d,b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i,j,c,b</a:t>
            </a:r>
            <a:r>
              <a:rPr lang="en-US" sz="800" i="1" dirty="0"/>
              <a:t>] * t[</a:t>
            </a:r>
            <a:r>
              <a:rPr lang="en-US" sz="800" i="1" dirty="0" err="1"/>
              <a:t>k,l,a,d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 , </a:t>
            </a:r>
            <a:r>
              <a:rPr lang="en-US" sz="800" i="1" dirty="0" err="1"/>
              <a:t>k,l,c,d</a:t>
            </a:r>
            <a:r>
              <a:rPr lang="en-US" sz="800" i="1" dirty="0"/>
              <a:t>] + sum[t[</a:t>
            </a:r>
            <a:r>
              <a:rPr lang="en-US" sz="800" i="1" dirty="0" err="1"/>
              <a:t>i,j,a,c</a:t>
            </a:r>
            <a:r>
              <a:rPr lang="en-US" sz="800" i="1" dirty="0"/>
              <a:t>] * t[</a:t>
            </a:r>
            <a:r>
              <a:rPr lang="en-US" sz="800" i="1" dirty="0" err="1"/>
              <a:t>k,l,b,d</a:t>
            </a:r>
            <a:r>
              <a:rPr lang="en-US" sz="800" i="1" dirty="0"/>
              <a:t>] * v[</a:t>
            </a:r>
            <a:r>
              <a:rPr lang="en-US" sz="800" i="1" dirty="0" err="1"/>
              <a:t>l,k,c,d</a:t>
            </a:r>
            <a:r>
              <a:rPr lang="en-US" sz="800" i="1" dirty="0"/>
              <a:t>], </a:t>
            </a:r>
            <a:r>
              <a:rPr lang="en-US" sz="800" i="1" dirty="0" err="1"/>
              <a:t>k,l,c,d</a:t>
            </a:r>
            <a:r>
              <a:rPr lang="en-US" sz="800" i="1" dirty="0"/>
              <a:t>] - 2 * sum[t[</a:t>
            </a:r>
            <a:r>
              <a:rPr lang="en-US" sz="800" i="1" dirty="0" err="1"/>
              <a:t>l,c</a:t>
            </a:r>
            <a:r>
              <a:rPr lang="en-US" sz="800" i="1" dirty="0"/>
              <a:t>] * t[</a:t>
            </a:r>
            <a:r>
              <a:rPr lang="en-US" sz="800" i="1" dirty="0" err="1"/>
              <a:t>i,k,a,b</a:t>
            </a:r>
            <a:r>
              <a:rPr lang="en-US" sz="800" i="1" dirty="0"/>
              <a:t>] * v[</a:t>
            </a:r>
            <a:r>
              <a:rPr lang="en-US" sz="800" i="1" dirty="0" err="1"/>
              <a:t>l,k,c,j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l,b</a:t>
            </a:r>
            <a:r>
              <a:rPr lang="en-US" sz="800" i="1" dirty="0"/>
              <a:t>] * t[</a:t>
            </a:r>
            <a:r>
              <a:rPr lang="en-US" sz="800" i="1" dirty="0" err="1"/>
              <a:t>i,k,a,c</a:t>
            </a:r>
            <a:r>
              <a:rPr lang="en-US" sz="800" i="1" dirty="0"/>
              <a:t>] * v[</a:t>
            </a:r>
            <a:r>
              <a:rPr lang="en-US" sz="800" i="1" dirty="0" err="1"/>
              <a:t>l,k,c,j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+ sum[t[</a:t>
            </a:r>
            <a:r>
              <a:rPr lang="en-US" sz="800" i="1" dirty="0" err="1"/>
              <a:t>l,a</a:t>
            </a:r>
            <a:r>
              <a:rPr lang="en-US" sz="800" i="1" dirty="0"/>
              <a:t>] * t[</a:t>
            </a:r>
            <a:r>
              <a:rPr lang="en-US" sz="800" i="1" dirty="0" err="1"/>
              <a:t>i,k,c,b</a:t>
            </a:r>
            <a:r>
              <a:rPr lang="en-US" sz="800" i="1" dirty="0"/>
              <a:t>] * v[</a:t>
            </a:r>
            <a:r>
              <a:rPr lang="en-US" sz="800" i="1" dirty="0" err="1"/>
              <a:t>l,k,c,j</a:t>
            </a:r>
            <a:r>
              <a:rPr lang="en-US" sz="800" i="1" dirty="0"/>
              <a:t>], </a:t>
            </a:r>
            <a:r>
              <a:rPr lang="en-US" sz="800" i="1" dirty="0" err="1"/>
              <a:t>k,l,c</a:t>
            </a:r>
            <a:r>
              <a:rPr lang="en-US" sz="800" i="1" dirty="0"/>
              <a:t>] </a:t>
            </a:r>
          </a:p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345620" y="129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of an expanded term: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87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63500" dist="38100" dir="5400000" algn="t" rotWithShape="0">
                    <a:prstClr val="black">
                      <a:alpha val="18000"/>
                    </a:prstClr>
                  </a:outerShdw>
                </a:effectLst>
              </a:rPr>
              <a:t>Outline</a:t>
            </a:r>
            <a:endParaRPr lang="en-US" dirty="0">
              <a:effectLst>
                <a:outerShdw blurRad="63500" dist="38100" dir="5400000" algn="t" rotWithShape="0">
                  <a:prstClr val="black">
                    <a:alpha val="18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6" y="2057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Computational Quantum Chemistry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NWChem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Coupled Cluster, TCE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Computational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Inspector/Executor Load Balancing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WorkQ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Execution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Experiments /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Future Work / Conclusion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C\Downloads\benze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01875"/>
            <a:ext cx="1949787" cy="172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C\Downloads\QMMM-excited-st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96" y="1842251"/>
            <a:ext cx="1862049" cy="1787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016" y="-22860"/>
            <a:ext cx="8458200" cy="1600200"/>
          </a:xfrm>
        </p:spPr>
        <p:txBody>
          <a:bodyPr/>
          <a:lstStyle/>
          <a:p>
            <a:r>
              <a:rPr lang="en-US" dirty="0" smtClean="0"/>
              <a:t>Computational 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1490" y="3666061"/>
            <a:ext cx="2362200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Benzene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4" descr="C:\Users\NIC\Downloads\h2o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42251"/>
            <a:ext cx="2049532" cy="180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3463290" y="3661304"/>
            <a:ext cx="23622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Water Clusters</a:t>
            </a:r>
            <a:endParaRPr lang="en-US" b="0" dirty="0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6220774" y="3709981"/>
            <a:ext cx="2919416" cy="411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Macro-Molecules</a:t>
            </a:r>
            <a:endParaRPr lang="en-US" b="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idx="1"/>
          </p:nvPr>
        </p:nvSpPr>
        <p:spPr>
          <a:xfrm>
            <a:off x="228600" y="4419600"/>
            <a:ext cx="2743200" cy="13716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Highly symmetric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idx="1"/>
          </p:nvPr>
        </p:nvSpPr>
        <p:spPr>
          <a:xfrm>
            <a:off x="3177546" y="4428067"/>
            <a:ext cx="2743200" cy="13716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Asymmetric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idx="1"/>
          </p:nvPr>
        </p:nvSpPr>
        <p:spPr>
          <a:xfrm>
            <a:off x="6047471" y="4411130"/>
            <a:ext cx="2743200" cy="13716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QM/MM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364468"/>
            <a:ext cx="8288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Load balance is crucially important for performance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Obtaining </a:t>
            </a:r>
            <a:r>
              <a:rPr lang="en-US" sz="2400" i="1" dirty="0" smtClean="0"/>
              <a:t>optimal</a:t>
            </a:r>
            <a:r>
              <a:rPr lang="en-US" sz="2400" dirty="0" smtClean="0"/>
              <a:t> load balance is an NP-Hard problem.</a:t>
            </a:r>
          </a:p>
          <a:p>
            <a:endParaRPr lang="en-US" sz="24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55883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*Photos from nwchem-sw.org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604324" y="3390900"/>
            <a:ext cx="2971006" cy="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4694" y="3390106"/>
            <a:ext cx="2971006" cy="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6172200"/>
          </a:xfrm>
        </p:spPr>
        <p:txBody>
          <a:bodyPr/>
          <a:lstStyle/>
          <a:p>
            <a:r>
              <a:rPr lang="en-US" sz="4500" dirty="0"/>
              <a:t>Design and Implementation:</a:t>
            </a:r>
            <a:br>
              <a:rPr lang="en-US" sz="45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WorkQ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Execution Model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867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 dealing with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irregularity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highly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is difficult.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Sparsity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task variation are inherent to many computational problems.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balancing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important, and must be done in a way that preserves effective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overlap of communication and computation.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Simply using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non-blocking communication calls is not enough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collections of highly irregular tasks.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697653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7" y="3581400"/>
            <a:ext cx="2597133" cy="1894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rved Left Arrow 5"/>
          <p:cNvSpPr/>
          <p:nvPr/>
        </p:nvSpPr>
        <p:spPr>
          <a:xfrm>
            <a:off x="7848600" y="2819400"/>
            <a:ext cx="533400" cy="1143000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6667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84769"/>
            <a:ext cx="3352800" cy="22707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10100" y="1295400"/>
            <a:ext cx="571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latin typeface="Bodoni MT" pitchFamily="18" charset="0"/>
              </a:rPr>
              <a:t>}</a:t>
            </a:r>
            <a:endParaRPr lang="en-US" sz="14000" dirty="0"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865769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Overlap each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execute_task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next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get_task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400" b="1" dirty="0"/>
          </a:p>
          <a:p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700830"/>
            <a:ext cx="4267199" cy="1928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262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execute()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24874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get()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95427"/>
            <a:ext cx="3204409" cy="15767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3600" y="4278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</a:rPr>
              <a:t>program trace</a:t>
            </a:r>
            <a:endParaRPr lang="en-US" b="1" u="sng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24600" y="6353463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605025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4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84769"/>
            <a:ext cx="3352800" cy="22707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10100" y="1295400"/>
            <a:ext cx="571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latin typeface="Bodoni MT" pitchFamily="18" charset="0"/>
              </a:rPr>
              <a:t>}</a:t>
            </a:r>
            <a:endParaRPr lang="en-US" sz="14000" dirty="0"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865769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Overlap each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execute_task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next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get_task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4262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execute()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24874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get()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4278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</a:rPr>
              <a:t>program trace</a:t>
            </a:r>
            <a:endParaRPr lang="en-US" b="1" u="sng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76774"/>
            <a:ext cx="3848100" cy="17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46435"/>
            <a:ext cx="4421910" cy="10971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324600" y="6353463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605025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5905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6" y="7429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err="1" smtClean="0"/>
              <a:t>WorkQ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098" name="Picture 2" descr="\\VBOXSVR\XP_share\Dropbox\School\DRP\Slides\img\flow_diagram-lar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3990" y="1618834"/>
            <a:ext cx="5863994" cy="46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dirty="0" err="1" smtClean="0"/>
              <a:t>WorkQ</a:t>
            </a:r>
            <a:r>
              <a:rPr lang="en-US" dirty="0" smtClean="0"/>
              <a:t> </a:t>
            </a:r>
            <a:r>
              <a:rPr lang="en-US" dirty="0" smtClean="0"/>
              <a:t>Library API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08287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Courier: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workq_create_queue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orkq_alloc_task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orkq_append_task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orkq_enqueue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dirty="0"/>
          </a:p>
          <a:p>
            <a:r>
              <a:rPr lang="en-US" b="1" dirty="0" smtClean="0">
                <a:latin typeface="+mj-lt"/>
              </a:rPr>
              <a:t>Worker: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workq_dequeue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workq_get_next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workq_execute_task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dirty="0"/>
          </a:p>
          <a:p>
            <a:r>
              <a:rPr lang="en-US" b="1" dirty="0" smtClean="0">
                <a:latin typeface="+mj-lt"/>
              </a:rPr>
              <a:t>Finalization: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workq_free_shm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workq_destroy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\\VBOXSVR\XP_share\Dropbox\School\DRP\Slides\img\flow_diagram-lar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2472591"/>
            <a:ext cx="4130675" cy="32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>
                <a:effectLst>
                  <a:outerShdw blurRad="63500" dist="38100" dir="5400000" algn="t" rotWithShape="0">
                    <a:prstClr val="black">
                      <a:alpha val="18000"/>
                    </a:prstClr>
                  </a:outerShdw>
                </a:effectLst>
              </a:rPr>
              <a:t>Atomistic and Molecular Simulations</a:t>
            </a:r>
            <a:endParaRPr lang="en-US" dirty="0">
              <a:effectLst>
                <a:outerShdw blurRad="63500" dist="38100" dir="5400000" algn="t" rotWithShape="0">
                  <a:prstClr val="black">
                    <a:alpha val="18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5000627" cy="3200400"/>
          </a:xfrm>
        </p:spPr>
      </p:pic>
      <p:sp>
        <p:nvSpPr>
          <p:cNvPr id="5" name="TextBox 4"/>
          <p:cNvSpPr txBox="1"/>
          <p:nvPr/>
        </p:nvSpPr>
        <p:spPr>
          <a:xfrm>
            <a:off x="2549619" y="6535579"/>
            <a:ext cx="392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Nima Nouri, ©2011 GPIUTMD, http://gpiutmd.iut.ac.ir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530" y="398549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Molecular Dynamics (MD) / Molecular Mechanics (MM)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916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Initio (approximate)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68" y="192837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Initio (exact)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Picture 2" descr="C:\Users\NIC\Downloads\benze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83551"/>
            <a:ext cx="1828800" cy="1620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668" y="230937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Configuration Interaction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Coupled 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360474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Hartree-Fock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(HF)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Density Functional Theory (DFT)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r>
              <a:rPr lang="en-US" dirty="0" err="1" smtClean="0"/>
              <a:t>WorkQ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4098" name="Picture 2" descr="C:\Users\NIC\Desktop\VBOX_share\Dropbox\School\DRP\Slides\img\tr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94" y="1949824"/>
            <a:ext cx="5492706" cy="3061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7" y="5359797"/>
            <a:ext cx="1650603" cy="1650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4286" y="5548526"/>
            <a:ext cx="2682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+mj-lt"/>
              </a:rPr>
              <a:t>ARMCI_Rmw</a:t>
            </a:r>
            <a:r>
              <a:rPr lang="en-US" sz="1700" dirty="0" smtClean="0">
                <a:latin typeface="+mj-lt"/>
              </a:rPr>
              <a:t>()       </a:t>
            </a:r>
          </a:p>
          <a:p>
            <a:r>
              <a:rPr lang="en-US" sz="1700" dirty="0" err="1" smtClean="0">
                <a:latin typeface="+mj-lt"/>
              </a:rPr>
              <a:t>ARMCI_GetS</a:t>
            </a:r>
            <a:r>
              <a:rPr lang="en-US" sz="1700" dirty="0" smtClean="0">
                <a:latin typeface="+mj-lt"/>
              </a:rPr>
              <a:t>()</a:t>
            </a:r>
          </a:p>
          <a:p>
            <a:r>
              <a:rPr lang="en-US" sz="1700" dirty="0" smtClean="0">
                <a:latin typeface="+mj-lt"/>
              </a:rPr>
              <a:t>Misc. Computation</a:t>
            </a:r>
          </a:p>
          <a:p>
            <a:r>
              <a:rPr lang="en-US" sz="1700" dirty="0" smtClean="0">
                <a:latin typeface="+mj-lt"/>
              </a:rPr>
              <a:t>DGEMM</a:t>
            </a:r>
            <a:endParaRPr lang="en-US" sz="17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10" y="214826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Original Execution</a:t>
            </a:r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WorkQ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Execution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548526"/>
            <a:ext cx="297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B0F0"/>
                </a:solidFill>
                <a:latin typeface="+mj-lt"/>
              </a:rPr>
              <a:t>(</a:t>
            </a:r>
            <a:r>
              <a:rPr lang="en-US" sz="1700" dirty="0" err="1" smtClean="0">
                <a:solidFill>
                  <a:srgbClr val="00B0F0"/>
                </a:solidFill>
                <a:latin typeface="+mj-lt"/>
              </a:rPr>
              <a:t>NxtVal</a:t>
            </a:r>
            <a:r>
              <a:rPr lang="en-US" sz="1700" dirty="0" smtClean="0">
                <a:solidFill>
                  <a:srgbClr val="00B0F0"/>
                </a:solidFill>
                <a:latin typeface="+mj-lt"/>
              </a:rPr>
              <a:t>)</a:t>
            </a:r>
          </a:p>
          <a:p>
            <a:r>
              <a:rPr lang="en-US" sz="1700" dirty="0" smtClean="0">
                <a:solidFill>
                  <a:srgbClr val="00B0F0"/>
                </a:solidFill>
                <a:latin typeface="+mj-lt"/>
              </a:rPr>
              <a:t>(Get)</a:t>
            </a:r>
          </a:p>
          <a:p>
            <a:r>
              <a:rPr lang="en-US" sz="1700" dirty="0" smtClean="0">
                <a:solidFill>
                  <a:srgbClr val="00B0F0"/>
                </a:solidFill>
                <a:latin typeface="+mj-lt"/>
              </a:rPr>
              <a:t>(memory -intensive)</a:t>
            </a:r>
          </a:p>
          <a:p>
            <a:r>
              <a:rPr lang="en-US" sz="1700" dirty="0" smtClean="0">
                <a:solidFill>
                  <a:srgbClr val="00B0F0"/>
                </a:solidFill>
                <a:latin typeface="+mj-lt"/>
              </a:rPr>
              <a:t>(flop-intensive)</a:t>
            </a:r>
            <a:endParaRPr lang="en-US" sz="17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5307262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50040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6486" y="1907794"/>
            <a:ext cx="1843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{</a:t>
            </a:r>
            <a:endParaRPr lang="en-US" sz="9600" dirty="0"/>
          </a:p>
          <a:p>
            <a:r>
              <a:rPr lang="en-US" sz="9600" dirty="0" smtClean="0"/>
              <a:t>{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1524000"/>
            <a:ext cx="129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Time: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22.1 s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11.5 s</a:t>
            </a:r>
          </a:p>
        </p:txBody>
      </p:sp>
    </p:spTree>
    <p:extLst>
      <p:ext uri="{BB962C8B-B14F-4D97-AF65-F5344CB8AC3E}">
        <p14:creationId xmlns:p14="http://schemas.microsoft.com/office/powerpoint/2010/main" val="706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-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WorkQ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082"/>
            <a:ext cx="8229600" cy="37029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191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(ACISS Cluster at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UOregon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6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47630"/>
            <a:ext cx="5029200" cy="3848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Mini-app </a:t>
            </a:r>
          </a:p>
          <a:p>
            <a:r>
              <a:rPr lang="en-US" dirty="0" smtClean="0"/>
              <a:t>Weak Scaling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2936081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ACISS Cluster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UOregon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): </a:t>
            </a:r>
          </a:p>
          <a:p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2x Intel X5650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2.67 GHz 6-core CPUs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 cores per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72 GB RAM per node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Ethernet interconnect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2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Mini-app </a:t>
            </a:r>
          </a:p>
          <a:p>
            <a:r>
              <a:rPr lang="en-US" dirty="0" smtClean="0"/>
              <a:t>Weak Scaling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859881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Blues Cluster (Argonne):</a:t>
            </a:r>
          </a:p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2x Intel X5550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2.67 GHz 4-core CPUs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cores per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24 GB RAM per node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InfiniBand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QDR interconnect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31890"/>
            <a:ext cx="4876800" cy="3787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1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Mini-app </a:t>
            </a:r>
          </a:p>
          <a:p>
            <a:r>
              <a:rPr lang="en-US" dirty="0" smtClean="0"/>
              <a:t>Weak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1874650"/>
            <a:ext cx="4016189" cy="4221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74649"/>
            <a:ext cx="3962399" cy="4221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6248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248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WorkQ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w/ </a:t>
            </a:r>
            <a:r>
              <a:rPr lang="en-US" dirty="0" err="1" smtClean="0"/>
              <a:t>NWChem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4408"/>
            <a:ext cx="5720137" cy="3605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24600" y="17526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Experiment</a:t>
            </a:r>
          </a:p>
          <a:p>
            <a:r>
              <a:rPr lang="en-US" b="1" dirty="0" smtClean="0">
                <a:latin typeface="+mj-lt"/>
              </a:rPr>
              <a:t>Configuration:</a:t>
            </a:r>
          </a:p>
          <a:p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ACISS 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3 water molecules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+mj-lt"/>
              </a:rPr>
              <a:t>aug</a:t>
            </a:r>
            <a:r>
              <a:rPr lang="en-US" dirty="0" smtClean="0">
                <a:latin typeface="+mj-lt"/>
              </a:rPr>
              <a:t>-cc-</a:t>
            </a:r>
            <a:r>
              <a:rPr lang="en-US" dirty="0" err="1" smtClean="0">
                <a:latin typeface="+mj-lt"/>
              </a:rPr>
              <a:t>pVDZ</a:t>
            </a:r>
            <a:r>
              <a:rPr lang="en-US" dirty="0" smtClean="0">
                <a:latin typeface="+mj-lt"/>
              </a:rPr>
              <a:t> basis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r>
              <a:rPr lang="en-US" u="sng" dirty="0" smtClean="0">
                <a:latin typeface="+mj-lt"/>
              </a:rPr>
              <a:t>Top</a:t>
            </a:r>
            <a:r>
              <a:rPr lang="en-US" dirty="0" smtClean="0"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384 MPI processes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r>
              <a:rPr lang="en-US" u="sng" dirty="0" smtClean="0">
                <a:latin typeface="+mj-lt"/>
              </a:rPr>
              <a:t>Bottom</a:t>
            </a:r>
            <a:r>
              <a:rPr lang="en-US" dirty="0" smtClean="0"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192 MPI processes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1" y="5638800"/>
            <a:ext cx="3009457" cy="9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w/ </a:t>
            </a:r>
            <a:r>
              <a:rPr lang="en-US" dirty="0" err="1" smtClean="0"/>
              <a:t>NWChem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2" y="1676400"/>
            <a:ext cx="5855108" cy="4552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14478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Experiment</a:t>
            </a:r>
          </a:p>
          <a:p>
            <a:r>
              <a:rPr lang="en-US" b="1" dirty="0" smtClean="0">
                <a:latin typeface="+mj-lt"/>
              </a:rPr>
              <a:t>Configuration: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Carver cluster</a:t>
            </a:r>
            <a:endParaRPr lang="en-US" u="sng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+mj-lt"/>
              </a:rPr>
              <a:t>InfiniBand</a:t>
            </a:r>
            <a:r>
              <a:rPr lang="en-US" dirty="0" smtClean="0">
                <a:latin typeface="+mj-lt"/>
              </a:rPr>
              <a:t>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5 water molecules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+mj-lt"/>
              </a:rPr>
              <a:t>aug-cc-pVDZ</a:t>
            </a:r>
            <a:r>
              <a:rPr lang="en-US" dirty="0" smtClean="0">
                <a:latin typeface="+mj-lt"/>
              </a:rPr>
              <a:t> basis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384 MPI processes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4023598"/>
            <a:ext cx="2620390" cy="20353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9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WorkQ</a:t>
            </a:r>
            <a:r>
              <a:rPr lang="en-US" dirty="0" smtClean="0"/>
              <a:t> Auto-Tuning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0" y="4339965"/>
            <a:ext cx="3602022" cy="212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8823"/>
            <a:ext cx="4742329" cy="2489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849916"/>
            <a:ext cx="4724811" cy="160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5000" y="1654076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Tunable Parameters: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Processes per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Couriers per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Tile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 queue length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 queue length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5940" y="410247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ACISS / Mini-App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8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70" y="18050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get/compute/put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 suffers from unnecessary wait times.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non-blocking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may not achieve optimal overlap with irregular workloads.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exist for exploiting communication/computation overlap via a more dynamic and adaptive runtime execution model.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 will involve integration of I/E load balancing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optimizations, runtime parameter auto-tuning, and exploration on heterogeneous systems.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Valiev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E.J.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Bylaska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Govind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K. Kowalski, T.P.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Straatsma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H.J.J. Van Dam, D. Wang, J.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Nieplocha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E. Apra, T.L.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W.A. de Jong, 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NWChem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 comprehensive and scalable open-source solution for large scale molecular simulations”, 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Physics Communications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Volume 181, Issue 9, September 2010, 1477–89.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Hirata, “Tensor Contraction Engine:  Abstraction and Automated Parallel Implementation of Configuration-Interaction, Coupled-Cluster, and Many-Body Perturbation Theories”,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Journal of Physical Chemistry 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2003 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(46), 9887-9897.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Nieplocha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R.J. Harrison, and R.J. Littlefield. Global Arrays: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Nonuniform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Memory Access Programming Model for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HighPerformance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Computers.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Journal of Supercomputing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10(2):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169–189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1996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Jarek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Nieplocha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Bryan Carpenter. ARMCI: A Portable Remote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Copy Library for Distributed Array Libraries and Compiler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Run-time Systems. In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and Distributed Processing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volume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1586 of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Lecture Notes in Computer Science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pages 533–546. Springer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Berlin Heidelberg,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1999.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Ozog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Jeff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Hammond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James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Dinan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Balaji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Sameer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Shende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Allen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Malony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Inspector-Executor Load Balancing Algorithms for Block-Sparse Tensor Contractions.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ICPP 2013.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>
                <a:effectLst>
                  <a:outerShdw blurRad="63500" dist="38100" dir="5400000" algn="t" rotWithShape="0">
                    <a:prstClr val="black">
                      <a:alpha val="18000"/>
                    </a:prstClr>
                  </a:outerShdw>
                </a:effectLst>
              </a:rPr>
              <a:t>Atomistic and Molecular Simulations</a:t>
            </a:r>
            <a:endParaRPr lang="en-US" dirty="0">
              <a:effectLst>
                <a:outerShdw blurRad="63500" dist="38100" dir="5400000" algn="t" rotWithShape="0">
                  <a:prstClr val="black">
                    <a:alpha val="18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5000627" cy="3200400"/>
          </a:xfrm>
        </p:spPr>
      </p:pic>
      <p:sp>
        <p:nvSpPr>
          <p:cNvPr id="12" name="TextBox 11"/>
          <p:cNvSpPr txBox="1"/>
          <p:nvPr/>
        </p:nvSpPr>
        <p:spPr>
          <a:xfrm>
            <a:off x="2549619" y="6535579"/>
            <a:ext cx="392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Nima Nouri, ©2011 GPIUTMD, http://gpiutmd.iut.ac.ir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530" y="398549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Molecular Dynamics (MD) / Molecular Mechanics (MM)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268" y="192837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Initio (exact)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5" name="Picture 2" descr="C:\Users\NIC\Downloads\benze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83551"/>
            <a:ext cx="1828800" cy="1620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9668" y="230937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Configuration Interaction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Coupled 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2360474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Hartree-Fock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(HF)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Density Functional Theory (DFT)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916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Initio (approximate)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400" y="2819400"/>
            <a:ext cx="2971800" cy="41823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 smtClean="0">
                <a:effectLst>
                  <a:outerShdw blurRad="63500" dist="38100" dir="5400000" algn="t" rotWithShape="0">
                    <a:prstClr val="black">
                      <a:alpha val="18000"/>
                    </a:prstClr>
                  </a:outerShdw>
                </a:effectLst>
              </a:rPr>
              <a:t>Many-body Methods for Electron Correlation</a:t>
            </a:r>
            <a:endParaRPr lang="en-US" dirty="0">
              <a:effectLst>
                <a:outerShdw blurRad="63500" dist="38100" dir="5400000" algn="t" rotWithShape="0">
                  <a:prstClr val="black">
                    <a:alpha val="18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79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Goal: to accurately solve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Schrödinger equation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must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incorporate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instantaneous interactions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of multiple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electrons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as been computationally intractable for &gt; 50 years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Important for understanding and predicting: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dipole moments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polarizability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understanding spectra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determining accurate equilibrium geometries/energies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Now made possible by powerful supercomputers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Coupled Cluster technique: most promising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8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NWChem</a:t>
            </a:r>
            <a:r>
              <a:rPr lang="en-US" sz="45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and Coupled Cluster</a:t>
            </a:r>
          </a:p>
        </p:txBody>
      </p:sp>
      <p:pic>
        <p:nvPicPr>
          <p:cNvPr id="5123" name="Picture 3" descr="G:\Bylaska-Fig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28" y="1343903"/>
            <a:ext cx="3320786" cy="2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C\Downloads\Opr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3" y="3934840"/>
            <a:ext cx="3376969" cy="2638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44280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+mj-lt"/>
              </a:rPr>
              <a:t>NWChem</a:t>
            </a:r>
            <a:r>
              <a:rPr lang="en-US" b="1" dirty="0" smtClean="0"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Wide range of methods, accuracies, and supported supercomputer architectures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Well-known for its support of many quantum mechanical methods on massively parallel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Built on top of Global Arrays </a:t>
            </a: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GA</a:t>
            </a:r>
            <a:r>
              <a:rPr lang="en-US" dirty="0" smtClean="0">
                <a:latin typeface="+mj-lt"/>
              </a:rPr>
              <a:t>) and ARMCI</a:t>
            </a: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r>
              <a:rPr lang="en-US" b="1" u="sng" dirty="0" smtClean="0">
                <a:latin typeface="+mj-lt"/>
              </a:rPr>
              <a:t>Coupled Cluster (CC)</a:t>
            </a:r>
            <a:r>
              <a:rPr lang="en-US" b="1" dirty="0" smtClean="0"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 smtClean="0">
                <a:latin typeface="+mj-lt"/>
              </a:rPr>
              <a:t>Ab</a:t>
            </a:r>
            <a:r>
              <a:rPr lang="en-US" i="1" dirty="0" smtClean="0">
                <a:latin typeface="+mj-lt"/>
              </a:rPr>
              <a:t> initio </a:t>
            </a:r>
            <a:r>
              <a:rPr lang="en-US" dirty="0" smtClean="0">
                <a:latin typeface="+mj-lt"/>
              </a:rPr>
              <a:t>- i.e., Highly accurate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Solves an Schrödinger Eqn. </a:t>
            </a:r>
            <a:r>
              <a:rPr lang="en-US" dirty="0" err="1" smtClean="0">
                <a:latin typeface="+mj-lt"/>
              </a:rPr>
              <a:t>ansatz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Accuracy hierarchy:</a:t>
            </a:r>
          </a:p>
          <a:p>
            <a:r>
              <a:rPr lang="en-US" sz="2000" i="1" dirty="0" smtClean="0">
                <a:latin typeface="+mj-lt"/>
                <a:cs typeface="AngsanaUPC" pitchFamily="18" charset="-34"/>
              </a:rPr>
              <a:t>     </a:t>
            </a:r>
            <a:r>
              <a:rPr lang="en-US" sz="1200" i="1" dirty="0" smtClean="0">
                <a:latin typeface="+mj-lt"/>
                <a:cs typeface="AngsanaUPC" pitchFamily="18" charset="-34"/>
              </a:rPr>
              <a:t>CCSD &lt; CCSD(T) &lt; CCSDT &lt; CCSDT(Q) &lt; CCSDTQ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respective computational costs: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And respective storage costs: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55883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*Photos from nwchem-sw.org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18083"/>
              </p:ext>
            </p:extLst>
          </p:nvPr>
        </p:nvGraphicFramePr>
        <p:xfrm>
          <a:off x="1343025" y="5667375"/>
          <a:ext cx="2770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Equation" r:id="rId6" imgW="1968480" imgH="228600" progId="Equation.3">
                  <p:embed/>
                </p:oleObj>
              </mc:Choice>
              <mc:Fallback>
                <p:oleObj name="Equation" r:id="rId6" imgW="19684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667375"/>
                        <a:ext cx="2770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04452"/>
              </p:ext>
            </p:extLst>
          </p:nvPr>
        </p:nvGraphicFramePr>
        <p:xfrm>
          <a:off x="1409700" y="6229350"/>
          <a:ext cx="2608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Equation" r:id="rId8" imgW="1955520" imgH="228600" progId="Equation.3">
                  <p:embed/>
                </p:oleObj>
              </mc:Choice>
              <mc:Fallback>
                <p:oleObj name="Equation" r:id="rId8" imgW="19555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6229350"/>
                        <a:ext cx="2608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4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13352</TotalTime>
  <Words>2467</Words>
  <Application>Microsoft Office PowerPoint</Application>
  <PresentationFormat>On-screen Show (4:3)</PresentationFormat>
  <Paragraphs>353</Paragraphs>
  <Slides>69</Slides>
  <Notes>7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Executive</vt:lpstr>
      <vt:lpstr>Microsoft Equation 3.0</vt:lpstr>
      <vt:lpstr>WorkQ: A Many-Core  Producer/Consumer Execution Model Applied to PGAS Computations</vt:lpstr>
      <vt:lpstr>Outline</vt:lpstr>
      <vt:lpstr>Motivation</vt:lpstr>
      <vt:lpstr>Motivation</vt:lpstr>
      <vt:lpstr>Motivation</vt:lpstr>
      <vt:lpstr>Atomistic and Molecular Simulations</vt:lpstr>
      <vt:lpstr>Atomistic and Molecular Simulations</vt:lpstr>
      <vt:lpstr>Many-body Methods for Electron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I/E Static Partitioning Design</vt:lpstr>
      <vt:lpstr>I/E Results</vt:lpstr>
      <vt:lpstr>PowerPoint Presentation</vt:lpstr>
      <vt:lpstr>Tensor Contraction Engine (TCE)</vt:lpstr>
      <vt:lpstr>Computational Challenges</vt:lpstr>
      <vt:lpstr>Design and Implementation:  WorkQ Execution Model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WorkQ Algorithm</vt:lpstr>
      <vt:lpstr>WorkQ Library API </vt:lpstr>
      <vt:lpstr>WorkQ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 for Quantum Many-body Methods: Lessons Learned from NWChem</dc:title>
  <dc:creator>dave</dc:creator>
  <cp:lastModifiedBy>asdf</cp:lastModifiedBy>
  <cp:revision>237</cp:revision>
  <cp:lastPrinted>2014-06-19T17:08:48Z</cp:lastPrinted>
  <dcterms:created xsi:type="dcterms:W3CDTF">2014-06-18T19:24:59Z</dcterms:created>
  <dcterms:modified xsi:type="dcterms:W3CDTF">2014-12-11T07:47:18Z</dcterms:modified>
</cp:coreProperties>
</file>