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271" r:id="rId4"/>
    <p:sldId id="260" r:id="rId5"/>
    <p:sldId id="261" r:id="rId6"/>
    <p:sldId id="285" r:id="rId7"/>
    <p:sldId id="262" r:id="rId8"/>
    <p:sldId id="306" r:id="rId9"/>
    <p:sldId id="307" r:id="rId10"/>
    <p:sldId id="276" r:id="rId11"/>
    <p:sldId id="274" r:id="rId12"/>
    <p:sldId id="288" r:id="rId13"/>
    <p:sldId id="257" r:id="rId14"/>
    <p:sldId id="293" r:id="rId15"/>
    <p:sldId id="300" r:id="rId16"/>
    <p:sldId id="301" r:id="rId17"/>
    <p:sldId id="302" r:id="rId18"/>
    <p:sldId id="305" r:id="rId19"/>
    <p:sldId id="303" r:id="rId20"/>
    <p:sldId id="304" r:id="rId21"/>
    <p:sldId id="294" r:id="rId22"/>
    <p:sldId id="270" r:id="rId23"/>
    <p:sldId id="272" r:id="rId24"/>
    <p:sldId id="273" r:id="rId25"/>
    <p:sldId id="275" r:id="rId26"/>
    <p:sldId id="287" r:id="rId27"/>
    <p:sldId id="295" r:id="rId28"/>
    <p:sldId id="269" r:id="rId29"/>
    <p:sldId id="277" r:id="rId30"/>
    <p:sldId id="264" r:id="rId31"/>
    <p:sldId id="297" r:id="rId32"/>
    <p:sldId id="267" r:id="rId33"/>
    <p:sldId id="296" r:id="rId34"/>
    <p:sldId id="268" r:id="rId35"/>
    <p:sldId id="265" r:id="rId36"/>
    <p:sldId id="309" r:id="rId37"/>
    <p:sldId id="259" r:id="rId38"/>
    <p:sldId id="266" r:id="rId39"/>
    <p:sldId id="299" r:id="rId40"/>
    <p:sldId id="284" r:id="rId41"/>
    <p:sldId id="278" r:id="rId42"/>
    <p:sldId id="279" r:id="rId43"/>
    <p:sldId id="282" r:id="rId44"/>
    <p:sldId id="280" r:id="rId45"/>
    <p:sldId id="28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2304E-6383-49D5-A741-C44F1B5EDB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01E4-B279-49F3-A5B7-E745BC7E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6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8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5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7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5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2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9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81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8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5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2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2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93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8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9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42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2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66E5-E645-4CD6-AFB9-F7236C1E575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716-CA48-4956-9C7C-F8FB4FFD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66E5-E645-4CD6-AFB9-F7236C1E5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716-CA48-4956-9C7C-F8FB4FFDEC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1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66E5-E645-4CD6-AFB9-F7236C1E57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716-CA48-4956-9C7C-F8FB4FFDE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153400" cy="2362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Inspector-Executor Load Balancing Algorithms for Block-Sparse </a:t>
            </a:r>
            <a:br>
              <a:rPr lang="en-US" dirty="0" smtClean="0"/>
            </a:br>
            <a:r>
              <a:rPr lang="en-US" dirty="0" smtClean="0"/>
              <a:t>Tensor Contractions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696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David </a:t>
            </a:r>
            <a:r>
              <a:rPr lang="en-US" dirty="0" err="1" smtClean="0">
                <a:solidFill>
                  <a:schemeClr val="tx1"/>
                </a:solidFill>
              </a:rPr>
              <a:t>Ozog</a:t>
            </a:r>
            <a:r>
              <a:rPr lang="en-US" dirty="0" smtClean="0">
                <a:solidFill>
                  <a:schemeClr val="tx1"/>
                </a:solidFill>
              </a:rPr>
              <a:t>*, Jeff R. Hammond</a:t>
            </a:r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 James </a:t>
            </a:r>
            <a:r>
              <a:rPr lang="en-US" dirty="0" err="1" smtClean="0">
                <a:solidFill>
                  <a:schemeClr val="tx1"/>
                </a:solidFill>
              </a:rPr>
              <a:t>Dinan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Pavan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Balaji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 Sameer </a:t>
            </a:r>
            <a:r>
              <a:rPr lang="en-US" dirty="0" err="1" smtClean="0">
                <a:solidFill>
                  <a:schemeClr val="tx1"/>
                </a:solidFill>
              </a:rPr>
              <a:t>Shende</a:t>
            </a:r>
            <a:r>
              <a:rPr lang="en-US" dirty="0" smtClean="0">
                <a:solidFill>
                  <a:schemeClr val="tx1"/>
                </a:solidFill>
              </a:rPr>
              <a:t>*, Allen </a:t>
            </a:r>
            <a:r>
              <a:rPr lang="en-US" dirty="0" err="1" smtClean="0">
                <a:solidFill>
                  <a:schemeClr val="tx1"/>
                </a:solidFill>
              </a:rPr>
              <a:t>Malony</a:t>
            </a:r>
            <a:r>
              <a:rPr lang="en-US" dirty="0" smtClean="0">
                <a:solidFill>
                  <a:schemeClr val="tx1"/>
                </a:solidFill>
              </a:rPr>
              <a:t>*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*University of Oregon </a:t>
            </a:r>
          </a:p>
          <a:p>
            <a:r>
              <a:rPr lang="en-US" sz="2000" baseline="30000" dirty="0">
                <a:solidFill>
                  <a:schemeClr val="tx1"/>
                </a:solidFill>
              </a:rPr>
              <a:t>†</a:t>
            </a:r>
            <a:r>
              <a:rPr lang="en-US" sz="2000" dirty="0" smtClean="0">
                <a:solidFill>
                  <a:schemeClr val="tx1"/>
                </a:solidFill>
              </a:rPr>
              <a:t>Argonne National Laboratory</a:t>
            </a:r>
          </a:p>
          <a:p>
            <a:r>
              <a:rPr lang="en-US" sz="2100" dirty="0">
                <a:solidFill>
                  <a:schemeClr val="tx1"/>
                </a:solidFill>
              </a:rPr>
              <a:t>2013 International Conference on Parallel </a:t>
            </a:r>
            <a:r>
              <a:rPr lang="en-US" sz="2100" dirty="0" smtClean="0">
                <a:solidFill>
                  <a:schemeClr val="tx1"/>
                </a:solidFill>
              </a:rPr>
              <a:t>Processing (ICPP)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October 2, 2013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\Downloads\benze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01875"/>
            <a:ext cx="1949787" cy="172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C\Downloads\QMMM-excited-sta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96" y="1842251"/>
            <a:ext cx="1862049" cy="1787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24492" y="3666061"/>
            <a:ext cx="23622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Benzene</a:t>
            </a:r>
            <a:endParaRPr lang="en-US" dirty="0"/>
          </a:p>
        </p:txBody>
      </p:sp>
      <p:pic>
        <p:nvPicPr>
          <p:cNvPr id="8" name="Picture 4" descr="C:\Users\NIC\Downloads\h2o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42251"/>
            <a:ext cx="2049532" cy="180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3487512" y="3661304"/>
            <a:ext cx="23622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Clusters</a:t>
            </a:r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300784" y="3709981"/>
            <a:ext cx="2292404" cy="411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Macro-Molecules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idx="1"/>
          </p:nvPr>
        </p:nvSpPr>
        <p:spPr>
          <a:xfrm>
            <a:off x="492300" y="4419600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/>
              <a:t>Highly symmetric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idx="1"/>
          </p:nvPr>
        </p:nvSpPr>
        <p:spPr>
          <a:xfrm>
            <a:off x="3657606" y="4428067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/>
              <a:t>Asymmetric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idx="1"/>
          </p:nvPr>
        </p:nvSpPr>
        <p:spPr>
          <a:xfrm>
            <a:off x="6710411" y="4411130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/>
              <a:t>QM/MM</a:t>
            </a:r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032932" y="5410188"/>
            <a:ext cx="828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Load balance is crucially important for performance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Obtaining </a:t>
            </a:r>
            <a:r>
              <a:rPr lang="en-US" sz="2400" i="1" dirty="0" smtClean="0"/>
              <a:t>optimal</a:t>
            </a:r>
            <a:r>
              <a:rPr lang="en-US" sz="2400" dirty="0" smtClean="0"/>
              <a:t> load balance is an NP-Hard problem.</a:t>
            </a:r>
          </a:p>
          <a:p>
            <a:endParaRPr lang="en-US" sz="24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883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*Photos from nwchem-sw.org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010" y="2286001"/>
            <a:ext cx="5762498" cy="28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91771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 Dynamic Load Balancing Template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3066" y="2277534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best when: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 single node (in </a:t>
            </a:r>
            <a:r>
              <a:rPr lang="en-US" dirty="0" err="1" smtClean="0"/>
              <a:t>SysV</a:t>
            </a:r>
            <a:r>
              <a:rPr lang="en-US" dirty="0" smtClean="0"/>
              <a:t> shared memory)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spent in </a:t>
            </a:r>
            <a:r>
              <a:rPr lang="en-US" i="1" dirty="0" smtClean="0"/>
              <a:t>FOO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is huge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high-speed interconnects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 of simultaneous calls is reasonably small (less than 1,000).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2446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NWChem, Coupled Cluster, Tensor </a:t>
            </a:r>
            <a:r>
              <a:rPr lang="en-US" dirty="0"/>
              <a:t>Contraction </a:t>
            </a:r>
            <a:r>
              <a:rPr lang="en-US" dirty="0" smtClean="0"/>
              <a:t>Engine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Balance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Load Balancing with Global Arrays (GA)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Nxtval</a:t>
            </a:r>
            <a:r>
              <a:rPr lang="en-US" dirty="0" smtClean="0"/>
              <a:t> Performance Experiments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Inspector/Executor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Performance Modeling (DGEMM and TCE Sort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Largest Processing Time (LPT)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Buckets – Design and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967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Gungsuh" pitchFamily="18" charset="-127"/>
                <a:ea typeface="Gungsuh" pitchFamily="18" charset="-127"/>
              </a:rPr>
              <a:t>Nxtval</a:t>
            </a:r>
            <a:r>
              <a:rPr lang="en-US" dirty="0"/>
              <a:t> </a:t>
            </a:r>
            <a:r>
              <a:rPr lang="en-US" dirty="0" smtClean="0"/>
              <a:t>- Number of Function Calls</a:t>
            </a:r>
            <a:endParaRPr lang="en-US" dirty="0"/>
          </a:p>
        </p:txBody>
      </p:sp>
      <p:pic>
        <p:nvPicPr>
          <p:cNvPr id="8194" name="Picture 2" descr="G:\IE-paper\trunk\img\bar_combin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92594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contraction out of 37 for CCSD and 68 for CCSDT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Generally between 20 and 50 CC iterations per simulation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Tilesize</a:t>
            </a:r>
            <a:r>
              <a:rPr lang="en-US" dirty="0" smtClean="0"/>
              <a:t> affects these numbers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E-paper\trunk\img\profile_123nodes_w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800822" cy="1198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IE-paper\trunk\img\matplotlib\nxtval_scaling\nxtvalsc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800822" cy="374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Gungsuh" pitchFamily="18" charset="-127"/>
                <a:ea typeface="Gungsuh" pitchFamily="18" charset="-127"/>
              </a:rPr>
              <a:t>Nxtval</a:t>
            </a:r>
            <a:r>
              <a:rPr lang="en-US" dirty="0" smtClean="0"/>
              <a:t> - Performance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412017"/>
            <a:ext cx="3657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TAU Profiling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14 water molecules, </a:t>
            </a:r>
            <a:r>
              <a:rPr lang="en-US" dirty="0" err="1" smtClean="0"/>
              <a:t>aug</a:t>
            </a:r>
            <a:r>
              <a:rPr lang="en-US" dirty="0" smtClean="0"/>
              <a:t>-cc-PVDZ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123 nodes, 8 </a:t>
            </a:r>
            <a:r>
              <a:rPr lang="en-US" dirty="0" err="1" smtClean="0"/>
              <a:t>ppn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/>
              <a:t>Nxtval</a:t>
            </a:r>
            <a:r>
              <a:rPr lang="en-US" sz="16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dirty="0" smtClean="0"/>
              <a:t>consumes a large percentage of the execution time.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 smtClean="0"/>
              <a:t>Flooding micro-benchmark</a:t>
            </a:r>
          </a:p>
          <a:p>
            <a:endParaRPr lang="en-US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Proportional time within </a:t>
            </a:r>
            <a:r>
              <a:rPr lang="en-US" i="1" dirty="0" err="1"/>
              <a:t>Nxtval</a:t>
            </a:r>
            <a:r>
              <a:rPr lang="en-US" dirty="0" smtClean="0"/>
              <a:t> increases with more participating processes.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 the arrival rate exceeds the processing rate, process hosting the counter must utilize buffer and flow control.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Gungsuh" pitchFamily="18" charset="-127"/>
                <a:ea typeface="Gungsuh" pitchFamily="18" charset="-127"/>
              </a:rPr>
              <a:t>Nxtval</a:t>
            </a:r>
            <a:r>
              <a:rPr lang="en-US" dirty="0" smtClean="0"/>
              <a:t> Performance Experiments</a:t>
            </a:r>
            <a:endParaRPr lang="en-US" dirty="0"/>
          </a:p>
        </p:txBody>
      </p:sp>
      <p:pic>
        <p:nvPicPr>
          <p:cNvPr id="3" name="Picture 2" descr="G:\IE-paper\trunk\img\w_bo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1905001"/>
            <a:ext cx="5076047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5560" y="1420027"/>
            <a:ext cx="3579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 smtClean="0"/>
              <a:t>Strong Scaling</a:t>
            </a:r>
          </a:p>
          <a:p>
            <a:endParaRPr lang="en-US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 water molecules, (</a:t>
            </a:r>
            <a:r>
              <a:rPr lang="en-US" dirty="0" err="1" smtClean="0"/>
              <a:t>aDZ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14 water molecules, (</a:t>
            </a:r>
            <a:r>
              <a:rPr lang="en-US" dirty="0" err="1" smtClean="0"/>
              <a:t>aDZ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 processes per node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Percentage of overall execution time within</a:t>
            </a:r>
            <a:r>
              <a:rPr lang="en-US" sz="16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i="1" dirty="0" err="1"/>
              <a:t>Nxtval</a:t>
            </a:r>
            <a:r>
              <a:rPr lang="en-US" sz="16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dirty="0" smtClean="0"/>
              <a:t>increases with scaling.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Inspector/Executor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51054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Inspector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memory </a:t>
            </a:r>
            <a:r>
              <a:rPr lang="en-US" dirty="0" smtClean="0"/>
              <a:t>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Remove null tasks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Collate task-list </a:t>
            </a:r>
            <a:endParaRPr lang="en-US" dirty="0" smtClean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Task Cost Estimator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Two options:</a:t>
            </a:r>
          </a:p>
          <a:p>
            <a:pPr lvl="2"/>
            <a:r>
              <a:rPr lang="en-US" dirty="0" smtClean="0"/>
              <a:t>Use performance </a:t>
            </a:r>
            <a:r>
              <a:rPr lang="en-US" dirty="0"/>
              <a:t>models </a:t>
            </a:r>
            <a:endParaRPr lang="en-US" dirty="0" smtClean="0"/>
          </a:p>
          <a:p>
            <a:pPr lvl="2"/>
            <a:r>
              <a:rPr lang="en-US" dirty="0" smtClean="0"/>
              <a:t>Load </a:t>
            </a:r>
            <a:r>
              <a:rPr lang="en-US" i="1" dirty="0" err="1" smtClean="0"/>
              <a:t>gettimeofday</a:t>
            </a:r>
            <a:r>
              <a:rPr lang="en-US" dirty="0" smtClean="0"/>
              <a:t>() measurement from previous iteration(s)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Deduce performance models off-line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Static </a:t>
            </a:r>
            <a:r>
              <a:rPr lang="en-US" b="1" u="sng" dirty="0" err="1" smtClean="0"/>
              <a:t>Partitioner</a:t>
            </a:r>
            <a:endParaRPr lang="en-US" b="1" u="sng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Partition into</a:t>
            </a:r>
            <a:r>
              <a:rPr lang="en-US" i="1" dirty="0" smtClean="0"/>
              <a:t> N</a:t>
            </a:r>
            <a:r>
              <a:rPr lang="en-US" dirty="0" smtClean="0"/>
              <a:t> </a:t>
            </a:r>
            <a:r>
              <a:rPr lang="en-US" dirty="0"/>
              <a:t>groups where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number of MPI processes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Minimize load balance according to cost estimations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Write task list information for each </a:t>
            </a:r>
            <a:r>
              <a:rPr lang="en-US" dirty="0" err="1"/>
              <a:t>proc</a:t>
            </a:r>
            <a:r>
              <a:rPr lang="en-US" dirty="0"/>
              <a:t>/contraction to volatile </a:t>
            </a:r>
            <a:r>
              <a:rPr lang="en-US" dirty="0" smtClean="0"/>
              <a:t>memory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Executor</a:t>
            </a:r>
            <a:endParaRPr lang="en-US" b="1" u="sng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Launch all tasks</a:t>
            </a:r>
          </a:p>
          <a:p>
            <a:pPr lvl="1"/>
            <a:endParaRPr lang="en-US" dirty="0"/>
          </a:p>
        </p:txBody>
      </p:sp>
      <p:pic>
        <p:nvPicPr>
          <p:cNvPr id="6147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574800"/>
            <a:ext cx="3090740" cy="43592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Modeling - DGEMM</a:t>
            </a:r>
            <a:endParaRPr lang="en-US" dirty="0"/>
          </a:p>
        </p:txBody>
      </p:sp>
      <p:pic>
        <p:nvPicPr>
          <p:cNvPr id="3075" name="Picture 3" descr="C:\Users\NIC\Desktop\VBOX_share\dgemm_eqn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438400" cy="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C\Desktop\VBOX_share\dgemm_model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191000"/>
            <a:ext cx="7193491" cy="4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042" y="1600200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DGEMM: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99042" y="2590800"/>
            <a:ext cx="651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A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m,k</a:t>
            </a:r>
            <a:r>
              <a:rPr lang="en-US" i="1" baseline="-25000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k,n</a:t>
            </a:r>
            <a:r>
              <a:rPr lang="en-US" i="1" baseline="-25000" dirty="0" smtClean="0"/>
              <a:t>)</a:t>
            </a:r>
            <a:r>
              <a:rPr lang="en-US" dirty="0" smtClean="0"/>
              <a:t>, and </a:t>
            </a:r>
            <a:r>
              <a:rPr lang="en-US" i="1" dirty="0" smtClean="0"/>
              <a:t>C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m,n</a:t>
            </a:r>
            <a:r>
              <a:rPr lang="en-US" i="1" baseline="-25000" dirty="0" smtClean="0"/>
              <a:t>)</a:t>
            </a:r>
            <a:r>
              <a:rPr lang="en-US" dirty="0" smtClean="0"/>
              <a:t> are 2D matrices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i="1" dirty="0" smtClean="0"/>
              <a:t>α</a:t>
            </a:r>
            <a:r>
              <a:rPr lang="en-US" dirty="0" smtClean="0"/>
              <a:t> and </a:t>
            </a:r>
            <a:r>
              <a:rPr lang="el-GR" dirty="0" smtClean="0">
                <a:cs typeface="AngsanaUPC" pitchFamily="18" charset="-34"/>
              </a:rPr>
              <a:t>β</a:t>
            </a:r>
            <a:r>
              <a:rPr lang="en-US" dirty="0" smtClean="0"/>
              <a:t> are scalar coefficients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508" y="3607727"/>
            <a:ext cx="328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Our Performance Model: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99042" y="4800600"/>
            <a:ext cx="8116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 err="1" smtClean="0"/>
              <a:t>mn</a:t>
            </a:r>
            <a:r>
              <a:rPr lang="en-US" i="1" dirty="0" smtClean="0"/>
              <a:t>) </a:t>
            </a:r>
            <a:r>
              <a:rPr lang="en-US" dirty="0" smtClean="0"/>
              <a:t>dot products of length </a:t>
            </a:r>
            <a:r>
              <a:rPr lang="en-US" i="1" dirty="0" smtClean="0"/>
              <a:t>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Corresponding (</a:t>
            </a:r>
            <a:r>
              <a:rPr lang="en-US" i="1" dirty="0" err="1" smtClean="0"/>
              <a:t>mn</a:t>
            </a:r>
            <a:r>
              <a:rPr lang="en-US" dirty="0" smtClean="0"/>
              <a:t>) store operations in </a:t>
            </a:r>
            <a:r>
              <a:rPr lang="en-US" i="1" dirty="0" smtClean="0"/>
              <a:t>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m </a:t>
            </a:r>
            <a:r>
              <a:rPr lang="en-US" dirty="0" smtClean="0"/>
              <a:t>loads of size </a:t>
            </a:r>
            <a:r>
              <a:rPr lang="en-US" i="1" dirty="0" smtClean="0"/>
              <a:t>k </a:t>
            </a:r>
            <a:r>
              <a:rPr lang="en-US" dirty="0" smtClean="0"/>
              <a:t>from </a:t>
            </a:r>
            <a:r>
              <a:rPr lang="en-US" i="1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n </a:t>
            </a:r>
            <a:r>
              <a:rPr lang="en-US" dirty="0" smtClean="0"/>
              <a:t>loads of size </a:t>
            </a:r>
            <a:r>
              <a:rPr lang="en-US" i="1" dirty="0" smtClean="0"/>
              <a:t>k </a:t>
            </a:r>
            <a:r>
              <a:rPr lang="en-US" dirty="0" smtClean="0"/>
              <a:t>from </a:t>
            </a:r>
            <a:r>
              <a:rPr lang="en-US" i="1" dirty="0" smtClean="0"/>
              <a:t>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and </a:t>
            </a:r>
            <a:r>
              <a:rPr lang="en-US" i="1" dirty="0" smtClean="0"/>
              <a:t>d</a:t>
            </a:r>
            <a:r>
              <a:rPr lang="en-US" dirty="0" smtClean="0"/>
              <a:t> are found by solving a nonlinear least squares problem (in 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10" name="Picture 3" descr="C:\Users\NIC\Downloads\IE Sta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26" y="1393479"/>
            <a:ext cx="1862667" cy="26271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Modeling - DGEMM</a:t>
            </a:r>
            <a:endParaRPr lang="en-US" dirty="0"/>
          </a:p>
        </p:txBody>
      </p:sp>
      <p:pic>
        <p:nvPicPr>
          <p:cNvPr id="3075" name="Picture 3" descr="C:\Users\NIC\Desktop\VBOX_share\dgemm_eqn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438400" cy="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C\Desktop\VBOX_share\dgemm_model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191000"/>
            <a:ext cx="7193491" cy="4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042" y="1600200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DGEMM: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99042" y="2590800"/>
            <a:ext cx="651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A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m,k</a:t>
            </a:r>
            <a:r>
              <a:rPr lang="en-US" i="1" baseline="-25000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k,n</a:t>
            </a:r>
            <a:r>
              <a:rPr lang="en-US" i="1" baseline="-25000" dirty="0" smtClean="0"/>
              <a:t>)</a:t>
            </a:r>
            <a:r>
              <a:rPr lang="en-US" dirty="0" smtClean="0"/>
              <a:t>, and </a:t>
            </a:r>
            <a:r>
              <a:rPr lang="en-US" i="1" dirty="0" smtClean="0"/>
              <a:t>C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m,n</a:t>
            </a:r>
            <a:r>
              <a:rPr lang="en-US" i="1" baseline="-25000" dirty="0" smtClean="0"/>
              <a:t>)</a:t>
            </a:r>
            <a:r>
              <a:rPr lang="en-US" dirty="0" smtClean="0"/>
              <a:t> are 2D matrices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i="1" dirty="0" smtClean="0"/>
              <a:t>α</a:t>
            </a:r>
            <a:r>
              <a:rPr lang="en-US" dirty="0" smtClean="0"/>
              <a:t> and </a:t>
            </a:r>
            <a:r>
              <a:rPr lang="el-GR" dirty="0" smtClean="0">
                <a:cs typeface="AngsanaUPC" pitchFamily="18" charset="-34"/>
              </a:rPr>
              <a:t>β</a:t>
            </a:r>
            <a:r>
              <a:rPr lang="en-US" dirty="0" smtClean="0"/>
              <a:t> are scalar coefficients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508" y="3607727"/>
            <a:ext cx="328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Our Performance Model: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99042" y="4800600"/>
            <a:ext cx="8116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 err="1" smtClean="0"/>
              <a:t>mn</a:t>
            </a:r>
            <a:r>
              <a:rPr lang="en-US" i="1" dirty="0" smtClean="0"/>
              <a:t>) </a:t>
            </a:r>
            <a:r>
              <a:rPr lang="en-US" dirty="0" smtClean="0"/>
              <a:t>dot products of length </a:t>
            </a:r>
            <a:r>
              <a:rPr lang="en-US" i="1" dirty="0" smtClean="0"/>
              <a:t>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Corresponding (</a:t>
            </a:r>
            <a:r>
              <a:rPr lang="en-US" i="1" dirty="0" err="1" smtClean="0"/>
              <a:t>mn</a:t>
            </a:r>
            <a:r>
              <a:rPr lang="en-US" dirty="0" smtClean="0"/>
              <a:t>) store operations in </a:t>
            </a:r>
            <a:r>
              <a:rPr lang="en-US" i="1" dirty="0" smtClean="0"/>
              <a:t>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m </a:t>
            </a:r>
            <a:r>
              <a:rPr lang="en-US" dirty="0" smtClean="0"/>
              <a:t>loads of size </a:t>
            </a:r>
            <a:r>
              <a:rPr lang="en-US" i="1" dirty="0" smtClean="0"/>
              <a:t>k </a:t>
            </a:r>
            <a:r>
              <a:rPr lang="en-US" dirty="0" smtClean="0"/>
              <a:t>from </a:t>
            </a:r>
            <a:r>
              <a:rPr lang="en-US" i="1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n </a:t>
            </a:r>
            <a:r>
              <a:rPr lang="en-US" dirty="0" smtClean="0"/>
              <a:t>loads of size </a:t>
            </a:r>
            <a:r>
              <a:rPr lang="en-US" i="1" dirty="0" smtClean="0"/>
              <a:t>k </a:t>
            </a:r>
            <a:r>
              <a:rPr lang="en-US" dirty="0" smtClean="0"/>
              <a:t>from </a:t>
            </a:r>
            <a:r>
              <a:rPr lang="en-US" i="1" dirty="0" smtClean="0"/>
              <a:t>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and </a:t>
            </a:r>
            <a:r>
              <a:rPr lang="en-US" i="1" dirty="0" smtClean="0"/>
              <a:t>d</a:t>
            </a:r>
            <a:r>
              <a:rPr lang="en-US" dirty="0" smtClean="0"/>
              <a:t> are found by solving a nonlinear least squares problem (in 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10" name="Picture 3" descr="C:\Users\NIC\Downloads\IE Sta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26" y="1393479"/>
            <a:ext cx="1862667" cy="26271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537220" y="1778001"/>
            <a:ext cx="1219200" cy="491836"/>
          </a:xfrm>
          <a:prstGeom prst="ellipse">
            <a:avLst/>
          </a:prstGeom>
          <a:solidFill>
            <a:srgbClr val="FF9999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Modeling - DGEMM</a:t>
            </a:r>
            <a:endParaRPr lang="en-US" dirty="0"/>
          </a:p>
        </p:txBody>
      </p:sp>
      <p:pic>
        <p:nvPicPr>
          <p:cNvPr id="10244" name="Picture 4" descr="G:\IE-paper\trunk\img\mn_circ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1515"/>
          <a:stretch/>
        </p:blipFill>
        <p:spPr bwMode="auto">
          <a:xfrm>
            <a:off x="457198" y="2462094"/>
            <a:ext cx="3504760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IE-paper\trunk\img\mn_circles_a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72" y="2462095"/>
            <a:ext cx="4002833" cy="3108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379" y="564725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number of tasks with dimensions </a:t>
            </a:r>
            <a:r>
              <a:rPr lang="en-US" i="1" dirty="0" smtClean="0"/>
              <a:t>(</a:t>
            </a:r>
            <a:r>
              <a:rPr lang="en-US" i="1" dirty="0" err="1" smtClean="0"/>
              <a:t>m,n,k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26580" y="5647257"/>
            <a:ext cx="36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execution time for tasks with dimensions </a:t>
            </a:r>
            <a:r>
              <a:rPr lang="en-US" i="1" dirty="0" smtClean="0"/>
              <a:t>(</a:t>
            </a:r>
            <a:r>
              <a:rPr lang="en-US" i="1" dirty="0" err="1" smtClean="0"/>
              <a:t>m,n,k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166" y="178645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from the Inspector…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52544" y="182032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fed into the Model.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31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Modeling – TCE “Sort”</a:t>
            </a:r>
            <a:endParaRPr lang="en-US" dirty="0"/>
          </a:p>
        </p:txBody>
      </p:sp>
      <p:pic>
        <p:nvPicPr>
          <p:cNvPr id="12290" name="Picture 2" descr="G:\IE-paper\trunk\img\tce_s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3" y="2624665"/>
            <a:ext cx="4583549" cy="373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IC\Desktop\VBOX_share\sort_model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4" y="1837655"/>
            <a:ext cx="56149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539" y="189852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Our Performance Model: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3" y="2768595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TCE “Sorts” are actually matrix permutations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polynomial fit suffices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always fits in L2 cache for this architecture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Somewhat noisy measurements, but that’s OK.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4064" y="6125431"/>
            <a:ext cx="593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(bytes)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715000" y="47244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Zoltan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Parallel Partitioning</a:t>
            </a:r>
          </a:p>
          <a:p>
            <a:pPr lvl="1"/>
            <a:r>
              <a:rPr lang="en-US" dirty="0" smtClean="0"/>
              <a:t>Define your own callbacks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 err="1" smtClean="0"/>
              <a:t>Hypergraph</a:t>
            </a:r>
            <a:r>
              <a:rPr lang="en-US" dirty="0" smtClean="0"/>
              <a:t> capability</a:t>
            </a:r>
          </a:p>
          <a:p>
            <a:pPr lvl="1"/>
            <a:r>
              <a:rPr lang="en-US" dirty="0" smtClean="0"/>
              <a:t>Highly customizable (user parameters)</a:t>
            </a:r>
          </a:p>
          <a:p>
            <a:pPr lvl="1"/>
            <a:endParaRPr lang="en-US" dirty="0"/>
          </a:p>
          <a:p>
            <a:r>
              <a:rPr lang="en-US" dirty="0" smtClean="0"/>
              <a:t>My Initial 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Round-Robin assignment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Zoltan</a:t>
            </a:r>
            <a:r>
              <a:rPr lang="en-US" dirty="0" smtClean="0"/>
              <a:t> Block partitioning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Save task-list on first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task-list on subsequent iterations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dirty="0" smtClean="0"/>
              <a:t>Other options:</a:t>
            </a:r>
          </a:p>
          <a:p>
            <a:pPr marL="971550" lvl="1" indent="-514350"/>
            <a:r>
              <a:rPr lang="en-US" dirty="0" err="1" smtClean="0"/>
              <a:t>ParMetis</a:t>
            </a:r>
            <a:r>
              <a:rPr lang="en-US" dirty="0" smtClean="0"/>
              <a:t> / </a:t>
            </a:r>
            <a:r>
              <a:rPr lang="en-US" dirty="0" err="1" smtClean="0"/>
              <a:t>hMetis</a:t>
            </a:r>
            <a:endParaRPr lang="en-US" dirty="0" smtClean="0"/>
          </a:p>
          <a:p>
            <a:pPr marL="971550" lvl="1" indent="-514350"/>
            <a:r>
              <a:rPr lang="en-US" dirty="0" err="1" smtClean="0"/>
              <a:t>PaToH</a:t>
            </a:r>
            <a:endParaRPr lang="en-US" dirty="0"/>
          </a:p>
        </p:txBody>
      </p:sp>
      <p:pic>
        <p:nvPicPr>
          <p:cNvPr id="5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42533"/>
            <a:ext cx="2593250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Zoltan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Parallel Partitioning</a:t>
            </a:r>
          </a:p>
          <a:p>
            <a:pPr lvl="1"/>
            <a:r>
              <a:rPr lang="en-US" dirty="0" smtClean="0"/>
              <a:t>Define your own callbacks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 err="1" smtClean="0"/>
              <a:t>Hypergraph</a:t>
            </a:r>
            <a:r>
              <a:rPr lang="en-US" dirty="0" smtClean="0"/>
              <a:t> capability</a:t>
            </a:r>
          </a:p>
          <a:p>
            <a:pPr lvl="1"/>
            <a:r>
              <a:rPr lang="en-US" dirty="0" smtClean="0"/>
              <a:t>Highly customizable (user parameters)</a:t>
            </a:r>
          </a:p>
          <a:p>
            <a:pPr lvl="1"/>
            <a:endParaRPr lang="en-US" dirty="0"/>
          </a:p>
          <a:p>
            <a:r>
              <a:rPr lang="en-US" dirty="0" smtClean="0"/>
              <a:t>My Initial 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Round-Robin assignment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Zoltan</a:t>
            </a:r>
            <a:r>
              <a:rPr lang="en-US" dirty="0" smtClean="0"/>
              <a:t> Block partitioning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Save task-list on first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task-list on subsequent iterations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dirty="0" smtClean="0"/>
              <a:t>Other options:</a:t>
            </a:r>
          </a:p>
          <a:p>
            <a:pPr marL="971550" lvl="1" indent="-514350"/>
            <a:r>
              <a:rPr lang="en-US" dirty="0" err="1" smtClean="0"/>
              <a:t>ParMetis</a:t>
            </a:r>
            <a:r>
              <a:rPr lang="en-US" dirty="0" smtClean="0"/>
              <a:t> / </a:t>
            </a:r>
            <a:r>
              <a:rPr lang="en-US" dirty="0" err="1" smtClean="0"/>
              <a:t>hMetis</a:t>
            </a:r>
            <a:endParaRPr lang="en-US" dirty="0" smtClean="0"/>
          </a:p>
          <a:p>
            <a:pPr marL="971550" lvl="1" indent="-514350"/>
            <a:r>
              <a:rPr lang="en-US" dirty="0" err="1" smtClean="0"/>
              <a:t>PaToH</a:t>
            </a:r>
            <a:endParaRPr lang="en-US" dirty="0"/>
          </a:p>
        </p:txBody>
      </p:sp>
      <p:pic>
        <p:nvPicPr>
          <p:cNvPr id="5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42533"/>
            <a:ext cx="2593250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909725" y="2861733"/>
            <a:ext cx="1938867" cy="609600"/>
          </a:xfrm>
          <a:prstGeom prst="ellipse">
            <a:avLst/>
          </a:prstGeom>
          <a:solidFill>
            <a:srgbClr val="FF9999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Potential PhD Foci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0195"/>
            <a:ext cx="9144000" cy="685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Zoltan</a:t>
            </a:r>
            <a:r>
              <a:rPr lang="en-US" dirty="0" smtClean="0"/>
              <a:t> Block Load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9346" y="2438400"/>
            <a:ext cx="2904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solidFill>
                  <a:prstClr val="black"/>
                </a:solidFill>
              </a:rPr>
              <a:t>Inspector/Executor 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with </a:t>
            </a:r>
            <a:r>
              <a:rPr lang="en-US" i="1" dirty="0" err="1" smtClean="0">
                <a:solidFill>
                  <a:prstClr val="black"/>
                </a:solidFill>
              </a:rPr>
              <a:t>Nxtval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Measured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(b)  </a:t>
            </a:r>
            <a:r>
              <a:rPr lang="en-US" dirty="0" err="1" smtClean="0">
                <a:solidFill>
                  <a:prstClr val="black"/>
                </a:solidFill>
              </a:rPr>
              <a:t>Zoltan</a:t>
            </a:r>
            <a:r>
              <a:rPr lang="en-US" dirty="0" smtClean="0">
                <a:solidFill>
                  <a:prstClr val="black"/>
                </a:solidFill>
              </a:rPr>
              <a:t> Block </a:t>
            </a:r>
            <a:r>
              <a:rPr lang="en-US" b="1" dirty="0" smtClean="0">
                <a:solidFill>
                  <a:srgbClr val="0070C0"/>
                </a:solidFill>
              </a:rPr>
              <a:t>Predicted</a:t>
            </a:r>
          </a:p>
          <a:p>
            <a:pPr marL="342900" indent="-342900">
              <a:buAutoNum type="alphaLcParenBoth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lphaLcParenBoth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)  </a:t>
            </a:r>
            <a:r>
              <a:rPr lang="en-US" dirty="0" err="1" smtClean="0">
                <a:solidFill>
                  <a:prstClr val="black"/>
                </a:solidFill>
              </a:rPr>
              <a:t>Zoltan</a:t>
            </a:r>
            <a:r>
              <a:rPr lang="en-US" dirty="0" smtClean="0">
                <a:solidFill>
                  <a:prstClr val="black"/>
                </a:solidFill>
              </a:rPr>
              <a:t> Block </a:t>
            </a:r>
            <a:r>
              <a:rPr lang="en-US" b="1" dirty="0" smtClean="0">
                <a:solidFill>
                  <a:srgbClr val="00B050"/>
                </a:solidFill>
              </a:rPr>
              <a:t>Measured</a:t>
            </a: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5715472" cy="3573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Largest Processing Time (LPT)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4343400"/>
            <a:ext cx="4648200" cy="1676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Sort </a:t>
            </a:r>
            <a:r>
              <a:rPr lang="en-US" dirty="0"/>
              <a:t>t</a:t>
            </a:r>
            <a:r>
              <a:rPr lang="en-US" dirty="0" smtClean="0"/>
              <a:t>asks by cost in descending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to least loaded process so far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en-US" dirty="0" smtClean="0"/>
              <a:t>*SIAM Journal on Applied Mathematics, Vol. 17, No. 2. (Mar., 1969), pp. 416-429.</a:t>
            </a:r>
            <a:endParaRPr lang="en-US" dirty="0"/>
          </a:p>
        </p:txBody>
      </p:sp>
      <p:pic>
        <p:nvPicPr>
          <p:cNvPr id="5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3" y="1828800"/>
            <a:ext cx="2593250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86267" y="1837267"/>
            <a:ext cx="6096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Polynomial time algorithm applied to an NP-Hard problem</a:t>
            </a:r>
          </a:p>
          <a:p>
            <a:r>
              <a:rPr lang="en-US" dirty="0" smtClean="0"/>
              <a:t>Proven “4/3 approximate” by Richard Graham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4343400"/>
            <a:ext cx="4648200" cy="1676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Sort </a:t>
            </a:r>
            <a:r>
              <a:rPr lang="en-US" dirty="0"/>
              <a:t>t</a:t>
            </a:r>
            <a:r>
              <a:rPr lang="en-US" dirty="0" smtClean="0"/>
              <a:t>asks by cost in descending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to least loaded process so far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en-US" dirty="0" smtClean="0"/>
              <a:t>*SIAM Journal on Applied Mathematics, Vol. 17, No. 2. (Mar., 1969), pp. 416-429.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19800" y="3048000"/>
            <a:ext cx="22860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3" y="1828800"/>
            <a:ext cx="2593250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86267" y="1837267"/>
            <a:ext cx="6096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Polynomial time algorithm applied to an NP-Hard problem</a:t>
            </a:r>
          </a:p>
          <a:p>
            <a:r>
              <a:rPr lang="en-US" dirty="0" smtClean="0"/>
              <a:t>Proven “4/3 approximate” by Richard Graham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9800" y="3048000"/>
            <a:ext cx="2286000" cy="609600"/>
          </a:xfrm>
          <a:prstGeom prst="ellipse">
            <a:avLst/>
          </a:prstGeom>
          <a:solidFill>
            <a:srgbClr val="FF9999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060000">
            <a:off x="5620251" y="3383280"/>
            <a:ext cx="152400" cy="1005840"/>
          </a:xfrm>
          <a:prstGeom prst="downArrow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Largest Processing Time (LPT)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LPT - Binary Min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292" y="1981200"/>
            <a:ext cx="5051908" cy="20722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a heap with </a:t>
            </a:r>
            <a:r>
              <a:rPr lang="en-US" i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nodes (</a:t>
            </a:r>
            <a:r>
              <a:rPr lang="en-US" i="1" dirty="0" smtClean="0"/>
              <a:t>N </a:t>
            </a:r>
            <a:r>
              <a:rPr lang="en-US" dirty="0" smtClean="0"/>
              <a:t>= # of </a:t>
            </a:r>
            <a:r>
              <a:rPr lang="en-US" dirty="0" err="1" smtClean="0"/>
              <a:t>procs</a:t>
            </a:r>
            <a:r>
              <a:rPr lang="en-US" dirty="0" smtClean="0"/>
              <a:t>) each having zero cost.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</a:t>
            </a:r>
            <a:r>
              <a:rPr lang="en-US" i="1" dirty="0" err="1" smtClean="0"/>
              <a:t>IncreaseMin</a:t>
            </a:r>
            <a:r>
              <a:rPr lang="en-US" i="1" dirty="0" smtClean="0"/>
              <a:t>() </a:t>
            </a:r>
            <a:r>
              <a:rPr lang="en-US" dirty="0" smtClean="0"/>
              <a:t>operation</a:t>
            </a:r>
            <a:r>
              <a:rPr lang="en-US" i="1" dirty="0" smtClean="0"/>
              <a:t> </a:t>
            </a:r>
            <a:r>
              <a:rPr lang="en-US" dirty="0" smtClean="0"/>
              <a:t>for each new cost from the sorted list of tasks.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1" name="Picture 3" descr="C:\Users\NIC\Downloads\Min-heap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05000"/>
            <a:ext cx="37684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7664" y="4343400"/>
            <a:ext cx="6849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i="1" dirty="0" err="1"/>
              <a:t>IncreaseMin</a:t>
            </a:r>
            <a:r>
              <a:rPr lang="en-US" sz="2200" i="1" dirty="0"/>
              <a:t>()</a:t>
            </a:r>
            <a:r>
              <a:rPr lang="en-US" sz="2200" dirty="0"/>
              <a:t> is quite efficient because </a:t>
            </a:r>
            <a:r>
              <a:rPr lang="en-US" sz="2200" i="1" dirty="0" err="1"/>
              <a:t>UpdateRoot</a:t>
            </a:r>
            <a:r>
              <a:rPr lang="en-US" sz="2200" i="1" dirty="0"/>
              <a:t>()</a:t>
            </a:r>
            <a:r>
              <a:rPr lang="en-US" sz="2200" dirty="0"/>
              <a:t> often occurs in </a:t>
            </a:r>
            <a:r>
              <a:rPr lang="en-US" sz="2200" i="1" dirty="0"/>
              <a:t>O(1)</a:t>
            </a:r>
            <a:r>
              <a:rPr lang="en-US" sz="2200" dirty="0"/>
              <a:t> </a:t>
            </a:r>
            <a:r>
              <a:rPr lang="en-US" sz="2200" dirty="0" smtClean="0"/>
              <a:t>time.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Far </a:t>
            </a:r>
            <a:r>
              <a:rPr lang="en-US" sz="2200" dirty="0"/>
              <a:t>more efficient than the naïve approach of iterating through an array to find the </a:t>
            </a:r>
            <a:r>
              <a:rPr lang="en-US" sz="2200" dirty="0" smtClean="0"/>
              <a:t>min.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Execution </a:t>
            </a:r>
            <a:r>
              <a:rPr lang="en-US" sz="2200" dirty="0"/>
              <a:t>time for this phase is negligible.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LPT - Load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1952625"/>
            <a:ext cx="2438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Original with </a:t>
            </a:r>
            <a:r>
              <a:rPr lang="en-US" i="1" dirty="0" err="1" smtClean="0"/>
              <a:t>Nxtval</a:t>
            </a:r>
            <a:r>
              <a:rPr lang="en-US" dirty="0" smtClean="0"/>
              <a:t> Measured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(b)  Inspector/Executor with </a:t>
            </a:r>
            <a:r>
              <a:rPr lang="en-US" i="1" dirty="0" err="1" smtClean="0"/>
              <a:t>Nxtval</a:t>
            </a:r>
            <a:r>
              <a:rPr lang="en-US" i="1" dirty="0" smtClean="0"/>
              <a:t> </a:t>
            </a:r>
            <a:r>
              <a:rPr lang="en-US" dirty="0" smtClean="0"/>
              <a:t>Measured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LcParenBoth" startAt="3"/>
            </a:pPr>
            <a:r>
              <a:rPr lang="en-US" dirty="0" smtClean="0"/>
              <a:t>LPT – 1</a:t>
            </a:r>
            <a:r>
              <a:rPr lang="en-US" baseline="30000" dirty="0" smtClean="0"/>
              <a:t>st</a:t>
            </a:r>
            <a:r>
              <a:rPr lang="en-US" dirty="0" smtClean="0"/>
              <a:t> iteration</a:t>
            </a:r>
          </a:p>
          <a:p>
            <a:pPr marL="342900" indent="-342900">
              <a:buAutoNum type="alphaLcParenBoth" startAt="3"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r>
              <a:rPr lang="en-US" dirty="0"/>
              <a:t>LPT – subsequent iterations</a:t>
            </a:r>
          </a:p>
          <a:p>
            <a:pPr marL="342900" indent="-342900">
              <a:buAutoNum type="alphaLcParenBoth" startAt="3"/>
            </a:pP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Both" startAt="3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2625"/>
            <a:ext cx="5667831" cy="4117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 Buckets Design</a:t>
            </a:r>
            <a:endParaRPr lang="en-US" dirty="0"/>
          </a:p>
        </p:txBody>
      </p:sp>
      <p:pic>
        <p:nvPicPr>
          <p:cNvPr id="5123" name="Picture 3" descr="C:\Users\NIC\Downloads\NWChem IE _ IR Desig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190625"/>
            <a:ext cx="7556500" cy="5667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Buckets Implementation</a:t>
            </a:r>
            <a:endParaRPr lang="en-US" dirty="0"/>
          </a:p>
        </p:txBody>
      </p:sp>
      <p:pic>
        <p:nvPicPr>
          <p:cNvPr id="14339" name="Picture 3" descr="C:\Users\NIC\Downloads\GA_bucket_coun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67" y="2780828"/>
            <a:ext cx="5037667" cy="23318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IC\Desktop\VBOX_share\dyn_bu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7" y="1735675"/>
            <a:ext cx="3802278" cy="447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C\Desktop\VBOX_share\Nx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3" y="2904063"/>
            <a:ext cx="2538917" cy="3250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Buckets Implementation</a:t>
            </a:r>
            <a:endParaRPr lang="en-US" dirty="0"/>
          </a:p>
        </p:txBody>
      </p:sp>
      <p:pic>
        <p:nvPicPr>
          <p:cNvPr id="4" name="Picture 2" descr="C:\Users\NIC\Desktop\VBOX_share\dyn_bu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02278" cy="447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04270" y="3767668"/>
            <a:ext cx="1278466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64934" y="4216401"/>
            <a:ext cx="2954866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5139265"/>
            <a:ext cx="19812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4648200" y="2133600"/>
            <a:ext cx="1134536" cy="838200"/>
          </a:xfrm>
          <a:prstGeom prst="bentConnector3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4600" y="6019800"/>
            <a:ext cx="3268136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group_meetings\Dec_4\load_balance\load_balance_dyn_bu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99440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Buckets Load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24384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   LPT </a:t>
            </a:r>
            <a:r>
              <a:rPr lang="en-US" b="1" dirty="0" smtClean="0">
                <a:solidFill>
                  <a:srgbClr val="0070C0"/>
                </a:solidFill>
              </a:rPr>
              <a:t>Predicted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(b)   LPT </a:t>
            </a:r>
            <a:r>
              <a:rPr lang="en-US" b="1" dirty="0" smtClean="0">
                <a:solidFill>
                  <a:srgbClr val="00B050"/>
                </a:solidFill>
              </a:rPr>
              <a:t>Measured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r>
              <a:rPr lang="en-US" dirty="0" smtClean="0"/>
              <a:t>(c)    Dynamic Buckets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Predicted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r>
              <a:rPr lang="en-US" dirty="0" smtClean="0"/>
              <a:t>d)    Dynamic Buckets         </a:t>
            </a:r>
            <a:r>
              <a:rPr lang="en-US" b="1" dirty="0" smtClean="0">
                <a:solidFill>
                  <a:srgbClr val="00B050"/>
                </a:solidFill>
              </a:rPr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38608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I/E Results</a:t>
            </a:r>
            <a:endParaRPr lang="en-US" dirty="0"/>
          </a:p>
        </p:txBody>
      </p:sp>
      <p:pic>
        <p:nvPicPr>
          <p:cNvPr id="13314" name="Picture 2" descr="G:\IE-paper\trunk\img\ccsd_benzene_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468775" cy="302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IE-paper\trunk\img\ccsdt_n2_resu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654271" cy="302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543050"/>
            <a:ext cx="365427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Nitrogen - CCSDT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543050"/>
            <a:ext cx="365427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Benzene - CCSD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PhD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Dynamic Computational Task/App Management:</a:t>
            </a:r>
          </a:p>
          <a:p>
            <a:pPr lvl="1"/>
            <a:r>
              <a:rPr lang="en-US" dirty="0" smtClean="0"/>
              <a:t>Task Scheduling</a:t>
            </a:r>
          </a:p>
          <a:p>
            <a:pPr lvl="2"/>
            <a:r>
              <a:rPr lang="en-US" dirty="0" smtClean="0"/>
              <a:t>DAGs</a:t>
            </a:r>
          </a:p>
          <a:p>
            <a:pPr lvl="2"/>
            <a:r>
              <a:rPr lang="en-US" dirty="0" smtClean="0"/>
              <a:t>With Accelerators  (GPU, MIC)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2"/>
            <a:r>
              <a:rPr lang="en-US" dirty="0" smtClean="0"/>
              <a:t>Optimizing locality in PGAS </a:t>
            </a:r>
          </a:p>
          <a:p>
            <a:pPr lvl="2"/>
            <a:r>
              <a:rPr lang="en-US" dirty="0" smtClean="0"/>
              <a:t>Persistent load balancing</a:t>
            </a:r>
          </a:p>
          <a:p>
            <a:pPr lvl="2"/>
            <a:r>
              <a:rPr lang="en-US" dirty="0" smtClean="0"/>
              <a:t>Fault tolerance and recovery (needed in </a:t>
            </a:r>
            <a:r>
              <a:rPr lang="en-US" dirty="0" err="1" smtClean="0"/>
              <a:t>NWChem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 Prediction</a:t>
            </a:r>
          </a:p>
          <a:p>
            <a:pPr lvl="2"/>
            <a:r>
              <a:rPr lang="en-US" dirty="0" smtClean="0"/>
              <a:t>Could be very useful for intelligently running </a:t>
            </a:r>
            <a:r>
              <a:rPr lang="en-US" dirty="0" err="1" smtClean="0"/>
              <a:t>NWChem</a:t>
            </a:r>
            <a:r>
              <a:rPr lang="en-US" dirty="0" smtClean="0"/>
              <a:t> jobs</a:t>
            </a:r>
          </a:p>
          <a:p>
            <a:pPr lvl="2"/>
            <a:r>
              <a:rPr lang="en-US" dirty="0" smtClean="0"/>
              <a:t>Ties into making good load balancing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10-H</a:t>
            </a:r>
            <a:r>
              <a:rPr lang="en-US" baseline="-25000" dirty="0" smtClean="0"/>
              <a:t>2</a:t>
            </a:r>
            <a:r>
              <a:rPr lang="en-US" dirty="0" smtClean="0"/>
              <a:t>O Cluster Results (DB)</a:t>
            </a:r>
            <a:endParaRPr lang="en-US" dirty="0"/>
          </a:p>
        </p:txBody>
      </p:sp>
      <p:pic>
        <p:nvPicPr>
          <p:cNvPr id="4100" name="Picture 4" descr="C:\Users\NIC\Desktop\VBOX_share\T2_7_com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2057400"/>
            <a:ext cx="7938514" cy="377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6309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CCSD_t2_7_3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6330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CCSD_t2_7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Nxtval</a:t>
            </a:r>
            <a:r>
              <a:rPr lang="en-US" dirty="0" smtClean="0"/>
              <a:t> can be expensive at large scales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Partitioning can fix the problem, but has weaknesses: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Requires performance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Noise degrades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Buckets is a viable alternative, and requires few changes to GA applications.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Solving load balance issues differs from problem to problem – work needs to be done to pinpoint why and what to do about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(Implementation)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Currently task lists stored as </a:t>
            </a:r>
            <a:r>
              <a:rPr lang="en-US" i="1" dirty="0" err="1" smtClean="0"/>
              <a:t>tmpfs</a:t>
            </a:r>
            <a:r>
              <a:rPr lang="en-US" i="1" dirty="0" smtClean="0"/>
              <a:t> </a:t>
            </a:r>
            <a:r>
              <a:rPr lang="en-US" dirty="0" smtClean="0"/>
              <a:t>file objects, should use POSIX shared memory </a:t>
            </a:r>
            <a:r>
              <a:rPr lang="en-US" i="1" dirty="0" smtClean="0"/>
              <a:t>(easy)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GA_Sort</a:t>
            </a:r>
            <a:r>
              <a:rPr lang="en-US" i="1" dirty="0"/>
              <a:t>() </a:t>
            </a:r>
            <a:r>
              <a:rPr lang="en-US" dirty="0"/>
              <a:t>would be really nice to have </a:t>
            </a:r>
            <a:r>
              <a:rPr lang="en-US" i="1" dirty="0"/>
              <a:t>(easy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</a:t>
            </a:r>
            <a:r>
              <a:rPr lang="en-US" i="1" dirty="0" smtClean="0"/>
              <a:t> </a:t>
            </a:r>
            <a:r>
              <a:rPr lang="en-US" i="1" dirty="0" err="1" smtClean="0"/>
              <a:t>Nxtval</a:t>
            </a:r>
            <a:r>
              <a:rPr lang="en-US" dirty="0" smtClean="0"/>
              <a:t> on the 1</a:t>
            </a:r>
            <a:r>
              <a:rPr lang="en-US" baseline="30000" dirty="0" smtClean="0"/>
              <a:t>st</a:t>
            </a:r>
            <a:r>
              <a:rPr lang="en-US" dirty="0" smtClean="0"/>
              <a:t> iteration, then re-use (</a:t>
            </a:r>
            <a:r>
              <a:rPr lang="en-US" i="1" dirty="0" smtClean="0"/>
              <a:t>easy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Hold a small group of “left-over” tasks for the end to account for imbalance due to noise (</a:t>
            </a:r>
            <a:r>
              <a:rPr lang="en-US" i="1" dirty="0" smtClean="0"/>
              <a:t>medium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 refinement </a:t>
            </a:r>
            <a:r>
              <a:rPr lang="en-US" i="1" dirty="0" smtClean="0"/>
              <a:t>(medium)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Hypergraph</a:t>
            </a:r>
            <a:r>
              <a:rPr lang="en-US" dirty="0" smtClean="0"/>
              <a:t> representation is feasible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(</a:t>
            </a:r>
            <a:r>
              <a:rPr lang="en-US" i="1" dirty="0" err="1" smtClean="0"/>
              <a:t>TCE_Hash</a:t>
            </a:r>
            <a:r>
              <a:rPr lang="en-US" i="1" dirty="0" smtClean="0"/>
              <a:t> makes this hard)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7.    Choose </a:t>
            </a:r>
            <a:r>
              <a:rPr lang="en-US" dirty="0" err="1" smtClean="0"/>
              <a:t>tilesize</a:t>
            </a:r>
            <a:r>
              <a:rPr lang="en-US" dirty="0" smtClean="0"/>
              <a:t> dynamically </a:t>
            </a:r>
            <a:r>
              <a:rPr lang="en-US" i="1" dirty="0" smtClean="0"/>
              <a:t>(hard).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(Research)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Cyclops Tensor Framework (CTF)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DAG Scheduling of tensor contractions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with accelerators (MIC/GPU)?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Performance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Balancing load across both CPU and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Comparison with hierarchical distributed load balancing, work stealing,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Hypergraph</a:t>
            </a:r>
            <a:r>
              <a:rPr lang="en-US" smtClean="0"/>
              <a:t> partitioning / </a:t>
            </a:r>
            <a:r>
              <a:rPr lang="en-US" dirty="0" smtClean="0"/>
              <a:t>data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Valiev</a:t>
            </a:r>
            <a:r>
              <a:rPr lang="en-US" sz="1400" dirty="0"/>
              <a:t>, E.J. </a:t>
            </a:r>
            <a:r>
              <a:rPr lang="en-US" sz="1400" dirty="0" err="1"/>
              <a:t>Bylaska</a:t>
            </a:r>
            <a:r>
              <a:rPr lang="en-US" sz="1400" dirty="0"/>
              <a:t>, N. </a:t>
            </a:r>
            <a:r>
              <a:rPr lang="en-US" sz="1400" dirty="0" err="1"/>
              <a:t>Govind</a:t>
            </a:r>
            <a:r>
              <a:rPr lang="en-US" sz="1400" dirty="0"/>
              <a:t>, K. Kowalski, T.P. </a:t>
            </a:r>
            <a:r>
              <a:rPr lang="en-US" sz="1400" dirty="0" err="1"/>
              <a:t>Straatsma</a:t>
            </a:r>
            <a:r>
              <a:rPr lang="en-US" sz="1400" dirty="0"/>
              <a:t>, H.J.J. Van Dam, D. Wang, J. </a:t>
            </a:r>
            <a:r>
              <a:rPr lang="en-US" sz="1400" dirty="0" err="1"/>
              <a:t>Nieplocha</a:t>
            </a:r>
            <a:r>
              <a:rPr lang="en-US" sz="1400" dirty="0"/>
              <a:t>, E. Apra, T.L. </a:t>
            </a:r>
            <a:r>
              <a:rPr lang="en-US" sz="1400" dirty="0" err="1"/>
              <a:t>Windus</a:t>
            </a:r>
            <a:r>
              <a:rPr lang="en-US" sz="1400" dirty="0"/>
              <a:t>, W.A. de </a:t>
            </a:r>
            <a:r>
              <a:rPr lang="en-US" sz="1400" dirty="0" smtClean="0"/>
              <a:t>Jong, “</a:t>
            </a:r>
            <a:r>
              <a:rPr lang="en-US" sz="1400" dirty="0" err="1" smtClean="0"/>
              <a:t>NWChem</a:t>
            </a:r>
            <a:r>
              <a:rPr lang="en-US" sz="1400" dirty="0"/>
              <a:t>: A comprehensive and scalable open-source solution for large scale molecular </a:t>
            </a:r>
            <a:r>
              <a:rPr lang="en-US" sz="1400" dirty="0" smtClean="0"/>
              <a:t>simulations”,  </a:t>
            </a:r>
            <a:r>
              <a:rPr lang="en-US" sz="1400" i="1" dirty="0" smtClean="0"/>
              <a:t>Computer </a:t>
            </a:r>
            <a:r>
              <a:rPr lang="en-US" sz="1400" i="1" dirty="0"/>
              <a:t>Physics Communications</a:t>
            </a:r>
            <a:r>
              <a:rPr lang="en-US" sz="1400" dirty="0"/>
              <a:t>, Volume 181, Issue 9, September 2010, Pages </a:t>
            </a:r>
            <a:r>
              <a:rPr lang="en-US" sz="1400" dirty="0" smtClean="0"/>
              <a:t>1477–1489.</a:t>
            </a:r>
          </a:p>
          <a:p>
            <a:r>
              <a:rPr lang="en-US" sz="1400" dirty="0"/>
              <a:t>So Hirata, “Tensor Contraction Engine:  Abstraction and Automated Parallel Implementation of Configuration-Interaction, Coupled-Cluster, and Many-Body Perturbation Theories”,</a:t>
            </a:r>
            <a:r>
              <a:rPr lang="en-US" sz="1400" b="1" dirty="0"/>
              <a:t> </a:t>
            </a:r>
            <a:r>
              <a:rPr lang="en-US" sz="1400" i="1" dirty="0"/>
              <a:t>The Journal of Physical Chemistry A</a:t>
            </a:r>
            <a:r>
              <a:rPr lang="en-US" sz="1400" dirty="0"/>
              <a:t> 2003 </a:t>
            </a:r>
            <a:r>
              <a:rPr lang="en-US" sz="1400" i="1" dirty="0"/>
              <a:t>107</a:t>
            </a:r>
            <a:r>
              <a:rPr lang="en-US" sz="1400" dirty="0"/>
              <a:t> (46), 9887-9897.</a:t>
            </a:r>
          </a:p>
          <a:p>
            <a:r>
              <a:rPr lang="en-US" sz="1400" dirty="0" smtClean="0"/>
              <a:t>Karen </a:t>
            </a:r>
            <a:r>
              <a:rPr lang="en-US" sz="1400" dirty="0"/>
              <a:t>Devine and Erik </a:t>
            </a:r>
            <a:r>
              <a:rPr lang="en-US" sz="1400" dirty="0" err="1"/>
              <a:t>Boman</a:t>
            </a:r>
            <a:r>
              <a:rPr lang="en-US" sz="1400" dirty="0"/>
              <a:t> and Robert </a:t>
            </a:r>
            <a:r>
              <a:rPr lang="en-US" sz="1400" dirty="0" err="1"/>
              <a:t>Heaphy</a:t>
            </a:r>
            <a:r>
              <a:rPr lang="en-US" sz="1400" dirty="0"/>
              <a:t> and Bruce Hendrickson and Courtenay </a:t>
            </a:r>
            <a:r>
              <a:rPr lang="en-US" sz="1400" dirty="0" smtClean="0"/>
              <a:t>Vaughan, </a:t>
            </a:r>
            <a:r>
              <a:rPr lang="en-US" sz="1400" dirty="0" err="1" smtClean="0"/>
              <a:t>Zoltan</a:t>
            </a:r>
            <a:r>
              <a:rPr lang="en-US" sz="1400" dirty="0" smtClean="0"/>
              <a:t>: </a:t>
            </a:r>
            <a:r>
              <a:rPr lang="en-US" sz="1400" dirty="0"/>
              <a:t>Data Management Services for Parallel Dynamic </a:t>
            </a:r>
            <a:r>
              <a:rPr lang="en-US" sz="1400" dirty="0" smtClean="0"/>
              <a:t>Applications”, </a:t>
            </a:r>
            <a:r>
              <a:rPr lang="en-US" sz="1400" i="1" dirty="0" smtClean="0"/>
              <a:t>Computing </a:t>
            </a:r>
            <a:r>
              <a:rPr lang="en-US" sz="1400" i="1" dirty="0"/>
              <a:t>in Science and </a:t>
            </a:r>
            <a:r>
              <a:rPr lang="en-US" sz="1400" i="1" dirty="0" smtClean="0"/>
              <a:t>Engineering</a:t>
            </a:r>
            <a:r>
              <a:rPr lang="en-US" sz="1400" dirty="0" smtClean="0"/>
              <a:t>, 2002, volume 4, number 2, pages 90—97.</a:t>
            </a:r>
          </a:p>
          <a:p>
            <a:r>
              <a:rPr lang="en-US" sz="1400" dirty="0"/>
              <a:t> Kleinberg, </a:t>
            </a:r>
            <a:r>
              <a:rPr lang="en-US" sz="1400" dirty="0" smtClean="0"/>
              <a:t>Jon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Éva</a:t>
            </a:r>
            <a:r>
              <a:rPr lang="en-US" sz="1400" dirty="0" smtClean="0"/>
              <a:t> </a:t>
            </a:r>
            <a:r>
              <a:rPr lang="en-US" sz="1400" dirty="0" err="1"/>
              <a:t>Tardos</a:t>
            </a:r>
            <a:r>
              <a:rPr lang="en-US" sz="1400" dirty="0"/>
              <a:t> (2006). </a:t>
            </a:r>
            <a:r>
              <a:rPr lang="en-US" sz="1400" dirty="0" smtClean="0"/>
              <a:t> </a:t>
            </a:r>
            <a:r>
              <a:rPr lang="en-US" sz="1400" i="1" dirty="0" smtClean="0"/>
              <a:t>Algorithm </a:t>
            </a:r>
            <a:r>
              <a:rPr lang="en-US" sz="1400" i="1" dirty="0"/>
              <a:t>Design</a:t>
            </a:r>
            <a:r>
              <a:rPr lang="en-US" sz="1400" dirty="0"/>
              <a:t>. Addison–Wesley, Boston. </a:t>
            </a:r>
            <a:r>
              <a:rPr lang="en-US" sz="1400" dirty="0" smtClean="0"/>
              <a:t>ISBN:</a:t>
            </a:r>
            <a:r>
              <a:rPr lang="en-US" sz="1400" dirty="0"/>
              <a:t> 0-321-29535-8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Yuri </a:t>
            </a:r>
            <a:r>
              <a:rPr lang="en-US" sz="1400" dirty="0" err="1"/>
              <a:t>Alexeev</a:t>
            </a:r>
            <a:r>
              <a:rPr lang="en-US" sz="1400" dirty="0"/>
              <a:t>, </a:t>
            </a:r>
            <a:r>
              <a:rPr lang="en-US" sz="1400" dirty="0" err="1"/>
              <a:t>Ashutosh</a:t>
            </a:r>
            <a:r>
              <a:rPr lang="en-US" sz="1400" dirty="0"/>
              <a:t> </a:t>
            </a:r>
            <a:r>
              <a:rPr lang="en-US" sz="1400" dirty="0" err="1"/>
              <a:t>Mahajan</a:t>
            </a:r>
            <a:r>
              <a:rPr lang="en-US" sz="1400" dirty="0"/>
              <a:t>, Sven </a:t>
            </a:r>
            <a:r>
              <a:rPr lang="en-US" sz="1400" dirty="0" err="1"/>
              <a:t>Leyffer</a:t>
            </a:r>
            <a:r>
              <a:rPr lang="en-US" sz="1400" dirty="0"/>
              <a:t>, Graham Fletcher, and Dmitri G. </a:t>
            </a:r>
            <a:r>
              <a:rPr lang="en-US" sz="1400" dirty="0" err="1"/>
              <a:t>Fedorov</a:t>
            </a:r>
            <a:r>
              <a:rPr lang="en-US" sz="1400" dirty="0"/>
              <a:t>. 2012. Heuristic static load-balancing algorithm applied to the fragment molecular orbital method. </a:t>
            </a:r>
            <a:r>
              <a:rPr lang="en-US" sz="1400" dirty="0" smtClean="0"/>
              <a:t>In </a:t>
            </a:r>
            <a:r>
              <a:rPr lang="en-US" sz="1400" i="1" dirty="0" smtClean="0"/>
              <a:t>Proceedings </a:t>
            </a:r>
            <a:r>
              <a:rPr lang="en-US" sz="1400" i="1" dirty="0"/>
              <a:t>of the International Conference on High Performance Computing, Networking, Storage and Analysis</a:t>
            </a:r>
            <a:r>
              <a:rPr lang="en-US" sz="1400" dirty="0"/>
              <a:t> (SC '12). IEEE Computer Society Press, Los Alamitos, CA, USA, , Article 56 , 13 pages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Sriram</a:t>
            </a:r>
            <a:r>
              <a:rPr lang="en-US" sz="1400" dirty="0" smtClean="0"/>
              <a:t> </a:t>
            </a:r>
            <a:r>
              <a:rPr lang="en-US" sz="1400" dirty="0" err="1"/>
              <a:t>Krishnamoorthy</a:t>
            </a:r>
            <a:r>
              <a:rPr lang="en-US" sz="1400" dirty="0"/>
              <a:t>, </a:t>
            </a:r>
            <a:r>
              <a:rPr lang="en-US" sz="1400" dirty="0" err="1"/>
              <a:t>Umit</a:t>
            </a:r>
            <a:r>
              <a:rPr lang="en-US" sz="1400" dirty="0"/>
              <a:t> </a:t>
            </a:r>
            <a:r>
              <a:rPr lang="en-US" sz="1400" dirty="0" err="1"/>
              <a:t>Catalyurek</a:t>
            </a:r>
            <a:r>
              <a:rPr lang="en-US" sz="1400" dirty="0"/>
              <a:t>, </a:t>
            </a:r>
            <a:r>
              <a:rPr lang="en-US" sz="1400" dirty="0" err="1"/>
              <a:t>Jarek</a:t>
            </a:r>
            <a:r>
              <a:rPr lang="en-US" sz="1400" dirty="0"/>
              <a:t> </a:t>
            </a:r>
            <a:r>
              <a:rPr lang="en-US" sz="1400" dirty="0" err="1"/>
              <a:t>Nieplocha</a:t>
            </a:r>
            <a:r>
              <a:rPr lang="en-US" sz="1400" dirty="0"/>
              <a:t>, and </a:t>
            </a:r>
            <a:r>
              <a:rPr lang="en-US" sz="1400" dirty="0" err="1" smtClean="0"/>
              <a:t>Atanas</a:t>
            </a:r>
            <a:r>
              <a:rPr lang="en-US" sz="1400" dirty="0" smtClean="0"/>
              <a:t> </a:t>
            </a:r>
            <a:r>
              <a:rPr lang="en-US" sz="1400" dirty="0" err="1" smtClean="0"/>
              <a:t>Rountev</a:t>
            </a:r>
            <a:r>
              <a:rPr lang="en-US" sz="1400" dirty="0" smtClean="0"/>
              <a:t>., “</a:t>
            </a:r>
            <a:r>
              <a:rPr lang="en-US" sz="1400" dirty="0" err="1" smtClean="0"/>
              <a:t>Hypergraph</a:t>
            </a:r>
            <a:r>
              <a:rPr lang="en-US" sz="1400" dirty="0" smtClean="0"/>
              <a:t> </a:t>
            </a:r>
            <a:r>
              <a:rPr lang="en-US" sz="1400" dirty="0"/>
              <a:t>partitioning for automatic memory </a:t>
            </a:r>
            <a:r>
              <a:rPr lang="en-US" sz="1400" dirty="0" smtClean="0"/>
              <a:t>hierarchy management”,  </a:t>
            </a:r>
            <a:r>
              <a:rPr lang="en-US" sz="1400" i="1" dirty="0" smtClean="0"/>
              <a:t>Supercomputing</a:t>
            </a:r>
            <a:r>
              <a:rPr lang="en-US" sz="1400" dirty="0" smtClean="0"/>
              <a:t> </a:t>
            </a:r>
            <a:r>
              <a:rPr lang="en-US" sz="1400" dirty="0"/>
              <a:t>(SC06), 2006.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39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NWChem</a:t>
            </a:r>
            <a:r>
              <a:rPr lang="en-US" dirty="0" smtClean="0"/>
              <a:t> and Coupled Cluster</a:t>
            </a:r>
            <a:endParaRPr lang="en-US" dirty="0"/>
          </a:p>
        </p:txBody>
      </p:sp>
      <p:pic>
        <p:nvPicPr>
          <p:cNvPr id="5123" name="Picture 3" descr="G:\Bylaska-Fig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8527"/>
            <a:ext cx="3320786" cy="2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C\Downloads\Op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3" y="3886200"/>
            <a:ext cx="3376969" cy="2638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732" y="1187708"/>
            <a:ext cx="4428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NWChem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Built on top of Global Arrays (GA</a:t>
            </a:r>
            <a:r>
              <a:rPr lang="en-US" dirty="0" smtClean="0"/>
              <a:t>) / ARMCI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Coupled Cluster (CC)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Solves an approximate Schrödinger Equation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Accuracy hierarchy:</a:t>
            </a:r>
          </a:p>
          <a:p>
            <a:r>
              <a:rPr lang="en-US" sz="2000" i="1" dirty="0" smtClean="0">
                <a:latin typeface="AngsanaUPC" pitchFamily="18" charset="-34"/>
                <a:cs typeface="AngsanaUPC" pitchFamily="18" charset="-34"/>
              </a:rPr>
              <a:t>        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respective storage costs: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15184"/>
              </p:ext>
            </p:extLst>
          </p:nvPr>
        </p:nvGraphicFramePr>
        <p:xfrm>
          <a:off x="829251" y="5334000"/>
          <a:ext cx="3787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5" imgW="2412720" imgH="228600" progId="Equation.3">
                  <p:embed/>
                </p:oleObj>
              </mc:Choice>
              <mc:Fallback>
                <p:oleObj name="Equation" r:id="rId5" imgW="2412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9251" y="5334000"/>
                        <a:ext cx="37877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0629"/>
              </p:ext>
            </p:extLst>
          </p:nvPr>
        </p:nvGraphicFramePr>
        <p:xfrm>
          <a:off x="807027" y="5905355"/>
          <a:ext cx="3810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7" imgW="2336760" imgH="228600" progId="Equation.3">
                  <p:embed/>
                </p:oleObj>
              </mc:Choice>
              <mc:Fallback>
                <p:oleObj name="Equation" r:id="rId7" imgW="233676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27" y="5905355"/>
                        <a:ext cx="38100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883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*Photos from nwchem-sw.org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NWChem</a:t>
            </a:r>
            <a:r>
              <a:rPr lang="en-US" dirty="0" smtClean="0"/>
              <a:t> and Coupled Cluster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84205" y="6483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*Diagram from GA tutorial (ACTS 2009)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53492" y="3400442"/>
            <a:ext cx="3168650" cy="696913"/>
          </a:xfrm>
          <a:custGeom>
            <a:avLst/>
            <a:gdLst>
              <a:gd name="T0" fmla="*/ 222 w 222"/>
              <a:gd name="T1" fmla="*/ 0 h 36"/>
              <a:gd name="T2" fmla="*/ 204 w 222"/>
              <a:gd name="T3" fmla="*/ 18 h 36"/>
              <a:gd name="T4" fmla="*/ 130 w 222"/>
              <a:gd name="T5" fmla="*/ 18 h 36"/>
              <a:gd name="T6" fmla="*/ 111 w 222"/>
              <a:gd name="T7" fmla="*/ 36 h 36"/>
              <a:gd name="T8" fmla="*/ 93 w 222"/>
              <a:gd name="T9" fmla="*/ 18 h 36"/>
              <a:gd name="T10" fmla="*/ 19 w 222"/>
              <a:gd name="T11" fmla="*/ 18 h 36"/>
              <a:gd name="T12" fmla="*/ 0 w 22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2" h="36">
                <a:moveTo>
                  <a:pt x="222" y="0"/>
                </a:moveTo>
                <a:cubicBezTo>
                  <a:pt x="222" y="10"/>
                  <a:pt x="214" y="18"/>
                  <a:pt x="204" y="18"/>
                </a:cubicBezTo>
                <a:lnTo>
                  <a:pt x="130" y="18"/>
                </a:lnTo>
                <a:cubicBezTo>
                  <a:pt x="119" y="18"/>
                  <a:pt x="111" y="26"/>
                  <a:pt x="111" y="36"/>
                </a:cubicBezTo>
                <a:cubicBezTo>
                  <a:pt x="111" y="26"/>
                  <a:pt x="103" y="18"/>
                  <a:pt x="93" y="18"/>
                </a:cubicBezTo>
                <a:lnTo>
                  <a:pt x="19" y="18"/>
                </a:lnTo>
                <a:cubicBezTo>
                  <a:pt x="8" y="18"/>
                  <a:pt x="0" y="10"/>
                  <a:pt x="0" y="0"/>
                </a:cubicBezTo>
              </a:path>
            </a:pathLst>
          </a:custGeom>
          <a:noFill/>
          <a:ln w="42863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913887" y="4970480"/>
            <a:ext cx="561976" cy="188912"/>
            <a:chOff x="798" y="3341"/>
            <a:chExt cx="354" cy="119"/>
          </a:xfrm>
        </p:grpSpPr>
        <p:grpSp>
          <p:nvGrpSpPr>
            <p:cNvPr id="1059" name="Group 1058"/>
            <p:cNvGrpSpPr>
              <a:grpSpLocks/>
            </p:cNvGrpSpPr>
            <p:nvPr/>
          </p:nvGrpSpPr>
          <p:grpSpPr bwMode="auto">
            <a:xfrm>
              <a:off x="798" y="3341"/>
              <a:ext cx="136" cy="119"/>
              <a:chOff x="798" y="3341"/>
              <a:chExt cx="136" cy="119"/>
            </a:xfrm>
          </p:grpSpPr>
          <p:sp>
            <p:nvSpPr>
              <p:cNvPr id="1074" name="Freeform 1073"/>
              <p:cNvSpPr>
                <a:spLocks/>
              </p:cNvSpPr>
              <p:nvPr/>
            </p:nvSpPr>
            <p:spPr bwMode="auto">
              <a:xfrm>
                <a:off x="798" y="3341"/>
                <a:ext cx="136" cy="119"/>
              </a:xfrm>
              <a:custGeom>
                <a:avLst/>
                <a:gdLst>
                  <a:gd name="T0" fmla="*/ 36 w 136"/>
                  <a:gd name="T1" fmla="*/ 0 h 119"/>
                  <a:gd name="T2" fmla="*/ 0 w 136"/>
                  <a:gd name="T3" fmla="*/ 27 h 119"/>
                  <a:gd name="T4" fmla="*/ 0 w 136"/>
                  <a:gd name="T5" fmla="*/ 119 h 119"/>
                  <a:gd name="T6" fmla="*/ 109 w 136"/>
                  <a:gd name="T7" fmla="*/ 119 h 119"/>
                  <a:gd name="T8" fmla="*/ 136 w 136"/>
                  <a:gd name="T9" fmla="*/ 91 h 119"/>
                  <a:gd name="T10" fmla="*/ 136 w 136"/>
                  <a:gd name="T11" fmla="*/ 0 h 119"/>
                  <a:gd name="T12" fmla="*/ 36 w 136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91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5" name="Freeform 1074"/>
              <p:cNvSpPr>
                <a:spLocks/>
              </p:cNvSpPr>
              <p:nvPr/>
            </p:nvSpPr>
            <p:spPr bwMode="auto">
              <a:xfrm>
                <a:off x="798" y="3341"/>
                <a:ext cx="136" cy="27"/>
              </a:xfrm>
              <a:custGeom>
                <a:avLst/>
                <a:gdLst>
                  <a:gd name="T0" fmla="*/ 0 w 136"/>
                  <a:gd name="T1" fmla="*/ 27 h 27"/>
                  <a:gd name="T2" fmla="*/ 109 w 136"/>
                  <a:gd name="T3" fmla="*/ 27 h 27"/>
                  <a:gd name="T4" fmla="*/ 136 w 136"/>
                  <a:gd name="T5" fmla="*/ 0 h 27"/>
                  <a:gd name="T6" fmla="*/ 36 w 136"/>
                  <a:gd name="T7" fmla="*/ 0 h 27"/>
                  <a:gd name="T8" fmla="*/ 0 w 13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7">
                    <a:moveTo>
                      <a:pt x="0" y="27"/>
                    </a:moveTo>
                    <a:lnTo>
                      <a:pt x="109" y="27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6" name="Freeform 1075"/>
              <p:cNvSpPr>
                <a:spLocks/>
              </p:cNvSpPr>
              <p:nvPr/>
            </p:nvSpPr>
            <p:spPr bwMode="auto">
              <a:xfrm>
                <a:off x="907" y="3341"/>
                <a:ext cx="27" cy="119"/>
              </a:xfrm>
              <a:custGeom>
                <a:avLst/>
                <a:gdLst>
                  <a:gd name="T0" fmla="*/ 0 w 27"/>
                  <a:gd name="T1" fmla="*/ 27 h 119"/>
                  <a:gd name="T2" fmla="*/ 27 w 27"/>
                  <a:gd name="T3" fmla="*/ 0 h 119"/>
                  <a:gd name="T4" fmla="*/ 27 w 27"/>
                  <a:gd name="T5" fmla="*/ 91 h 119"/>
                  <a:gd name="T6" fmla="*/ 0 w 27"/>
                  <a:gd name="T7" fmla="*/ 119 h 119"/>
                  <a:gd name="T8" fmla="*/ 0 w 27"/>
                  <a:gd name="T9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7" name="Freeform 1076"/>
              <p:cNvSpPr>
                <a:spLocks/>
              </p:cNvSpPr>
              <p:nvPr/>
            </p:nvSpPr>
            <p:spPr bwMode="auto">
              <a:xfrm>
                <a:off x="798" y="3341"/>
                <a:ext cx="136" cy="119"/>
              </a:xfrm>
              <a:custGeom>
                <a:avLst/>
                <a:gdLst>
                  <a:gd name="T0" fmla="*/ 4 w 15"/>
                  <a:gd name="T1" fmla="*/ 0 h 13"/>
                  <a:gd name="T2" fmla="*/ 0 w 15"/>
                  <a:gd name="T3" fmla="*/ 3 h 13"/>
                  <a:gd name="T4" fmla="*/ 0 w 15"/>
                  <a:gd name="T5" fmla="*/ 13 h 13"/>
                  <a:gd name="T6" fmla="*/ 12 w 15"/>
                  <a:gd name="T7" fmla="*/ 13 h 13"/>
                  <a:gd name="T8" fmla="*/ 15 w 15"/>
                  <a:gd name="T9" fmla="*/ 10 h 13"/>
                  <a:gd name="T10" fmla="*/ 15 w 15"/>
                  <a:gd name="T11" fmla="*/ 0 h 13"/>
                  <a:gd name="T12" fmla="*/ 4 w 1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8" name="Freeform 1077"/>
              <p:cNvSpPr>
                <a:spLocks/>
              </p:cNvSpPr>
              <p:nvPr/>
            </p:nvSpPr>
            <p:spPr bwMode="auto">
              <a:xfrm>
                <a:off x="798" y="3341"/>
                <a:ext cx="136" cy="27"/>
              </a:xfrm>
              <a:custGeom>
                <a:avLst/>
                <a:gdLst>
                  <a:gd name="T0" fmla="*/ 0 w 15"/>
                  <a:gd name="T1" fmla="*/ 3 h 3"/>
                  <a:gd name="T2" fmla="*/ 12 w 15"/>
                  <a:gd name="T3" fmla="*/ 3 h 3"/>
                  <a:gd name="T4" fmla="*/ 15 w 1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9" name="Line 557"/>
              <p:cNvSpPr>
                <a:spLocks noChangeShapeType="1"/>
              </p:cNvSpPr>
              <p:nvPr/>
            </p:nvSpPr>
            <p:spPr bwMode="auto">
              <a:xfrm>
                <a:off x="907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60" name="Group 1059"/>
            <p:cNvGrpSpPr>
              <a:grpSpLocks/>
            </p:cNvGrpSpPr>
            <p:nvPr/>
          </p:nvGrpSpPr>
          <p:grpSpPr bwMode="auto">
            <a:xfrm>
              <a:off x="916" y="3341"/>
              <a:ext cx="127" cy="119"/>
              <a:chOff x="916" y="3341"/>
              <a:chExt cx="127" cy="119"/>
            </a:xfrm>
          </p:grpSpPr>
          <p:sp>
            <p:nvSpPr>
              <p:cNvPr id="1068" name="Freeform 1067"/>
              <p:cNvSpPr>
                <a:spLocks/>
              </p:cNvSpPr>
              <p:nvPr/>
            </p:nvSpPr>
            <p:spPr bwMode="auto">
              <a:xfrm>
                <a:off x="916" y="3341"/>
                <a:ext cx="127" cy="119"/>
              </a:xfrm>
              <a:custGeom>
                <a:avLst/>
                <a:gdLst>
                  <a:gd name="T0" fmla="*/ 27 w 127"/>
                  <a:gd name="T1" fmla="*/ 0 h 119"/>
                  <a:gd name="T2" fmla="*/ 0 w 127"/>
                  <a:gd name="T3" fmla="*/ 27 h 119"/>
                  <a:gd name="T4" fmla="*/ 0 w 127"/>
                  <a:gd name="T5" fmla="*/ 119 h 119"/>
                  <a:gd name="T6" fmla="*/ 100 w 127"/>
                  <a:gd name="T7" fmla="*/ 119 h 119"/>
                  <a:gd name="T8" fmla="*/ 127 w 127"/>
                  <a:gd name="T9" fmla="*/ 91 h 119"/>
                  <a:gd name="T10" fmla="*/ 127 w 127"/>
                  <a:gd name="T11" fmla="*/ 0 h 119"/>
                  <a:gd name="T12" fmla="*/ 27 w 127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9" name="Freeform 1068"/>
              <p:cNvSpPr>
                <a:spLocks/>
              </p:cNvSpPr>
              <p:nvPr/>
            </p:nvSpPr>
            <p:spPr bwMode="auto">
              <a:xfrm>
                <a:off x="916" y="3341"/>
                <a:ext cx="127" cy="27"/>
              </a:xfrm>
              <a:custGeom>
                <a:avLst/>
                <a:gdLst>
                  <a:gd name="T0" fmla="*/ 0 w 127"/>
                  <a:gd name="T1" fmla="*/ 27 h 27"/>
                  <a:gd name="T2" fmla="*/ 100 w 127"/>
                  <a:gd name="T3" fmla="*/ 27 h 27"/>
                  <a:gd name="T4" fmla="*/ 127 w 127"/>
                  <a:gd name="T5" fmla="*/ 0 h 27"/>
                  <a:gd name="T6" fmla="*/ 27 w 127"/>
                  <a:gd name="T7" fmla="*/ 0 h 27"/>
                  <a:gd name="T8" fmla="*/ 0 w 12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0" name="Freeform 1069"/>
              <p:cNvSpPr>
                <a:spLocks/>
              </p:cNvSpPr>
              <p:nvPr/>
            </p:nvSpPr>
            <p:spPr bwMode="auto">
              <a:xfrm>
                <a:off x="1016" y="3341"/>
                <a:ext cx="27" cy="119"/>
              </a:xfrm>
              <a:custGeom>
                <a:avLst/>
                <a:gdLst>
                  <a:gd name="T0" fmla="*/ 0 w 27"/>
                  <a:gd name="T1" fmla="*/ 27 h 119"/>
                  <a:gd name="T2" fmla="*/ 27 w 27"/>
                  <a:gd name="T3" fmla="*/ 0 h 119"/>
                  <a:gd name="T4" fmla="*/ 27 w 27"/>
                  <a:gd name="T5" fmla="*/ 91 h 119"/>
                  <a:gd name="T6" fmla="*/ 0 w 27"/>
                  <a:gd name="T7" fmla="*/ 119 h 119"/>
                  <a:gd name="T8" fmla="*/ 0 w 27"/>
                  <a:gd name="T9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1" name="Freeform 1070"/>
              <p:cNvSpPr>
                <a:spLocks/>
              </p:cNvSpPr>
              <p:nvPr/>
            </p:nvSpPr>
            <p:spPr bwMode="auto">
              <a:xfrm>
                <a:off x="916" y="3341"/>
                <a:ext cx="127" cy="119"/>
              </a:xfrm>
              <a:custGeom>
                <a:avLst/>
                <a:gdLst>
                  <a:gd name="T0" fmla="*/ 3 w 14"/>
                  <a:gd name="T1" fmla="*/ 0 h 13"/>
                  <a:gd name="T2" fmla="*/ 0 w 14"/>
                  <a:gd name="T3" fmla="*/ 3 h 13"/>
                  <a:gd name="T4" fmla="*/ 0 w 14"/>
                  <a:gd name="T5" fmla="*/ 13 h 13"/>
                  <a:gd name="T6" fmla="*/ 11 w 14"/>
                  <a:gd name="T7" fmla="*/ 13 h 13"/>
                  <a:gd name="T8" fmla="*/ 14 w 14"/>
                  <a:gd name="T9" fmla="*/ 10 h 13"/>
                  <a:gd name="T10" fmla="*/ 14 w 14"/>
                  <a:gd name="T11" fmla="*/ 0 h 13"/>
                  <a:gd name="T12" fmla="*/ 3 w 1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2" name="Freeform 1071"/>
              <p:cNvSpPr>
                <a:spLocks/>
              </p:cNvSpPr>
              <p:nvPr/>
            </p:nvSpPr>
            <p:spPr bwMode="auto">
              <a:xfrm>
                <a:off x="916" y="3341"/>
                <a:ext cx="127" cy="27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3" name="Line 564"/>
              <p:cNvSpPr>
                <a:spLocks noChangeShapeType="1"/>
              </p:cNvSpPr>
              <p:nvPr/>
            </p:nvSpPr>
            <p:spPr bwMode="auto">
              <a:xfrm>
                <a:off x="1016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61" name="Group 1060"/>
            <p:cNvGrpSpPr>
              <a:grpSpLocks/>
            </p:cNvGrpSpPr>
            <p:nvPr/>
          </p:nvGrpSpPr>
          <p:grpSpPr bwMode="auto">
            <a:xfrm>
              <a:off x="1025" y="3341"/>
              <a:ext cx="127" cy="119"/>
              <a:chOff x="1025" y="3341"/>
              <a:chExt cx="127" cy="119"/>
            </a:xfrm>
          </p:grpSpPr>
          <p:sp>
            <p:nvSpPr>
              <p:cNvPr id="1062" name="Freeform 1061"/>
              <p:cNvSpPr>
                <a:spLocks/>
              </p:cNvSpPr>
              <p:nvPr/>
            </p:nvSpPr>
            <p:spPr bwMode="auto">
              <a:xfrm>
                <a:off x="1025" y="3341"/>
                <a:ext cx="127" cy="119"/>
              </a:xfrm>
              <a:custGeom>
                <a:avLst/>
                <a:gdLst>
                  <a:gd name="T0" fmla="*/ 27 w 127"/>
                  <a:gd name="T1" fmla="*/ 0 h 119"/>
                  <a:gd name="T2" fmla="*/ 0 w 127"/>
                  <a:gd name="T3" fmla="*/ 27 h 119"/>
                  <a:gd name="T4" fmla="*/ 0 w 127"/>
                  <a:gd name="T5" fmla="*/ 119 h 119"/>
                  <a:gd name="T6" fmla="*/ 100 w 127"/>
                  <a:gd name="T7" fmla="*/ 119 h 119"/>
                  <a:gd name="T8" fmla="*/ 127 w 127"/>
                  <a:gd name="T9" fmla="*/ 91 h 119"/>
                  <a:gd name="T10" fmla="*/ 127 w 127"/>
                  <a:gd name="T11" fmla="*/ 0 h 119"/>
                  <a:gd name="T12" fmla="*/ 27 w 127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3" name="Freeform 1062"/>
              <p:cNvSpPr>
                <a:spLocks/>
              </p:cNvSpPr>
              <p:nvPr/>
            </p:nvSpPr>
            <p:spPr bwMode="auto">
              <a:xfrm>
                <a:off x="1025" y="3341"/>
                <a:ext cx="127" cy="27"/>
              </a:xfrm>
              <a:custGeom>
                <a:avLst/>
                <a:gdLst>
                  <a:gd name="T0" fmla="*/ 0 w 127"/>
                  <a:gd name="T1" fmla="*/ 27 h 27"/>
                  <a:gd name="T2" fmla="*/ 100 w 127"/>
                  <a:gd name="T3" fmla="*/ 27 h 27"/>
                  <a:gd name="T4" fmla="*/ 127 w 127"/>
                  <a:gd name="T5" fmla="*/ 0 h 27"/>
                  <a:gd name="T6" fmla="*/ 27 w 127"/>
                  <a:gd name="T7" fmla="*/ 0 h 27"/>
                  <a:gd name="T8" fmla="*/ 0 w 12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4" name="Freeform 1063"/>
              <p:cNvSpPr>
                <a:spLocks/>
              </p:cNvSpPr>
              <p:nvPr/>
            </p:nvSpPr>
            <p:spPr bwMode="auto">
              <a:xfrm>
                <a:off x="1125" y="3341"/>
                <a:ext cx="27" cy="119"/>
              </a:xfrm>
              <a:custGeom>
                <a:avLst/>
                <a:gdLst>
                  <a:gd name="T0" fmla="*/ 0 w 27"/>
                  <a:gd name="T1" fmla="*/ 27 h 119"/>
                  <a:gd name="T2" fmla="*/ 27 w 27"/>
                  <a:gd name="T3" fmla="*/ 0 h 119"/>
                  <a:gd name="T4" fmla="*/ 27 w 27"/>
                  <a:gd name="T5" fmla="*/ 91 h 119"/>
                  <a:gd name="T6" fmla="*/ 0 w 27"/>
                  <a:gd name="T7" fmla="*/ 119 h 119"/>
                  <a:gd name="T8" fmla="*/ 0 w 27"/>
                  <a:gd name="T9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5" name="Freeform 1064"/>
              <p:cNvSpPr>
                <a:spLocks/>
              </p:cNvSpPr>
              <p:nvPr/>
            </p:nvSpPr>
            <p:spPr bwMode="auto">
              <a:xfrm>
                <a:off x="1025" y="3341"/>
                <a:ext cx="127" cy="119"/>
              </a:xfrm>
              <a:custGeom>
                <a:avLst/>
                <a:gdLst>
                  <a:gd name="T0" fmla="*/ 3 w 14"/>
                  <a:gd name="T1" fmla="*/ 0 h 13"/>
                  <a:gd name="T2" fmla="*/ 0 w 14"/>
                  <a:gd name="T3" fmla="*/ 3 h 13"/>
                  <a:gd name="T4" fmla="*/ 0 w 14"/>
                  <a:gd name="T5" fmla="*/ 13 h 13"/>
                  <a:gd name="T6" fmla="*/ 11 w 14"/>
                  <a:gd name="T7" fmla="*/ 13 h 13"/>
                  <a:gd name="T8" fmla="*/ 14 w 14"/>
                  <a:gd name="T9" fmla="*/ 10 h 13"/>
                  <a:gd name="T10" fmla="*/ 14 w 14"/>
                  <a:gd name="T11" fmla="*/ 0 h 13"/>
                  <a:gd name="T12" fmla="*/ 3 w 1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6" name="Freeform 1065"/>
              <p:cNvSpPr>
                <a:spLocks/>
              </p:cNvSpPr>
              <p:nvPr/>
            </p:nvSpPr>
            <p:spPr bwMode="auto">
              <a:xfrm>
                <a:off x="1025" y="3341"/>
                <a:ext cx="127" cy="27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7" name="Line 571"/>
              <p:cNvSpPr>
                <a:spLocks noChangeShapeType="1"/>
              </p:cNvSpPr>
              <p:nvPr/>
            </p:nvSpPr>
            <p:spPr bwMode="auto">
              <a:xfrm>
                <a:off x="1125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13887" y="4824430"/>
            <a:ext cx="561976" cy="174625"/>
            <a:chOff x="798" y="3249"/>
            <a:chExt cx="354" cy="110"/>
          </a:xfrm>
        </p:grpSpPr>
        <p:grpSp>
          <p:nvGrpSpPr>
            <p:cNvPr id="1038" name="Group 1037"/>
            <p:cNvGrpSpPr>
              <a:grpSpLocks/>
            </p:cNvGrpSpPr>
            <p:nvPr/>
          </p:nvGrpSpPr>
          <p:grpSpPr bwMode="auto">
            <a:xfrm>
              <a:off x="798" y="3249"/>
              <a:ext cx="136" cy="110"/>
              <a:chOff x="798" y="3249"/>
              <a:chExt cx="136" cy="110"/>
            </a:xfrm>
          </p:grpSpPr>
          <p:sp>
            <p:nvSpPr>
              <p:cNvPr id="1053" name="Freeform 1052"/>
              <p:cNvSpPr>
                <a:spLocks/>
              </p:cNvSpPr>
              <p:nvPr/>
            </p:nvSpPr>
            <p:spPr bwMode="auto">
              <a:xfrm>
                <a:off x="798" y="3249"/>
                <a:ext cx="136" cy="110"/>
              </a:xfrm>
              <a:custGeom>
                <a:avLst/>
                <a:gdLst>
                  <a:gd name="T0" fmla="*/ 36 w 136"/>
                  <a:gd name="T1" fmla="*/ 0 h 110"/>
                  <a:gd name="T2" fmla="*/ 0 w 136"/>
                  <a:gd name="T3" fmla="*/ 28 h 110"/>
                  <a:gd name="T4" fmla="*/ 0 w 136"/>
                  <a:gd name="T5" fmla="*/ 110 h 110"/>
                  <a:gd name="T6" fmla="*/ 109 w 136"/>
                  <a:gd name="T7" fmla="*/ 110 h 110"/>
                  <a:gd name="T8" fmla="*/ 136 w 136"/>
                  <a:gd name="T9" fmla="*/ 83 h 110"/>
                  <a:gd name="T10" fmla="*/ 136 w 136"/>
                  <a:gd name="T11" fmla="*/ 0 h 110"/>
                  <a:gd name="T12" fmla="*/ 36 w 136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0">
                    <a:moveTo>
                      <a:pt x="36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9" y="110"/>
                    </a:lnTo>
                    <a:lnTo>
                      <a:pt x="136" y="83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4" name="Freeform 1053"/>
              <p:cNvSpPr>
                <a:spLocks/>
              </p:cNvSpPr>
              <p:nvPr/>
            </p:nvSpPr>
            <p:spPr bwMode="auto">
              <a:xfrm>
                <a:off x="798" y="3249"/>
                <a:ext cx="136" cy="28"/>
              </a:xfrm>
              <a:custGeom>
                <a:avLst/>
                <a:gdLst>
                  <a:gd name="T0" fmla="*/ 0 w 136"/>
                  <a:gd name="T1" fmla="*/ 28 h 28"/>
                  <a:gd name="T2" fmla="*/ 109 w 136"/>
                  <a:gd name="T3" fmla="*/ 28 h 28"/>
                  <a:gd name="T4" fmla="*/ 136 w 136"/>
                  <a:gd name="T5" fmla="*/ 0 h 28"/>
                  <a:gd name="T6" fmla="*/ 36 w 136"/>
                  <a:gd name="T7" fmla="*/ 0 h 28"/>
                  <a:gd name="T8" fmla="*/ 0 w 1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8">
                    <a:moveTo>
                      <a:pt x="0" y="28"/>
                    </a:moveTo>
                    <a:lnTo>
                      <a:pt x="109" y="28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5" name="Freeform 1054"/>
              <p:cNvSpPr>
                <a:spLocks/>
              </p:cNvSpPr>
              <p:nvPr/>
            </p:nvSpPr>
            <p:spPr bwMode="auto">
              <a:xfrm>
                <a:off x="907" y="3249"/>
                <a:ext cx="27" cy="110"/>
              </a:xfrm>
              <a:custGeom>
                <a:avLst/>
                <a:gdLst>
                  <a:gd name="T0" fmla="*/ 0 w 27"/>
                  <a:gd name="T1" fmla="*/ 28 h 110"/>
                  <a:gd name="T2" fmla="*/ 27 w 27"/>
                  <a:gd name="T3" fmla="*/ 0 h 110"/>
                  <a:gd name="T4" fmla="*/ 27 w 27"/>
                  <a:gd name="T5" fmla="*/ 83 h 110"/>
                  <a:gd name="T6" fmla="*/ 0 w 27"/>
                  <a:gd name="T7" fmla="*/ 110 h 110"/>
                  <a:gd name="T8" fmla="*/ 0 w 27"/>
                  <a:gd name="T9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6" name="Freeform 1055"/>
              <p:cNvSpPr>
                <a:spLocks/>
              </p:cNvSpPr>
              <p:nvPr/>
            </p:nvSpPr>
            <p:spPr bwMode="auto">
              <a:xfrm>
                <a:off x="798" y="3249"/>
                <a:ext cx="136" cy="110"/>
              </a:xfrm>
              <a:custGeom>
                <a:avLst/>
                <a:gdLst>
                  <a:gd name="T0" fmla="*/ 4 w 15"/>
                  <a:gd name="T1" fmla="*/ 0 h 12"/>
                  <a:gd name="T2" fmla="*/ 0 w 15"/>
                  <a:gd name="T3" fmla="*/ 3 h 12"/>
                  <a:gd name="T4" fmla="*/ 0 w 15"/>
                  <a:gd name="T5" fmla="*/ 12 h 12"/>
                  <a:gd name="T6" fmla="*/ 12 w 15"/>
                  <a:gd name="T7" fmla="*/ 12 h 12"/>
                  <a:gd name="T8" fmla="*/ 15 w 15"/>
                  <a:gd name="T9" fmla="*/ 9 h 12"/>
                  <a:gd name="T10" fmla="*/ 15 w 15"/>
                  <a:gd name="T11" fmla="*/ 0 h 12"/>
                  <a:gd name="T12" fmla="*/ 4 w 1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7" name="Freeform 1056"/>
              <p:cNvSpPr>
                <a:spLocks/>
              </p:cNvSpPr>
              <p:nvPr/>
            </p:nvSpPr>
            <p:spPr bwMode="auto">
              <a:xfrm>
                <a:off x="798" y="3249"/>
                <a:ext cx="136" cy="28"/>
              </a:xfrm>
              <a:custGeom>
                <a:avLst/>
                <a:gdLst>
                  <a:gd name="T0" fmla="*/ 0 w 15"/>
                  <a:gd name="T1" fmla="*/ 3 h 3"/>
                  <a:gd name="T2" fmla="*/ 12 w 15"/>
                  <a:gd name="T3" fmla="*/ 3 h 3"/>
                  <a:gd name="T4" fmla="*/ 15 w 1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8" name="Line 579"/>
              <p:cNvSpPr>
                <a:spLocks noChangeShapeType="1"/>
              </p:cNvSpPr>
              <p:nvPr/>
            </p:nvSpPr>
            <p:spPr bwMode="auto">
              <a:xfrm>
                <a:off x="907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39" name="Group 1038"/>
            <p:cNvGrpSpPr>
              <a:grpSpLocks/>
            </p:cNvGrpSpPr>
            <p:nvPr/>
          </p:nvGrpSpPr>
          <p:grpSpPr bwMode="auto">
            <a:xfrm>
              <a:off x="916" y="3249"/>
              <a:ext cx="127" cy="110"/>
              <a:chOff x="916" y="3249"/>
              <a:chExt cx="127" cy="110"/>
            </a:xfrm>
          </p:grpSpPr>
          <p:sp>
            <p:nvSpPr>
              <p:cNvPr id="1047" name="Freeform 1046"/>
              <p:cNvSpPr>
                <a:spLocks/>
              </p:cNvSpPr>
              <p:nvPr/>
            </p:nvSpPr>
            <p:spPr bwMode="auto">
              <a:xfrm>
                <a:off x="916" y="3249"/>
                <a:ext cx="127" cy="110"/>
              </a:xfrm>
              <a:custGeom>
                <a:avLst/>
                <a:gdLst>
                  <a:gd name="T0" fmla="*/ 27 w 127"/>
                  <a:gd name="T1" fmla="*/ 0 h 110"/>
                  <a:gd name="T2" fmla="*/ 0 w 127"/>
                  <a:gd name="T3" fmla="*/ 28 h 110"/>
                  <a:gd name="T4" fmla="*/ 0 w 127"/>
                  <a:gd name="T5" fmla="*/ 110 h 110"/>
                  <a:gd name="T6" fmla="*/ 100 w 127"/>
                  <a:gd name="T7" fmla="*/ 110 h 110"/>
                  <a:gd name="T8" fmla="*/ 127 w 127"/>
                  <a:gd name="T9" fmla="*/ 83 h 110"/>
                  <a:gd name="T10" fmla="*/ 127 w 127"/>
                  <a:gd name="T11" fmla="*/ 0 h 110"/>
                  <a:gd name="T12" fmla="*/ 27 w 1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8" name="Freeform 1047"/>
              <p:cNvSpPr>
                <a:spLocks/>
              </p:cNvSpPr>
              <p:nvPr/>
            </p:nvSpPr>
            <p:spPr bwMode="auto">
              <a:xfrm>
                <a:off x="916" y="3249"/>
                <a:ext cx="127" cy="28"/>
              </a:xfrm>
              <a:custGeom>
                <a:avLst/>
                <a:gdLst>
                  <a:gd name="T0" fmla="*/ 0 w 127"/>
                  <a:gd name="T1" fmla="*/ 28 h 28"/>
                  <a:gd name="T2" fmla="*/ 100 w 127"/>
                  <a:gd name="T3" fmla="*/ 28 h 28"/>
                  <a:gd name="T4" fmla="*/ 127 w 127"/>
                  <a:gd name="T5" fmla="*/ 0 h 28"/>
                  <a:gd name="T6" fmla="*/ 27 w 127"/>
                  <a:gd name="T7" fmla="*/ 0 h 28"/>
                  <a:gd name="T8" fmla="*/ 0 w 12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9" name="Freeform 1048"/>
              <p:cNvSpPr>
                <a:spLocks/>
              </p:cNvSpPr>
              <p:nvPr/>
            </p:nvSpPr>
            <p:spPr bwMode="auto">
              <a:xfrm>
                <a:off x="1016" y="3249"/>
                <a:ext cx="27" cy="110"/>
              </a:xfrm>
              <a:custGeom>
                <a:avLst/>
                <a:gdLst>
                  <a:gd name="T0" fmla="*/ 0 w 27"/>
                  <a:gd name="T1" fmla="*/ 28 h 110"/>
                  <a:gd name="T2" fmla="*/ 27 w 27"/>
                  <a:gd name="T3" fmla="*/ 0 h 110"/>
                  <a:gd name="T4" fmla="*/ 27 w 27"/>
                  <a:gd name="T5" fmla="*/ 83 h 110"/>
                  <a:gd name="T6" fmla="*/ 0 w 27"/>
                  <a:gd name="T7" fmla="*/ 110 h 110"/>
                  <a:gd name="T8" fmla="*/ 0 w 27"/>
                  <a:gd name="T9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0" name="Freeform 1049"/>
              <p:cNvSpPr>
                <a:spLocks/>
              </p:cNvSpPr>
              <p:nvPr/>
            </p:nvSpPr>
            <p:spPr bwMode="auto">
              <a:xfrm>
                <a:off x="916" y="3249"/>
                <a:ext cx="127" cy="110"/>
              </a:xfrm>
              <a:custGeom>
                <a:avLst/>
                <a:gdLst>
                  <a:gd name="T0" fmla="*/ 3 w 14"/>
                  <a:gd name="T1" fmla="*/ 0 h 12"/>
                  <a:gd name="T2" fmla="*/ 0 w 14"/>
                  <a:gd name="T3" fmla="*/ 3 h 12"/>
                  <a:gd name="T4" fmla="*/ 0 w 14"/>
                  <a:gd name="T5" fmla="*/ 12 h 12"/>
                  <a:gd name="T6" fmla="*/ 11 w 14"/>
                  <a:gd name="T7" fmla="*/ 12 h 12"/>
                  <a:gd name="T8" fmla="*/ 14 w 14"/>
                  <a:gd name="T9" fmla="*/ 9 h 12"/>
                  <a:gd name="T10" fmla="*/ 14 w 14"/>
                  <a:gd name="T11" fmla="*/ 0 h 12"/>
                  <a:gd name="T12" fmla="*/ 3 w 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1" name="Freeform 1050"/>
              <p:cNvSpPr>
                <a:spLocks/>
              </p:cNvSpPr>
              <p:nvPr/>
            </p:nvSpPr>
            <p:spPr bwMode="auto">
              <a:xfrm>
                <a:off x="916" y="3249"/>
                <a:ext cx="127" cy="28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2" name="Line 586"/>
              <p:cNvSpPr>
                <a:spLocks noChangeShapeType="1"/>
              </p:cNvSpPr>
              <p:nvPr/>
            </p:nvSpPr>
            <p:spPr bwMode="auto">
              <a:xfrm>
                <a:off x="1016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40" name="Group 1039"/>
            <p:cNvGrpSpPr>
              <a:grpSpLocks/>
            </p:cNvGrpSpPr>
            <p:nvPr/>
          </p:nvGrpSpPr>
          <p:grpSpPr bwMode="auto">
            <a:xfrm>
              <a:off x="1025" y="3249"/>
              <a:ext cx="127" cy="110"/>
              <a:chOff x="1025" y="3249"/>
              <a:chExt cx="127" cy="110"/>
            </a:xfrm>
          </p:grpSpPr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>
                <a:off x="1025" y="3249"/>
                <a:ext cx="127" cy="110"/>
              </a:xfrm>
              <a:custGeom>
                <a:avLst/>
                <a:gdLst>
                  <a:gd name="T0" fmla="*/ 27 w 127"/>
                  <a:gd name="T1" fmla="*/ 0 h 110"/>
                  <a:gd name="T2" fmla="*/ 0 w 127"/>
                  <a:gd name="T3" fmla="*/ 28 h 110"/>
                  <a:gd name="T4" fmla="*/ 0 w 127"/>
                  <a:gd name="T5" fmla="*/ 110 h 110"/>
                  <a:gd name="T6" fmla="*/ 100 w 127"/>
                  <a:gd name="T7" fmla="*/ 110 h 110"/>
                  <a:gd name="T8" fmla="*/ 127 w 127"/>
                  <a:gd name="T9" fmla="*/ 83 h 110"/>
                  <a:gd name="T10" fmla="*/ 127 w 127"/>
                  <a:gd name="T11" fmla="*/ 0 h 110"/>
                  <a:gd name="T12" fmla="*/ 27 w 1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2" name="Freeform 1041"/>
              <p:cNvSpPr>
                <a:spLocks/>
              </p:cNvSpPr>
              <p:nvPr/>
            </p:nvSpPr>
            <p:spPr bwMode="auto">
              <a:xfrm>
                <a:off x="1025" y="3249"/>
                <a:ext cx="127" cy="28"/>
              </a:xfrm>
              <a:custGeom>
                <a:avLst/>
                <a:gdLst>
                  <a:gd name="T0" fmla="*/ 0 w 127"/>
                  <a:gd name="T1" fmla="*/ 28 h 28"/>
                  <a:gd name="T2" fmla="*/ 100 w 127"/>
                  <a:gd name="T3" fmla="*/ 28 h 28"/>
                  <a:gd name="T4" fmla="*/ 127 w 127"/>
                  <a:gd name="T5" fmla="*/ 0 h 28"/>
                  <a:gd name="T6" fmla="*/ 27 w 127"/>
                  <a:gd name="T7" fmla="*/ 0 h 28"/>
                  <a:gd name="T8" fmla="*/ 0 w 12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3" name="Freeform 1042"/>
              <p:cNvSpPr>
                <a:spLocks/>
              </p:cNvSpPr>
              <p:nvPr/>
            </p:nvSpPr>
            <p:spPr bwMode="auto">
              <a:xfrm>
                <a:off x="1125" y="3249"/>
                <a:ext cx="27" cy="110"/>
              </a:xfrm>
              <a:custGeom>
                <a:avLst/>
                <a:gdLst>
                  <a:gd name="T0" fmla="*/ 0 w 27"/>
                  <a:gd name="T1" fmla="*/ 28 h 110"/>
                  <a:gd name="T2" fmla="*/ 27 w 27"/>
                  <a:gd name="T3" fmla="*/ 0 h 110"/>
                  <a:gd name="T4" fmla="*/ 27 w 27"/>
                  <a:gd name="T5" fmla="*/ 83 h 110"/>
                  <a:gd name="T6" fmla="*/ 0 w 27"/>
                  <a:gd name="T7" fmla="*/ 110 h 110"/>
                  <a:gd name="T8" fmla="*/ 0 w 27"/>
                  <a:gd name="T9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4" name="Freeform 1043"/>
              <p:cNvSpPr>
                <a:spLocks/>
              </p:cNvSpPr>
              <p:nvPr/>
            </p:nvSpPr>
            <p:spPr bwMode="auto">
              <a:xfrm>
                <a:off x="1025" y="3249"/>
                <a:ext cx="127" cy="110"/>
              </a:xfrm>
              <a:custGeom>
                <a:avLst/>
                <a:gdLst>
                  <a:gd name="T0" fmla="*/ 3 w 14"/>
                  <a:gd name="T1" fmla="*/ 0 h 12"/>
                  <a:gd name="T2" fmla="*/ 0 w 14"/>
                  <a:gd name="T3" fmla="*/ 3 h 12"/>
                  <a:gd name="T4" fmla="*/ 0 w 14"/>
                  <a:gd name="T5" fmla="*/ 12 h 12"/>
                  <a:gd name="T6" fmla="*/ 11 w 14"/>
                  <a:gd name="T7" fmla="*/ 12 h 12"/>
                  <a:gd name="T8" fmla="*/ 14 w 14"/>
                  <a:gd name="T9" fmla="*/ 9 h 12"/>
                  <a:gd name="T10" fmla="*/ 14 w 14"/>
                  <a:gd name="T11" fmla="*/ 0 h 12"/>
                  <a:gd name="T12" fmla="*/ 3 w 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5" name="Freeform 1044"/>
              <p:cNvSpPr>
                <a:spLocks/>
              </p:cNvSpPr>
              <p:nvPr/>
            </p:nvSpPr>
            <p:spPr bwMode="auto">
              <a:xfrm>
                <a:off x="1025" y="3249"/>
                <a:ext cx="127" cy="28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6" name="Line 593"/>
              <p:cNvSpPr>
                <a:spLocks noChangeShapeType="1"/>
              </p:cNvSpPr>
              <p:nvPr/>
            </p:nvSpPr>
            <p:spPr bwMode="auto">
              <a:xfrm>
                <a:off x="1125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13884" y="4665680"/>
            <a:ext cx="215900" cy="188912"/>
            <a:chOff x="798" y="3149"/>
            <a:chExt cx="136" cy="119"/>
          </a:xfrm>
        </p:grpSpPr>
        <p:sp>
          <p:nvSpPr>
            <p:cNvPr id="1032" name="Freeform 1031"/>
            <p:cNvSpPr>
              <a:spLocks/>
            </p:cNvSpPr>
            <p:nvPr/>
          </p:nvSpPr>
          <p:spPr bwMode="auto">
            <a:xfrm>
              <a:off x="798" y="3149"/>
              <a:ext cx="136" cy="119"/>
            </a:xfrm>
            <a:custGeom>
              <a:avLst/>
              <a:gdLst>
                <a:gd name="T0" fmla="*/ 36 w 136"/>
                <a:gd name="T1" fmla="*/ 0 h 119"/>
                <a:gd name="T2" fmla="*/ 0 w 136"/>
                <a:gd name="T3" fmla="*/ 36 h 119"/>
                <a:gd name="T4" fmla="*/ 0 w 136"/>
                <a:gd name="T5" fmla="*/ 119 h 119"/>
                <a:gd name="T6" fmla="*/ 109 w 136"/>
                <a:gd name="T7" fmla="*/ 119 h 119"/>
                <a:gd name="T8" fmla="*/ 136 w 136"/>
                <a:gd name="T9" fmla="*/ 91 h 119"/>
                <a:gd name="T10" fmla="*/ 136 w 136"/>
                <a:gd name="T11" fmla="*/ 0 h 119"/>
                <a:gd name="T12" fmla="*/ 36 w 136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19">
                  <a:moveTo>
                    <a:pt x="36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9" y="119"/>
                  </a:lnTo>
                  <a:lnTo>
                    <a:pt x="136" y="91"/>
                  </a:lnTo>
                  <a:lnTo>
                    <a:pt x="1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3" name="Freeform 1032"/>
            <p:cNvSpPr>
              <a:spLocks/>
            </p:cNvSpPr>
            <p:nvPr/>
          </p:nvSpPr>
          <p:spPr bwMode="auto">
            <a:xfrm>
              <a:off x="798" y="3149"/>
              <a:ext cx="136" cy="36"/>
            </a:xfrm>
            <a:custGeom>
              <a:avLst/>
              <a:gdLst>
                <a:gd name="T0" fmla="*/ 0 w 136"/>
                <a:gd name="T1" fmla="*/ 36 h 36"/>
                <a:gd name="T2" fmla="*/ 109 w 136"/>
                <a:gd name="T3" fmla="*/ 36 h 36"/>
                <a:gd name="T4" fmla="*/ 136 w 136"/>
                <a:gd name="T5" fmla="*/ 0 h 36"/>
                <a:gd name="T6" fmla="*/ 36 w 136"/>
                <a:gd name="T7" fmla="*/ 0 h 36"/>
                <a:gd name="T8" fmla="*/ 0 w 1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">
                  <a:moveTo>
                    <a:pt x="0" y="36"/>
                  </a:moveTo>
                  <a:lnTo>
                    <a:pt x="109" y="36"/>
                  </a:lnTo>
                  <a:lnTo>
                    <a:pt x="136" y="0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4" name="Freeform 1033"/>
            <p:cNvSpPr>
              <a:spLocks/>
            </p:cNvSpPr>
            <p:nvPr/>
          </p:nvSpPr>
          <p:spPr bwMode="auto">
            <a:xfrm>
              <a:off x="907" y="3149"/>
              <a:ext cx="27" cy="119"/>
            </a:xfrm>
            <a:custGeom>
              <a:avLst/>
              <a:gdLst>
                <a:gd name="T0" fmla="*/ 0 w 27"/>
                <a:gd name="T1" fmla="*/ 36 h 119"/>
                <a:gd name="T2" fmla="*/ 27 w 27"/>
                <a:gd name="T3" fmla="*/ 0 h 119"/>
                <a:gd name="T4" fmla="*/ 27 w 27"/>
                <a:gd name="T5" fmla="*/ 91 h 119"/>
                <a:gd name="T6" fmla="*/ 0 w 27"/>
                <a:gd name="T7" fmla="*/ 119 h 119"/>
                <a:gd name="T8" fmla="*/ 0 w 27"/>
                <a:gd name="T9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5" name="Freeform 1034"/>
            <p:cNvSpPr>
              <a:spLocks/>
            </p:cNvSpPr>
            <p:nvPr/>
          </p:nvSpPr>
          <p:spPr bwMode="auto">
            <a:xfrm>
              <a:off x="798" y="3149"/>
              <a:ext cx="136" cy="11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4 h 13"/>
                <a:gd name="T4" fmla="*/ 0 w 15"/>
                <a:gd name="T5" fmla="*/ 13 h 13"/>
                <a:gd name="T6" fmla="*/ 12 w 15"/>
                <a:gd name="T7" fmla="*/ 13 h 13"/>
                <a:gd name="T8" fmla="*/ 15 w 15"/>
                <a:gd name="T9" fmla="*/ 10 h 13"/>
                <a:gd name="T10" fmla="*/ 15 w 15"/>
                <a:gd name="T11" fmla="*/ 0 h 13"/>
                <a:gd name="T12" fmla="*/ 4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6" name="Freeform 1035"/>
            <p:cNvSpPr>
              <a:spLocks/>
            </p:cNvSpPr>
            <p:nvPr/>
          </p:nvSpPr>
          <p:spPr bwMode="auto">
            <a:xfrm>
              <a:off x="798" y="3149"/>
              <a:ext cx="136" cy="36"/>
            </a:xfrm>
            <a:custGeom>
              <a:avLst/>
              <a:gdLst>
                <a:gd name="T0" fmla="*/ 0 w 15"/>
                <a:gd name="T1" fmla="*/ 4 h 4"/>
                <a:gd name="T2" fmla="*/ 12 w 15"/>
                <a:gd name="T3" fmla="*/ 4 h 4"/>
                <a:gd name="T4" fmla="*/ 15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7" name="Line 601"/>
            <p:cNvSpPr>
              <a:spLocks noChangeShapeType="1"/>
            </p:cNvSpPr>
            <p:nvPr/>
          </p:nvSpPr>
          <p:spPr bwMode="auto">
            <a:xfrm>
              <a:off x="907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01209" y="4665680"/>
            <a:ext cx="201613" cy="188912"/>
            <a:chOff x="916" y="3149"/>
            <a:chExt cx="127" cy="119"/>
          </a:xfrm>
        </p:grpSpPr>
        <p:sp>
          <p:nvSpPr>
            <p:cNvPr id="1025" name="Freeform 1024"/>
            <p:cNvSpPr>
              <a:spLocks/>
            </p:cNvSpPr>
            <p:nvPr/>
          </p:nvSpPr>
          <p:spPr bwMode="auto">
            <a:xfrm>
              <a:off x="916" y="3149"/>
              <a:ext cx="127" cy="119"/>
            </a:xfrm>
            <a:custGeom>
              <a:avLst/>
              <a:gdLst>
                <a:gd name="T0" fmla="*/ 27 w 127"/>
                <a:gd name="T1" fmla="*/ 0 h 119"/>
                <a:gd name="T2" fmla="*/ 0 w 127"/>
                <a:gd name="T3" fmla="*/ 36 h 119"/>
                <a:gd name="T4" fmla="*/ 0 w 127"/>
                <a:gd name="T5" fmla="*/ 119 h 119"/>
                <a:gd name="T6" fmla="*/ 100 w 127"/>
                <a:gd name="T7" fmla="*/ 119 h 119"/>
                <a:gd name="T8" fmla="*/ 127 w 127"/>
                <a:gd name="T9" fmla="*/ 91 h 119"/>
                <a:gd name="T10" fmla="*/ 127 w 127"/>
                <a:gd name="T11" fmla="*/ 0 h 119"/>
                <a:gd name="T12" fmla="*/ 27 w 12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1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6" name="Freeform 1025"/>
            <p:cNvSpPr>
              <a:spLocks/>
            </p:cNvSpPr>
            <p:nvPr/>
          </p:nvSpPr>
          <p:spPr bwMode="auto">
            <a:xfrm>
              <a:off x="916" y="3149"/>
              <a:ext cx="127" cy="36"/>
            </a:xfrm>
            <a:custGeom>
              <a:avLst/>
              <a:gdLst>
                <a:gd name="T0" fmla="*/ 0 w 127"/>
                <a:gd name="T1" fmla="*/ 36 h 36"/>
                <a:gd name="T2" fmla="*/ 100 w 127"/>
                <a:gd name="T3" fmla="*/ 36 h 36"/>
                <a:gd name="T4" fmla="*/ 127 w 127"/>
                <a:gd name="T5" fmla="*/ 0 h 36"/>
                <a:gd name="T6" fmla="*/ 27 w 127"/>
                <a:gd name="T7" fmla="*/ 0 h 36"/>
                <a:gd name="T8" fmla="*/ 0 w 12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6">
                  <a:moveTo>
                    <a:pt x="0" y="36"/>
                  </a:moveTo>
                  <a:lnTo>
                    <a:pt x="100" y="36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8" name="Freeform 1027"/>
            <p:cNvSpPr>
              <a:spLocks/>
            </p:cNvSpPr>
            <p:nvPr/>
          </p:nvSpPr>
          <p:spPr bwMode="auto">
            <a:xfrm>
              <a:off x="1016" y="3149"/>
              <a:ext cx="27" cy="119"/>
            </a:xfrm>
            <a:custGeom>
              <a:avLst/>
              <a:gdLst>
                <a:gd name="T0" fmla="*/ 0 w 27"/>
                <a:gd name="T1" fmla="*/ 36 h 119"/>
                <a:gd name="T2" fmla="*/ 27 w 27"/>
                <a:gd name="T3" fmla="*/ 0 h 119"/>
                <a:gd name="T4" fmla="*/ 27 w 27"/>
                <a:gd name="T5" fmla="*/ 91 h 119"/>
                <a:gd name="T6" fmla="*/ 0 w 27"/>
                <a:gd name="T7" fmla="*/ 119 h 119"/>
                <a:gd name="T8" fmla="*/ 0 w 27"/>
                <a:gd name="T9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9" name="Freeform 1028"/>
            <p:cNvSpPr>
              <a:spLocks/>
            </p:cNvSpPr>
            <p:nvPr/>
          </p:nvSpPr>
          <p:spPr bwMode="auto">
            <a:xfrm>
              <a:off x="916" y="3149"/>
              <a:ext cx="127" cy="119"/>
            </a:xfrm>
            <a:custGeom>
              <a:avLst/>
              <a:gdLst>
                <a:gd name="T0" fmla="*/ 3 w 14"/>
                <a:gd name="T1" fmla="*/ 0 h 13"/>
                <a:gd name="T2" fmla="*/ 0 w 14"/>
                <a:gd name="T3" fmla="*/ 4 h 13"/>
                <a:gd name="T4" fmla="*/ 0 w 14"/>
                <a:gd name="T5" fmla="*/ 13 h 13"/>
                <a:gd name="T6" fmla="*/ 11 w 14"/>
                <a:gd name="T7" fmla="*/ 13 h 13"/>
                <a:gd name="T8" fmla="*/ 14 w 14"/>
                <a:gd name="T9" fmla="*/ 10 h 13"/>
                <a:gd name="T10" fmla="*/ 14 w 14"/>
                <a:gd name="T11" fmla="*/ 0 h 13"/>
                <a:gd name="T12" fmla="*/ 3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0" name="Freeform 1029"/>
            <p:cNvSpPr>
              <a:spLocks/>
            </p:cNvSpPr>
            <p:nvPr/>
          </p:nvSpPr>
          <p:spPr bwMode="auto">
            <a:xfrm>
              <a:off x="916" y="3149"/>
              <a:ext cx="127" cy="36"/>
            </a:xfrm>
            <a:custGeom>
              <a:avLst/>
              <a:gdLst>
                <a:gd name="T0" fmla="*/ 0 w 14"/>
                <a:gd name="T1" fmla="*/ 4 h 4"/>
                <a:gd name="T2" fmla="*/ 11 w 14"/>
                <a:gd name="T3" fmla="*/ 4 h 4"/>
                <a:gd name="T4" fmla="*/ 14 w 1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1" name="Line 608"/>
            <p:cNvSpPr>
              <a:spLocks noChangeShapeType="1"/>
            </p:cNvSpPr>
            <p:nvPr/>
          </p:nvSpPr>
          <p:spPr bwMode="auto">
            <a:xfrm>
              <a:off x="1016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74247" y="4665680"/>
            <a:ext cx="201612" cy="188912"/>
            <a:chOff x="1025" y="3149"/>
            <a:chExt cx="127" cy="119"/>
          </a:xfrm>
        </p:grpSpPr>
        <p:sp>
          <p:nvSpPr>
            <p:cNvPr id="1019" name="Freeform 1018"/>
            <p:cNvSpPr>
              <a:spLocks/>
            </p:cNvSpPr>
            <p:nvPr/>
          </p:nvSpPr>
          <p:spPr bwMode="auto">
            <a:xfrm>
              <a:off x="1025" y="3149"/>
              <a:ext cx="127" cy="119"/>
            </a:xfrm>
            <a:custGeom>
              <a:avLst/>
              <a:gdLst>
                <a:gd name="T0" fmla="*/ 27 w 127"/>
                <a:gd name="T1" fmla="*/ 0 h 119"/>
                <a:gd name="T2" fmla="*/ 0 w 127"/>
                <a:gd name="T3" fmla="*/ 36 h 119"/>
                <a:gd name="T4" fmla="*/ 0 w 127"/>
                <a:gd name="T5" fmla="*/ 119 h 119"/>
                <a:gd name="T6" fmla="*/ 100 w 127"/>
                <a:gd name="T7" fmla="*/ 119 h 119"/>
                <a:gd name="T8" fmla="*/ 127 w 127"/>
                <a:gd name="T9" fmla="*/ 91 h 119"/>
                <a:gd name="T10" fmla="*/ 127 w 127"/>
                <a:gd name="T11" fmla="*/ 0 h 119"/>
                <a:gd name="T12" fmla="*/ 27 w 12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1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0" name="Freeform 1019"/>
            <p:cNvSpPr>
              <a:spLocks/>
            </p:cNvSpPr>
            <p:nvPr/>
          </p:nvSpPr>
          <p:spPr bwMode="auto">
            <a:xfrm>
              <a:off x="1025" y="3149"/>
              <a:ext cx="127" cy="36"/>
            </a:xfrm>
            <a:custGeom>
              <a:avLst/>
              <a:gdLst>
                <a:gd name="T0" fmla="*/ 0 w 127"/>
                <a:gd name="T1" fmla="*/ 36 h 36"/>
                <a:gd name="T2" fmla="*/ 100 w 127"/>
                <a:gd name="T3" fmla="*/ 36 h 36"/>
                <a:gd name="T4" fmla="*/ 127 w 127"/>
                <a:gd name="T5" fmla="*/ 0 h 36"/>
                <a:gd name="T6" fmla="*/ 27 w 127"/>
                <a:gd name="T7" fmla="*/ 0 h 36"/>
                <a:gd name="T8" fmla="*/ 0 w 12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6">
                  <a:moveTo>
                    <a:pt x="0" y="36"/>
                  </a:moveTo>
                  <a:lnTo>
                    <a:pt x="100" y="36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1" name="Freeform 1020"/>
            <p:cNvSpPr>
              <a:spLocks/>
            </p:cNvSpPr>
            <p:nvPr/>
          </p:nvSpPr>
          <p:spPr bwMode="auto">
            <a:xfrm>
              <a:off x="1125" y="3149"/>
              <a:ext cx="27" cy="119"/>
            </a:xfrm>
            <a:custGeom>
              <a:avLst/>
              <a:gdLst>
                <a:gd name="T0" fmla="*/ 0 w 27"/>
                <a:gd name="T1" fmla="*/ 36 h 119"/>
                <a:gd name="T2" fmla="*/ 27 w 27"/>
                <a:gd name="T3" fmla="*/ 0 h 119"/>
                <a:gd name="T4" fmla="*/ 27 w 27"/>
                <a:gd name="T5" fmla="*/ 91 h 119"/>
                <a:gd name="T6" fmla="*/ 0 w 27"/>
                <a:gd name="T7" fmla="*/ 119 h 119"/>
                <a:gd name="T8" fmla="*/ 0 w 27"/>
                <a:gd name="T9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2" name="Freeform 1021"/>
            <p:cNvSpPr>
              <a:spLocks/>
            </p:cNvSpPr>
            <p:nvPr/>
          </p:nvSpPr>
          <p:spPr bwMode="auto">
            <a:xfrm>
              <a:off x="1025" y="3149"/>
              <a:ext cx="127" cy="119"/>
            </a:xfrm>
            <a:custGeom>
              <a:avLst/>
              <a:gdLst>
                <a:gd name="T0" fmla="*/ 3 w 14"/>
                <a:gd name="T1" fmla="*/ 0 h 13"/>
                <a:gd name="T2" fmla="*/ 0 w 14"/>
                <a:gd name="T3" fmla="*/ 4 h 13"/>
                <a:gd name="T4" fmla="*/ 0 w 14"/>
                <a:gd name="T5" fmla="*/ 13 h 13"/>
                <a:gd name="T6" fmla="*/ 11 w 14"/>
                <a:gd name="T7" fmla="*/ 13 h 13"/>
                <a:gd name="T8" fmla="*/ 14 w 14"/>
                <a:gd name="T9" fmla="*/ 10 h 13"/>
                <a:gd name="T10" fmla="*/ 14 w 14"/>
                <a:gd name="T11" fmla="*/ 0 h 13"/>
                <a:gd name="T12" fmla="*/ 3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3" name="Freeform 1022"/>
            <p:cNvSpPr>
              <a:spLocks/>
            </p:cNvSpPr>
            <p:nvPr/>
          </p:nvSpPr>
          <p:spPr bwMode="auto">
            <a:xfrm>
              <a:off x="1025" y="3149"/>
              <a:ext cx="127" cy="36"/>
            </a:xfrm>
            <a:custGeom>
              <a:avLst/>
              <a:gdLst>
                <a:gd name="T0" fmla="*/ 0 w 14"/>
                <a:gd name="T1" fmla="*/ 4 h 4"/>
                <a:gd name="T2" fmla="*/ 11 w 14"/>
                <a:gd name="T3" fmla="*/ 4 h 4"/>
                <a:gd name="T4" fmla="*/ 14 w 1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4" name="Line 615"/>
            <p:cNvSpPr>
              <a:spLocks noChangeShapeType="1"/>
            </p:cNvSpPr>
            <p:nvPr/>
          </p:nvSpPr>
          <p:spPr bwMode="auto">
            <a:xfrm>
              <a:off x="1125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47284" y="4665680"/>
            <a:ext cx="546100" cy="493712"/>
            <a:chOff x="1134" y="3149"/>
            <a:chExt cx="344" cy="311"/>
          </a:xfrm>
        </p:grpSpPr>
        <p:grpSp>
          <p:nvGrpSpPr>
            <p:cNvPr id="953" name="Group 952"/>
            <p:cNvGrpSpPr>
              <a:grpSpLocks/>
            </p:cNvGrpSpPr>
            <p:nvPr/>
          </p:nvGrpSpPr>
          <p:grpSpPr bwMode="auto">
            <a:xfrm>
              <a:off x="1134" y="3341"/>
              <a:ext cx="344" cy="119"/>
              <a:chOff x="1134" y="3341"/>
              <a:chExt cx="344" cy="119"/>
            </a:xfrm>
          </p:grpSpPr>
          <p:grpSp>
            <p:nvGrpSpPr>
              <p:cNvPr id="998" name="Group 997"/>
              <p:cNvGrpSpPr>
                <a:grpSpLocks/>
              </p:cNvGrpSpPr>
              <p:nvPr/>
            </p:nvGrpSpPr>
            <p:grpSpPr bwMode="auto">
              <a:xfrm>
                <a:off x="1134" y="3341"/>
                <a:ext cx="127" cy="119"/>
                <a:chOff x="1134" y="3341"/>
                <a:chExt cx="127" cy="119"/>
              </a:xfrm>
            </p:grpSpPr>
            <p:sp>
              <p:nvSpPr>
                <p:cNvPr id="1013" name="Freeform 1012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4" name="Freeform 1013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99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5" name="Freeform 1014"/>
                <p:cNvSpPr>
                  <a:spLocks/>
                </p:cNvSpPr>
                <p:nvPr/>
              </p:nvSpPr>
              <p:spPr bwMode="auto">
                <a:xfrm>
                  <a:off x="1233" y="3341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6" name="Freeform 1015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7" name="Freeform 1016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8" name="Line 624"/>
                <p:cNvSpPr>
                  <a:spLocks noChangeShapeType="1"/>
                </p:cNvSpPr>
                <p:nvPr/>
              </p:nvSpPr>
              <p:spPr bwMode="auto">
                <a:xfrm>
                  <a:off x="1233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99" name="Group 998"/>
              <p:cNvGrpSpPr>
                <a:grpSpLocks/>
              </p:cNvGrpSpPr>
              <p:nvPr/>
            </p:nvGrpSpPr>
            <p:grpSpPr bwMode="auto">
              <a:xfrm>
                <a:off x="1243" y="3341"/>
                <a:ext cx="127" cy="119"/>
                <a:chOff x="1243" y="3341"/>
                <a:chExt cx="127" cy="119"/>
              </a:xfrm>
            </p:grpSpPr>
            <p:sp>
              <p:nvSpPr>
                <p:cNvPr id="1007" name="Freeform 1006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8" name="Freeform 1007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99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9" name="Freeform 1008"/>
                <p:cNvSpPr>
                  <a:spLocks/>
                </p:cNvSpPr>
                <p:nvPr/>
              </p:nvSpPr>
              <p:spPr bwMode="auto">
                <a:xfrm>
                  <a:off x="1342" y="3341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0" name="Freeform 1009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1" name="Freeform 1010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2" name="Line 631"/>
                <p:cNvSpPr>
                  <a:spLocks noChangeShapeType="1"/>
                </p:cNvSpPr>
                <p:nvPr/>
              </p:nvSpPr>
              <p:spPr bwMode="auto">
                <a:xfrm>
                  <a:off x="1342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00" name="Group 999"/>
              <p:cNvGrpSpPr>
                <a:grpSpLocks/>
              </p:cNvGrpSpPr>
              <p:nvPr/>
            </p:nvGrpSpPr>
            <p:grpSpPr bwMode="auto">
              <a:xfrm>
                <a:off x="1351" y="3341"/>
                <a:ext cx="127" cy="119"/>
                <a:chOff x="1351" y="3341"/>
                <a:chExt cx="127" cy="119"/>
              </a:xfrm>
            </p:grpSpPr>
            <p:sp>
              <p:nvSpPr>
                <p:cNvPr id="1001" name="Freeform 1000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119"/>
                </a:xfrm>
                <a:custGeom>
                  <a:avLst/>
                  <a:gdLst>
                    <a:gd name="T0" fmla="*/ 28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8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2" name="Freeform 1001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8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3" name="Freeform 1002"/>
                <p:cNvSpPr>
                  <a:spLocks/>
                </p:cNvSpPr>
                <p:nvPr/>
              </p:nvSpPr>
              <p:spPr bwMode="auto">
                <a:xfrm>
                  <a:off x="1451" y="3341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4" name="Freeform 1003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5" name="Freeform 1004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6" name="Line 638"/>
                <p:cNvSpPr>
                  <a:spLocks noChangeShapeType="1"/>
                </p:cNvSpPr>
                <p:nvPr/>
              </p:nvSpPr>
              <p:spPr bwMode="auto">
                <a:xfrm>
                  <a:off x="1451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954" name="Group 953"/>
            <p:cNvGrpSpPr>
              <a:grpSpLocks/>
            </p:cNvGrpSpPr>
            <p:nvPr/>
          </p:nvGrpSpPr>
          <p:grpSpPr bwMode="auto">
            <a:xfrm>
              <a:off x="1134" y="3249"/>
              <a:ext cx="344" cy="110"/>
              <a:chOff x="1134" y="3249"/>
              <a:chExt cx="344" cy="110"/>
            </a:xfrm>
          </p:grpSpPr>
          <p:grpSp>
            <p:nvGrpSpPr>
              <p:cNvPr id="977" name="Group 976"/>
              <p:cNvGrpSpPr>
                <a:grpSpLocks/>
              </p:cNvGrpSpPr>
              <p:nvPr/>
            </p:nvGrpSpPr>
            <p:grpSpPr bwMode="auto">
              <a:xfrm>
                <a:off x="1134" y="3249"/>
                <a:ext cx="127" cy="110"/>
                <a:chOff x="1134" y="3249"/>
                <a:chExt cx="127" cy="110"/>
              </a:xfrm>
            </p:grpSpPr>
            <p:sp>
              <p:nvSpPr>
                <p:cNvPr id="992" name="Freeform 991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8 h 110"/>
                    <a:gd name="T4" fmla="*/ 0 w 127"/>
                    <a:gd name="T5" fmla="*/ 110 h 110"/>
                    <a:gd name="T6" fmla="*/ 99 w 127"/>
                    <a:gd name="T7" fmla="*/ 110 h 110"/>
                    <a:gd name="T8" fmla="*/ 127 w 127"/>
                    <a:gd name="T9" fmla="*/ 83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99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3" name="Freeform 992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4" name="Freeform 993"/>
                <p:cNvSpPr>
                  <a:spLocks/>
                </p:cNvSpPr>
                <p:nvPr/>
              </p:nvSpPr>
              <p:spPr bwMode="auto">
                <a:xfrm>
                  <a:off x="1233" y="3249"/>
                  <a:ext cx="28" cy="110"/>
                </a:xfrm>
                <a:custGeom>
                  <a:avLst/>
                  <a:gdLst>
                    <a:gd name="T0" fmla="*/ 0 w 28"/>
                    <a:gd name="T1" fmla="*/ 28 h 110"/>
                    <a:gd name="T2" fmla="*/ 28 w 28"/>
                    <a:gd name="T3" fmla="*/ 0 h 110"/>
                    <a:gd name="T4" fmla="*/ 28 w 28"/>
                    <a:gd name="T5" fmla="*/ 83 h 110"/>
                    <a:gd name="T6" fmla="*/ 0 w 28"/>
                    <a:gd name="T7" fmla="*/ 110 h 110"/>
                    <a:gd name="T8" fmla="*/ 0 w 28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5" name="Freeform 994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6" name="Freeform 995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7" name="Line 646"/>
                <p:cNvSpPr>
                  <a:spLocks noChangeShapeType="1"/>
                </p:cNvSpPr>
                <p:nvPr/>
              </p:nvSpPr>
              <p:spPr bwMode="auto">
                <a:xfrm>
                  <a:off x="1233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78" name="Group 977"/>
              <p:cNvGrpSpPr>
                <a:grpSpLocks/>
              </p:cNvGrpSpPr>
              <p:nvPr/>
            </p:nvGrpSpPr>
            <p:grpSpPr bwMode="auto">
              <a:xfrm>
                <a:off x="1243" y="3249"/>
                <a:ext cx="127" cy="110"/>
                <a:chOff x="1243" y="3249"/>
                <a:chExt cx="127" cy="110"/>
              </a:xfrm>
            </p:grpSpPr>
            <p:sp>
              <p:nvSpPr>
                <p:cNvPr id="986" name="Freeform 985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8 h 110"/>
                    <a:gd name="T4" fmla="*/ 0 w 127"/>
                    <a:gd name="T5" fmla="*/ 110 h 110"/>
                    <a:gd name="T6" fmla="*/ 99 w 127"/>
                    <a:gd name="T7" fmla="*/ 110 h 110"/>
                    <a:gd name="T8" fmla="*/ 127 w 127"/>
                    <a:gd name="T9" fmla="*/ 83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99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7" name="Freeform 986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8" name="Freeform 987"/>
                <p:cNvSpPr>
                  <a:spLocks/>
                </p:cNvSpPr>
                <p:nvPr/>
              </p:nvSpPr>
              <p:spPr bwMode="auto">
                <a:xfrm>
                  <a:off x="1342" y="3249"/>
                  <a:ext cx="28" cy="110"/>
                </a:xfrm>
                <a:custGeom>
                  <a:avLst/>
                  <a:gdLst>
                    <a:gd name="T0" fmla="*/ 0 w 28"/>
                    <a:gd name="T1" fmla="*/ 28 h 110"/>
                    <a:gd name="T2" fmla="*/ 28 w 28"/>
                    <a:gd name="T3" fmla="*/ 0 h 110"/>
                    <a:gd name="T4" fmla="*/ 28 w 28"/>
                    <a:gd name="T5" fmla="*/ 83 h 110"/>
                    <a:gd name="T6" fmla="*/ 0 w 28"/>
                    <a:gd name="T7" fmla="*/ 110 h 110"/>
                    <a:gd name="T8" fmla="*/ 0 w 28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9" name="Freeform 988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0" name="Freeform 989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1" name="Line 653"/>
                <p:cNvSpPr>
                  <a:spLocks noChangeShapeType="1"/>
                </p:cNvSpPr>
                <p:nvPr/>
              </p:nvSpPr>
              <p:spPr bwMode="auto">
                <a:xfrm>
                  <a:off x="1342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79" name="Group 978"/>
              <p:cNvGrpSpPr>
                <a:grpSpLocks/>
              </p:cNvGrpSpPr>
              <p:nvPr/>
            </p:nvGrpSpPr>
            <p:grpSpPr bwMode="auto">
              <a:xfrm>
                <a:off x="1351" y="3249"/>
                <a:ext cx="127" cy="110"/>
                <a:chOff x="1351" y="3249"/>
                <a:chExt cx="127" cy="110"/>
              </a:xfrm>
            </p:grpSpPr>
            <p:sp>
              <p:nvSpPr>
                <p:cNvPr id="980" name="Freeform 979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110"/>
                </a:xfrm>
                <a:custGeom>
                  <a:avLst/>
                  <a:gdLst>
                    <a:gd name="T0" fmla="*/ 28 w 127"/>
                    <a:gd name="T1" fmla="*/ 0 h 110"/>
                    <a:gd name="T2" fmla="*/ 0 w 127"/>
                    <a:gd name="T3" fmla="*/ 28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3 h 110"/>
                    <a:gd name="T10" fmla="*/ 127 w 127"/>
                    <a:gd name="T11" fmla="*/ 0 h 110"/>
                    <a:gd name="T12" fmla="*/ 28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1" name="Freeform 980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8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2" name="Freeform 981"/>
                <p:cNvSpPr>
                  <a:spLocks/>
                </p:cNvSpPr>
                <p:nvPr/>
              </p:nvSpPr>
              <p:spPr bwMode="auto">
                <a:xfrm>
                  <a:off x="1451" y="3249"/>
                  <a:ext cx="27" cy="110"/>
                </a:xfrm>
                <a:custGeom>
                  <a:avLst/>
                  <a:gdLst>
                    <a:gd name="T0" fmla="*/ 0 w 27"/>
                    <a:gd name="T1" fmla="*/ 28 h 110"/>
                    <a:gd name="T2" fmla="*/ 27 w 27"/>
                    <a:gd name="T3" fmla="*/ 0 h 110"/>
                    <a:gd name="T4" fmla="*/ 27 w 27"/>
                    <a:gd name="T5" fmla="*/ 83 h 110"/>
                    <a:gd name="T6" fmla="*/ 0 w 27"/>
                    <a:gd name="T7" fmla="*/ 110 h 110"/>
                    <a:gd name="T8" fmla="*/ 0 w 27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3" name="Freeform 982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4" name="Freeform 983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5" name="Line 660"/>
                <p:cNvSpPr>
                  <a:spLocks noChangeShapeType="1"/>
                </p:cNvSpPr>
                <p:nvPr/>
              </p:nvSpPr>
              <p:spPr bwMode="auto">
                <a:xfrm>
                  <a:off x="1451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955" name="Group 954"/>
            <p:cNvGrpSpPr>
              <a:grpSpLocks/>
            </p:cNvGrpSpPr>
            <p:nvPr/>
          </p:nvGrpSpPr>
          <p:grpSpPr bwMode="auto">
            <a:xfrm>
              <a:off x="1134" y="3149"/>
              <a:ext cx="344" cy="119"/>
              <a:chOff x="1134" y="3149"/>
              <a:chExt cx="344" cy="119"/>
            </a:xfrm>
          </p:grpSpPr>
          <p:grpSp>
            <p:nvGrpSpPr>
              <p:cNvPr id="956" name="Group 955"/>
              <p:cNvGrpSpPr>
                <a:grpSpLocks/>
              </p:cNvGrpSpPr>
              <p:nvPr/>
            </p:nvGrpSpPr>
            <p:grpSpPr bwMode="auto">
              <a:xfrm>
                <a:off x="1134" y="3149"/>
                <a:ext cx="127" cy="119"/>
                <a:chOff x="1134" y="3149"/>
                <a:chExt cx="127" cy="119"/>
              </a:xfrm>
            </p:grpSpPr>
            <p:sp>
              <p:nvSpPr>
                <p:cNvPr id="971" name="Freeform 970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6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2" name="Freeform 971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36"/>
                </a:xfrm>
                <a:custGeom>
                  <a:avLst/>
                  <a:gdLst>
                    <a:gd name="T0" fmla="*/ 0 w 127"/>
                    <a:gd name="T1" fmla="*/ 36 h 36"/>
                    <a:gd name="T2" fmla="*/ 99 w 127"/>
                    <a:gd name="T3" fmla="*/ 36 h 36"/>
                    <a:gd name="T4" fmla="*/ 127 w 127"/>
                    <a:gd name="T5" fmla="*/ 0 h 36"/>
                    <a:gd name="T6" fmla="*/ 27 w 127"/>
                    <a:gd name="T7" fmla="*/ 0 h 36"/>
                    <a:gd name="T8" fmla="*/ 0 w 12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99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3" name="Freeform 972"/>
                <p:cNvSpPr>
                  <a:spLocks/>
                </p:cNvSpPr>
                <p:nvPr/>
              </p:nvSpPr>
              <p:spPr bwMode="auto">
                <a:xfrm>
                  <a:off x="1233" y="3149"/>
                  <a:ext cx="28" cy="119"/>
                </a:xfrm>
                <a:custGeom>
                  <a:avLst/>
                  <a:gdLst>
                    <a:gd name="T0" fmla="*/ 0 w 28"/>
                    <a:gd name="T1" fmla="*/ 36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4" name="Freeform 973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5" name="Freeform 974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36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6" name="Line 668"/>
                <p:cNvSpPr>
                  <a:spLocks noChangeShapeType="1"/>
                </p:cNvSpPr>
                <p:nvPr/>
              </p:nvSpPr>
              <p:spPr bwMode="auto">
                <a:xfrm>
                  <a:off x="1233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57" name="Group 956"/>
              <p:cNvGrpSpPr>
                <a:grpSpLocks/>
              </p:cNvGrpSpPr>
              <p:nvPr/>
            </p:nvGrpSpPr>
            <p:grpSpPr bwMode="auto">
              <a:xfrm>
                <a:off x="1243" y="3149"/>
                <a:ext cx="127" cy="119"/>
                <a:chOff x="1243" y="3149"/>
                <a:chExt cx="127" cy="119"/>
              </a:xfrm>
            </p:grpSpPr>
            <p:sp>
              <p:nvSpPr>
                <p:cNvPr id="965" name="Freeform 964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6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6" name="Freeform 965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36"/>
                </a:xfrm>
                <a:custGeom>
                  <a:avLst/>
                  <a:gdLst>
                    <a:gd name="T0" fmla="*/ 0 w 127"/>
                    <a:gd name="T1" fmla="*/ 36 h 36"/>
                    <a:gd name="T2" fmla="*/ 99 w 127"/>
                    <a:gd name="T3" fmla="*/ 36 h 36"/>
                    <a:gd name="T4" fmla="*/ 127 w 127"/>
                    <a:gd name="T5" fmla="*/ 0 h 36"/>
                    <a:gd name="T6" fmla="*/ 27 w 127"/>
                    <a:gd name="T7" fmla="*/ 0 h 36"/>
                    <a:gd name="T8" fmla="*/ 0 w 12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99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7" name="Freeform 966"/>
                <p:cNvSpPr>
                  <a:spLocks/>
                </p:cNvSpPr>
                <p:nvPr/>
              </p:nvSpPr>
              <p:spPr bwMode="auto">
                <a:xfrm>
                  <a:off x="1342" y="3149"/>
                  <a:ext cx="28" cy="119"/>
                </a:xfrm>
                <a:custGeom>
                  <a:avLst/>
                  <a:gdLst>
                    <a:gd name="T0" fmla="*/ 0 w 28"/>
                    <a:gd name="T1" fmla="*/ 36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8" name="Freeform 967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9" name="Freeform 968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36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0" name="Line 675"/>
                <p:cNvSpPr>
                  <a:spLocks noChangeShapeType="1"/>
                </p:cNvSpPr>
                <p:nvPr/>
              </p:nvSpPr>
              <p:spPr bwMode="auto">
                <a:xfrm>
                  <a:off x="1342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58" name="Group 957"/>
              <p:cNvGrpSpPr>
                <a:grpSpLocks/>
              </p:cNvGrpSpPr>
              <p:nvPr/>
            </p:nvGrpSpPr>
            <p:grpSpPr bwMode="auto">
              <a:xfrm>
                <a:off x="1351" y="3149"/>
                <a:ext cx="127" cy="119"/>
                <a:chOff x="1351" y="3149"/>
                <a:chExt cx="127" cy="119"/>
              </a:xfrm>
            </p:grpSpPr>
            <p:sp>
              <p:nvSpPr>
                <p:cNvPr id="959" name="Freeform 958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119"/>
                </a:xfrm>
                <a:custGeom>
                  <a:avLst/>
                  <a:gdLst>
                    <a:gd name="T0" fmla="*/ 28 w 127"/>
                    <a:gd name="T1" fmla="*/ 0 h 119"/>
                    <a:gd name="T2" fmla="*/ 0 w 127"/>
                    <a:gd name="T3" fmla="*/ 36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8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0" name="Freeform 959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36"/>
                </a:xfrm>
                <a:custGeom>
                  <a:avLst/>
                  <a:gdLst>
                    <a:gd name="T0" fmla="*/ 0 w 127"/>
                    <a:gd name="T1" fmla="*/ 36 h 36"/>
                    <a:gd name="T2" fmla="*/ 100 w 127"/>
                    <a:gd name="T3" fmla="*/ 36 h 36"/>
                    <a:gd name="T4" fmla="*/ 127 w 127"/>
                    <a:gd name="T5" fmla="*/ 0 h 36"/>
                    <a:gd name="T6" fmla="*/ 28 w 127"/>
                    <a:gd name="T7" fmla="*/ 0 h 36"/>
                    <a:gd name="T8" fmla="*/ 0 w 12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1" name="Freeform 960"/>
                <p:cNvSpPr>
                  <a:spLocks/>
                </p:cNvSpPr>
                <p:nvPr/>
              </p:nvSpPr>
              <p:spPr bwMode="auto">
                <a:xfrm>
                  <a:off x="1451" y="3149"/>
                  <a:ext cx="27" cy="119"/>
                </a:xfrm>
                <a:custGeom>
                  <a:avLst/>
                  <a:gdLst>
                    <a:gd name="T0" fmla="*/ 0 w 27"/>
                    <a:gd name="T1" fmla="*/ 36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2" name="Freeform 961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3" name="Freeform 962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36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4" name="Line 682"/>
                <p:cNvSpPr>
                  <a:spLocks noChangeShapeType="1"/>
                </p:cNvSpPr>
                <p:nvPr/>
              </p:nvSpPr>
              <p:spPr bwMode="auto">
                <a:xfrm>
                  <a:off x="1451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64809" y="4665680"/>
            <a:ext cx="547688" cy="493712"/>
            <a:chOff x="1460" y="3149"/>
            <a:chExt cx="345" cy="311"/>
          </a:xfrm>
        </p:grpSpPr>
        <p:grpSp>
          <p:nvGrpSpPr>
            <p:cNvPr id="887" name="Group 886"/>
            <p:cNvGrpSpPr>
              <a:grpSpLocks/>
            </p:cNvGrpSpPr>
            <p:nvPr/>
          </p:nvGrpSpPr>
          <p:grpSpPr bwMode="auto">
            <a:xfrm>
              <a:off x="1460" y="3341"/>
              <a:ext cx="345" cy="119"/>
              <a:chOff x="1460" y="3341"/>
              <a:chExt cx="345" cy="119"/>
            </a:xfrm>
          </p:grpSpPr>
          <p:grpSp>
            <p:nvGrpSpPr>
              <p:cNvPr id="932" name="Group 931"/>
              <p:cNvGrpSpPr>
                <a:grpSpLocks/>
              </p:cNvGrpSpPr>
              <p:nvPr/>
            </p:nvGrpSpPr>
            <p:grpSpPr bwMode="auto">
              <a:xfrm>
                <a:off x="1460" y="3341"/>
                <a:ext cx="127" cy="119"/>
                <a:chOff x="1460" y="3341"/>
                <a:chExt cx="127" cy="119"/>
              </a:xfrm>
            </p:grpSpPr>
            <p:sp>
              <p:nvSpPr>
                <p:cNvPr id="947" name="Freeform 946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8" name="Freeform 947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9" name="Freeform 948"/>
                <p:cNvSpPr>
                  <a:spLocks/>
                </p:cNvSpPr>
                <p:nvPr/>
              </p:nvSpPr>
              <p:spPr bwMode="auto">
                <a:xfrm>
                  <a:off x="1560" y="3341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0" name="Freeform 949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1" name="Freeform 950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2" name="Line 691"/>
                <p:cNvSpPr>
                  <a:spLocks noChangeShapeType="1"/>
                </p:cNvSpPr>
                <p:nvPr/>
              </p:nvSpPr>
              <p:spPr bwMode="auto">
                <a:xfrm>
                  <a:off x="1560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33" name="Group 932"/>
              <p:cNvGrpSpPr>
                <a:grpSpLocks/>
              </p:cNvGrpSpPr>
              <p:nvPr/>
            </p:nvGrpSpPr>
            <p:grpSpPr bwMode="auto">
              <a:xfrm>
                <a:off x="1569" y="3341"/>
                <a:ext cx="136" cy="119"/>
                <a:chOff x="1569" y="3341"/>
                <a:chExt cx="136" cy="119"/>
              </a:xfrm>
            </p:grpSpPr>
            <p:sp>
              <p:nvSpPr>
                <p:cNvPr id="941" name="Freeform 940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0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2" name="Freeform 941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0 w 136"/>
                    <a:gd name="T3" fmla="*/ 27 h 27"/>
                    <a:gd name="T4" fmla="*/ 136 w 136"/>
                    <a:gd name="T5" fmla="*/ 0 h 27"/>
                    <a:gd name="T6" fmla="*/ 27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3" name="Freeform 942"/>
                <p:cNvSpPr>
                  <a:spLocks/>
                </p:cNvSpPr>
                <p:nvPr/>
              </p:nvSpPr>
              <p:spPr bwMode="auto">
                <a:xfrm>
                  <a:off x="1669" y="3341"/>
                  <a:ext cx="36" cy="119"/>
                </a:xfrm>
                <a:custGeom>
                  <a:avLst/>
                  <a:gdLst>
                    <a:gd name="T0" fmla="*/ 0 w 36"/>
                    <a:gd name="T1" fmla="*/ 27 h 119"/>
                    <a:gd name="T2" fmla="*/ 36 w 36"/>
                    <a:gd name="T3" fmla="*/ 0 h 119"/>
                    <a:gd name="T4" fmla="*/ 36 w 36"/>
                    <a:gd name="T5" fmla="*/ 91 h 119"/>
                    <a:gd name="T6" fmla="*/ 0 w 36"/>
                    <a:gd name="T7" fmla="*/ 119 h 119"/>
                    <a:gd name="T8" fmla="*/ 0 w 36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9">
                      <a:moveTo>
                        <a:pt x="0" y="27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4" name="Freeform 943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1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5" name="Freeform 944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1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6" name="Line 698"/>
                <p:cNvSpPr>
                  <a:spLocks noChangeShapeType="1"/>
                </p:cNvSpPr>
                <p:nvPr/>
              </p:nvSpPr>
              <p:spPr bwMode="auto">
                <a:xfrm>
                  <a:off x="1669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34" name="Group 933"/>
              <p:cNvGrpSpPr>
                <a:grpSpLocks/>
              </p:cNvGrpSpPr>
              <p:nvPr/>
            </p:nvGrpSpPr>
            <p:grpSpPr bwMode="auto">
              <a:xfrm>
                <a:off x="1678" y="3341"/>
                <a:ext cx="127" cy="119"/>
                <a:chOff x="1678" y="3341"/>
                <a:chExt cx="127" cy="119"/>
              </a:xfrm>
            </p:grpSpPr>
            <p:sp>
              <p:nvSpPr>
                <p:cNvPr id="935" name="Freeform 934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6" name="Freeform 935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7" name="Freeform 936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8" name="Freeform 937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9" name="Freeform 938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0" name="Line 705"/>
                <p:cNvSpPr>
                  <a:spLocks noChangeShapeType="1"/>
                </p:cNvSpPr>
                <p:nvPr/>
              </p:nvSpPr>
              <p:spPr bwMode="auto">
                <a:xfrm>
                  <a:off x="1778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888" name="Group 887"/>
            <p:cNvGrpSpPr>
              <a:grpSpLocks/>
            </p:cNvGrpSpPr>
            <p:nvPr/>
          </p:nvGrpSpPr>
          <p:grpSpPr bwMode="auto">
            <a:xfrm>
              <a:off x="1460" y="3249"/>
              <a:ext cx="345" cy="110"/>
              <a:chOff x="1460" y="3249"/>
              <a:chExt cx="345" cy="110"/>
            </a:xfrm>
          </p:grpSpPr>
          <p:grpSp>
            <p:nvGrpSpPr>
              <p:cNvPr id="911" name="Group 910"/>
              <p:cNvGrpSpPr>
                <a:grpSpLocks/>
              </p:cNvGrpSpPr>
              <p:nvPr/>
            </p:nvGrpSpPr>
            <p:grpSpPr bwMode="auto">
              <a:xfrm>
                <a:off x="1460" y="3249"/>
                <a:ext cx="127" cy="110"/>
                <a:chOff x="1460" y="3249"/>
                <a:chExt cx="127" cy="110"/>
              </a:xfrm>
            </p:grpSpPr>
            <p:sp>
              <p:nvSpPr>
                <p:cNvPr id="926" name="Freeform 925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8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3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7" name="Freeform 926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8" name="Freeform 927"/>
                <p:cNvSpPr>
                  <a:spLocks/>
                </p:cNvSpPr>
                <p:nvPr/>
              </p:nvSpPr>
              <p:spPr bwMode="auto">
                <a:xfrm>
                  <a:off x="1560" y="3249"/>
                  <a:ext cx="27" cy="110"/>
                </a:xfrm>
                <a:custGeom>
                  <a:avLst/>
                  <a:gdLst>
                    <a:gd name="T0" fmla="*/ 0 w 27"/>
                    <a:gd name="T1" fmla="*/ 28 h 110"/>
                    <a:gd name="T2" fmla="*/ 27 w 27"/>
                    <a:gd name="T3" fmla="*/ 0 h 110"/>
                    <a:gd name="T4" fmla="*/ 27 w 27"/>
                    <a:gd name="T5" fmla="*/ 83 h 110"/>
                    <a:gd name="T6" fmla="*/ 0 w 27"/>
                    <a:gd name="T7" fmla="*/ 110 h 110"/>
                    <a:gd name="T8" fmla="*/ 0 w 27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9" name="Freeform 928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0" name="Freeform 929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1" name="Line 713"/>
                <p:cNvSpPr>
                  <a:spLocks noChangeShapeType="1"/>
                </p:cNvSpPr>
                <p:nvPr/>
              </p:nvSpPr>
              <p:spPr bwMode="auto">
                <a:xfrm>
                  <a:off x="1560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12" name="Group 911"/>
              <p:cNvGrpSpPr>
                <a:grpSpLocks/>
              </p:cNvGrpSpPr>
              <p:nvPr/>
            </p:nvGrpSpPr>
            <p:grpSpPr bwMode="auto">
              <a:xfrm>
                <a:off x="1569" y="3249"/>
                <a:ext cx="136" cy="110"/>
                <a:chOff x="1569" y="3249"/>
                <a:chExt cx="136" cy="110"/>
              </a:xfrm>
            </p:grpSpPr>
            <p:sp>
              <p:nvSpPr>
                <p:cNvPr id="920" name="Freeform 919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110"/>
                </a:xfrm>
                <a:custGeom>
                  <a:avLst/>
                  <a:gdLst>
                    <a:gd name="T0" fmla="*/ 27 w 136"/>
                    <a:gd name="T1" fmla="*/ 0 h 110"/>
                    <a:gd name="T2" fmla="*/ 0 w 136"/>
                    <a:gd name="T3" fmla="*/ 28 h 110"/>
                    <a:gd name="T4" fmla="*/ 0 w 136"/>
                    <a:gd name="T5" fmla="*/ 110 h 110"/>
                    <a:gd name="T6" fmla="*/ 100 w 136"/>
                    <a:gd name="T7" fmla="*/ 110 h 110"/>
                    <a:gd name="T8" fmla="*/ 136 w 136"/>
                    <a:gd name="T9" fmla="*/ 83 h 110"/>
                    <a:gd name="T10" fmla="*/ 136 w 136"/>
                    <a:gd name="T11" fmla="*/ 0 h 110"/>
                    <a:gd name="T12" fmla="*/ 27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1" name="Freeform 920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0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2" name="Freeform 921"/>
                <p:cNvSpPr>
                  <a:spLocks/>
                </p:cNvSpPr>
                <p:nvPr/>
              </p:nvSpPr>
              <p:spPr bwMode="auto">
                <a:xfrm>
                  <a:off x="1669" y="3249"/>
                  <a:ext cx="36" cy="110"/>
                </a:xfrm>
                <a:custGeom>
                  <a:avLst/>
                  <a:gdLst>
                    <a:gd name="T0" fmla="*/ 0 w 36"/>
                    <a:gd name="T1" fmla="*/ 28 h 110"/>
                    <a:gd name="T2" fmla="*/ 36 w 36"/>
                    <a:gd name="T3" fmla="*/ 0 h 110"/>
                    <a:gd name="T4" fmla="*/ 36 w 36"/>
                    <a:gd name="T5" fmla="*/ 83 h 110"/>
                    <a:gd name="T6" fmla="*/ 0 w 36"/>
                    <a:gd name="T7" fmla="*/ 110 h 110"/>
                    <a:gd name="T8" fmla="*/ 0 w 36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0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3" name="Freeform 922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110"/>
                </a:xfrm>
                <a:custGeom>
                  <a:avLst/>
                  <a:gdLst>
                    <a:gd name="T0" fmla="*/ 3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1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3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4" name="Freeform 923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1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5" name="Line 720"/>
                <p:cNvSpPr>
                  <a:spLocks noChangeShapeType="1"/>
                </p:cNvSpPr>
                <p:nvPr/>
              </p:nvSpPr>
              <p:spPr bwMode="auto">
                <a:xfrm>
                  <a:off x="1669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13" name="Group 912"/>
              <p:cNvGrpSpPr>
                <a:grpSpLocks/>
              </p:cNvGrpSpPr>
              <p:nvPr/>
            </p:nvGrpSpPr>
            <p:grpSpPr bwMode="auto">
              <a:xfrm>
                <a:off x="1678" y="3249"/>
                <a:ext cx="127" cy="110"/>
                <a:chOff x="1678" y="3249"/>
                <a:chExt cx="127" cy="110"/>
              </a:xfrm>
            </p:grpSpPr>
            <p:sp>
              <p:nvSpPr>
                <p:cNvPr id="914" name="Freeform 913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8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3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5" name="Freeform 914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6" name="Freeform 915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27" cy="110"/>
                </a:xfrm>
                <a:custGeom>
                  <a:avLst/>
                  <a:gdLst>
                    <a:gd name="T0" fmla="*/ 0 w 27"/>
                    <a:gd name="T1" fmla="*/ 28 h 110"/>
                    <a:gd name="T2" fmla="*/ 27 w 27"/>
                    <a:gd name="T3" fmla="*/ 0 h 110"/>
                    <a:gd name="T4" fmla="*/ 27 w 27"/>
                    <a:gd name="T5" fmla="*/ 83 h 110"/>
                    <a:gd name="T6" fmla="*/ 0 w 27"/>
                    <a:gd name="T7" fmla="*/ 110 h 110"/>
                    <a:gd name="T8" fmla="*/ 0 w 27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7" name="Freeform 916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8" name="Freeform 917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9" name="Line 727"/>
                <p:cNvSpPr>
                  <a:spLocks noChangeShapeType="1"/>
                </p:cNvSpPr>
                <p:nvPr/>
              </p:nvSpPr>
              <p:spPr bwMode="auto">
                <a:xfrm>
                  <a:off x="1778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889" name="Group 888"/>
            <p:cNvGrpSpPr>
              <a:grpSpLocks/>
            </p:cNvGrpSpPr>
            <p:nvPr/>
          </p:nvGrpSpPr>
          <p:grpSpPr bwMode="auto">
            <a:xfrm>
              <a:off x="1460" y="3149"/>
              <a:ext cx="345" cy="119"/>
              <a:chOff x="1460" y="3149"/>
              <a:chExt cx="345" cy="119"/>
            </a:xfrm>
          </p:grpSpPr>
          <p:grpSp>
            <p:nvGrpSpPr>
              <p:cNvPr id="890" name="Group 889"/>
              <p:cNvGrpSpPr>
                <a:grpSpLocks/>
              </p:cNvGrpSpPr>
              <p:nvPr/>
            </p:nvGrpSpPr>
            <p:grpSpPr bwMode="auto">
              <a:xfrm>
                <a:off x="1460" y="3149"/>
                <a:ext cx="127" cy="119"/>
                <a:chOff x="1460" y="3149"/>
                <a:chExt cx="127" cy="119"/>
              </a:xfrm>
            </p:grpSpPr>
            <p:sp>
              <p:nvSpPr>
                <p:cNvPr id="905" name="Freeform 904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6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6" name="Freeform 905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36"/>
                </a:xfrm>
                <a:custGeom>
                  <a:avLst/>
                  <a:gdLst>
                    <a:gd name="T0" fmla="*/ 0 w 127"/>
                    <a:gd name="T1" fmla="*/ 36 h 36"/>
                    <a:gd name="T2" fmla="*/ 100 w 127"/>
                    <a:gd name="T3" fmla="*/ 36 h 36"/>
                    <a:gd name="T4" fmla="*/ 127 w 127"/>
                    <a:gd name="T5" fmla="*/ 0 h 36"/>
                    <a:gd name="T6" fmla="*/ 27 w 127"/>
                    <a:gd name="T7" fmla="*/ 0 h 36"/>
                    <a:gd name="T8" fmla="*/ 0 w 12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7" name="Freeform 906"/>
                <p:cNvSpPr>
                  <a:spLocks/>
                </p:cNvSpPr>
                <p:nvPr/>
              </p:nvSpPr>
              <p:spPr bwMode="auto">
                <a:xfrm>
                  <a:off x="1560" y="3149"/>
                  <a:ext cx="27" cy="119"/>
                </a:xfrm>
                <a:custGeom>
                  <a:avLst/>
                  <a:gdLst>
                    <a:gd name="T0" fmla="*/ 0 w 27"/>
                    <a:gd name="T1" fmla="*/ 36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8" name="Freeform 907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9" name="Freeform 908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36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0" name="Line 735"/>
                <p:cNvSpPr>
                  <a:spLocks noChangeShapeType="1"/>
                </p:cNvSpPr>
                <p:nvPr/>
              </p:nvSpPr>
              <p:spPr bwMode="auto">
                <a:xfrm>
                  <a:off x="1560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91" name="Group 890"/>
              <p:cNvGrpSpPr>
                <a:grpSpLocks/>
              </p:cNvGrpSpPr>
              <p:nvPr/>
            </p:nvGrpSpPr>
            <p:grpSpPr bwMode="auto">
              <a:xfrm>
                <a:off x="1569" y="3149"/>
                <a:ext cx="136" cy="119"/>
                <a:chOff x="1569" y="3149"/>
                <a:chExt cx="136" cy="119"/>
              </a:xfrm>
            </p:grpSpPr>
            <p:sp>
              <p:nvSpPr>
                <p:cNvPr id="899" name="Freeform 898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36 h 119"/>
                    <a:gd name="T4" fmla="*/ 0 w 136"/>
                    <a:gd name="T5" fmla="*/ 119 h 119"/>
                    <a:gd name="T6" fmla="*/ 100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0" name="Freeform 899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36"/>
                </a:xfrm>
                <a:custGeom>
                  <a:avLst/>
                  <a:gdLst>
                    <a:gd name="T0" fmla="*/ 0 w 136"/>
                    <a:gd name="T1" fmla="*/ 36 h 36"/>
                    <a:gd name="T2" fmla="*/ 100 w 136"/>
                    <a:gd name="T3" fmla="*/ 36 h 36"/>
                    <a:gd name="T4" fmla="*/ 136 w 136"/>
                    <a:gd name="T5" fmla="*/ 0 h 36"/>
                    <a:gd name="T6" fmla="*/ 27 w 136"/>
                    <a:gd name="T7" fmla="*/ 0 h 36"/>
                    <a:gd name="T8" fmla="*/ 0 w 136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1" name="Freeform 900"/>
                <p:cNvSpPr>
                  <a:spLocks/>
                </p:cNvSpPr>
                <p:nvPr/>
              </p:nvSpPr>
              <p:spPr bwMode="auto">
                <a:xfrm>
                  <a:off x="1669" y="3149"/>
                  <a:ext cx="36" cy="119"/>
                </a:xfrm>
                <a:custGeom>
                  <a:avLst/>
                  <a:gdLst>
                    <a:gd name="T0" fmla="*/ 0 w 36"/>
                    <a:gd name="T1" fmla="*/ 36 h 119"/>
                    <a:gd name="T2" fmla="*/ 36 w 36"/>
                    <a:gd name="T3" fmla="*/ 0 h 119"/>
                    <a:gd name="T4" fmla="*/ 36 w 36"/>
                    <a:gd name="T5" fmla="*/ 91 h 119"/>
                    <a:gd name="T6" fmla="*/ 0 w 36"/>
                    <a:gd name="T7" fmla="*/ 119 h 119"/>
                    <a:gd name="T8" fmla="*/ 0 w 36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9">
                      <a:moveTo>
                        <a:pt x="0" y="36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2" name="Freeform 901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1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3" name="Freeform 902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36"/>
                </a:xfrm>
                <a:custGeom>
                  <a:avLst/>
                  <a:gdLst>
                    <a:gd name="T0" fmla="*/ 0 w 15"/>
                    <a:gd name="T1" fmla="*/ 4 h 4"/>
                    <a:gd name="T2" fmla="*/ 11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4" name="Line 742"/>
                <p:cNvSpPr>
                  <a:spLocks noChangeShapeType="1"/>
                </p:cNvSpPr>
                <p:nvPr/>
              </p:nvSpPr>
              <p:spPr bwMode="auto">
                <a:xfrm>
                  <a:off x="1669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92" name="Group 891"/>
              <p:cNvGrpSpPr>
                <a:grpSpLocks/>
              </p:cNvGrpSpPr>
              <p:nvPr/>
            </p:nvGrpSpPr>
            <p:grpSpPr bwMode="auto">
              <a:xfrm>
                <a:off x="1678" y="3149"/>
                <a:ext cx="127" cy="119"/>
                <a:chOff x="1678" y="3149"/>
                <a:chExt cx="127" cy="119"/>
              </a:xfrm>
            </p:grpSpPr>
            <p:sp>
              <p:nvSpPr>
                <p:cNvPr id="893" name="Freeform 892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6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4" name="Freeform 893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36"/>
                </a:xfrm>
                <a:custGeom>
                  <a:avLst/>
                  <a:gdLst>
                    <a:gd name="T0" fmla="*/ 0 w 127"/>
                    <a:gd name="T1" fmla="*/ 36 h 36"/>
                    <a:gd name="T2" fmla="*/ 100 w 127"/>
                    <a:gd name="T3" fmla="*/ 36 h 36"/>
                    <a:gd name="T4" fmla="*/ 127 w 127"/>
                    <a:gd name="T5" fmla="*/ 0 h 36"/>
                    <a:gd name="T6" fmla="*/ 27 w 127"/>
                    <a:gd name="T7" fmla="*/ 0 h 36"/>
                    <a:gd name="T8" fmla="*/ 0 w 12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5" name="Freeform 894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27" cy="119"/>
                </a:xfrm>
                <a:custGeom>
                  <a:avLst/>
                  <a:gdLst>
                    <a:gd name="T0" fmla="*/ 0 w 27"/>
                    <a:gd name="T1" fmla="*/ 36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6" name="Freeform 895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7" name="Freeform 896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36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8" name="Line 749"/>
                <p:cNvSpPr>
                  <a:spLocks noChangeShapeType="1"/>
                </p:cNvSpPr>
                <p:nvPr/>
              </p:nvSpPr>
              <p:spPr bwMode="auto">
                <a:xfrm>
                  <a:off x="1778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469634" y="4665680"/>
            <a:ext cx="561975" cy="493712"/>
            <a:chOff x="1778" y="3149"/>
            <a:chExt cx="354" cy="311"/>
          </a:xfrm>
        </p:grpSpPr>
        <p:grpSp>
          <p:nvGrpSpPr>
            <p:cNvPr id="821" name="Group 820"/>
            <p:cNvGrpSpPr>
              <a:grpSpLocks/>
            </p:cNvGrpSpPr>
            <p:nvPr/>
          </p:nvGrpSpPr>
          <p:grpSpPr bwMode="auto">
            <a:xfrm>
              <a:off x="1778" y="3341"/>
              <a:ext cx="354" cy="119"/>
              <a:chOff x="1778" y="3341"/>
              <a:chExt cx="354" cy="119"/>
            </a:xfrm>
          </p:grpSpPr>
          <p:grpSp>
            <p:nvGrpSpPr>
              <p:cNvPr id="866" name="Group 865"/>
              <p:cNvGrpSpPr>
                <a:grpSpLocks/>
              </p:cNvGrpSpPr>
              <p:nvPr/>
            </p:nvGrpSpPr>
            <p:grpSpPr bwMode="auto">
              <a:xfrm>
                <a:off x="1778" y="3341"/>
                <a:ext cx="136" cy="119"/>
                <a:chOff x="1778" y="3341"/>
                <a:chExt cx="136" cy="119"/>
              </a:xfrm>
            </p:grpSpPr>
            <p:sp>
              <p:nvSpPr>
                <p:cNvPr id="881" name="Freeform 880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2" name="Freeform 881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27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3" name="Freeform 882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4" name="Freeform 883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5" name="Freeform 884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6" name="Line 758"/>
                <p:cNvSpPr>
                  <a:spLocks noChangeShapeType="1"/>
                </p:cNvSpPr>
                <p:nvPr/>
              </p:nvSpPr>
              <p:spPr bwMode="auto">
                <a:xfrm>
                  <a:off x="1887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67" name="Group 866"/>
              <p:cNvGrpSpPr>
                <a:grpSpLocks/>
              </p:cNvGrpSpPr>
              <p:nvPr/>
            </p:nvGrpSpPr>
            <p:grpSpPr bwMode="auto">
              <a:xfrm>
                <a:off x="1887" y="3341"/>
                <a:ext cx="136" cy="119"/>
                <a:chOff x="1887" y="3341"/>
                <a:chExt cx="136" cy="119"/>
              </a:xfrm>
            </p:grpSpPr>
            <p:sp>
              <p:nvSpPr>
                <p:cNvPr id="875" name="Freeform 874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8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6" name="Freeform 875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8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8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7" name="Freeform 876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8" name="Freeform 877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9" name="Freeform 878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0" name="Line 765"/>
                <p:cNvSpPr>
                  <a:spLocks noChangeShapeType="1"/>
                </p:cNvSpPr>
                <p:nvPr/>
              </p:nvSpPr>
              <p:spPr bwMode="auto">
                <a:xfrm>
                  <a:off x="1995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68" name="Group 867"/>
              <p:cNvGrpSpPr>
                <a:grpSpLocks/>
              </p:cNvGrpSpPr>
              <p:nvPr/>
            </p:nvGrpSpPr>
            <p:grpSpPr bwMode="auto">
              <a:xfrm>
                <a:off x="1995" y="3341"/>
                <a:ext cx="137" cy="119"/>
                <a:chOff x="1995" y="3341"/>
                <a:chExt cx="137" cy="119"/>
              </a:xfrm>
            </p:grpSpPr>
            <p:sp>
              <p:nvSpPr>
                <p:cNvPr id="869" name="Freeform 868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119"/>
                </a:xfrm>
                <a:custGeom>
                  <a:avLst/>
                  <a:gdLst>
                    <a:gd name="T0" fmla="*/ 28 w 137"/>
                    <a:gd name="T1" fmla="*/ 0 h 119"/>
                    <a:gd name="T2" fmla="*/ 0 w 137"/>
                    <a:gd name="T3" fmla="*/ 27 h 119"/>
                    <a:gd name="T4" fmla="*/ 0 w 137"/>
                    <a:gd name="T5" fmla="*/ 119 h 119"/>
                    <a:gd name="T6" fmla="*/ 109 w 137"/>
                    <a:gd name="T7" fmla="*/ 119 h 119"/>
                    <a:gd name="T8" fmla="*/ 137 w 137"/>
                    <a:gd name="T9" fmla="*/ 91 h 119"/>
                    <a:gd name="T10" fmla="*/ 137 w 137"/>
                    <a:gd name="T11" fmla="*/ 0 h 119"/>
                    <a:gd name="T12" fmla="*/ 28 w 13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0" name="Freeform 869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27"/>
                </a:xfrm>
                <a:custGeom>
                  <a:avLst/>
                  <a:gdLst>
                    <a:gd name="T0" fmla="*/ 0 w 137"/>
                    <a:gd name="T1" fmla="*/ 27 h 27"/>
                    <a:gd name="T2" fmla="*/ 109 w 137"/>
                    <a:gd name="T3" fmla="*/ 27 h 27"/>
                    <a:gd name="T4" fmla="*/ 137 w 137"/>
                    <a:gd name="T5" fmla="*/ 0 h 27"/>
                    <a:gd name="T6" fmla="*/ 28 w 137"/>
                    <a:gd name="T7" fmla="*/ 0 h 27"/>
                    <a:gd name="T8" fmla="*/ 0 w 13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1" name="Freeform 870"/>
                <p:cNvSpPr>
                  <a:spLocks/>
                </p:cNvSpPr>
                <p:nvPr/>
              </p:nvSpPr>
              <p:spPr bwMode="auto">
                <a:xfrm>
                  <a:off x="2104" y="3341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2" name="Freeform 871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3" name="Freeform 872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4" name="Line 772"/>
                <p:cNvSpPr>
                  <a:spLocks noChangeShapeType="1"/>
                </p:cNvSpPr>
                <p:nvPr/>
              </p:nvSpPr>
              <p:spPr bwMode="auto">
                <a:xfrm>
                  <a:off x="2104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822" name="Group 821"/>
            <p:cNvGrpSpPr>
              <a:grpSpLocks/>
            </p:cNvGrpSpPr>
            <p:nvPr/>
          </p:nvGrpSpPr>
          <p:grpSpPr bwMode="auto">
            <a:xfrm>
              <a:off x="1778" y="3249"/>
              <a:ext cx="354" cy="110"/>
              <a:chOff x="1778" y="3249"/>
              <a:chExt cx="354" cy="110"/>
            </a:xfrm>
          </p:grpSpPr>
          <p:grpSp>
            <p:nvGrpSpPr>
              <p:cNvPr id="845" name="Group 844"/>
              <p:cNvGrpSpPr>
                <a:grpSpLocks/>
              </p:cNvGrpSpPr>
              <p:nvPr/>
            </p:nvGrpSpPr>
            <p:grpSpPr bwMode="auto">
              <a:xfrm>
                <a:off x="1778" y="3249"/>
                <a:ext cx="136" cy="110"/>
                <a:chOff x="1778" y="3249"/>
                <a:chExt cx="136" cy="110"/>
              </a:xfrm>
            </p:grpSpPr>
            <p:sp>
              <p:nvSpPr>
                <p:cNvPr id="860" name="Freeform 859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110"/>
                </a:xfrm>
                <a:custGeom>
                  <a:avLst/>
                  <a:gdLst>
                    <a:gd name="T0" fmla="*/ 27 w 136"/>
                    <a:gd name="T1" fmla="*/ 0 h 110"/>
                    <a:gd name="T2" fmla="*/ 0 w 136"/>
                    <a:gd name="T3" fmla="*/ 28 h 110"/>
                    <a:gd name="T4" fmla="*/ 0 w 136"/>
                    <a:gd name="T5" fmla="*/ 110 h 110"/>
                    <a:gd name="T6" fmla="*/ 109 w 136"/>
                    <a:gd name="T7" fmla="*/ 110 h 110"/>
                    <a:gd name="T8" fmla="*/ 136 w 136"/>
                    <a:gd name="T9" fmla="*/ 83 h 110"/>
                    <a:gd name="T10" fmla="*/ 136 w 136"/>
                    <a:gd name="T11" fmla="*/ 0 h 110"/>
                    <a:gd name="T12" fmla="*/ 27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1" name="Freeform 860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2" name="Freeform 861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27" cy="110"/>
                </a:xfrm>
                <a:custGeom>
                  <a:avLst/>
                  <a:gdLst>
                    <a:gd name="T0" fmla="*/ 0 w 27"/>
                    <a:gd name="T1" fmla="*/ 28 h 110"/>
                    <a:gd name="T2" fmla="*/ 27 w 27"/>
                    <a:gd name="T3" fmla="*/ 0 h 110"/>
                    <a:gd name="T4" fmla="*/ 27 w 27"/>
                    <a:gd name="T5" fmla="*/ 83 h 110"/>
                    <a:gd name="T6" fmla="*/ 0 w 27"/>
                    <a:gd name="T7" fmla="*/ 110 h 110"/>
                    <a:gd name="T8" fmla="*/ 0 w 27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3" name="Freeform 862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110"/>
                </a:xfrm>
                <a:custGeom>
                  <a:avLst/>
                  <a:gdLst>
                    <a:gd name="T0" fmla="*/ 3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3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4" name="Freeform 863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5" name="Line 780"/>
                <p:cNvSpPr>
                  <a:spLocks noChangeShapeType="1"/>
                </p:cNvSpPr>
                <p:nvPr/>
              </p:nvSpPr>
              <p:spPr bwMode="auto">
                <a:xfrm>
                  <a:off x="1887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46" name="Group 845"/>
              <p:cNvGrpSpPr>
                <a:grpSpLocks/>
              </p:cNvGrpSpPr>
              <p:nvPr/>
            </p:nvGrpSpPr>
            <p:grpSpPr bwMode="auto">
              <a:xfrm>
                <a:off x="1887" y="3249"/>
                <a:ext cx="136" cy="110"/>
                <a:chOff x="1887" y="3249"/>
                <a:chExt cx="136" cy="110"/>
              </a:xfrm>
            </p:grpSpPr>
            <p:sp>
              <p:nvSpPr>
                <p:cNvPr id="854" name="Freeform 853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110"/>
                </a:xfrm>
                <a:custGeom>
                  <a:avLst/>
                  <a:gdLst>
                    <a:gd name="T0" fmla="*/ 36 w 136"/>
                    <a:gd name="T1" fmla="*/ 0 h 110"/>
                    <a:gd name="T2" fmla="*/ 0 w 136"/>
                    <a:gd name="T3" fmla="*/ 28 h 110"/>
                    <a:gd name="T4" fmla="*/ 0 w 136"/>
                    <a:gd name="T5" fmla="*/ 110 h 110"/>
                    <a:gd name="T6" fmla="*/ 108 w 136"/>
                    <a:gd name="T7" fmla="*/ 110 h 110"/>
                    <a:gd name="T8" fmla="*/ 136 w 136"/>
                    <a:gd name="T9" fmla="*/ 83 h 110"/>
                    <a:gd name="T10" fmla="*/ 136 w 136"/>
                    <a:gd name="T11" fmla="*/ 0 h 110"/>
                    <a:gd name="T12" fmla="*/ 36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8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5" name="Freeform 854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8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6" name="Freeform 855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28" cy="110"/>
                </a:xfrm>
                <a:custGeom>
                  <a:avLst/>
                  <a:gdLst>
                    <a:gd name="T0" fmla="*/ 0 w 28"/>
                    <a:gd name="T1" fmla="*/ 28 h 110"/>
                    <a:gd name="T2" fmla="*/ 28 w 28"/>
                    <a:gd name="T3" fmla="*/ 0 h 110"/>
                    <a:gd name="T4" fmla="*/ 28 w 28"/>
                    <a:gd name="T5" fmla="*/ 83 h 110"/>
                    <a:gd name="T6" fmla="*/ 0 w 28"/>
                    <a:gd name="T7" fmla="*/ 110 h 110"/>
                    <a:gd name="T8" fmla="*/ 0 w 28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7" name="Freeform 856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110"/>
                </a:xfrm>
                <a:custGeom>
                  <a:avLst/>
                  <a:gdLst>
                    <a:gd name="T0" fmla="*/ 4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4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8" name="Freeform 857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9" name="Line 787"/>
                <p:cNvSpPr>
                  <a:spLocks noChangeShapeType="1"/>
                </p:cNvSpPr>
                <p:nvPr/>
              </p:nvSpPr>
              <p:spPr bwMode="auto">
                <a:xfrm>
                  <a:off x="1995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47" name="Group 846"/>
              <p:cNvGrpSpPr>
                <a:grpSpLocks/>
              </p:cNvGrpSpPr>
              <p:nvPr/>
            </p:nvGrpSpPr>
            <p:grpSpPr bwMode="auto">
              <a:xfrm>
                <a:off x="1995" y="3249"/>
                <a:ext cx="137" cy="110"/>
                <a:chOff x="1995" y="3249"/>
                <a:chExt cx="137" cy="110"/>
              </a:xfrm>
            </p:grpSpPr>
            <p:sp>
              <p:nvSpPr>
                <p:cNvPr id="848" name="Freeform 847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110"/>
                </a:xfrm>
                <a:custGeom>
                  <a:avLst/>
                  <a:gdLst>
                    <a:gd name="T0" fmla="*/ 28 w 137"/>
                    <a:gd name="T1" fmla="*/ 0 h 110"/>
                    <a:gd name="T2" fmla="*/ 0 w 137"/>
                    <a:gd name="T3" fmla="*/ 28 h 110"/>
                    <a:gd name="T4" fmla="*/ 0 w 137"/>
                    <a:gd name="T5" fmla="*/ 110 h 110"/>
                    <a:gd name="T6" fmla="*/ 109 w 137"/>
                    <a:gd name="T7" fmla="*/ 110 h 110"/>
                    <a:gd name="T8" fmla="*/ 137 w 137"/>
                    <a:gd name="T9" fmla="*/ 83 h 110"/>
                    <a:gd name="T10" fmla="*/ 137 w 137"/>
                    <a:gd name="T11" fmla="*/ 0 h 110"/>
                    <a:gd name="T12" fmla="*/ 28 w 13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0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7" y="83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9" name="Freeform 848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28"/>
                </a:xfrm>
                <a:custGeom>
                  <a:avLst/>
                  <a:gdLst>
                    <a:gd name="T0" fmla="*/ 0 w 137"/>
                    <a:gd name="T1" fmla="*/ 28 h 28"/>
                    <a:gd name="T2" fmla="*/ 109 w 137"/>
                    <a:gd name="T3" fmla="*/ 28 h 28"/>
                    <a:gd name="T4" fmla="*/ 137 w 137"/>
                    <a:gd name="T5" fmla="*/ 0 h 28"/>
                    <a:gd name="T6" fmla="*/ 28 w 137"/>
                    <a:gd name="T7" fmla="*/ 0 h 28"/>
                    <a:gd name="T8" fmla="*/ 0 w 13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0" name="Freeform 849"/>
                <p:cNvSpPr>
                  <a:spLocks/>
                </p:cNvSpPr>
                <p:nvPr/>
              </p:nvSpPr>
              <p:spPr bwMode="auto">
                <a:xfrm>
                  <a:off x="2104" y="3249"/>
                  <a:ext cx="28" cy="110"/>
                </a:xfrm>
                <a:custGeom>
                  <a:avLst/>
                  <a:gdLst>
                    <a:gd name="T0" fmla="*/ 0 w 28"/>
                    <a:gd name="T1" fmla="*/ 28 h 110"/>
                    <a:gd name="T2" fmla="*/ 28 w 28"/>
                    <a:gd name="T3" fmla="*/ 0 h 110"/>
                    <a:gd name="T4" fmla="*/ 28 w 28"/>
                    <a:gd name="T5" fmla="*/ 83 h 110"/>
                    <a:gd name="T6" fmla="*/ 0 w 28"/>
                    <a:gd name="T7" fmla="*/ 110 h 110"/>
                    <a:gd name="T8" fmla="*/ 0 w 28"/>
                    <a:gd name="T9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1" name="Freeform 850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110"/>
                </a:xfrm>
                <a:custGeom>
                  <a:avLst/>
                  <a:gdLst>
                    <a:gd name="T0" fmla="*/ 3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3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2" name="Freeform 851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3" name="Line 794"/>
                <p:cNvSpPr>
                  <a:spLocks noChangeShapeType="1"/>
                </p:cNvSpPr>
                <p:nvPr/>
              </p:nvSpPr>
              <p:spPr bwMode="auto">
                <a:xfrm>
                  <a:off x="2104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823" name="Group 822"/>
            <p:cNvGrpSpPr>
              <a:grpSpLocks/>
            </p:cNvGrpSpPr>
            <p:nvPr/>
          </p:nvGrpSpPr>
          <p:grpSpPr bwMode="auto">
            <a:xfrm>
              <a:off x="1778" y="3149"/>
              <a:ext cx="354" cy="119"/>
              <a:chOff x="1778" y="3149"/>
              <a:chExt cx="354" cy="119"/>
            </a:xfrm>
          </p:grpSpPr>
          <p:grpSp>
            <p:nvGrpSpPr>
              <p:cNvPr id="824" name="Group 823"/>
              <p:cNvGrpSpPr>
                <a:grpSpLocks/>
              </p:cNvGrpSpPr>
              <p:nvPr/>
            </p:nvGrpSpPr>
            <p:grpSpPr bwMode="auto">
              <a:xfrm>
                <a:off x="1778" y="3149"/>
                <a:ext cx="136" cy="119"/>
                <a:chOff x="1778" y="3149"/>
                <a:chExt cx="136" cy="119"/>
              </a:xfrm>
            </p:grpSpPr>
            <p:sp>
              <p:nvSpPr>
                <p:cNvPr id="839" name="Freeform 838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36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0" name="Freeform 839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36"/>
                </a:xfrm>
                <a:custGeom>
                  <a:avLst/>
                  <a:gdLst>
                    <a:gd name="T0" fmla="*/ 0 w 136"/>
                    <a:gd name="T1" fmla="*/ 36 h 36"/>
                    <a:gd name="T2" fmla="*/ 109 w 136"/>
                    <a:gd name="T3" fmla="*/ 36 h 36"/>
                    <a:gd name="T4" fmla="*/ 136 w 136"/>
                    <a:gd name="T5" fmla="*/ 0 h 36"/>
                    <a:gd name="T6" fmla="*/ 27 w 136"/>
                    <a:gd name="T7" fmla="*/ 0 h 36"/>
                    <a:gd name="T8" fmla="*/ 0 w 136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9" y="36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1" name="Freeform 840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27" cy="119"/>
                </a:xfrm>
                <a:custGeom>
                  <a:avLst/>
                  <a:gdLst>
                    <a:gd name="T0" fmla="*/ 0 w 27"/>
                    <a:gd name="T1" fmla="*/ 36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2" name="Freeform 841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3" name="Freeform 842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36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4" name="Line 802"/>
                <p:cNvSpPr>
                  <a:spLocks noChangeShapeType="1"/>
                </p:cNvSpPr>
                <p:nvPr/>
              </p:nvSpPr>
              <p:spPr bwMode="auto">
                <a:xfrm>
                  <a:off x="1887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25" name="Group 824"/>
              <p:cNvGrpSpPr>
                <a:grpSpLocks/>
              </p:cNvGrpSpPr>
              <p:nvPr/>
            </p:nvGrpSpPr>
            <p:grpSpPr bwMode="auto">
              <a:xfrm>
                <a:off x="1887" y="3149"/>
                <a:ext cx="136" cy="119"/>
                <a:chOff x="1887" y="3149"/>
                <a:chExt cx="136" cy="119"/>
              </a:xfrm>
            </p:grpSpPr>
            <p:sp>
              <p:nvSpPr>
                <p:cNvPr id="833" name="Freeform 832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36 h 119"/>
                    <a:gd name="T4" fmla="*/ 0 w 136"/>
                    <a:gd name="T5" fmla="*/ 119 h 119"/>
                    <a:gd name="T6" fmla="*/ 108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4" name="Freeform 833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36"/>
                </a:xfrm>
                <a:custGeom>
                  <a:avLst/>
                  <a:gdLst>
                    <a:gd name="T0" fmla="*/ 0 w 136"/>
                    <a:gd name="T1" fmla="*/ 36 h 36"/>
                    <a:gd name="T2" fmla="*/ 108 w 136"/>
                    <a:gd name="T3" fmla="*/ 36 h 36"/>
                    <a:gd name="T4" fmla="*/ 136 w 136"/>
                    <a:gd name="T5" fmla="*/ 0 h 36"/>
                    <a:gd name="T6" fmla="*/ 36 w 136"/>
                    <a:gd name="T7" fmla="*/ 0 h 36"/>
                    <a:gd name="T8" fmla="*/ 0 w 136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8" y="36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5" name="Freeform 834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28" cy="119"/>
                </a:xfrm>
                <a:custGeom>
                  <a:avLst/>
                  <a:gdLst>
                    <a:gd name="T0" fmla="*/ 0 w 28"/>
                    <a:gd name="T1" fmla="*/ 36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6" name="Freeform 835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7" name="Freeform 836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36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8" name="Line 809"/>
                <p:cNvSpPr>
                  <a:spLocks noChangeShapeType="1"/>
                </p:cNvSpPr>
                <p:nvPr/>
              </p:nvSpPr>
              <p:spPr bwMode="auto">
                <a:xfrm>
                  <a:off x="1995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26" name="Group 825"/>
              <p:cNvGrpSpPr>
                <a:grpSpLocks/>
              </p:cNvGrpSpPr>
              <p:nvPr/>
            </p:nvGrpSpPr>
            <p:grpSpPr bwMode="auto">
              <a:xfrm>
                <a:off x="1995" y="3149"/>
                <a:ext cx="137" cy="119"/>
                <a:chOff x="1995" y="3149"/>
                <a:chExt cx="137" cy="119"/>
              </a:xfrm>
            </p:grpSpPr>
            <p:sp>
              <p:nvSpPr>
                <p:cNvPr id="827" name="Freeform 826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119"/>
                </a:xfrm>
                <a:custGeom>
                  <a:avLst/>
                  <a:gdLst>
                    <a:gd name="T0" fmla="*/ 28 w 137"/>
                    <a:gd name="T1" fmla="*/ 0 h 119"/>
                    <a:gd name="T2" fmla="*/ 0 w 137"/>
                    <a:gd name="T3" fmla="*/ 36 h 119"/>
                    <a:gd name="T4" fmla="*/ 0 w 137"/>
                    <a:gd name="T5" fmla="*/ 119 h 119"/>
                    <a:gd name="T6" fmla="*/ 109 w 137"/>
                    <a:gd name="T7" fmla="*/ 119 h 119"/>
                    <a:gd name="T8" fmla="*/ 137 w 137"/>
                    <a:gd name="T9" fmla="*/ 91 h 119"/>
                    <a:gd name="T10" fmla="*/ 137 w 137"/>
                    <a:gd name="T11" fmla="*/ 0 h 119"/>
                    <a:gd name="T12" fmla="*/ 28 w 13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8" name="Freeform 827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36"/>
                </a:xfrm>
                <a:custGeom>
                  <a:avLst/>
                  <a:gdLst>
                    <a:gd name="T0" fmla="*/ 0 w 137"/>
                    <a:gd name="T1" fmla="*/ 36 h 36"/>
                    <a:gd name="T2" fmla="*/ 109 w 137"/>
                    <a:gd name="T3" fmla="*/ 36 h 36"/>
                    <a:gd name="T4" fmla="*/ 137 w 137"/>
                    <a:gd name="T5" fmla="*/ 0 h 36"/>
                    <a:gd name="T6" fmla="*/ 28 w 137"/>
                    <a:gd name="T7" fmla="*/ 0 h 36"/>
                    <a:gd name="T8" fmla="*/ 0 w 137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36">
                      <a:moveTo>
                        <a:pt x="0" y="36"/>
                      </a:moveTo>
                      <a:lnTo>
                        <a:pt x="109" y="36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9" name="Freeform 828"/>
                <p:cNvSpPr>
                  <a:spLocks/>
                </p:cNvSpPr>
                <p:nvPr/>
              </p:nvSpPr>
              <p:spPr bwMode="auto">
                <a:xfrm>
                  <a:off x="2104" y="3149"/>
                  <a:ext cx="28" cy="119"/>
                </a:xfrm>
                <a:custGeom>
                  <a:avLst/>
                  <a:gdLst>
                    <a:gd name="T0" fmla="*/ 0 w 28"/>
                    <a:gd name="T1" fmla="*/ 36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3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0" name="Freeform 829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1" name="Freeform 830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36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2" name="Line 816"/>
                <p:cNvSpPr>
                  <a:spLocks noChangeShapeType="1"/>
                </p:cNvSpPr>
                <p:nvPr/>
              </p:nvSpPr>
              <p:spPr bwMode="auto">
                <a:xfrm>
                  <a:off x="2104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13884" y="4229126"/>
            <a:ext cx="561975" cy="479426"/>
            <a:chOff x="798" y="2874"/>
            <a:chExt cx="354" cy="302"/>
          </a:xfrm>
        </p:grpSpPr>
        <p:grpSp>
          <p:nvGrpSpPr>
            <p:cNvPr id="755" name="Group 754"/>
            <p:cNvGrpSpPr>
              <a:grpSpLocks/>
            </p:cNvGrpSpPr>
            <p:nvPr/>
          </p:nvGrpSpPr>
          <p:grpSpPr bwMode="auto">
            <a:xfrm>
              <a:off x="798" y="3057"/>
              <a:ext cx="354" cy="119"/>
              <a:chOff x="798" y="3057"/>
              <a:chExt cx="354" cy="119"/>
            </a:xfrm>
          </p:grpSpPr>
          <p:grpSp>
            <p:nvGrpSpPr>
              <p:cNvPr id="800" name="Group 799"/>
              <p:cNvGrpSpPr>
                <a:grpSpLocks/>
              </p:cNvGrpSpPr>
              <p:nvPr/>
            </p:nvGrpSpPr>
            <p:grpSpPr bwMode="auto">
              <a:xfrm>
                <a:off x="798" y="3057"/>
                <a:ext cx="136" cy="119"/>
                <a:chOff x="798" y="3057"/>
                <a:chExt cx="136" cy="119"/>
              </a:xfrm>
            </p:grpSpPr>
            <p:sp>
              <p:nvSpPr>
                <p:cNvPr id="815" name="Freeform 814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6" name="Freeform 815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7" name="Freeform 816"/>
                <p:cNvSpPr>
                  <a:spLocks/>
                </p:cNvSpPr>
                <p:nvPr/>
              </p:nvSpPr>
              <p:spPr bwMode="auto">
                <a:xfrm>
                  <a:off x="907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8" name="Freeform 817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9" name="Freeform 818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0" name="Line 826"/>
                <p:cNvSpPr>
                  <a:spLocks noChangeShapeType="1"/>
                </p:cNvSpPr>
                <p:nvPr/>
              </p:nvSpPr>
              <p:spPr bwMode="auto">
                <a:xfrm>
                  <a:off x="907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01" name="Group 800"/>
              <p:cNvGrpSpPr>
                <a:grpSpLocks/>
              </p:cNvGrpSpPr>
              <p:nvPr/>
            </p:nvGrpSpPr>
            <p:grpSpPr bwMode="auto">
              <a:xfrm>
                <a:off x="916" y="3057"/>
                <a:ext cx="127" cy="119"/>
                <a:chOff x="916" y="3057"/>
                <a:chExt cx="127" cy="119"/>
              </a:xfrm>
            </p:grpSpPr>
            <p:sp>
              <p:nvSpPr>
                <p:cNvPr id="809" name="Freeform 808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0" name="Freeform 809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1" name="Freeform 810"/>
                <p:cNvSpPr>
                  <a:spLocks/>
                </p:cNvSpPr>
                <p:nvPr/>
              </p:nvSpPr>
              <p:spPr bwMode="auto">
                <a:xfrm>
                  <a:off x="1016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2" name="Freeform 811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3" name="Freeform 812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4" name="Line 833"/>
                <p:cNvSpPr>
                  <a:spLocks noChangeShapeType="1"/>
                </p:cNvSpPr>
                <p:nvPr/>
              </p:nvSpPr>
              <p:spPr bwMode="auto">
                <a:xfrm>
                  <a:off x="1016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02" name="Group 801"/>
              <p:cNvGrpSpPr>
                <a:grpSpLocks/>
              </p:cNvGrpSpPr>
              <p:nvPr/>
            </p:nvGrpSpPr>
            <p:grpSpPr bwMode="auto">
              <a:xfrm>
                <a:off x="1025" y="3057"/>
                <a:ext cx="127" cy="119"/>
                <a:chOff x="1025" y="3057"/>
                <a:chExt cx="127" cy="119"/>
              </a:xfrm>
            </p:grpSpPr>
            <p:sp>
              <p:nvSpPr>
                <p:cNvPr id="803" name="Freeform 802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4" name="Freeform 803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5" name="Freeform 804"/>
                <p:cNvSpPr>
                  <a:spLocks/>
                </p:cNvSpPr>
                <p:nvPr/>
              </p:nvSpPr>
              <p:spPr bwMode="auto">
                <a:xfrm>
                  <a:off x="1125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6" name="Freeform 805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7" name="Freeform 806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8" name="Line 840"/>
                <p:cNvSpPr>
                  <a:spLocks noChangeShapeType="1"/>
                </p:cNvSpPr>
                <p:nvPr/>
              </p:nvSpPr>
              <p:spPr bwMode="auto">
                <a:xfrm>
                  <a:off x="1125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756" name="Group 755"/>
            <p:cNvGrpSpPr>
              <a:grpSpLocks/>
            </p:cNvGrpSpPr>
            <p:nvPr/>
          </p:nvGrpSpPr>
          <p:grpSpPr bwMode="auto">
            <a:xfrm>
              <a:off x="798" y="2966"/>
              <a:ext cx="354" cy="119"/>
              <a:chOff x="798" y="2966"/>
              <a:chExt cx="354" cy="119"/>
            </a:xfrm>
          </p:grpSpPr>
          <p:grpSp>
            <p:nvGrpSpPr>
              <p:cNvPr id="779" name="Group 778"/>
              <p:cNvGrpSpPr>
                <a:grpSpLocks/>
              </p:cNvGrpSpPr>
              <p:nvPr/>
            </p:nvGrpSpPr>
            <p:grpSpPr bwMode="auto">
              <a:xfrm>
                <a:off x="798" y="2966"/>
                <a:ext cx="136" cy="119"/>
                <a:chOff x="798" y="2966"/>
                <a:chExt cx="136" cy="119"/>
              </a:xfrm>
            </p:grpSpPr>
            <p:sp>
              <p:nvSpPr>
                <p:cNvPr id="794" name="Freeform 793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5" name="Freeform 794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6" name="Freeform 795"/>
                <p:cNvSpPr>
                  <a:spLocks/>
                </p:cNvSpPr>
                <p:nvPr/>
              </p:nvSpPr>
              <p:spPr bwMode="auto">
                <a:xfrm>
                  <a:off x="907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7" name="Freeform 796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8" name="Freeform 797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9" name="Line 848"/>
                <p:cNvSpPr>
                  <a:spLocks noChangeShapeType="1"/>
                </p:cNvSpPr>
                <p:nvPr/>
              </p:nvSpPr>
              <p:spPr bwMode="auto">
                <a:xfrm>
                  <a:off x="907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80" name="Group 779"/>
              <p:cNvGrpSpPr>
                <a:grpSpLocks/>
              </p:cNvGrpSpPr>
              <p:nvPr/>
            </p:nvGrpSpPr>
            <p:grpSpPr bwMode="auto">
              <a:xfrm>
                <a:off x="916" y="2966"/>
                <a:ext cx="127" cy="119"/>
                <a:chOff x="916" y="2966"/>
                <a:chExt cx="127" cy="119"/>
              </a:xfrm>
            </p:grpSpPr>
            <p:sp>
              <p:nvSpPr>
                <p:cNvPr id="788" name="Freeform 787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9" name="Freeform 788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0" name="Freeform 789"/>
                <p:cNvSpPr>
                  <a:spLocks/>
                </p:cNvSpPr>
                <p:nvPr/>
              </p:nvSpPr>
              <p:spPr bwMode="auto">
                <a:xfrm>
                  <a:off x="1016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1" name="Freeform 790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2" name="Freeform 791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3" name="Line 855"/>
                <p:cNvSpPr>
                  <a:spLocks noChangeShapeType="1"/>
                </p:cNvSpPr>
                <p:nvPr/>
              </p:nvSpPr>
              <p:spPr bwMode="auto">
                <a:xfrm>
                  <a:off x="1016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81" name="Group 780"/>
              <p:cNvGrpSpPr>
                <a:grpSpLocks/>
              </p:cNvGrpSpPr>
              <p:nvPr/>
            </p:nvGrpSpPr>
            <p:grpSpPr bwMode="auto">
              <a:xfrm>
                <a:off x="1025" y="2966"/>
                <a:ext cx="127" cy="119"/>
                <a:chOff x="1025" y="2966"/>
                <a:chExt cx="127" cy="119"/>
              </a:xfrm>
            </p:grpSpPr>
            <p:sp>
              <p:nvSpPr>
                <p:cNvPr id="782" name="Freeform 781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3" name="Freeform 782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4" name="Freeform 783"/>
                <p:cNvSpPr>
                  <a:spLocks/>
                </p:cNvSpPr>
                <p:nvPr/>
              </p:nvSpPr>
              <p:spPr bwMode="auto">
                <a:xfrm>
                  <a:off x="1125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5" name="Freeform 784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6" name="Freeform 785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7" name="Line 862"/>
                <p:cNvSpPr>
                  <a:spLocks noChangeShapeType="1"/>
                </p:cNvSpPr>
                <p:nvPr/>
              </p:nvSpPr>
              <p:spPr bwMode="auto">
                <a:xfrm>
                  <a:off x="1125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757" name="Group 756"/>
            <p:cNvGrpSpPr>
              <a:grpSpLocks/>
            </p:cNvGrpSpPr>
            <p:nvPr/>
          </p:nvGrpSpPr>
          <p:grpSpPr bwMode="auto">
            <a:xfrm>
              <a:off x="798" y="2874"/>
              <a:ext cx="354" cy="119"/>
              <a:chOff x="798" y="2874"/>
              <a:chExt cx="354" cy="119"/>
            </a:xfrm>
          </p:grpSpPr>
          <p:grpSp>
            <p:nvGrpSpPr>
              <p:cNvPr id="758" name="Group 757"/>
              <p:cNvGrpSpPr>
                <a:grpSpLocks/>
              </p:cNvGrpSpPr>
              <p:nvPr/>
            </p:nvGrpSpPr>
            <p:grpSpPr bwMode="auto">
              <a:xfrm>
                <a:off x="798" y="2874"/>
                <a:ext cx="136" cy="119"/>
                <a:chOff x="798" y="2874"/>
                <a:chExt cx="136" cy="119"/>
              </a:xfrm>
            </p:grpSpPr>
            <p:sp>
              <p:nvSpPr>
                <p:cNvPr id="773" name="Freeform 772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4" name="Freeform 773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5" name="Freeform 774"/>
                <p:cNvSpPr>
                  <a:spLocks/>
                </p:cNvSpPr>
                <p:nvPr/>
              </p:nvSpPr>
              <p:spPr bwMode="auto">
                <a:xfrm>
                  <a:off x="907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6" name="Freeform 775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7" name="Freeform 776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8" name="Line 870"/>
                <p:cNvSpPr>
                  <a:spLocks noChangeShapeType="1"/>
                </p:cNvSpPr>
                <p:nvPr/>
              </p:nvSpPr>
              <p:spPr bwMode="auto">
                <a:xfrm>
                  <a:off x="907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59" name="Group 758"/>
              <p:cNvGrpSpPr>
                <a:grpSpLocks/>
              </p:cNvGrpSpPr>
              <p:nvPr/>
            </p:nvGrpSpPr>
            <p:grpSpPr bwMode="auto">
              <a:xfrm>
                <a:off x="916" y="2874"/>
                <a:ext cx="127" cy="119"/>
                <a:chOff x="916" y="2874"/>
                <a:chExt cx="127" cy="119"/>
              </a:xfrm>
            </p:grpSpPr>
            <p:sp>
              <p:nvSpPr>
                <p:cNvPr id="767" name="Freeform 766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8" name="Freeform 767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9" name="Freeform 768"/>
                <p:cNvSpPr>
                  <a:spLocks/>
                </p:cNvSpPr>
                <p:nvPr/>
              </p:nvSpPr>
              <p:spPr bwMode="auto">
                <a:xfrm>
                  <a:off x="1016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2" name="Line 877"/>
                <p:cNvSpPr>
                  <a:spLocks noChangeShapeType="1"/>
                </p:cNvSpPr>
                <p:nvPr/>
              </p:nvSpPr>
              <p:spPr bwMode="auto">
                <a:xfrm>
                  <a:off x="1016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60" name="Group 759"/>
              <p:cNvGrpSpPr>
                <a:grpSpLocks/>
              </p:cNvGrpSpPr>
              <p:nvPr/>
            </p:nvGrpSpPr>
            <p:grpSpPr bwMode="auto">
              <a:xfrm>
                <a:off x="1025" y="2874"/>
                <a:ext cx="127" cy="119"/>
                <a:chOff x="1025" y="2874"/>
                <a:chExt cx="127" cy="119"/>
              </a:xfrm>
            </p:grpSpPr>
            <p:sp>
              <p:nvSpPr>
                <p:cNvPr id="761" name="Freeform 760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2" name="Freeform 761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3" name="Freeform 762"/>
                <p:cNvSpPr>
                  <a:spLocks/>
                </p:cNvSpPr>
                <p:nvPr/>
              </p:nvSpPr>
              <p:spPr bwMode="auto">
                <a:xfrm>
                  <a:off x="1125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4" name="Freeform 763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5" name="Freeform 764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6" name="Line 884"/>
                <p:cNvSpPr>
                  <a:spLocks noChangeShapeType="1"/>
                </p:cNvSpPr>
                <p:nvPr/>
              </p:nvSpPr>
              <p:spPr bwMode="auto">
                <a:xfrm>
                  <a:off x="1125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447284" y="4229126"/>
            <a:ext cx="546100" cy="479426"/>
            <a:chOff x="1134" y="2874"/>
            <a:chExt cx="344" cy="302"/>
          </a:xfrm>
        </p:grpSpPr>
        <p:grpSp>
          <p:nvGrpSpPr>
            <p:cNvPr id="689" name="Group 688"/>
            <p:cNvGrpSpPr>
              <a:grpSpLocks/>
            </p:cNvGrpSpPr>
            <p:nvPr/>
          </p:nvGrpSpPr>
          <p:grpSpPr bwMode="auto">
            <a:xfrm>
              <a:off x="1134" y="3057"/>
              <a:ext cx="344" cy="119"/>
              <a:chOff x="1134" y="3057"/>
              <a:chExt cx="344" cy="119"/>
            </a:xfrm>
          </p:grpSpPr>
          <p:grpSp>
            <p:nvGrpSpPr>
              <p:cNvPr id="734" name="Group 733"/>
              <p:cNvGrpSpPr>
                <a:grpSpLocks/>
              </p:cNvGrpSpPr>
              <p:nvPr/>
            </p:nvGrpSpPr>
            <p:grpSpPr bwMode="auto">
              <a:xfrm>
                <a:off x="1134" y="3057"/>
                <a:ext cx="127" cy="119"/>
                <a:chOff x="1134" y="3057"/>
                <a:chExt cx="127" cy="119"/>
              </a:xfrm>
            </p:grpSpPr>
            <p:sp>
              <p:nvSpPr>
                <p:cNvPr id="749" name="Freeform 748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0" name="Freeform 749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1" name="Freeform 750"/>
                <p:cNvSpPr>
                  <a:spLocks/>
                </p:cNvSpPr>
                <p:nvPr/>
              </p:nvSpPr>
              <p:spPr bwMode="auto">
                <a:xfrm>
                  <a:off x="1233" y="3057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92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2" name="Freeform 751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3" name="Freeform 752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4" name="Line 893"/>
                <p:cNvSpPr>
                  <a:spLocks noChangeShapeType="1"/>
                </p:cNvSpPr>
                <p:nvPr/>
              </p:nvSpPr>
              <p:spPr bwMode="auto">
                <a:xfrm>
                  <a:off x="1233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35" name="Group 734"/>
              <p:cNvGrpSpPr>
                <a:grpSpLocks/>
              </p:cNvGrpSpPr>
              <p:nvPr/>
            </p:nvGrpSpPr>
            <p:grpSpPr bwMode="auto">
              <a:xfrm>
                <a:off x="1243" y="3057"/>
                <a:ext cx="127" cy="119"/>
                <a:chOff x="1243" y="3057"/>
                <a:chExt cx="127" cy="119"/>
              </a:xfrm>
            </p:grpSpPr>
            <p:sp>
              <p:nvSpPr>
                <p:cNvPr id="743" name="Freeform 742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4" name="Freeform 743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5" name="Freeform 744"/>
                <p:cNvSpPr>
                  <a:spLocks/>
                </p:cNvSpPr>
                <p:nvPr/>
              </p:nvSpPr>
              <p:spPr bwMode="auto">
                <a:xfrm>
                  <a:off x="1342" y="3057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92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6" name="Freeform 745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7" name="Freeform 746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8" name="Line 900"/>
                <p:cNvSpPr>
                  <a:spLocks noChangeShapeType="1"/>
                </p:cNvSpPr>
                <p:nvPr/>
              </p:nvSpPr>
              <p:spPr bwMode="auto">
                <a:xfrm>
                  <a:off x="1342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36" name="Group 735"/>
              <p:cNvGrpSpPr>
                <a:grpSpLocks/>
              </p:cNvGrpSpPr>
              <p:nvPr/>
            </p:nvGrpSpPr>
            <p:grpSpPr bwMode="auto">
              <a:xfrm>
                <a:off x="1351" y="3057"/>
                <a:ext cx="127" cy="119"/>
                <a:chOff x="1351" y="3057"/>
                <a:chExt cx="127" cy="119"/>
              </a:xfrm>
            </p:grpSpPr>
            <p:sp>
              <p:nvSpPr>
                <p:cNvPr id="737" name="Freeform 736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119"/>
                </a:xfrm>
                <a:custGeom>
                  <a:avLst/>
                  <a:gdLst>
                    <a:gd name="T0" fmla="*/ 28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8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8" name="Freeform 737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8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9" name="Freeform 738"/>
                <p:cNvSpPr>
                  <a:spLocks/>
                </p:cNvSpPr>
                <p:nvPr/>
              </p:nvSpPr>
              <p:spPr bwMode="auto">
                <a:xfrm>
                  <a:off x="1451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0" name="Freeform 739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1" name="Freeform 740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2" name="Line 907"/>
                <p:cNvSpPr>
                  <a:spLocks noChangeShapeType="1"/>
                </p:cNvSpPr>
                <p:nvPr/>
              </p:nvSpPr>
              <p:spPr bwMode="auto">
                <a:xfrm>
                  <a:off x="1451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690" name="Group 689"/>
            <p:cNvGrpSpPr>
              <a:grpSpLocks/>
            </p:cNvGrpSpPr>
            <p:nvPr/>
          </p:nvGrpSpPr>
          <p:grpSpPr bwMode="auto">
            <a:xfrm>
              <a:off x="1134" y="2966"/>
              <a:ext cx="344" cy="119"/>
              <a:chOff x="1134" y="2966"/>
              <a:chExt cx="344" cy="119"/>
            </a:xfrm>
          </p:grpSpPr>
          <p:grpSp>
            <p:nvGrpSpPr>
              <p:cNvPr id="713" name="Group 712"/>
              <p:cNvGrpSpPr>
                <a:grpSpLocks/>
              </p:cNvGrpSpPr>
              <p:nvPr/>
            </p:nvGrpSpPr>
            <p:grpSpPr bwMode="auto">
              <a:xfrm>
                <a:off x="1134" y="2966"/>
                <a:ext cx="127" cy="119"/>
                <a:chOff x="1134" y="2966"/>
                <a:chExt cx="127" cy="119"/>
              </a:xfrm>
            </p:grpSpPr>
            <p:sp>
              <p:nvSpPr>
                <p:cNvPr id="728" name="Freeform 727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9" name="Freeform 728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99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0" name="Freeform 729"/>
                <p:cNvSpPr>
                  <a:spLocks/>
                </p:cNvSpPr>
                <p:nvPr/>
              </p:nvSpPr>
              <p:spPr bwMode="auto">
                <a:xfrm>
                  <a:off x="1233" y="2966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1" name="Freeform 730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2" name="Freeform 731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3" name="Line 915"/>
                <p:cNvSpPr>
                  <a:spLocks noChangeShapeType="1"/>
                </p:cNvSpPr>
                <p:nvPr/>
              </p:nvSpPr>
              <p:spPr bwMode="auto">
                <a:xfrm>
                  <a:off x="1233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14" name="Group 713"/>
              <p:cNvGrpSpPr>
                <a:grpSpLocks/>
              </p:cNvGrpSpPr>
              <p:nvPr/>
            </p:nvGrpSpPr>
            <p:grpSpPr bwMode="auto">
              <a:xfrm>
                <a:off x="1243" y="2966"/>
                <a:ext cx="127" cy="119"/>
                <a:chOff x="1243" y="2966"/>
                <a:chExt cx="127" cy="119"/>
              </a:xfrm>
            </p:grpSpPr>
            <p:sp>
              <p:nvSpPr>
                <p:cNvPr id="722" name="Freeform 721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3" name="Freeform 722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99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4" name="Freeform 723"/>
                <p:cNvSpPr>
                  <a:spLocks/>
                </p:cNvSpPr>
                <p:nvPr/>
              </p:nvSpPr>
              <p:spPr bwMode="auto">
                <a:xfrm>
                  <a:off x="1342" y="2966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5" name="Freeform 724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6" name="Freeform 725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7" name="Line 922"/>
                <p:cNvSpPr>
                  <a:spLocks noChangeShapeType="1"/>
                </p:cNvSpPr>
                <p:nvPr/>
              </p:nvSpPr>
              <p:spPr bwMode="auto">
                <a:xfrm>
                  <a:off x="1342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15" name="Group 714"/>
              <p:cNvGrpSpPr>
                <a:grpSpLocks/>
              </p:cNvGrpSpPr>
              <p:nvPr/>
            </p:nvGrpSpPr>
            <p:grpSpPr bwMode="auto">
              <a:xfrm>
                <a:off x="1351" y="2966"/>
                <a:ext cx="127" cy="119"/>
                <a:chOff x="1351" y="2966"/>
                <a:chExt cx="127" cy="119"/>
              </a:xfrm>
            </p:grpSpPr>
            <p:sp>
              <p:nvSpPr>
                <p:cNvPr id="716" name="Freeform 715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119"/>
                </a:xfrm>
                <a:custGeom>
                  <a:avLst/>
                  <a:gdLst>
                    <a:gd name="T0" fmla="*/ 28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8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7" name="Freeform 716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8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8" name="Freeform 717"/>
                <p:cNvSpPr>
                  <a:spLocks/>
                </p:cNvSpPr>
                <p:nvPr/>
              </p:nvSpPr>
              <p:spPr bwMode="auto">
                <a:xfrm>
                  <a:off x="1451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9" name="Freeform 718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0" name="Freeform 719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1" name="Line 929"/>
                <p:cNvSpPr>
                  <a:spLocks noChangeShapeType="1"/>
                </p:cNvSpPr>
                <p:nvPr/>
              </p:nvSpPr>
              <p:spPr bwMode="auto">
                <a:xfrm>
                  <a:off x="1451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691" name="Group 690"/>
            <p:cNvGrpSpPr>
              <a:grpSpLocks/>
            </p:cNvGrpSpPr>
            <p:nvPr/>
          </p:nvGrpSpPr>
          <p:grpSpPr bwMode="auto">
            <a:xfrm>
              <a:off x="1134" y="2874"/>
              <a:ext cx="344" cy="119"/>
              <a:chOff x="1134" y="2874"/>
              <a:chExt cx="344" cy="119"/>
            </a:xfrm>
          </p:grpSpPr>
          <p:grpSp>
            <p:nvGrpSpPr>
              <p:cNvPr id="692" name="Group 691"/>
              <p:cNvGrpSpPr>
                <a:grpSpLocks/>
              </p:cNvGrpSpPr>
              <p:nvPr/>
            </p:nvGrpSpPr>
            <p:grpSpPr bwMode="auto">
              <a:xfrm>
                <a:off x="1134" y="2874"/>
                <a:ext cx="127" cy="119"/>
                <a:chOff x="1134" y="2874"/>
                <a:chExt cx="127" cy="119"/>
              </a:xfrm>
            </p:grpSpPr>
            <p:sp>
              <p:nvSpPr>
                <p:cNvPr id="707" name="Freeform 706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 707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9" name="Freeform 708"/>
                <p:cNvSpPr>
                  <a:spLocks/>
                </p:cNvSpPr>
                <p:nvPr/>
              </p:nvSpPr>
              <p:spPr bwMode="auto">
                <a:xfrm>
                  <a:off x="1233" y="2874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83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 709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2" name="Line 937"/>
                <p:cNvSpPr>
                  <a:spLocks noChangeShapeType="1"/>
                </p:cNvSpPr>
                <p:nvPr/>
              </p:nvSpPr>
              <p:spPr bwMode="auto">
                <a:xfrm>
                  <a:off x="1233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93" name="Group 692"/>
              <p:cNvGrpSpPr>
                <a:grpSpLocks/>
              </p:cNvGrpSpPr>
              <p:nvPr/>
            </p:nvGrpSpPr>
            <p:grpSpPr bwMode="auto">
              <a:xfrm>
                <a:off x="1243" y="2874"/>
                <a:ext cx="127" cy="119"/>
                <a:chOff x="1243" y="2874"/>
                <a:chExt cx="127" cy="119"/>
              </a:xfrm>
            </p:grpSpPr>
            <p:sp>
              <p:nvSpPr>
                <p:cNvPr id="701" name="Freeform 700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99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2" name="Freeform 701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99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3" name="Freeform 702"/>
                <p:cNvSpPr>
                  <a:spLocks/>
                </p:cNvSpPr>
                <p:nvPr/>
              </p:nvSpPr>
              <p:spPr bwMode="auto">
                <a:xfrm>
                  <a:off x="1342" y="2874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83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 703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 704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Line 944"/>
                <p:cNvSpPr>
                  <a:spLocks noChangeShapeType="1"/>
                </p:cNvSpPr>
                <p:nvPr/>
              </p:nvSpPr>
              <p:spPr bwMode="auto">
                <a:xfrm>
                  <a:off x="1342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94" name="Group 693"/>
              <p:cNvGrpSpPr>
                <a:grpSpLocks/>
              </p:cNvGrpSpPr>
              <p:nvPr/>
            </p:nvGrpSpPr>
            <p:grpSpPr bwMode="auto">
              <a:xfrm>
                <a:off x="1351" y="2874"/>
                <a:ext cx="127" cy="119"/>
                <a:chOff x="1351" y="2874"/>
                <a:chExt cx="127" cy="119"/>
              </a:xfrm>
            </p:grpSpPr>
            <p:sp>
              <p:nvSpPr>
                <p:cNvPr id="695" name="Freeform 694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119"/>
                </a:xfrm>
                <a:custGeom>
                  <a:avLst/>
                  <a:gdLst>
                    <a:gd name="T0" fmla="*/ 28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8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8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7" name="Freeform 696"/>
                <p:cNvSpPr>
                  <a:spLocks/>
                </p:cNvSpPr>
                <p:nvPr/>
              </p:nvSpPr>
              <p:spPr bwMode="auto">
                <a:xfrm>
                  <a:off x="1451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8" name="Freeform 697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9" name="Freeform 698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0" name="Line 951"/>
                <p:cNvSpPr>
                  <a:spLocks noChangeShapeType="1"/>
                </p:cNvSpPr>
                <p:nvPr/>
              </p:nvSpPr>
              <p:spPr bwMode="auto">
                <a:xfrm>
                  <a:off x="1451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964809" y="4229126"/>
            <a:ext cx="547688" cy="479426"/>
            <a:chOff x="1460" y="2874"/>
            <a:chExt cx="345" cy="302"/>
          </a:xfrm>
        </p:grpSpPr>
        <p:grpSp>
          <p:nvGrpSpPr>
            <p:cNvPr id="623" name="Group 622"/>
            <p:cNvGrpSpPr>
              <a:grpSpLocks/>
            </p:cNvGrpSpPr>
            <p:nvPr/>
          </p:nvGrpSpPr>
          <p:grpSpPr bwMode="auto">
            <a:xfrm>
              <a:off x="1460" y="3057"/>
              <a:ext cx="345" cy="119"/>
              <a:chOff x="1460" y="3057"/>
              <a:chExt cx="345" cy="119"/>
            </a:xfrm>
          </p:grpSpPr>
          <p:grpSp>
            <p:nvGrpSpPr>
              <p:cNvPr id="668" name="Group 667"/>
              <p:cNvGrpSpPr>
                <a:grpSpLocks/>
              </p:cNvGrpSpPr>
              <p:nvPr/>
            </p:nvGrpSpPr>
            <p:grpSpPr bwMode="auto">
              <a:xfrm>
                <a:off x="1460" y="3057"/>
                <a:ext cx="127" cy="119"/>
                <a:chOff x="1460" y="3057"/>
                <a:chExt cx="127" cy="119"/>
              </a:xfrm>
            </p:grpSpPr>
            <p:sp>
              <p:nvSpPr>
                <p:cNvPr id="683" name="Freeform 682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auto">
                <a:xfrm>
                  <a:off x="1560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8" name="Line 960"/>
                <p:cNvSpPr>
                  <a:spLocks noChangeShapeType="1"/>
                </p:cNvSpPr>
                <p:nvPr/>
              </p:nvSpPr>
              <p:spPr bwMode="auto">
                <a:xfrm>
                  <a:off x="1560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69" name="Group 668"/>
              <p:cNvGrpSpPr>
                <a:grpSpLocks/>
              </p:cNvGrpSpPr>
              <p:nvPr/>
            </p:nvGrpSpPr>
            <p:grpSpPr bwMode="auto">
              <a:xfrm>
                <a:off x="1569" y="3057"/>
                <a:ext cx="136" cy="119"/>
                <a:chOff x="1569" y="3057"/>
                <a:chExt cx="136" cy="119"/>
              </a:xfrm>
            </p:grpSpPr>
            <p:sp>
              <p:nvSpPr>
                <p:cNvPr id="677" name="Freeform 676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0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0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auto">
                <a:xfrm>
                  <a:off x="1669" y="3057"/>
                  <a:ext cx="36" cy="119"/>
                </a:xfrm>
                <a:custGeom>
                  <a:avLst/>
                  <a:gdLst>
                    <a:gd name="T0" fmla="*/ 0 w 36"/>
                    <a:gd name="T1" fmla="*/ 28 h 119"/>
                    <a:gd name="T2" fmla="*/ 36 w 36"/>
                    <a:gd name="T3" fmla="*/ 0 h 119"/>
                    <a:gd name="T4" fmla="*/ 36 w 36"/>
                    <a:gd name="T5" fmla="*/ 92 h 119"/>
                    <a:gd name="T6" fmla="*/ 0 w 36"/>
                    <a:gd name="T7" fmla="*/ 119 h 119"/>
                    <a:gd name="T8" fmla="*/ 0 w 36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9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1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1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2" name="Line 967"/>
                <p:cNvSpPr>
                  <a:spLocks noChangeShapeType="1"/>
                </p:cNvSpPr>
                <p:nvPr/>
              </p:nvSpPr>
              <p:spPr bwMode="auto">
                <a:xfrm>
                  <a:off x="1669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70" name="Group 669"/>
              <p:cNvGrpSpPr>
                <a:grpSpLocks/>
              </p:cNvGrpSpPr>
              <p:nvPr/>
            </p:nvGrpSpPr>
            <p:grpSpPr bwMode="auto">
              <a:xfrm>
                <a:off x="1678" y="3057"/>
                <a:ext cx="127" cy="119"/>
                <a:chOff x="1678" y="3057"/>
                <a:chExt cx="127" cy="119"/>
              </a:xfrm>
            </p:grpSpPr>
            <p:sp>
              <p:nvSpPr>
                <p:cNvPr id="671" name="Freeform 670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6" name="Line 974"/>
                <p:cNvSpPr>
                  <a:spLocks noChangeShapeType="1"/>
                </p:cNvSpPr>
                <p:nvPr/>
              </p:nvSpPr>
              <p:spPr bwMode="auto">
                <a:xfrm>
                  <a:off x="1778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624" name="Group 623"/>
            <p:cNvGrpSpPr>
              <a:grpSpLocks/>
            </p:cNvGrpSpPr>
            <p:nvPr/>
          </p:nvGrpSpPr>
          <p:grpSpPr bwMode="auto">
            <a:xfrm>
              <a:off x="1460" y="2966"/>
              <a:ext cx="345" cy="119"/>
              <a:chOff x="1460" y="2966"/>
              <a:chExt cx="345" cy="119"/>
            </a:xfrm>
          </p:grpSpPr>
          <p:grpSp>
            <p:nvGrpSpPr>
              <p:cNvPr id="647" name="Group 646"/>
              <p:cNvGrpSpPr>
                <a:grpSpLocks/>
              </p:cNvGrpSpPr>
              <p:nvPr/>
            </p:nvGrpSpPr>
            <p:grpSpPr bwMode="auto">
              <a:xfrm>
                <a:off x="1460" y="2966"/>
                <a:ext cx="127" cy="119"/>
                <a:chOff x="1460" y="2966"/>
                <a:chExt cx="127" cy="119"/>
              </a:xfrm>
            </p:grpSpPr>
            <p:sp>
              <p:nvSpPr>
                <p:cNvPr id="662" name="Freeform 661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auto">
                <a:xfrm>
                  <a:off x="1560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7" name="Line 982"/>
                <p:cNvSpPr>
                  <a:spLocks noChangeShapeType="1"/>
                </p:cNvSpPr>
                <p:nvPr/>
              </p:nvSpPr>
              <p:spPr bwMode="auto">
                <a:xfrm>
                  <a:off x="1560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48" name="Group 647"/>
              <p:cNvGrpSpPr>
                <a:grpSpLocks/>
              </p:cNvGrpSpPr>
              <p:nvPr/>
            </p:nvGrpSpPr>
            <p:grpSpPr bwMode="auto">
              <a:xfrm>
                <a:off x="1569" y="2966"/>
                <a:ext cx="136" cy="119"/>
                <a:chOff x="1569" y="2966"/>
                <a:chExt cx="136" cy="119"/>
              </a:xfrm>
            </p:grpSpPr>
            <p:sp>
              <p:nvSpPr>
                <p:cNvPr id="656" name="Freeform 655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0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0 w 136"/>
                    <a:gd name="T3" fmla="*/ 27 h 27"/>
                    <a:gd name="T4" fmla="*/ 136 w 136"/>
                    <a:gd name="T5" fmla="*/ 0 h 27"/>
                    <a:gd name="T6" fmla="*/ 27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auto">
                <a:xfrm>
                  <a:off x="1669" y="2966"/>
                  <a:ext cx="36" cy="119"/>
                </a:xfrm>
                <a:custGeom>
                  <a:avLst/>
                  <a:gdLst>
                    <a:gd name="T0" fmla="*/ 0 w 36"/>
                    <a:gd name="T1" fmla="*/ 27 h 119"/>
                    <a:gd name="T2" fmla="*/ 36 w 36"/>
                    <a:gd name="T3" fmla="*/ 0 h 119"/>
                    <a:gd name="T4" fmla="*/ 36 w 36"/>
                    <a:gd name="T5" fmla="*/ 91 h 119"/>
                    <a:gd name="T6" fmla="*/ 0 w 36"/>
                    <a:gd name="T7" fmla="*/ 119 h 119"/>
                    <a:gd name="T8" fmla="*/ 0 w 36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9">
                      <a:moveTo>
                        <a:pt x="0" y="27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1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1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1" name="Line 989"/>
                <p:cNvSpPr>
                  <a:spLocks noChangeShapeType="1"/>
                </p:cNvSpPr>
                <p:nvPr/>
              </p:nvSpPr>
              <p:spPr bwMode="auto">
                <a:xfrm>
                  <a:off x="1669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49" name="Group 648"/>
              <p:cNvGrpSpPr>
                <a:grpSpLocks/>
              </p:cNvGrpSpPr>
              <p:nvPr/>
            </p:nvGrpSpPr>
            <p:grpSpPr bwMode="auto">
              <a:xfrm>
                <a:off x="1678" y="2966"/>
                <a:ext cx="127" cy="119"/>
                <a:chOff x="1678" y="2966"/>
                <a:chExt cx="127" cy="119"/>
              </a:xfrm>
            </p:grpSpPr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1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5" name="Line 996"/>
                <p:cNvSpPr>
                  <a:spLocks noChangeShapeType="1"/>
                </p:cNvSpPr>
                <p:nvPr/>
              </p:nvSpPr>
              <p:spPr bwMode="auto">
                <a:xfrm>
                  <a:off x="1778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625" name="Group 624"/>
            <p:cNvGrpSpPr>
              <a:grpSpLocks/>
            </p:cNvGrpSpPr>
            <p:nvPr/>
          </p:nvGrpSpPr>
          <p:grpSpPr bwMode="auto">
            <a:xfrm>
              <a:off x="1460" y="2874"/>
              <a:ext cx="345" cy="119"/>
              <a:chOff x="1460" y="2874"/>
              <a:chExt cx="345" cy="119"/>
            </a:xfrm>
          </p:grpSpPr>
          <p:grpSp>
            <p:nvGrpSpPr>
              <p:cNvPr id="626" name="Group 625"/>
              <p:cNvGrpSpPr>
                <a:grpSpLocks/>
              </p:cNvGrpSpPr>
              <p:nvPr/>
            </p:nvGrpSpPr>
            <p:grpSpPr bwMode="auto">
              <a:xfrm>
                <a:off x="1460" y="2874"/>
                <a:ext cx="127" cy="119"/>
                <a:chOff x="1460" y="2874"/>
                <a:chExt cx="127" cy="119"/>
              </a:xfrm>
            </p:grpSpPr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auto">
                <a:xfrm>
                  <a:off x="1560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6" name="Line 1004"/>
                <p:cNvSpPr>
                  <a:spLocks noChangeShapeType="1"/>
                </p:cNvSpPr>
                <p:nvPr/>
              </p:nvSpPr>
              <p:spPr bwMode="auto">
                <a:xfrm>
                  <a:off x="1560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27" name="Group 626"/>
              <p:cNvGrpSpPr>
                <a:grpSpLocks/>
              </p:cNvGrpSpPr>
              <p:nvPr/>
            </p:nvGrpSpPr>
            <p:grpSpPr bwMode="auto">
              <a:xfrm>
                <a:off x="1569" y="2874"/>
                <a:ext cx="136" cy="119"/>
                <a:chOff x="1569" y="2874"/>
                <a:chExt cx="136" cy="119"/>
              </a:xfrm>
            </p:grpSpPr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0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0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1669" y="2874"/>
                  <a:ext cx="36" cy="119"/>
                </a:xfrm>
                <a:custGeom>
                  <a:avLst/>
                  <a:gdLst>
                    <a:gd name="T0" fmla="*/ 0 w 36"/>
                    <a:gd name="T1" fmla="*/ 28 h 119"/>
                    <a:gd name="T2" fmla="*/ 36 w 36"/>
                    <a:gd name="T3" fmla="*/ 0 h 119"/>
                    <a:gd name="T4" fmla="*/ 36 w 36"/>
                    <a:gd name="T5" fmla="*/ 83 h 119"/>
                    <a:gd name="T6" fmla="*/ 0 w 36"/>
                    <a:gd name="T7" fmla="*/ 119 h 119"/>
                    <a:gd name="T8" fmla="*/ 0 w 36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19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1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1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0" name="Line 1011"/>
                <p:cNvSpPr>
                  <a:spLocks noChangeShapeType="1"/>
                </p:cNvSpPr>
                <p:nvPr/>
              </p:nvSpPr>
              <p:spPr bwMode="auto">
                <a:xfrm>
                  <a:off x="1669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28" name="Group 627"/>
              <p:cNvGrpSpPr>
                <a:grpSpLocks/>
              </p:cNvGrpSpPr>
              <p:nvPr/>
            </p:nvGrpSpPr>
            <p:grpSpPr bwMode="auto">
              <a:xfrm>
                <a:off x="1678" y="2874"/>
                <a:ext cx="127" cy="119"/>
                <a:chOff x="1678" y="2874"/>
                <a:chExt cx="127" cy="119"/>
              </a:xfrm>
            </p:grpSpPr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4" name="Line 1018"/>
                <p:cNvSpPr>
                  <a:spLocks noChangeShapeType="1"/>
                </p:cNvSpPr>
                <p:nvPr/>
              </p:nvSpPr>
              <p:spPr bwMode="auto">
                <a:xfrm>
                  <a:off x="1778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469634" y="4229126"/>
            <a:ext cx="561975" cy="479426"/>
            <a:chOff x="1778" y="2874"/>
            <a:chExt cx="354" cy="302"/>
          </a:xfrm>
        </p:grpSpPr>
        <p:grpSp>
          <p:nvGrpSpPr>
            <p:cNvPr id="557" name="Group 556"/>
            <p:cNvGrpSpPr>
              <a:grpSpLocks/>
            </p:cNvGrpSpPr>
            <p:nvPr/>
          </p:nvGrpSpPr>
          <p:grpSpPr bwMode="auto">
            <a:xfrm>
              <a:off x="1778" y="3057"/>
              <a:ext cx="354" cy="119"/>
              <a:chOff x="1778" y="3057"/>
              <a:chExt cx="354" cy="119"/>
            </a:xfrm>
          </p:grpSpPr>
          <p:grpSp>
            <p:nvGrpSpPr>
              <p:cNvPr id="602" name="Group 601"/>
              <p:cNvGrpSpPr>
                <a:grpSpLocks/>
              </p:cNvGrpSpPr>
              <p:nvPr/>
            </p:nvGrpSpPr>
            <p:grpSpPr bwMode="auto">
              <a:xfrm>
                <a:off x="1778" y="3057"/>
                <a:ext cx="136" cy="119"/>
                <a:chOff x="1778" y="3057"/>
                <a:chExt cx="136" cy="119"/>
              </a:xfrm>
            </p:grpSpPr>
            <p:sp>
              <p:nvSpPr>
                <p:cNvPr id="617" name="Freeform 616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8" name="Freeform 617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" name="Freeform 618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2" name="Line 3"/>
                <p:cNvSpPr>
                  <a:spLocks noChangeShapeType="1"/>
                </p:cNvSpPr>
                <p:nvPr/>
              </p:nvSpPr>
              <p:spPr bwMode="auto">
                <a:xfrm>
                  <a:off x="1887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03" name="Group 602"/>
              <p:cNvGrpSpPr>
                <a:grpSpLocks/>
              </p:cNvGrpSpPr>
              <p:nvPr/>
            </p:nvGrpSpPr>
            <p:grpSpPr bwMode="auto">
              <a:xfrm>
                <a:off x="1887" y="3057"/>
                <a:ext cx="136" cy="119"/>
                <a:chOff x="1887" y="3057"/>
                <a:chExt cx="136" cy="119"/>
              </a:xfrm>
            </p:grpSpPr>
            <p:sp>
              <p:nvSpPr>
                <p:cNvPr id="611" name="Freeform 610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8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2" name="Freeform 611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8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3" name="Freeform 612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92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4" name="Freeform 613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5" name="Freeform 614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6" name="Line 10"/>
                <p:cNvSpPr>
                  <a:spLocks noChangeShapeType="1"/>
                </p:cNvSpPr>
                <p:nvPr/>
              </p:nvSpPr>
              <p:spPr bwMode="auto">
                <a:xfrm>
                  <a:off x="1995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04" name="Group 603"/>
              <p:cNvGrpSpPr>
                <a:grpSpLocks/>
              </p:cNvGrpSpPr>
              <p:nvPr/>
            </p:nvGrpSpPr>
            <p:grpSpPr bwMode="auto">
              <a:xfrm>
                <a:off x="1995" y="3057"/>
                <a:ext cx="137" cy="119"/>
                <a:chOff x="1995" y="3057"/>
                <a:chExt cx="137" cy="119"/>
              </a:xfrm>
            </p:grpSpPr>
            <p:sp>
              <p:nvSpPr>
                <p:cNvPr id="605" name="Freeform 604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119"/>
                </a:xfrm>
                <a:custGeom>
                  <a:avLst/>
                  <a:gdLst>
                    <a:gd name="T0" fmla="*/ 28 w 137"/>
                    <a:gd name="T1" fmla="*/ 0 h 119"/>
                    <a:gd name="T2" fmla="*/ 0 w 137"/>
                    <a:gd name="T3" fmla="*/ 28 h 119"/>
                    <a:gd name="T4" fmla="*/ 0 w 137"/>
                    <a:gd name="T5" fmla="*/ 119 h 119"/>
                    <a:gd name="T6" fmla="*/ 109 w 137"/>
                    <a:gd name="T7" fmla="*/ 119 h 119"/>
                    <a:gd name="T8" fmla="*/ 137 w 137"/>
                    <a:gd name="T9" fmla="*/ 92 h 119"/>
                    <a:gd name="T10" fmla="*/ 137 w 137"/>
                    <a:gd name="T11" fmla="*/ 0 h 119"/>
                    <a:gd name="T12" fmla="*/ 28 w 13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2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6" name="Freeform 605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28"/>
                </a:xfrm>
                <a:custGeom>
                  <a:avLst/>
                  <a:gdLst>
                    <a:gd name="T0" fmla="*/ 0 w 137"/>
                    <a:gd name="T1" fmla="*/ 28 h 28"/>
                    <a:gd name="T2" fmla="*/ 109 w 137"/>
                    <a:gd name="T3" fmla="*/ 28 h 28"/>
                    <a:gd name="T4" fmla="*/ 137 w 137"/>
                    <a:gd name="T5" fmla="*/ 0 h 28"/>
                    <a:gd name="T6" fmla="*/ 28 w 137"/>
                    <a:gd name="T7" fmla="*/ 0 h 28"/>
                    <a:gd name="T8" fmla="*/ 0 w 13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7" name="Freeform 606"/>
                <p:cNvSpPr>
                  <a:spLocks/>
                </p:cNvSpPr>
                <p:nvPr/>
              </p:nvSpPr>
              <p:spPr bwMode="auto">
                <a:xfrm>
                  <a:off x="2104" y="3057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92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8" name="Freeform 607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9" name="Freeform 608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0" name="Line 17"/>
                <p:cNvSpPr>
                  <a:spLocks noChangeShapeType="1"/>
                </p:cNvSpPr>
                <p:nvPr/>
              </p:nvSpPr>
              <p:spPr bwMode="auto">
                <a:xfrm>
                  <a:off x="2104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558" name="Group 557"/>
            <p:cNvGrpSpPr>
              <a:grpSpLocks/>
            </p:cNvGrpSpPr>
            <p:nvPr/>
          </p:nvGrpSpPr>
          <p:grpSpPr bwMode="auto">
            <a:xfrm>
              <a:off x="1778" y="2966"/>
              <a:ext cx="354" cy="119"/>
              <a:chOff x="1778" y="2966"/>
              <a:chExt cx="354" cy="119"/>
            </a:xfrm>
          </p:grpSpPr>
          <p:grpSp>
            <p:nvGrpSpPr>
              <p:cNvPr id="581" name="Group 580"/>
              <p:cNvGrpSpPr>
                <a:grpSpLocks/>
              </p:cNvGrpSpPr>
              <p:nvPr/>
            </p:nvGrpSpPr>
            <p:grpSpPr bwMode="auto">
              <a:xfrm>
                <a:off x="1778" y="2966"/>
                <a:ext cx="136" cy="119"/>
                <a:chOff x="1778" y="2966"/>
                <a:chExt cx="136" cy="119"/>
              </a:xfrm>
            </p:grpSpPr>
            <p:sp>
              <p:nvSpPr>
                <p:cNvPr id="596" name="Freeform 595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7" name="Freeform 596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27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8" name="Freeform 597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27" cy="119"/>
                </a:xfrm>
                <a:custGeom>
                  <a:avLst/>
                  <a:gdLst>
                    <a:gd name="T0" fmla="*/ 0 w 27"/>
                    <a:gd name="T1" fmla="*/ 27 h 119"/>
                    <a:gd name="T2" fmla="*/ 27 w 27"/>
                    <a:gd name="T3" fmla="*/ 0 h 119"/>
                    <a:gd name="T4" fmla="*/ 27 w 27"/>
                    <a:gd name="T5" fmla="*/ 91 h 119"/>
                    <a:gd name="T6" fmla="*/ 0 w 27"/>
                    <a:gd name="T7" fmla="*/ 119 h 119"/>
                    <a:gd name="T8" fmla="*/ 0 w 27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9" name="Freeform 598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0" name="Freeform 599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1" name="Line 25"/>
                <p:cNvSpPr>
                  <a:spLocks noChangeShapeType="1"/>
                </p:cNvSpPr>
                <p:nvPr/>
              </p:nvSpPr>
              <p:spPr bwMode="auto">
                <a:xfrm>
                  <a:off x="1887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2" name="Group 581"/>
              <p:cNvGrpSpPr>
                <a:grpSpLocks/>
              </p:cNvGrpSpPr>
              <p:nvPr/>
            </p:nvGrpSpPr>
            <p:grpSpPr bwMode="auto">
              <a:xfrm>
                <a:off x="1887" y="2966"/>
                <a:ext cx="136" cy="119"/>
                <a:chOff x="1887" y="2966"/>
                <a:chExt cx="136" cy="119"/>
              </a:xfrm>
            </p:grpSpPr>
            <p:sp>
              <p:nvSpPr>
                <p:cNvPr id="590" name="Freeform 589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7 h 119"/>
                    <a:gd name="T4" fmla="*/ 0 w 136"/>
                    <a:gd name="T5" fmla="*/ 119 h 119"/>
                    <a:gd name="T6" fmla="*/ 108 w 136"/>
                    <a:gd name="T7" fmla="*/ 119 h 119"/>
                    <a:gd name="T8" fmla="*/ 136 w 136"/>
                    <a:gd name="T9" fmla="*/ 91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1" name="Freeform 590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8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8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2" name="Freeform 591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3" name="Freeform 592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4" name="Freeform 593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5" name="Line 32"/>
                <p:cNvSpPr>
                  <a:spLocks noChangeShapeType="1"/>
                </p:cNvSpPr>
                <p:nvPr/>
              </p:nvSpPr>
              <p:spPr bwMode="auto">
                <a:xfrm>
                  <a:off x="1995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3" name="Group 582"/>
              <p:cNvGrpSpPr>
                <a:grpSpLocks/>
              </p:cNvGrpSpPr>
              <p:nvPr/>
            </p:nvGrpSpPr>
            <p:grpSpPr bwMode="auto">
              <a:xfrm>
                <a:off x="1995" y="2966"/>
                <a:ext cx="137" cy="119"/>
                <a:chOff x="1995" y="2966"/>
                <a:chExt cx="137" cy="119"/>
              </a:xfrm>
            </p:grpSpPr>
            <p:sp>
              <p:nvSpPr>
                <p:cNvPr id="584" name="Freeform 583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119"/>
                </a:xfrm>
                <a:custGeom>
                  <a:avLst/>
                  <a:gdLst>
                    <a:gd name="T0" fmla="*/ 28 w 137"/>
                    <a:gd name="T1" fmla="*/ 0 h 119"/>
                    <a:gd name="T2" fmla="*/ 0 w 137"/>
                    <a:gd name="T3" fmla="*/ 27 h 119"/>
                    <a:gd name="T4" fmla="*/ 0 w 137"/>
                    <a:gd name="T5" fmla="*/ 119 h 119"/>
                    <a:gd name="T6" fmla="*/ 109 w 137"/>
                    <a:gd name="T7" fmla="*/ 119 h 119"/>
                    <a:gd name="T8" fmla="*/ 137 w 137"/>
                    <a:gd name="T9" fmla="*/ 91 h 119"/>
                    <a:gd name="T10" fmla="*/ 137 w 137"/>
                    <a:gd name="T11" fmla="*/ 0 h 119"/>
                    <a:gd name="T12" fmla="*/ 28 w 13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5" name="Freeform 584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27"/>
                </a:xfrm>
                <a:custGeom>
                  <a:avLst/>
                  <a:gdLst>
                    <a:gd name="T0" fmla="*/ 0 w 137"/>
                    <a:gd name="T1" fmla="*/ 27 h 27"/>
                    <a:gd name="T2" fmla="*/ 109 w 137"/>
                    <a:gd name="T3" fmla="*/ 27 h 27"/>
                    <a:gd name="T4" fmla="*/ 137 w 137"/>
                    <a:gd name="T5" fmla="*/ 0 h 27"/>
                    <a:gd name="T6" fmla="*/ 28 w 137"/>
                    <a:gd name="T7" fmla="*/ 0 h 27"/>
                    <a:gd name="T8" fmla="*/ 0 w 13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6" name="Freeform 585"/>
                <p:cNvSpPr>
                  <a:spLocks/>
                </p:cNvSpPr>
                <p:nvPr/>
              </p:nvSpPr>
              <p:spPr bwMode="auto">
                <a:xfrm>
                  <a:off x="2104" y="2966"/>
                  <a:ext cx="28" cy="119"/>
                </a:xfrm>
                <a:custGeom>
                  <a:avLst/>
                  <a:gdLst>
                    <a:gd name="T0" fmla="*/ 0 w 28"/>
                    <a:gd name="T1" fmla="*/ 27 h 119"/>
                    <a:gd name="T2" fmla="*/ 28 w 28"/>
                    <a:gd name="T3" fmla="*/ 0 h 119"/>
                    <a:gd name="T4" fmla="*/ 28 w 28"/>
                    <a:gd name="T5" fmla="*/ 91 h 119"/>
                    <a:gd name="T6" fmla="*/ 0 w 28"/>
                    <a:gd name="T7" fmla="*/ 119 h 119"/>
                    <a:gd name="T8" fmla="*/ 0 w 28"/>
                    <a:gd name="T9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7" name="Freeform 586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8" name="Freeform 587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9" name="Line 39"/>
                <p:cNvSpPr>
                  <a:spLocks noChangeShapeType="1"/>
                </p:cNvSpPr>
                <p:nvPr/>
              </p:nvSpPr>
              <p:spPr bwMode="auto">
                <a:xfrm>
                  <a:off x="2104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559" name="Group 558"/>
            <p:cNvGrpSpPr>
              <a:grpSpLocks/>
            </p:cNvGrpSpPr>
            <p:nvPr/>
          </p:nvGrpSpPr>
          <p:grpSpPr bwMode="auto">
            <a:xfrm>
              <a:off x="1778" y="2874"/>
              <a:ext cx="354" cy="119"/>
              <a:chOff x="1778" y="2874"/>
              <a:chExt cx="354" cy="119"/>
            </a:xfrm>
          </p:grpSpPr>
          <p:grpSp>
            <p:nvGrpSpPr>
              <p:cNvPr id="560" name="Group 559"/>
              <p:cNvGrpSpPr>
                <a:grpSpLocks/>
              </p:cNvGrpSpPr>
              <p:nvPr/>
            </p:nvGrpSpPr>
            <p:grpSpPr bwMode="auto">
              <a:xfrm>
                <a:off x="1778" y="2874"/>
                <a:ext cx="136" cy="119"/>
                <a:chOff x="1778" y="2874"/>
                <a:chExt cx="136" cy="119"/>
              </a:xfrm>
            </p:grpSpPr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119"/>
                </a:xfrm>
                <a:custGeom>
                  <a:avLst/>
                  <a:gdLst>
                    <a:gd name="T0" fmla="*/ 27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27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27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7" name="Freeform 576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8" name="Freeform 577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9" name="Freeform 578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0" name="Line 47"/>
                <p:cNvSpPr>
                  <a:spLocks noChangeShapeType="1"/>
                </p:cNvSpPr>
                <p:nvPr/>
              </p:nvSpPr>
              <p:spPr bwMode="auto">
                <a:xfrm>
                  <a:off x="1887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61" name="Group 560"/>
              <p:cNvGrpSpPr>
                <a:grpSpLocks/>
              </p:cNvGrpSpPr>
              <p:nvPr/>
            </p:nvGrpSpPr>
            <p:grpSpPr bwMode="auto">
              <a:xfrm>
                <a:off x="1887" y="2874"/>
                <a:ext cx="136" cy="119"/>
                <a:chOff x="1887" y="2874"/>
                <a:chExt cx="136" cy="119"/>
              </a:xfrm>
            </p:grpSpPr>
            <p:sp>
              <p:nvSpPr>
                <p:cNvPr id="569" name="Freeform 568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8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0" name="Freeform 569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8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1" name="Freeform 570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83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2" name="Freeform 571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3" name="Freeform 572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4" name="Line 54"/>
                <p:cNvSpPr>
                  <a:spLocks noChangeShapeType="1"/>
                </p:cNvSpPr>
                <p:nvPr/>
              </p:nvSpPr>
              <p:spPr bwMode="auto">
                <a:xfrm>
                  <a:off x="1995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62" name="Group 561"/>
              <p:cNvGrpSpPr>
                <a:grpSpLocks/>
              </p:cNvGrpSpPr>
              <p:nvPr/>
            </p:nvGrpSpPr>
            <p:grpSpPr bwMode="auto">
              <a:xfrm>
                <a:off x="1995" y="2874"/>
                <a:ext cx="137" cy="119"/>
                <a:chOff x="1995" y="2874"/>
                <a:chExt cx="137" cy="119"/>
              </a:xfrm>
            </p:grpSpPr>
            <p:sp>
              <p:nvSpPr>
                <p:cNvPr id="563" name="Freeform 562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119"/>
                </a:xfrm>
                <a:custGeom>
                  <a:avLst/>
                  <a:gdLst>
                    <a:gd name="T0" fmla="*/ 28 w 137"/>
                    <a:gd name="T1" fmla="*/ 0 h 119"/>
                    <a:gd name="T2" fmla="*/ 0 w 137"/>
                    <a:gd name="T3" fmla="*/ 28 h 119"/>
                    <a:gd name="T4" fmla="*/ 0 w 137"/>
                    <a:gd name="T5" fmla="*/ 119 h 119"/>
                    <a:gd name="T6" fmla="*/ 109 w 137"/>
                    <a:gd name="T7" fmla="*/ 119 h 119"/>
                    <a:gd name="T8" fmla="*/ 137 w 137"/>
                    <a:gd name="T9" fmla="*/ 83 h 119"/>
                    <a:gd name="T10" fmla="*/ 137 w 137"/>
                    <a:gd name="T11" fmla="*/ 0 h 119"/>
                    <a:gd name="T12" fmla="*/ 28 w 13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83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4" name="Freeform 563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28"/>
                </a:xfrm>
                <a:custGeom>
                  <a:avLst/>
                  <a:gdLst>
                    <a:gd name="T0" fmla="*/ 0 w 137"/>
                    <a:gd name="T1" fmla="*/ 28 h 28"/>
                    <a:gd name="T2" fmla="*/ 109 w 137"/>
                    <a:gd name="T3" fmla="*/ 28 h 28"/>
                    <a:gd name="T4" fmla="*/ 137 w 137"/>
                    <a:gd name="T5" fmla="*/ 0 h 28"/>
                    <a:gd name="T6" fmla="*/ 28 w 137"/>
                    <a:gd name="T7" fmla="*/ 0 h 28"/>
                    <a:gd name="T8" fmla="*/ 0 w 13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5" name="Freeform 564"/>
                <p:cNvSpPr>
                  <a:spLocks/>
                </p:cNvSpPr>
                <p:nvPr/>
              </p:nvSpPr>
              <p:spPr bwMode="auto">
                <a:xfrm>
                  <a:off x="2104" y="2874"/>
                  <a:ext cx="28" cy="119"/>
                </a:xfrm>
                <a:custGeom>
                  <a:avLst/>
                  <a:gdLst>
                    <a:gd name="T0" fmla="*/ 0 w 28"/>
                    <a:gd name="T1" fmla="*/ 28 h 119"/>
                    <a:gd name="T2" fmla="*/ 28 w 28"/>
                    <a:gd name="T3" fmla="*/ 0 h 119"/>
                    <a:gd name="T4" fmla="*/ 28 w 28"/>
                    <a:gd name="T5" fmla="*/ 83 h 119"/>
                    <a:gd name="T6" fmla="*/ 0 w 28"/>
                    <a:gd name="T7" fmla="*/ 119 h 119"/>
                    <a:gd name="T8" fmla="*/ 0 w 28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6" name="Freeform 565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119"/>
                </a:xfrm>
                <a:custGeom>
                  <a:avLst/>
                  <a:gdLst>
                    <a:gd name="T0" fmla="*/ 3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3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7" name="Freeform 566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8" name="Line 61"/>
                <p:cNvSpPr>
                  <a:spLocks noChangeShapeType="1"/>
                </p:cNvSpPr>
                <p:nvPr/>
              </p:nvSpPr>
              <p:spPr bwMode="auto">
                <a:xfrm>
                  <a:off x="2104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053705" y="2197119"/>
            <a:ext cx="1308101" cy="1109664"/>
            <a:chOff x="420" y="1391"/>
            <a:chExt cx="824" cy="699"/>
          </a:xfrm>
        </p:grpSpPr>
        <p:grpSp>
          <p:nvGrpSpPr>
            <p:cNvPr id="289" name="Group 288"/>
            <p:cNvGrpSpPr>
              <a:grpSpLocks/>
            </p:cNvGrpSpPr>
            <p:nvPr/>
          </p:nvGrpSpPr>
          <p:grpSpPr bwMode="auto">
            <a:xfrm>
              <a:off x="434" y="1395"/>
              <a:ext cx="354" cy="311"/>
              <a:chOff x="535" y="1410"/>
              <a:chExt cx="354" cy="311"/>
            </a:xfrm>
          </p:grpSpPr>
          <p:grpSp>
            <p:nvGrpSpPr>
              <p:cNvPr id="491" name="Group 490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536" name="Group 535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551" name="Freeform 550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28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83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2" name="Freeform 55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36"/>
                      <a:gd name="T1" fmla="*/ 28 h 28"/>
                      <a:gd name="T2" fmla="*/ 109 w 136"/>
                      <a:gd name="T3" fmla="*/ 28 h 28"/>
                      <a:gd name="T4" fmla="*/ 136 w 136"/>
                      <a:gd name="T5" fmla="*/ 0 h 28"/>
                      <a:gd name="T6" fmla="*/ 36 w 136"/>
                      <a:gd name="T7" fmla="*/ 0 h 28"/>
                      <a:gd name="T8" fmla="*/ 0 w 136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3" name="Freeform 552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4" name="Freeform 553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3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9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5" name="Freeform 554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537" name="Group 536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545" name="Freeform 544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6" name="Freeform 54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7" name="Freeform 546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8" name="Freeform 547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9" name="Freeform 54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538" name="Group 537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539" name="Freeform 538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0" name="Freeform 53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1" name="Freeform 540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2" name="Freeform 54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3" name="Freeform 54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492" name="Group 491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515" name="Group 514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530" name="Freeform 529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36 w 136"/>
                      <a:gd name="T1" fmla="*/ 0 h 110"/>
                      <a:gd name="T2" fmla="*/ 0 w 136"/>
                      <a:gd name="T3" fmla="*/ 27 h 110"/>
                      <a:gd name="T4" fmla="*/ 0 w 136"/>
                      <a:gd name="T5" fmla="*/ 110 h 110"/>
                      <a:gd name="T6" fmla="*/ 109 w 136"/>
                      <a:gd name="T7" fmla="*/ 110 h 110"/>
                      <a:gd name="T8" fmla="*/ 136 w 136"/>
                      <a:gd name="T9" fmla="*/ 82 h 110"/>
                      <a:gd name="T10" fmla="*/ 136 w 136"/>
                      <a:gd name="T11" fmla="*/ 0 h 110"/>
                      <a:gd name="T12" fmla="*/ 36 w 136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31" name="Freeform 53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36"/>
                      <a:gd name="T1" fmla="*/ 27 h 27"/>
                      <a:gd name="T2" fmla="*/ 109 w 136"/>
                      <a:gd name="T3" fmla="*/ 27 h 27"/>
                      <a:gd name="T4" fmla="*/ 136 w 136"/>
                      <a:gd name="T5" fmla="*/ 0 h 27"/>
                      <a:gd name="T6" fmla="*/ 36 w 136"/>
                      <a:gd name="T7" fmla="*/ 0 h 27"/>
                      <a:gd name="T8" fmla="*/ 0 w 136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32" name="Freeform 531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33" name="Freeform 532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4 w 15"/>
                      <a:gd name="T1" fmla="*/ 0 h 12"/>
                      <a:gd name="T2" fmla="*/ 0 w 15"/>
                      <a:gd name="T3" fmla="*/ 3 h 12"/>
                      <a:gd name="T4" fmla="*/ 0 w 15"/>
                      <a:gd name="T5" fmla="*/ 12 h 12"/>
                      <a:gd name="T6" fmla="*/ 12 w 15"/>
                      <a:gd name="T7" fmla="*/ 12 h 12"/>
                      <a:gd name="T8" fmla="*/ 15 w 15"/>
                      <a:gd name="T9" fmla="*/ 9 h 12"/>
                      <a:gd name="T10" fmla="*/ 15 w 15"/>
                      <a:gd name="T11" fmla="*/ 0 h 12"/>
                      <a:gd name="T12" fmla="*/ 4 w 15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34" name="Freeform 53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516" name="Group 515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524" name="Freeform 523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5" name="Freeform 52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6" name="Freeform 525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7" name="Freeform 52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8" name="Freeform 52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517" name="Group 516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518" name="Freeform 517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9" name="Freeform 518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0" name="Freeform 519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1" name="Freeform 520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2" name="Freeform 52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2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493" name="Group 492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494" name="Group 493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509" name="Freeform 508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37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92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0" name="Freeform 50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36"/>
                      <a:gd name="T1" fmla="*/ 37 h 37"/>
                      <a:gd name="T2" fmla="*/ 109 w 136"/>
                      <a:gd name="T3" fmla="*/ 37 h 37"/>
                      <a:gd name="T4" fmla="*/ 136 w 136"/>
                      <a:gd name="T5" fmla="*/ 0 h 37"/>
                      <a:gd name="T6" fmla="*/ 36 w 136"/>
                      <a:gd name="T7" fmla="*/ 0 h 37"/>
                      <a:gd name="T8" fmla="*/ 0 w 136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1" name="Freeform 510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2" name="Freeform 51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4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10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3" name="Freeform 51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5"/>
                      <a:gd name="T1" fmla="*/ 4 h 4"/>
                      <a:gd name="T2" fmla="*/ 12 w 15"/>
                      <a:gd name="T3" fmla="*/ 4 h 4"/>
                      <a:gd name="T4" fmla="*/ 15 w 1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95" name="Group 494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503" name="Freeform 502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4" name="Freeform 503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5" name="Freeform 504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6" name="Freeform 505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7" name="Freeform 50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96" name="Group 495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497" name="Freeform 49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98" name="Freeform 497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99" name="Freeform 498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0" name="Freeform 49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1" name="Freeform 500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0" name="Group 289"/>
            <p:cNvGrpSpPr>
              <a:grpSpLocks/>
            </p:cNvGrpSpPr>
            <p:nvPr/>
          </p:nvGrpSpPr>
          <p:grpSpPr bwMode="auto">
            <a:xfrm>
              <a:off x="420" y="1779"/>
              <a:ext cx="354" cy="311"/>
              <a:chOff x="535" y="1410"/>
              <a:chExt cx="354" cy="311"/>
            </a:xfrm>
          </p:grpSpPr>
          <p:grpSp>
            <p:nvGrpSpPr>
              <p:cNvPr id="425" name="Group 424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470" name="Group 469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485" name="Freeform 484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28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83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6" name="Freeform 48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36"/>
                      <a:gd name="T1" fmla="*/ 28 h 28"/>
                      <a:gd name="T2" fmla="*/ 109 w 136"/>
                      <a:gd name="T3" fmla="*/ 28 h 28"/>
                      <a:gd name="T4" fmla="*/ 136 w 136"/>
                      <a:gd name="T5" fmla="*/ 0 h 28"/>
                      <a:gd name="T6" fmla="*/ 36 w 136"/>
                      <a:gd name="T7" fmla="*/ 0 h 28"/>
                      <a:gd name="T8" fmla="*/ 0 w 136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7" name="Freeform 486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8" name="Freeform 487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3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9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9" name="Freeform 48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71" name="Group 470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479" name="Freeform 47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0" name="Freeform 479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1" name="Freeform 480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2" name="Freeform 481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3" name="Freeform 48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72" name="Group 471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473" name="Freeform 47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4" name="Freeform 473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5" name="Freeform 474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6" name="Freeform 475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7" name="Freeform 476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426" name="Group 425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449" name="Group 448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464" name="Freeform 46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36 w 136"/>
                      <a:gd name="T1" fmla="*/ 0 h 110"/>
                      <a:gd name="T2" fmla="*/ 0 w 136"/>
                      <a:gd name="T3" fmla="*/ 27 h 110"/>
                      <a:gd name="T4" fmla="*/ 0 w 136"/>
                      <a:gd name="T5" fmla="*/ 110 h 110"/>
                      <a:gd name="T6" fmla="*/ 109 w 136"/>
                      <a:gd name="T7" fmla="*/ 110 h 110"/>
                      <a:gd name="T8" fmla="*/ 136 w 136"/>
                      <a:gd name="T9" fmla="*/ 82 h 110"/>
                      <a:gd name="T10" fmla="*/ 136 w 136"/>
                      <a:gd name="T11" fmla="*/ 0 h 110"/>
                      <a:gd name="T12" fmla="*/ 36 w 136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5" name="Freeform 464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36"/>
                      <a:gd name="T1" fmla="*/ 27 h 27"/>
                      <a:gd name="T2" fmla="*/ 109 w 136"/>
                      <a:gd name="T3" fmla="*/ 27 h 27"/>
                      <a:gd name="T4" fmla="*/ 136 w 136"/>
                      <a:gd name="T5" fmla="*/ 0 h 27"/>
                      <a:gd name="T6" fmla="*/ 36 w 136"/>
                      <a:gd name="T7" fmla="*/ 0 h 27"/>
                      <a:gd name="T8" fmla="*/ 0 w 136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6" name="Freeform 465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7" name="Freeform 466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4 w 15"/>
                      <a:gd name="T1" fmla="*/ 0 h 12"/>
                      <a:gd name="T2" fmla="*/ 0 w 15"/>
                      <a:gd name="T3" fmla="*/ 3 h 12"/>
                      <a:gd name="T4" fmla="*/ 0 w 15"/>
                      <a:gd name="T5" fmla="*/ 12 h 12"/>
                      <a:gd name="T6" fmla="*/ 12 w 15"/>
                      <a:gd name="T7" fmla="*/ 12 h 12"/>
                      <a:gd name="T8" fmla="*/ 15 w 15"/>
                      <a:gd name="T9" fmla="*/ 9 h 12"/>
                      <a:gd name="T10" fmla="*/ 15 w 15"/>
                      <a:gd name="T11" fmla="*/ 0 h 12"/>
                      <a:gd name="T12" fmla="*/ 4 w 15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8" name="Freeform 46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9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50" name="Group 449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458" name="Freeform 45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9" name="Freeform 458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0" name="Freeform 459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1" name="Freeform 460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2" name="Freeform 461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51" name="Group 450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452" name="Freeform 45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3" name="Freeform 452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4" name="Freeform 453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5" name="Freeform 45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6" name="Freeform 455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427" name="Group 426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428" name="Group 427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443" name="Freeform 44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37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92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4" name="Freeform 443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36"/>
                      <a:gd name="T1" fmla="*/ 37 h 37"/>
                      <a:gd name="T2" fmla="*/ 109 w 136"/>
                      <a:gd name="T3" fmla="*/ 37 h 37"/>
                      <a:gd name="T4" fmla="*/ 136 w 136"/>
                      <a:gd name="T5" fmla="*/ 0 h 37"/>
                      <a:gd name="T6" fmla="*/ 36 w 136"/>
                      <a:gd name="T7" fmla="*/ 0 h 37"/>
                      <a:gd name="T8" fmla="*/ 0 w 136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5" name="Freeform 444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6" name="Freeform 445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4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10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7" name="Freeform 446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5"/>
                      <a:gd name="T1" fmla="*/ 4 h 4"/>
                      <a:gd name="T2" fmla="*/ 12 w 15"/>
                      <a:gd name="T3" fmla="*/ 4 h 4"/>
                      <a:gd name="T4" fmla="*/ 15 w 1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29" name="Group 428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437" name="Freeform 43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8" name="Freeform 437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9" name="Freeform 438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0" name="Freeform 43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1" name="Freeform 440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30" name="Group 429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431" name="Freeform 430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2" name="Freeform 431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3" name="Freeform 432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4" name="Freeform 433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5" name="Freeform 434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1" name="Group 290"/>
            <p:cNvGrpSpPr>
              <a:grpSpLocks/>
            </p:cNvGrpSpPr>
            <p:nvPr/>
          </p:nvGrpSpPr>
          <p:grpSpPr bwMode="auto">
            <a:xfrm>
              <a:off x="889" y="1391"/>
              <a:ext cx="354" cy="311"/>
              <a:chOff x="535" y="1410"/>
              <a:chExt cx="354" cy="311"/>
            </a:xfrm>
          </p:grpSpPr>
          <p:grpSp>
            <p:nvGrpSpPr>
              <p:cNvPr id="359" name="Group 358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404" name="Group 403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419" name="Freeform 41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28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83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0" name="Freeform 419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36"/>
                      <a:gd name="T1" fmla="*/ 28 h 28"/>
                      <a:gd name="T2" fmla="*/ 109 w 136"/>
                      <a:gd name="T3" fmla="*/ 28 h 28"/>
                      <a:gd name="T4" fmla="*/ 136 w 136"/>
                      <a:gd name="T5" fmla="*/ 0 h 28"/>
                      <a:gd name="T6" fmla="*/ 36 w 136"/>
                      <a:gd name="T7" fmla="*/ 0 h 28"/>
                      <a:gd name="T8" fmla="*/ 0 w 136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1" name="Freeform 420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2" name="Freeform 42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3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9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3" name="Freeform 422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4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05" name="Group 404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413" name="Freeform 41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4" name="Freeform 413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5" name="Freeform 414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6" name="Freeform 41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7" name="Freeform 416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06" name="Group 405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407" name="Freeform 406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8" name="Freeform 407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9" name="Freeform 408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0" name="Freeform 40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1" name="Freeform 410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2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360" name="Group 359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383" name="Group 382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398" name="Freeform 39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36 w 136"/>
                      <a:gd name="T1" fmla="*/ 0 h 110"/>
                      <a:gd name="T2" fmla="*/ 0 w 136"/>
                      <a:gd name="T3" fmla="*/ 27 h 110"/>
                      <a:gd name="T4" fmla="*/ 0 w 136"/>
                      <a:gd name="T5" fmla="*/ 110 h 110"/>
                      <a:gd name="T6" fmla="*/ 109 w 136"/>
                      <a:gd name="T7" fmla="*/ 110 h 110"/>
                      <a:gd name="T8" fmla="*/ 136 w 136"/>
                      <a:gd name="T9" fmla="*/ 82 h 110"/>
                      <a:gd name="T10" fmla="*/ 136 w 136"/>
                      <a:gd name="T11" fmla="*/ 0 h 110"/>
                      <a:gd name="T12" fmla="*/ 36 w 136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9" name="Freeform 398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36"/>
                      <a:gd name="T1" fmla="*/ 27 h 27"/>
                      <a:gd name="T2" fmla="*/ 109 w 136"/>
                      <a:gd name="T3" fmla="*/ 27 h 27"/>
                      <a:gd name="T4" fmla="*/ 136 w 136"/>
                      <a:gd name="T5" fmla="*/ 0 h 27"/>
                      <a:gd name="T6" fmla="*/ 36 w 136"/>
                      <a:gd name="T7" fmla="*/ 0 h 27"/>
                      <a:gd name="T8" fmla="*/ 0 w 136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0" name="Freeform 399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1" name="Freeform 40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4 w 15"/>
                      <a:gd name="T1" fmla="*/ 0 h 12"/>
                      <a:gd name="T2" fmla="*/ 0 w 15"/>
                      <a:gd name="T3" fmla="*/ 3 h 12"/>
                      <a:gd name="T4" fmla="*/ 0 w 15"/>
                      <a:gd name="T5" fmla="*/ 12 h 12"/>
                      <a:gd name="T6" fmla="*/ 12 w 15"/>
                      <a:gd name="T7" fmla="*/ 12 h 12"/>
                      <a:gd name="T8" fmla="*/ 15 w 15"/>
                      <a:gd name="T9" fmla="*/ 9 h 12"/>
                      <a:gd name="T10" fmla="*/ 15 w 15"/>
                      <a:gd name="T11" fmla="*/ 0 h 12"/>
                      <a:gd name="T12" fmla="*/ 4 w 15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2" name="Freeform 401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0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84" name="Group 383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392" name="Freeform 391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3" name="Freeform 392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4" name="Freeform 393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5" name="Freeform 39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6" name="Freeform 395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85" name="Group 384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386" name="Freeform 385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7" name="Freeform 386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8" name="Freeform 387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9" name="Freeform 388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0" name="Freeform 389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1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361" name="Group 360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362" name="Group 361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377" name="Freeform 376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37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92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8" name="Freeform 377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36"/>
                      <a:gd name="T1" fmla="*/ 37 h 37"/>
                      <a:gd name="T2" fmla="*/ 109 w 136"/>
                      <a:gd name="T3" fmla="*/ 37 h 37"/>
                      <a:gd name="T4" fmla="*/ 136 w 136"/>
                      <a:gd name="T5" fmla="*/ 0 h 37"/>
                      <a:gd name="T6" fmla="*/ 36 w 136"/>
                      <a:gd name="T7" fmla="*/ 0 h 37"/>
                      <a:gd name="T8" fmla="*/ 0 w 136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9" name="Freeform 378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0" name="Freeform 37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4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10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1" name="Freeform 380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5"/>
                      <a:gd name="T1" fmla="*/ 4 h 4"/>
                      <a:gd name="T2" fmla="*/ 12 w 15"/>
                      <a:gd name="T3" fmla="*/ 4 h 4"/>
                      <a:gd name="T4" fmla="*/ 15 w 1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63" name="Group 362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3" name="Freeform 372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5" name="Freeform 374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6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64" name="Group 363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0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2" name="Group 291"/>
            <p:cNvGrpSpPr>
              <a:grpSpLocks/>
            </p:cNvGrpSpPr>
            <p:nvPr/>
          </p:nvGrpSpPr>
          <p:grpSpPr bwMode="auto">
            <a:xfrm>
              <a:off x="890" y="1774"/>
              <a:ext cx="354" cy="311"/>
              <a:chOff x="535" y="1410"/>
              <a:chExt cx="354" cy="311"/>
            </a:xfrm>
          </p:grpSpPr>
          <p:grpSp>
            <p:nvGrpSpPr>
              <p:cNvPr id="293" name="Group 292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338" name="Group 337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353" name="Freeform 352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28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83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36"/>
                      <a:gd name="T1" fmla="*/ 28 h 28"/>
                      <a:gd name="T2" fmla="*/ 109 w 136"/>
                      <a:gd name="T3" fmla="*/ 28 h 28"/>
                      <a:gd name="T4" fmla="*/ 136 w 136"/>
                      <a:gd name="T5" fmla="*/ 0 h 28"/>
                      <a:gd name="T6" fmla="*/ 36 w 136"/>
                      <a:gd name="T7" fmla="*/ 0 h 28"/>
                      <a:gd name="T8" fmla="*/ 0 w 136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5" name="Freeform 354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6" name="Freeform 35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3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9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7" name="Freeform 356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39" name="Group 338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347" name="Freeform 346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8" name="Freeform 347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1" name="Freeform 350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40" name="Group 339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341" name="Freeform 340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28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83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27"/>
                      <a:gd name="T1" fmla="*/ 28 h 28"/>
                      <a:gd name="T2" fmla="*/ 100 w 127"/>
                      <a:gd name="T3" fmla="*/ 28 h 28"/>
                      <a:gd name="T4" fmla="*/ 127 w 127"/>
                      <a:gd name="T5" fmla="*/ 0 h 28"/>
                      <a:gd name="T6" fmla="*/ 27 w 127"/>
                      <a:gd name="T7" fmla="*/ 0 h 28"/>
                      <a:gd name="T8" fmla="*/ 0 w 127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>
                      <a:gd name="T0" fmla="*/ 0 w 27"/>
                      <a:gd name="T1" fmla="*/ 28 h 119"/>
                      <a:gd name="T2" fmla="*/ 27 w 27"/>
                      <a:gd name="T3" fmla="*/ 0 h 119"/>
                      <a:gd name="T4" fmla="*/ 27 w 27"/>
                      <a:gd name="T5" fmla="*/ 83 h 119"/>
                      <a:gd name="T6" fmla="*/ 0 w 27"/>
                      <a:gd name="T7" fmla="*/ 119 h 119"/>
                      <a:gd name="T8" fmla="*/ 0 w 27"/>
                      <a:gd name="T9" fmla="*/ 2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4" name="Freeform 343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3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9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46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294" name="Group 293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317" name="Group 316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332" name="Freeform 331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36 w 136"/>
                      <a:gd name="T1" fmla="*/ 0 h 110"/>
                      <a:gd name="T2" fmla="*/ 0 w 136"/>
                      <a:gd name="T3" fmla="*/ 27 h 110"/>
                      <a:gd name="T4" fmla="*/ 0 w 136"/>
                      <a:gd name="T5" fmla="*/ 110 h 110"/>
                      <a:gd name="T6" fmla="*/ 109 w 136"/>
                      <a:gd name="T7" fmla="*/ 110 h 110"/>
                      <a:gd name="T8" fmla="*/ 136 w 136"/>
                      <a:gd name="T9" fmla="*/ 82 h 110"/>
                      <a:gd name="T10" fmla="*/ 136 w 136"/>
                      <a:gd name="T11" fmla="*/ 0 h 110"/>
                      <a:gd name="T12" fmla="*/ 36 w 136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36"/>
                      <a:gd name="T1" fmla="*/ 27 h 27"/>
                      <a:gd name="T2" fmla="*/ 109 w 136"/>
                      <a:gd name="T3" fmla="*/ 27 h 27"/>
                      <a:gd name="T4" fmla="*/ 136 w 136"/>
                      <a:gd name="T5" fmla="*/ 0 h 27"/>
                      <a:gd name="T6" fmla="*/ 36 w 136"/>
                      <a:gd name="T7" fmla="*/ 0 h 27"/>
                      <a:gd name="T8" fmla="*/ 0 w 136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>
                      <a:gd name="T0" fmla="*/ 4 w 15"/>
                      <a:gd name="T1" fmla="*/ 0 h 12"/>
                      <a:gd name="T2" fmla="*/ 0 w 15"/>
                      <a:gd name="T3" fmla="*/ 3 h 12"/>
                      <a:gd name="T4" fmla="*/ 0 w 15"/>
                      <a:gd name="T5" fmla="*/ 12 h 12"/>
                      <a:gd name="T6" fmla="*/ 12 w 15"/>
                      <a:gd name="T7" fmla="*/ 12 h 12"/>
                      <a:gd name="T8" fmla="*/ 15 w 15"/>
                      <a:gd name="T9" fmla="*/ 9 h 12"/>
                      <a:gd name="T10" fmla="*/ 15 w 15"/>
                      <a:gd name="T11" fmla="*/ 0 h 12"/>
                      <a:gd name="T12" fmla="*/ 4 w 15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>
                      <a:gd name="T0" fmla="*/ 0 w 15"/>
                      <a:gd name="T1" fmla="*/ 3 h 3"/>
                      <a:gd name="T2" fmla="*/ 12 w 15"/>
                      <a:gd name="T3" fmla="*/ 3 h 3"/>
                      <a:gd name="T4" fmla="*/ 15 w 1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18" name="Group 317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9" name="Freeform 328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1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19" name="Group 318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320" name="Freeform 319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27 w 127"/>
                      <a:gd name="T1" fmla="*/ 0 h 110"/>
                      <a:gd name="T2" fmla="*/ 0 w 127"/>
                      <a:gd name="T3" fmla="*/ 27 h 110"/>
                      <a:gd name="T4" fmla="*/ 0 w 127"/>
                      <a:gd name="T5" fmla="*/ 110 h 110"/>
                      <a:gd name="T6" fmla="*/ 100 w 127"/>
                      <a:gd name="T7" fmla="*/ 110 h 110"/>
                      <a:gd name="T8" fmla="*/ 127 w 127"/>
                      <a:gd name="T9" fmla="*/ 82 h 110"/>
                      <a:gd name="T10" fmla="*/ 127 w 127"/>
                      <a:gd name="T11" fmla="*/ 0 h 110"/>
                      <a:gd name="T12" fmla="*/ 27 w 127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27"/>
                      <a:gd name="T1" fmla="*/ 27 h 27"/>
                      <a:gd name="T2" fmla="*/ 100 w 127"/>
                      <a:gd name="T3" fmla="*/ 27 h 27"/>
                      <a:gd name="T4" fmla="*/ 127 w 127"/>
                      <a:gd name="T5" fmla="*/ 0 h 27"/>
                      <a:gd name="T6" fmla="*/ 27 w 127"/>
                      <a:gd name="T7" fmla="*/ 0 h 27"/>
                      <a:gd name="T8" fmla="*/ 0 w 127"/>
                      <a:gd name="T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>
                      <a:gd name="T0" fmla="*/ 0 w 27"/>
                      <a:gd name="T1" fmla="*/ 27 h 110"/>
                      <a:gd name="T2" fmla="*/ 27 w 27"/>
                      <a:gd name="T3" fmla="*/ 0 h 110"/>
                      <a:gd name="T4" fmla="*/ 27 w 27"/>
                      <a:gd name="T5" fmla="*/ 82 h 110"/>
                      <a:gd name="T6" fmla="*/ 0 w 27"/>
                      <a:gd name="T7" fmla="*/ 110 h 110"/>
                      <a:gd name="T8" fmla="*/ 0 w 27"/>
                      <a:gd name="T9" fmla="*/ 2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>
                      <a:gd name="T0" fmla="*/ 3 w 14"/>
                      <a:gd name="T1" fmla="*/ 0 h 12"/>
                      <a:gd name="T2" fmla="*/ 0 w 14"/>
                      <a:gd name="T3" fmla="*/ 3 h 12"/>
                      <a:gd name="T4" fmla="*/ 0 w 14"/>
                      <a:gd name="T5" fmla="*/ 12 h 12"/>
                      <a:gd name="T6" fmla="*/ 11 w 14"/>
                      <a:gd name="T7" fmla="*/ 12 h 12"/>
                      <a:gd name="T8" fmla="*/ 14 w 14"/>
                      <a:gd name="T9" fmla="*/ 9 h 12"/>
                      <a:gd name="T10" fmla="*/ 14 w 14"/>
                      <a:gd name="T11" fmla="*/ 0 h 12"/>
                      <a:gd name="T12" fmla="*/ 3 w 14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>
                      <a:gd name="T0" fmla="*/ 0 w 14"/>
                      <a:gd name="T1" fmla="*/ 3 h 3"/>
                      <a:gd name="T2" fmla="*/ 11 w 14"/>
                      <a:gd name="T3" fmla="*/ 3 h 3"/>
                      <a:gd name="T4" fmla="*/ 14 w 1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5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295" name="Group 294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296" name="Group 295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311" name="Freeform 310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36 w 136"/>
                      <a:gd name="T1" fmla="*/ 0 h 119"/>
                      <a:gd name="T2" fmla="*/ 0 w 136"/>
                      <a:gd name="T3" fmla="*/ 37 h 119"/>
                      <a:gd name="T4" fmla="*/ 0 w 136"/>
                      <a:gd name="T5" fmla="*/ 119 h 119"/>
                      <a:gd name="T6" fmla="*/ 109 w 136"/>
                      <a:gd name="T7" fmla="*/ 119 h 119"/>
                      <a:gd name="T8" fmla="*/ 136 w 136"/>
                      <a:gd name="T9" fmla="*/ 92 h 119"/>
                      <a:gd name="T10" fmla="*/ 136 w 136"/>
                      <a:gd name="T11" fmla="*/ 0 h 119"/>
                      <a:gd name="T12" fmla="*/ 36 w 136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2" name="Freeform 31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36"/>
                      <a:gd name="T1" fmla="*/ 37 h 37"/>
                      <a:gd name="T2" fmla="*/ 109 w 136"/>
                      <a:gd name="T3" fmla="*/ 37 h 37"/>
                      <a:gd name="T4" fmla="*/ 136 w 136"/>
                      <a:gd name="T5" fmla="*/ 0 h 37"/>
                      <a:gd name="T6" fmla="*/ 36 w 136"/>
                      <a:gd name="T7" fmla="*/ 0 h 37"/>
                      <a:gd name="T8" fmla="*/ 0 w 136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3" name="Freeform 312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>
                      <a:gd name="T0" fmla="*/ 4 w 15"/>
                      <a:gd name="T1" fmla="*/ 0 h 13"/>
                      <a:gd name="T2" fmla="*/ 0 w 15"/>
                      <a:gd name="T3" fmla="*/ 4 h 13"/>
                      <a:gd name="T4" fmla="*/ 0 w 15"/>
                      <a:gd name="T5" fmla="*/ 13 h 13"/>
                      <a:gd name="T6" fmla="*/ 12 w 15"/>
                      <a:gd name="T7" fmla="*/ 13 h 13"/>
                      <a:gd name="T8" fmla="*/ 15 w 15"/>
                      <a:gd name="T9" fmla="*/ 10 h 13"/>
                      <a:gd name="T10" fmla="*/ 15 w 15"/>
                      <a:gd name="T11" fmla="*/ 0 h 13"/>
                      <a:gd name="T12" fmla="*/ 4 w 15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>
                      <a:gd name="T0" fmla="*/ 0 w 15"/>
                      <a:gd name="T1" fmla="*/ 4 h 4"/>
                      <a:gd name="T2" fmla="*/ 12 w 15"/>
                      <a:gd name="T3" fmla="*/ 4 h 4"/>
                      <a:gd name="T4" fmla="*/ 15 w 1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6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297" name="Group 296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305" name="Freeform 304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6" name="Freeform 305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298" name="Group 297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299" name="Freeform 298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27 w 127"/>
                      <a:gd name="T1" fmla="*/ 0 h 119"/>
                      <a:gd name="T2" fmla="*/ 0 w 127"/>
                      <a:gd name="T3" fmla="*/ 37 h 119"/>
                      <a:gd name="T4" fmla="*/ 0 w 127"/>
                      <a:gd name="T5" fmla="*/ 119 h 119"/>
                      <a:gd name="T6" fmla="*/ 100 w 127"/>
                      <a:gd name="T7" fmla="*/ 119 h 119"/>
                      <a:gd name="T8" fmla="*/ 127 w 127"/>
                      <a:gd name="T9" fmla="*/ 92 h 119"/>
                      <a:gd name="T10" fmla="*/ 127 w 127"/>
                      <a:gd name="T11" fmla="*/ 0 h 119"/>
                      <a:gd name="T12" fmla="*/ 27 w 127"/>
                      <a:gd name="T1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0" name="Freeform 29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27"/>
                      <a:gd name="T1" fmla="*/ 37 h 37"/>
                      <a:gd name="T2" fmla="*/ 100 w 127"/>
                      <a:gd name="T3" fmla="*/ 37 h 37"/>
                      <a:gd name="T4" fmla="*/ 127 w 127"/>
                      <a:gd name="T5" fmla="*/ 0 h 37"/>
                      <a:gd name="T6" fmla="*/ 27 w 127"/>
                      <a:gd name="T7" fmla="*/ 0 h 37"/>
                      <a:gd name="T8" fmla="*/ 0 w 127"/>
                      <a:gd name="T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1" name="Freeform 300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>
                      <a:gd name="T0" fmla="*/ 0 w 27"/>
                      <a:gd name="T1" fmla="*/ 37 h 119"/>
                      <a:gd name="T2" fmla="*/ 27 w 27"/>
                      <a:gd name="T3" fmla="*/ 0 h 119"/>
                      <a:gd name="T4" fmla="*/ 27 w 27"/>
                      <a:gd name="T5" fmla="*/ 92 h 119"/>
                      <a:gd name="T6" fmla="*/ 0 w 27"/>
                      <a:gd name="T7" fmla="*/ 119 h 119"/>
                      <a:gd name="T8" fmla="*/ 0 w 27"/>
                      <a:gd name="T9" fmla="*/ 3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2" name="Freeform 301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>
                      <a:gd name="T0" fmla="*/ 3 w 14"/>
                      <a:gd name="T1" fmla="*/ 0 h 13"/>
                      <a:gd name="T2" fmla="*/ 0 w 14"/>
                      <a:gd name="T3" fmla="*/ 4 h 13"/>
                      <a:gd name="T4" fmla="*/ 0 w 14"/>
                      <a:gd name="T5" fmla="*/ 13 h 13"/>
                      <a:gd name="T6" fmla="*/ 11 w 14"/>
                      <a:gd name="T7" fmla="*/ 13 h 13"/>
                      <a:gd name="T8" fmla="*/ 14 w 14"/>
                      <a:gd name="T9" fmla="*/ 10 h 13"/>
                      <a:gd name="T10" fmla="*/ 14 w 14"/>
                      <a:gd name="T11" fmla="*/ 0 h 13"/>
                      <a:gd name="T12" fmla="*/ 3 w 1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3" name="Freeform 302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>
                      <a:gd name="T0" fmla="*/ 0 w 14"/>
                      <a:gd name="T1" fmla="*/ 4 h 4"/>
                      <a:gd name="T2" fmla="*/ 11 w 14"/>
                      <a:gd name="T3" fmla="*/ 4 h 4"/>
                      <a:gd name="T4" fmla="*/ 14 w 1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4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2400" kern="120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67805" y="2195526"/>
            <a:ext cx="561975" cy="493711"/>
            <a:chOff x="535" y="1410"/>
            <a:chExt cx="354" cy="311"/>
          </a:xfrm>
        </p:grpSpPr>
        <p:grpSp>
          <p:nvGrpSpPr>
            <p:cNvPr id="223" name="Group 222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268" name="Group 267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4" name="Freeform 283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6" name="Freeform 285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7" name="Freeform 286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8" name="Line 279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9" name="Group 268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277" name="Freeform 276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8" name="Freeform 277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2" name="Line 286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0" name="Group 269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5" name="Freeform 274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6" name="Line 293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247" name="Group 246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36 w 136"/>
                    <a:gd name="T1" fmla="*/ 0 h 110"/>
                    <a:gd name="T2" fmla="*/ 0 w 136"/>
                    <a:gd name="T3" fmla="*/ 27 h 110"/>
                    <a:gd name="T4" fmla="*/ 0 w 136"/>
                    <a:gd name="T5" fmla="*/ 110 h 110"/>
                    <a:gd name="T6" fmla="*/ 109 w 136"/>
                    <a:gd name="T7" fmla="*/ 110 h 110"/>
                    <a:gd name="T8" fmla="*/ 136 w 136"/>
                    <a:gd name="T9" fmla="*/ 82 h 110"/>
                    <a:gd name="T10" fmla="*/ 136 w 136"/>
                    <a:gd name="T11" fmla="*/ 0 h 110"/>
                    <a:gd name="T12" fmla="*/ 36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4" name="Freeform 263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5" name="Freeform 264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4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4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6" name="Freeform 265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7" name="Line 301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48" name="Group 247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256" name="Freeform 255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7" name="Freeform 256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8" name="Freeform 257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1" name="Line 308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49" name="Group 248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2" name="Freeform 251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5" name="Line 315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226" name="Group 225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241" name="Freeform 240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3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36"/>
                    <a:gd name="T1" fmla="*/ 37 h 37"/>
                    <a:gd name="T2" fmla="*/ 109 w 136"/>
                    <a:gd name="T3" fmla="*/ 37 h 37"/>
                    <a:gd name="T4" fmla="*/ 136 w 136"/>
                    <a:gd name="T5" fmla="*/ 0 h 37"/>
                    <a:gd name="T6" fmla="*/ 36 w 136"/>
                    <a:gd name="T7" fmla="*/ 0 h 37"/>
                    <a:gd name="T8" fmla="*/ 0 w 136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6" name="Line 323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7" name="Group 226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235" name="Freeform 234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6" name="Freeform 235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7" name="Freeform 236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237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9" name="Freeform 238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Line 330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8" name="Group 227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229" name="Freeform 228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0" name="Freeform 229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1" name="Freeform 230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2" name="Freeform 231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3" name="Freeform 232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4" name="Line 337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545581" y="3109930"/>
            <a:ext cx="561976" cy="188912"/>
            <a:chOff x="535" y="1602"/>
            <a:chExt cx="354" cy="119"/>
          </a:xfrm>
        </p:grpSpPr>
        <p:grpSp>
          <p:nvGrpSpPr>
            <p:cNvPr id="202" name="Group 201"/>
            <p:cNvGrpSpPr>
              <a:grpSpLocks/>
            </p:cNvGrpSpPr>
            <p:nvPr/>
          </p:nvGrpSpPr>
          <p:grpSpPr bwMode="auto">
            <a:xfrm>
              <a:off x="535" y="1602"/>
              <a:ext cx="136" cy="119"/>
              <a:chOff x="535" y="1602"/>
              <a:chExt cx="136" cy="119"/>
            </a:xfrm>
          </p:grpSpPr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535" y="1602"/>
                <a:ext cx="136" cy="119"/>
              </a:xfrm>
              <a:custGeom>
                <a:avLst/>
                <a:gdLst>
                  <a:gd name="T0" fmla="*/ 36 w 136"/>
                  <a:gd name="T1" fmla="*/ 0 h 119"/>
                  <a:gd name="T2" fmla="*/ 0 w 136"/>
                  <a:gd name="T3" fmla="*/ 28 h 119"/>
                  <a:gd name="T4" fmla="*/ 0 w 136"/>
                  <a:gd name="T5" fmla="*/ 119 h 119"/>
                  <a:gd name="T6" fmla="*/ 109 w 136"/>
                  <a:gd name="T7" fmla="*/ 119 h 119"/>
                  <a:gd name="T8" fmla="*/ 136 w 136"/>
                  <a:gd name="T9" fmla="*/ 83 h 119"/>
                  <a:gd name="T10" fmla="*/ 136 w 136"/>
                  <a:gd name="T11" fmla="*/ 0 h 119"/>
                  <a:gd name="T12" fmla="*/ 36 w 136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83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535" y="1602"/>
                <a:ext cx="136" cy="28"/>
              </a:xfrm>
              <a:custGeom>
                <a:avLst/>
                <a:gdLst>
                  <a:gd name="T0" fmla="*/ 0 w 136"/>
                  <a:gd name="T1" fmla="*/ 28 h 28"/>
                  <a:gd name="T2" fmla="*/ 109 w 136"/>
                  <a:gd name="T3" fmla="*/ 28 h 28"/>
                  <a:gd name="T4" fmla="*/ 136 w 136"/>
                  <a:gd name="T5" fmla="*/ 0 h 28"/>
                  <a:gd name="T6" fmla="*/ 36 w 136"/>
                  <a:gd name="T7" fmla="*/ 0 h 28"/>
                  <a:gd name="T8" fmla="*/ 0 w 1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8">
                    <a:moveTo>
                      <a:pt x="0" y="28"/>
                    </a:moveTo>
                    <a:lnTo>
                      <a:pt x="109" y="28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644" y="1602"/>
                <a:ext cx="27" cy="119"/>
              </a:xfrm>
              <a:custGeom>
                <a:avLst/>
                <a:gdLst>
                  <a:gd name="T0" fmla="*/ 0 w 27"/>
                  <a:gd name="T1" fmla="*/ 28 h 119"/>
                  <a:gd name="T2" fmla="*/ 27 w 27"/>
                  <a:gd name="T3" fmla="*/ 0 h 119"/>
                  <a:gd name="T4" fmla="*/ 27 w 27"/>
                  <a:gd name="T5" fmla="*/ 83 h 119"/>
                  <a:gd name="T6" fmla="*/ 0 w 27"/>
                  <a:gd name="T7" fmla="*/ 119 h 119"/>
                  <a:gd name="T8" fmla="*/ 0 w 27"/>
                  <a:gd name="T9" fmla="*/ 2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35" y="1602"/>
                <a:ext cx="136" cy="119"/>
              </a:xfrm>
              <a:custGeom>
                <a:avLst/>
                <a:gdLst>
                  <a:gd name="T0" fmla="*/ 4 w 15"/>
                  <a:gd name="T1" fmla="*/ 0 h 13"/>
                  <a:gd name="T2" fmla="*/ 0 w 15"/>
                  <a:gd name="T3" fmla="*/ 3 h 13"/>
                  <a:gd name="T4" fmla="*/ 0 w 15"/>
                  <a:gd name="T5" fmla="*/ 13 h 13"/>
                  <a:gd name="T6" fmla="*/ 12 w 15"/>
                  <a:gd name="T7" fmla="*/ 13 h 13"/>
                  <a:gd name="T8" fmla="*/ 15 w 15"/>
                  <a:gd name="T9" fmla="*/ 9 h 13"/>
                  <a:gd name="T10" fmla="*/ 15 w 15"/>
                  <a:gd name="T11" fmla="*/ 0 h 13"/>
                  <a:gd name="T12" fmla="*/ 4 w 1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535" y="1602"/>
                <a:ext cx="136" cy="28"/>
              </a:xfrm>
              <a:custGeom>
                <a:avLst/>
                <a:gdLst>
                  <a:gd name="T0" fmla="*/ 0 w 15"/>
                  <a:gd name="T1" fmla="*/ 3 h 3"/>
                  <a:gd name="T2" fmla="*/ 12 w 15"/>
                  <a:gd name="T3" fmla="*/ 3 h 3"/>
                  <a:gd name="T4" fmla="*/ 15 w 1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Line 346"/>
              <p:cNvSpPr>
                <a:spLocks noChangeShapeType="1"/>
              </p:cNvSpPr>
              <p:nvPr/>
            </p:nvSpPr>
            <p:spPr bwMode="auto">
              <a:xfrm>
                <a:off x="644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3" name="Group 202"/>
            <p:cNvGrpSpPr>
              <a:grpSpLocks/>
            </p:cNvGrpSpPr>
            <p:nvPr/>
          </p:nvGrpSpPr>
          <p:grpSpPr bwMode="auto">
            <a:xfrm>
              <a:off x="653" y="1602"/>
              <a:ext cx="127" cy="119"/>
              <a:chOff x="653" y="1602"/>
              <a:chExt cx="127" cy="119"/>
            </a:xfrm>
          </p:grpSpPr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653" y="1602"/>
                <a:ext cx="127" cy="119"/>
              </a:xfrm>
              <a:custGeom>
                <a:avLst/>
                <a:gdLst>
                  <a:gd name="T0" fmla="*/ 27 w 127"/>
                  <a:gd name="T1" fmla="*/ 0 h 119"/>
                  <a:gd name="T2" fmla="*/ 0 w 127"/>
                  <a:gd name="T3" fmla="*/ 28 h 119"/>
                  <a:gd name="T4" fmla="*/ 0 w 127"/>
                  <a:gd name="T5" fmla="*/ 119 h 119"/>
                  <a:gd name="T6" fmla="*/ 100 w 127"/>
                  <a:gd name="T7" fmla="*/ 119 h 119"/>
                  <a:gd name="T8" fmla="*/ 127 w 127"/>
                  <a:gd name="T9" fmla="*/ 83 h 119"/>
                  <a:gd name="T10" fmla="*/ 127 w 127"/>
                  <a:gd name="T11" fmla="*/ 0 h 119"/>
                  <a:gd name="T12" fmla="*/ 27 w 127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53" y="1602"/>
                <a:ext cx="127" cy="28"/>
              </a:xfrm>
              <a:custGeom>
                <a:avLst/>
                <a:gdLst>
                  <a:gd name="T0" fmla="*/ 0 w 127"/>
                  <a:gd name="T1" fmla="*/ 28 h 28"/>
                  <a:gd name="T2" fmla="*/ 100 w 127"/>
                  <a:gd name="T3" fmla="*/ 28 h 28"/>
                  <a:gd name="T4" fmla="*/ 127 w 127"/>
                  <a:gd name="T5" fmla="*/ 0 h 28"/>
                  <a:gd name="T6" fmla="*/ 27 w 127"/>
                  <a:gd name="T7" fmla="*/ 0 h 28"/>
                  <a:gd name="T8" fmla="*/ 0 w 12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753" y="1602"/>
                <a:ext cx="27" cy="119"/>
              </a:xfrm>
              <a:custGeom>
                <a:avLst/>
                <a:gdLst>
                  <a:gd name="T0" fmla="*/ 0 w 27"/>
                  <a:gd name="T1" fmla="*/ 28 h 119"/>
                  <a:gd name="T2" fmla="*/ 27 w 27"/>
                  <a:gd name="T3" fmla="*/ 0 h 119"/>
                  <a:gd name="T4" fmla="*/ 27 w 27"/>
                  <a:gd name="T5" fmla="*/ 83 h 119"/>
                  <a:gd name="T6" fmla="*/ 0 w 27"/>
                  <a:gd name="T7" fmla="*/ 119 h 119"/>
                  <a:gd name="T8" fmla="*/ 0 w 27"/>
                  <a:gd name="T9" fmla="*/ 2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3" y="1602"/>
                <a:ext cx="127" cy="119"/>
              </a:xfrm>
              <a:custGeom>
                <a:avLst/>
                <a:gdLst>
                  <a:gd name="T0" fmla="*/ 3 w 14"/>
                  <a:gd name="T1" fmla="*/ 0 h 13"/>
                  <a:gd name="T2" fmla="*/ 0 w 14"/>
                  <a:gd name="T3" fmla="*/ 3 h 13"/>
                  <a:gd name="T4" fmla="*/ 0 w 14"/>
                  <a:gd name="T5" fmla="*/ 13 h 13"/>
                  <a:gd name="T6" fmla="*/ 11 w 14"/>
                  <a:gd name="T7" fmla="*/ 13 h 13"/>
                  <a:gd name="T8" fmla="*/ 14 w 14"/>
                  <a:gd name="T9" fmla="*/ 9 h 13"/>
                  <a:gd name="T10" fmla="*/ 14 w 14"/>
                  <a:gd name="T11" fmla="*/ 0 h 13"/>
                  <a:gd name="T12" fmla="*/ 3 w 1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653" y="1602"/>
                <a:ext cx="127" cy="28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Line 353"/>
              <p:cNvSpPr>
                <a:spLocks noChangeShapeType="1"/>
              </p:cNvSpPr>
              <p:nvPr/>
            </p:nvSpPr>
            <p:spPr bwMode="auto">
              <a:xfrm>
                <a:off x="753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4" name="Group 203"/>
            <p:cNvGrpSpPr>
              <a:grpSpLocks/>
            </p:cNvGrpSpPr>
            <p:nvPr/>
          </p:nvGrpSpPr>
          <p:grpSpPr bwMode="auto">
            <a:xfrm>
              <a:off x="762" y="1602"/>
              <a:ext cx="127" cy="119"/>
              <a:chOff x="762" y="1602"/>
              <a:chExt cx="127" cy="119"/>
            </a:xfrm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762" y="1602"/>
                <a:ext cx="127" cy="119"/>
              </a:xfrm>
              <a:custGeom>
                <a:avLst/>
                <a:gdLst>
                  <a:gd name="T0" fmla="*/ 27 w 127"/>
                  <a:gd name="T1" fmla="*/ 0 h 119"/>
                  <a:gd name="T2" fmla="*/ 0 w 127"/>
                  <a:gd name="T3" fmla="*/ 28 h 119"/>
                  <a:gd name="T4" fmla="*/ 0 w 127"/>
                  <a:gd name="T5" fmla="*/ 119 h 119"/>
                  <a:gd name="T6" fmla="*/ 100 w 127"/>
                  <a:gd name="T7" fmla="*/ 119 h 119"/>
                  <a:gd name="T8" fmla="*/ 127 w 127"/>
                  <a:gd name="T9" fmla="*/ 83 h 119"/>
                  <a:gd name="T10" fmla="*/ 127 w 127"/>
                  <a:gd name="T11" fmla="*/ 0 h 119"/>
                  <a:gd name="T12" fmla="*/ 27 w 127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762" y="1602"/>
                <a:ext cx="127" cy="28"/>
              </a:xfrm>
              <a:custGeom>
                <a:avLst/>
                <a:gdLst>
                  <a:gd name="T0" fmla="*/ 0 w 127"/>
                  <a:gd name="T1" fmla="*/ 28 h 28"/>
                  <a:gd name="T2" fmla="*/ 100 w 127"/>
                  <a:gd name="T3" fmla="*/ 28 h 28"/>
                  <a:gd name="T4" fmla="*/ 127 w 127"/>
                  <a:gd name="T5" fmla="*/ 0 h 28"/>
                  <a:gd name="T6" fmla="*/ 27 w 127"/>
                  <a:gd name="T7" fmla="*/ 0 h 28"/>
                  <a:gd name="T8" fmla="*/ 0 w 12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862" y="1602"/>
                <a:ext cx="27" cy="119"/>
              </a:xfrm>
              <a:custGeom>
                <a:avLst/>
                <a:gdLst>
                  <a:gd name="T0" fmla="*/ 0 w 27"/>
                  <a:gd name="T1" fmla="*/ 28 h 119"/>
                  <a:gd name="T2" fmla="*/ 27 w 27"/>
                  <a:gd name="T3" fmla="*/ 0 h 119"/>
                  <a:gd name="T4" fmla="*/ 27 w 27"/>
                  <a:gd name="T5" fmla="*/ 83 h 119"/>
                  <a:gd name="T6" fmla="*/ 0 w 27"/>
                  <a:gd name="T7" fmla="*/ 119 h 119"/>
                  <a:gd name="T8" fmla="*/ 0 w 27"/>
                  <a:gd name="T9" fmla="*/ 2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762" y="1602"/>
                <a:ext cx="127" cy="119"/>
              </a:xfrm>
              <a:custGeom>
                <a:avLst/>
                <a:gdLst>
                  <a:gd name="T0" fmla="*/ 3 w 14"/>
                  <a:gd name="T1" fmla="*/ 0 h 13"/>
                  <a:gd name="T2" fmla="*/ 0 w 14"/>
                  <a:gd name="T3" fmla="*/ 3 h 13"/>
                  <a:gd name="T4" fmla="*/ 0 w 14"/>
                  <a:gd name="T5" fmla="*/ 13 h 13"/>
                  <a:gd name="T6" fmla="*/ 11 w 14"/>
                  <a:gd name="T7" fmla="*/ 13 h 13"/>
                  <a:gd name="T8" fmla="*/ 14 w 14"/>
                  <a:gd name="T9" fmla="*/ 9 h 13"/>
                  <a:gd name="T10" fmla="*/ 14 w 14"/>
                  <a:gd name="T11" fmla="*/ 0 h 13"/>
                  <a:gd name="T12" fmla="*/ 3 w 1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762" y="1602"/>
                <a:ext cx="127" cy="28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Line 360"/>
              <p:cNvSpPr>
                <a:spLocks noChangeShapeType="1"/>
              </p:cNvSpPr>
              <p:nvPr/>
            </p:nvSpPr>
            <p:spPr bwMode="auto">
              <a:xfrm>
                <a:off x="862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545581" y="2965467"/>
            <a:ext cx="561976" cy="174625"/>
            <a:chOff x="535" y="1511"/>
            <a:chExt cx="354" cy="110"/>
          </a:xfrm>
        </p:grpSpPr>
        <p:grpSp>
          <p:nvGrpSpPr>
            <p:cNvPr id="181" name="Group 180"/>
            <p:cNvGrpSpPr>
              <a:grpSpLocks/>
            </p:cNvGrpSpPr>
            <p:nvPr/>
          </p:nvGrpSpPr>
          <p:grpSpPr bwMode="auto">
            <a:xfrm>
              <a:off x="535" y="1511"/>
              <a:ext cx="136" cy="110"/>
              <a:chOff x="535" y="1511"/>
              <a:chExt cx="136" cy="110"/>
            </a:xfrm>
          </p:grpSpPr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35" y="1511"/>
                <a:ext cx="136" cy="110"/>
              </a:xfrm>
              <a:custGeom>
                <a:avLst/>
                <a:gdLst>
                  <a:gd name="T0" fmla="*/ 36 w 136"/>
                  <a:gd name="T1" fmla="*/ 0 h 110"/>
                  <a:gd name="T2" fmla="*/ 0 w 136"/>
                  <a:gd name="T3" fmla="*/ 27 h 110"/>
                  <a:gd name="T4" fmla="*/ 0 w 136"/>
                  <a:gd name="T5" fmla="*/ 110 h 110"/>
                  <a:gd name="T6" fmla="*/ 109 w 136"/>
                  <a:gd name="T7" fmla="*/ 110 h 110"/>
                  <a:gd name="T8" fmla="*/ 136 w 136"/>
                  <a:gd name="T9" fmla="*/ 82 h 110"/>
                  <a:gd name="T10" fmla="*/ 136 w 136"/>
                  <a:gd name="T11" fmla="*/ 0 h 110"/>
                  <a:gd name="T12" fmla="*/ 36 w 136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0">
                    <a:moveTo>
                      <a:pt x="36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9" y="110"/>
                    </a:lnTo>
                    <a:lnTo>
                      <a:pt x="136" y="82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535" y="1511"/>
                <a:ext cx="136" cy="27"/>
              </a:xfrm>
              <a:custGeom>
                <a:avLst/>
                <a:gdLst>
                  <a:gd name="T0" fmla="*/ 0 w 136"/>
                  <a:gd name="T1" fmla="*/ 27 h 27"/>
                  <a:gd name="T2" fmla="*/ 109 w 136"/>
                  <a:gd name="T3" fmla="*/ 27 h 27"/>
                  <a:gd name="T4" fmla="*/ 136 w 136"/>
                  <a:gd name="T5" fmla="*/ 0 h 27"/>
                  <a:gd name="T6" fmla="*/ 36 w 136"/>
                  <a:gd name="T7" fmla="*/ 0 h 27"/>
                  <a:gd name="T8" fmla="*/ 0 w 13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7">
                    <a:moveTo>
                      <a:pt x="0" y="27"/>
                    </a:moveTo>
                    <a:lnTo>
                      <a:pt x="109" y="27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644" y="1511"/>
                <a:ext cx="27" cy="110"/>
              </a:xfrm>
              <a:custGeom>
                <a:avLst/>
                <a:gdLst>
                  <a:gd name="T0" fmla="*/ 0 w 27"/>
                  <a:gd name="T1" fmla="*/ 27 h 110"/>
                  <a:gd name="T2" fmla="*/ 27 w 27"/>
                  <a:gd name="T3" fmla="*/ 0 h 110"/>
                  <a:gd name="T4" fmla="*/ 27 w 27"/>
                  <a:gd name="T5" fmla="*/ 82 h 110"/>
                  <a:gd name="T6" fmla="*/ 0 w 27"/>
                  <a:gd name="T7" fmla="*/ 110 h 110"/>
                  <a:gd name="T8" fmla="*/ 0 w 27"/>
                  <a:gd name="T9" fmla="*/ 2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535" y="1511"/>
                <a:ext cx="136" cy="110"/>
              </a:xfrm>
              <a:custGeom>
                <a:avLst/>
                <a:gdLst>
                  <a:gd name="T0" fmla="*/ 4 w 15"/>
                  <a:gd name="T1" fmla="*/ 0 h 12"/>
                  <a:gd name="T2" fmla="*/ 0 w 15"/>
                  <a:gd name="T3" fmla="*/ 3 h 12"/>
                  <a:gd name="T4" fmla="*/ 0 w 15"/>
                  <a:gd name="T5" fmla="*/ 12 h 12"/>
                  <a:gd name="T6" fmla="*/ 12 w 15"/>
                  <a:gd name="T7" fmla="*/ 12 h 12"/>
                  <a:gd name="T8" fmla="*/ 15 w 15"/>
                  <a:gd name="T9" fmla="*/ 9 h 12"/>
                  <a:gd name="T10" fmla="*/ 15 w 15"/>
                  <a:gd name="T11" fmla="*/ 0 h 12"/>
                  <a:gd name="T12" fmla="*/ 4 w 1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535" y="1511"/>
                <a:ext cx="136" cy="27"/>
              </a:xfrm>
              <a:custGeom>
                <a:avLst/>
                <a:gdLst>
                  <a:gd name="T0" fmla="*/ 0 w 15"/>
                  <a:gd name="T1" fmla="*/ 3 h 3"/>
                  <a:gd name="T2" fmla="*/ 12 w 15"/>
                  <a:gd name="T3" fmla="*/ 3 h 3"/>
                  <a:gd name="T4" fmla="*/ 15 w 1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1" name="Line 368"/>
              <p:cNvSpPr>
                <a:spLocks noChangeShapeType="1"/>
              </p:cNvSpPr>
              <p:nvPr/>
            </p:nvSpPr>
            <p:spPr bwMode="auto">
              <a:xfrm>
                <a:off x="644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2" name="Group 181"/>
            <p:cNvGrpSpPr>
              <a:grpSpLocks/>
            </p:cNvGrpSpPr>
            <p:nvPr/>
          </p:nvGrpSpPr>
          <p:grpSpPr bwMode="auto">
            <a:xfrm>
              <a:off x="653" y="1511"/>
              <a:ext cx="127" cy="110"/>
              <a:chOff x="653" y="1511"/>
              <a:chExt cx="127" cy="110"/>
            </a:xfrm>
          </p:grpSpPr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653" y="1511"/>
                <a:ext cx="127" cy="110"/>
              </a:xfrm>
              <a:custGeom>
                <a:avLst/>
                <a:gdLst>
                  <a:gd name="T0" fmla="*/ 27 w 127"/>
                  <a:gd name="T1" fmla="*/ 0 h 110"/>
                  <a:gd name="T2" fmla="*/ 0 w 127"/>
                  <a:gd name="T3" fmla="*/ 27 h 110"/>
                  <a:gd name="T4" fmla="*/ 0 w 127"/>
                  <a:gd name="T5" fmla="*/ 110 h 110"/>
                  <a:gd name="T6" fmla="*/ 100 w 127"/>
                  <a:gd name="T7" fmla="*/ 110 h 110"/>
                  <a:gd name="T8" fmla="*/ 127 w 127"/>
                  <a:gd name="T9" fmla="*/ 82 h 110"/>
                  <a:gd name="T10" fmla="*/ 127 w 127"/>
                  <a:gd name="T11" fmla="*/ 0 h 110"/>
                  <a:gd name="T12" fmla="*/ 27 w 1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653" y="1511"/>
                <a:ext cx="127" cy="27"/>
              </a:xfrm>
              <a:custGeom>
                <a:avLst/>
                <a:gdLst>
                  <a:gd name="T0" fmla="*/ 0 w 127"/>
                  <a:gd name="T1" fmla="*/ 27 h 27"/>
                  <a:gd name="T2" fmla="*/ 100 w 127"/>
                  <a:gd name="T3" fmla="*/ 27 h 27"/>
                  <a:gd name="T4" fmla="*/ 127 w 127"/>
                  <a:gd name="T5" fmla="*/ 0 h 27"/>
                  <a:gd name="T6" fmla="*/ 27 w 127"/>
                  <a:gd name="T7" fmla="*/ 0 h 27"/>
                  <a:gd name="T8" fmla="*/ 0 w 12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53" y="1511"/>
                <a:ext cx="27" cy="110"/>
              </a:xfrm>
              <a:custGeom>
                <a:avLst/>
                <a:gdLst>
                  <a:gd name="T0" fmla="*/ 0 w 27"/>
                  <a:gd name="T1" fmla="*/ 27 h 110"/>
                  <a:gd name="T2" fmla="*/ 27 w 27"/>
                  <a:gd name="T3" fmla="*/ 0 h 110"/>
                  <a:gd name="T4" fmla="*/ 27 w 27"/>
                  <a:gd name="T5" fmla="*/ 82 h 110"/>
                  <a:gd name="T6" fmla="*/ 0 w 27"/>
                  <a:gd name="T7" fmla="*/ 110 h 110"/>
                  <a:gd name="T8" fmla="*/ 0 w 27"/>
                  <a:gd name="T9" fmla="*/ 2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653" y="1511"/>
                <a:ext cx="127" cy="110"/>
              </a:xfrm>
              <a:custGeom>
                <a:avLst/>
                <a:gdLst>
                  <a:gd name="T0" fmla="*/ 3 w 14"/>
                  <a:gd name="T1" fmla="*/ 0 h 12"/>
                  <a:gd name="T2" fmla="*/ 0 w 14"/>
                  <a:gd name="T3" fmla="*/ 3 h 12"/>
                  <a:gd name="T4" fmla="*/ 0 w 14"/>
                  <a:gd name="T5" fmla="*/ 12 h 12"/>
                  <a:gd name="T6" fmla="*/ 11 w 14"/>
                  <a:gd name="T7" fmla="*/ 12 h 12"/>
                  <a:gd name="T8" fmla="*/ 14 w 14"/>
                  <a:gd name="T9" fmla="*/ 9 h 12"/>
                  <a:gd name="T10" fmla="*/ 14 w 14"/>
                  <a:gd name="T11" fmla="*/ 0 h 12"/>
                  <a:gd name="T12" fmla="*/ 3 w 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653" y="1511"/>
                <a:ext cx="127" cy="27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Line 375"/>
              <p:cNvSpPr>
                <a:spLocks noChangeShapeType="1"/>
              </p:cNvSpPr>
              <p:nvPr/>
            </p:nvSpPr>
            <p:spPr bwMode="auto">
              <a:xfrm>
                <a:off x="753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3" name="Group 182"/>
            <p:cNvGrpSpPr>
              <a:grpSpLocks/>
            </p:cNvGrpSpPr>
            <p:nvPr/>
          </p:nvGrpSpPr>
          <p:grpSpPr bwMode="auto">
            <a:xfrm>
              <a:off x="762" y="1511"/>
              <a:ext cx="127" cy="110"/>
              <a:chOff x="762" y="1511"/>
              <a:chExt cx="127" cy="110"/>
            </a:xfrm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762" y="1511"/>
                <a:ext cx="127" cy="110"/>
              </a:xfrm>
              <a:custGeom>
                <a:avLst/>
                <a:gdLst>
                  <a:gd name="T0" fmla="*/ 27 w 127"/>
                  <a:gd name="T1" fmla="*/ 0 h 110"/>
                  <a:gd name="T2" fmla="*/ 0 w 127"/>
                  <a:gd name="T3" fmla="*/ 27 h 110"/>
                  <a:gd name="T4" fmla="*/ 0 w 127"/>
                  <a:gd name="T5" fmla="*/ 110 h 110"/>
                  <a:gd name="T6" fmla="*/ 100 w 127"/>
                  <a:gd name="T7" fmla="*/ 110 h 110"/>
                  <a:gd name="T8" fmla="*/ 127 w 127"/>
                  <a:gd name="T9" fmla="*/ 82 h 110"/>
                  <a:gd name="T10" fmla="*/ 127 w 127"/>
                  <a:gd name="T11" fmla="*/ 0 h 110"/>
                  <a:gd name="T12" fmla="*/ 27 w 1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762" y="1511"/>
                <a:ext cx="127" cy="27"/>
              </a:xfrm>
              <a:custGeom>
                <a:avLst/>
                <a:gdLst>
                  <a:gd name="T0" fmla="*/ 0 w 127"/>
                  <a:gd name="T1" fmla="*/ 27 h 27"/>
                  <a:gd name="T2" fmla="*/ 100 w 127"/>
                  <a:gd name="T3" fmla="*/ 27 h 27"/>
                  <a:gd name="T4" fmla="*/ 127 w 127"/>
                  <a:gd name="T5" fmla="*/ 0 h 27"/>
                  <a:gd name="T6" fmla="*/ 27 w 127"/>
                  <a:gd name="T7" fmla="*/ 0 h 27"/>
                  <a:gd name="T8" fmla="*/ 0 w 12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862" y="1511"/>
                <a:ext cx="27" cy="110"/>
              </a:xfrm>
              <a:custGeom>
                <a:avLst/>
                <a:gdLst>
                  <a:gd name="T0" fmla="*/ 0 w 27"/>
                  <a:gd name="T1" fmla="*/ 27 h 110"/>
                  <a:gd name="T2" fmla="*/ 27 w 27"/>
                  <a:gd name="T3" fmla="*/ 0 h 110"/>
                  <a:gd name="T4" fmla="*/ 27 w 27"/>
                  <a:gd name="T5" fmla="*/ 82 h 110"/>
                  <a:gd name="T6" fmla="*/ 0 w 27"/>
                  <a:gd name="T7" fmla="*/ 110 h 110"/>
                  <a:gd name="T8" fmla="*/ 0 w 27"/>
                  <a:gd name="T9" fmla="*/ 2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762" y="1511"/>
                <a:ext cx="127" cy="110"/>
              </a:xfrm>
              <a:custGeom>
                <a:avLst/>
                <a:gdLst>
                  <a:gd name="T0" fmla="*/ 3 w 14"/>
                  <a:gd name="T1" fmla="*/ 0 h 12"/>
                  <a:gd name="T2" fmla="*/ 0 w 14"/>
                  <a:gd name="T3" fmla="*/ 3 h 12"/>
                  <a:gd name="T4" fmla="*/ 0 w 14"/>
                  <a:gd name="T5" fmla="*/ 12 h 12"/>
                  <a:gd name="T6" fmla="*/ 11 w 14"/>
                  <a:gd name="T7" fmla="*/ 12 h 12"/>
                  <a:gd name="T8" fmla="*/ 14 w 14"/>
                  <a:gd name="T9" fmla="*/ 9 h 12"/>
                  <a:gd name="T10" fmla="*/ 14 w 14"/>
                  <a:gd name="T11" fmla="*/ 0 h 12"/>
                  <a:gd name="T12" fmla="*/ 3 w 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762" y="1511"/>
                <a:ext cx="127" cy="27"/>
              </a:xfrm>
              <a:custGeom>
                <a:avLst/>
                <a:gdLst>
                  <a:gd name="T0" fmla="*/ 0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Line 382"/>
              <p:cNvSpPr>
                <a:spLocks noChangeShapeType="1"/>
              </p:cNvSpPr>
              <p:nvPr/>
            </p:nvSpPr>
            <p:spPr bwMode="auto">
              <a:xfrm>
                <a:off x="862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545580" y="2805130"/>
            <a:ext cx="215900" cy="188912"/>
            <a:chOff x="535" y="1410"/>
            <a:chExt cx="136" cy="119"/>
          </a:xfrm>
        </p:grpSpPr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35" y="1410"/>
              <a:ext cx="136" cy="119"/>
            </a:xfrm>
            <a:custGeom>
              <a:avLst/>
              <a:gdLst>
                <a:gd name="T0" fmla="*/ 36 w 136"/>
                <a:gd name="T1" fmla="*/ 0 h 119"/>
                <a:gd name="T2" fmla="*/ 0 w 136"/>
                <a:gd name="T3" fmla="*/ 37 h 119"/>
                <a:gd name="T4" fmla="*/ 0 w 136"/>
                <a:gd name="T5" fmla="*/ 119 h 119"/>
                <a:gd name="T6" fmla="*/ 109 w 136"/>
                <a:gd name="T7" fmla="*/ 119 h 119"/>
                <a:gd name="T8" fmla="*/ 136 w 136"/>
                <a:gd name="T9" fmla="*/ 92 h 119"/>
                <a:gd name="T10" fmla="*/ 136 w 136"/>
                <a:gd name="T11" fmla="*/ 0 h 119"/>
                <a:gd name="T12" fmla="*/ 36 w 136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19">
                  <a:moveTo>
                    <a:pt x="36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9" y="119"/>
                  </a:lnTo>
                  <a:lnTo>
                    <a:pt x="136" y="92"/>
                  </a:lnTo>
                  <a:lnTo>
                    <a:pt x="1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35" y="1410"/>
              <a:ext cx="136" cy="37"/>
            </a:xfrm>
            <a:custGeom>
              <a:avLst/>
              <a:gdLst>
                <a:gd name="T0" fmla="*/ 0 w 136"/>
                <a:gd name="T1" fmla="*/ 37 h 37"/>
                <a:gd name="T2" fmla="*/ 109 w 136"/>
                <a:gd name="T3" fmla="*/ 37 h 37"/>
                <a:gd name="T4" fmla="*/ 136 w 136"/>
                <a:gd name="T5" fmla="*/ 0 h 37"/>
                <a:gd name="T6" fmla="*/ 36 w 136"/>
                <a:gd name="T7" fmla="*/ 0 h 37"/>
                <a:gd name="T8" fmla="*/ 0 w 1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7">
                  <a:moveTo>
                    <a:pt x="0" y="37"/>
                  </a:moveTo>
                  <a:lnTo>
                    <a:pt x="109" y="37"/>
                  </a:lnTo>
                  <a:lnTo>
                    <a:pt x="136" y="0"/>
                  </a:lnTo>
                  <a:lnTo>
                    <a:pt x="3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644" y="1410"/>
              <a:ext cx="27" cy="119"/>
            </a:xfrm>
            <a:custGeom>
              <a:avLst/>
              <a:gdLst>
                <a:gd name="T0" fmla="*/ 0 w 27"/>
                <a:gd name="T1" fmla="*/ 37 h 119"/>
                <a:gd name="T2" fmla="*/ 27 w 27"/>
                <a:gd name="T3" fmla="*/ 0 h 119"/>
                <a:gd name="T4" fmla="*/ 27 w 27"/>
                <a:gd name="T5" fmla="*/ 92 h 119"/>
                <a:gd name="T6" fmla="*/ 0 w 27"/>
                <a:gd name="T7" fmla="*/ 119 h 119"/>
                <a:gd name="T8" fmla="*/ 0 w 27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535" y="1410"/>
              <a:ext cx="136" cy="11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4 h 13"/>
                <a:gd name="T4" fmla="*/ 0 w 15"/>
                <a:gd name="T5" fmla="*/ 13 h 13"/>
                <a:gd name="T6" fmla="*/ 12 w 15"/>
                <a:gd name="T7" fmla="*/ 13 h 13"/>
                <a:gd name="T8" fmla="*/ 15 w 15"/>
                <a:gd name="T9" fmla="*/ 10 h 13"/>
                <a:gd name="T10" fmla="*/ 15 w 15"/>
                <a:gd name="T11" fmla="*/ 0 h 13"/>
                <a:gd name="T12" fmla="*/ 4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535" y="1410"/>
              <a:ext cx="136" cy="37"/>
            </a:xfrm>
            <a:custGeom>
              <a:avLst/>
              <a:gdLst>
                <a:gd name="T0" fmla="*/ 0 w 15"/>
                <a:gd name="T1" fmla="*/ 4 h 4"/>
                <a:gd name="T2" fmla="*/ 12 w 15"/>
                <a:gd name="T3" fmla="*/ 4 h 4"/>
                <a:gd name="T4" fmla="*/ 15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Line 390"/>
            <p:cNvSpPr>
              <a:spLocks noChangeShapeType="1"/>
            </p:cNvSpPr>
            <p:nvPr/>
          </p:nvSpPr>
          <p:spPr bwMode="auto">
            <a:xfrm>
              <a:off x="644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732905" y="2805130"/>
            <a:ext cx="201612" cy="188912"/>
            <a:chOff x="653" y="1410"/>
            <a:chExt cx="127" cy="119"/>
          </a:xfrm>
        </p:grpSpPr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653" y="1410"/>
              <a:ext cx="127" cy="119"/>
            </a:xfrm>
            <a:custGeom>
              <a:avLst/>
              <a:gdLst>
                <a:gd name="T0" fmla="*/ 27 w 127"/>
                <a:gd name="T1" fmla="*/ 0 h 119"/>
                <a:gd name="T2" fmla="*/ 0 w 127"/>
                <a:gd name="T3" fmla="*/ 37 h 119"/>
                <a:gd name="T4" fmla="*/ 0 w 127"/>
                <a:gd name="T5" fmla="*/ 119 h 119"/>
                <a:gd name="T6" fmla="*/ 100 w 127"/>
                <a:gd name="T7" fmla="*/ 119 h 119"/>
                <a:gd name="T8" fmla="*/ 127 w 127"/>
                <a:gd name="T9" fmla="*/ 92 h 119"/>
                <a:gd name="T10" fmla="*/ 127 w 127"/>
                <a:gd name="T11" fmla="*/ 0 h 119"/>
                <a:gd name="T12" fmla="*/ 27 w 12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2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653" y="1410"/>
              <a:ext cx="127" cy="37"/>
            </a:xfrm>
            <a:custGeom>
              <a:avLst/>
              <a:gdLst>
                <a:gd name="T0" fmla="*/ 0 w 127"/>
                <a:gd name="T1" fmla="*/ 37 h 37"/>
                <a:gd name="T2" fmla="*/ 100 w 127"/>
                <a:gd name="T3" fmla="*/ 37 h 37"/>
                <a:gd name="T4" fmla="*/ 127 w 127"/>
                <a:gd name="T5" fmla="*/ 0 h 37"/>
                <a:gd name="T6" fmla="*/ 27 w 127"/>
                <a:gd name="T7" fmla="*/ 0 h 37"/>
                <a:gd name="T8" fmla="*/ 0 w 12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7">
                  <a:moveTo>
                    <a:pt x="0" y="37"/>
                  </a:moveTo>
                  <a:lnTo>
                    <a:pt x="100" y="37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753" y="1410"/>
              <a:ext cx="27" cy="119"/>
            </a:xfrm>
            <a:custGeom>
              <a:avLst/>
              <a:gdLst>
                <a:gd name="T0" fmla="*/ 0 w 27"/>
                <a:gd name="T1" fmla="*/ 37 h 119"/>
                <a:gd name="T2" fmla="*/ 27 w 27"/>
                <a:gd name="T3" fmla="*/ 0 h 119"/>
                <a:gd name="T4" fmla="*/ 27 w 27"/>
                <a:gd name="T5" fmla="*/ 92 h 119"/>
                <a:gd name="T6" fmla="*/ 0 w 27"/>
                <a:gd name="T7" fmla="*/ 119 h 119"/>
                <a:gd name="T8" fmla="*/ 0 w 27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653" y="1410"/>
              <a:ext cx="127" cy="119"/>
            </a:xfrm>
            <a:custGeom>
              <a:avLst/>
              <a:gdLst>
                <a:gd name="T0" fmla="*/ 3 w 14"/>
                <a:gd name="T1" fmla="*/ 0 h 13"/>
                <a:gd name="T2" fmla="*/ 0 w 14"/>
                <a:gd name="T3" fmla="*/ 4 h 13"/>
                <a:gd name="T4" fmla="*/ 0 w 14"/>
                <a:gd name="T5" fmla="*/ 13 h 13"/>
                <a:gd name="T6" fmla="*/ 11 w 14"/>
                <a:gd name="T7" fmla="*/ 13 h 13"/>
                <a:gd name="T8" fmla="*/ 14 w 14"/>
                <a:gd name="T9" fmla="*/ 10 h 13"/>
                <a:gd name="T10" fmla="*/ 14 w 14"/>
                <a:gd name="T11" fmla="*/ 0 h 13"/>
                <a:gd name="T12" fmla="*/ 3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653" y="1410"/>
              <a:ext cx="127" cy="37"/>
            </a:xfrm>
            <a:custGeom>
              <a:avLst/>
              <a:gdLst>
                <a:gd name="T0" fmla="*/ 0 w 14"/>
                <a:gd name="T1" fmla="*/ 4 h 4"/>
                <a:gd name="T2" fmla="*/ 11 w 14"/>
                <a:gd name="T3" fmla="*/ 4 h 4"/>
                <a:gd name="T4" fmla="*/ 14 w 1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Line 397"/>
            <p:cNvSpPr>
              <a:spLocks noChangeShapeType="1"/>
            </p:cNvSpPr>
            <p:nvPr/>
          </p:nvSpPr>
          <p:spPr bwMode="auto">
            <a:xfrm>
              <a:off x="753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905942" y="2805130"/>
            <a:ext cx="201613" cy="188912"/>
            <a:chOff x="762" y="1410"/>
            <a:chExt cx="127" cy="119"/>
          </a:xfrm>
        </p:grpSpPr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762" y="1410"/>
              <a:ext cx="127" cy="119"/>
            </a:xfrm>
            <a:custGeom>
              <a:avLst/>
              <a:gdLst>
                <a:gd name="T0" fmla="*/ 27 w 127"/>
                <a:gd name="T1" fmla="*/ 0 h 119"/>
                <a:gd name="T2" fmla="*/ 0 w 127"/>
                <a:gd name="T3" fmla="*/ 37 h 119"/>
                <a:gd name="T4" fmla="*/ 0 w 127"/>
                <a:gd name="T5" fmla="*/ 119 h 119"/>
                <a:gd name="T6" fmla="*/ 100 w 127"/>
                <a:gd name="T7" fmla="*/ 119 h 119"/>
                <a:gd name="T8" fmla="*/ 127 w 127"/>
                <a:gd name="T9" fmla="*/ 92 h 119"/>
                <a:gd name="T10" fmla="*/ 127 w 127"/>
                <a:gd name="T11" fmla="*/ 0 h 119"/>
                <a:gd name="T12" fmla="*/ 27 w 12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2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762" y="1410"/>
              <a:ext cx="127" cy="37"/>
            </a:xfrm>
            <a:custGeom>
              <a:avLst/>
              <a:gdLst>
                <a:gd name="T0" fmla="*/ 0 w 127"/>
                <a:gd name="T1" fmla="*/ 37 h 37"/>
                <a:gd name="T2" fmla="*/ 100 w 127"/>
                <a:gd name="T3" fmla="*/ 37 h 37"/>
                <a:gd name="T4" fmla="*/ 127 w 127"/>
                <a:gd name="T5" fmla="*/ 0 h 37"/>
                <a:gd name="T6" fmla="*/ 27 w 127"/>
                <a:gd name="T7" fmla="*/ 0 h 37"/>
                <a:gd name="T8" fmla="*/ 0 w 12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7">
                  <a:moveTo>
                    <a:pt x="0" y="37"/>
                  </a:moveTo>
                  <a:lnTo>
                    <a:pt x="100" y="37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862" y="1410"/>
              <a:ext cx="27" cy="119"/>
            </a:xfrm>
            <a:custGeom>
              <a:avLst/>
              <a:gdLst>
                <a:gd name="T0" fmla="*/ 0 w 27"/>
                <a:gd name="T1" fmla="*/ 37 h 119"/>
                <a:gd name="T2" fmla="*/ 27 w 27"/>
                <a:gd name="T3" fmla="*/ 0 h 119"/>
                <a:gd name="T4" fmla="*/ 27 w 27"/>
                <a:gd name="T5" fmla="*/ 92 h 119"/>
                <a:gd name="T6" fmla="*/ 0 w 27"/>
                <a:gd name="T7" fmla="*/ 119 h 119"/>
                <a:gd name="T8" fmla="*/ 0 w 27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762" y="1410"/>
              <a:ext cx="127" cy="119"/>
            </a:xfrm>
            <a:custGeom>
              <a:avLst/>
              <a:gdLst>
                <a:gd name="T0" fmla="*/ 3 w 14"/>
                <a:gd name="T1" fmla="*/ 0 h 13"/>
                <a:gd name="T2" fmla="*/ 0 w 14"/>
                <a:gd name="T3" fmla="*/ 4 h 13"/>
                <a:gd name="T4" fmla="*/ 0 w 14"/>
                <a:gd name="T5" fmla="*/ 13 h 13"/>
                <a:gd name="T6" fmla="*/ 11 w 14"/>
                <a:gd name="T7" fmla="*/ 13 h 13"/>
                <a:gd name="T8" fmla="*/ 14 w 14"/>
                <a:gd name="T9" fmla="*/ 10 h 13"/>
                <a:gd name="T10" fmla="*/ 14 w 14"/>
                <a:gd name="T11" fmla="*/ 0 h 13"/>
                <a:gd name="T12" fmla="*/ 3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762" y="1410"/>
              <a:ext cx="127" cy="37"/>
            </a:xfrm>
            <a:custGeom>
              <a:avLst/>
              <a:gdLst>
                <a:gd name="T0" fmla="*/ 0 w 14"/>
                <a:gd name="T1" fmla="*/ 4 h 4"/>
                <a:gd name="T2" fmla="*/ 11 w 14"/>
                <a:gd name="T3" fmla="*/ 4 h 4"/>
                <a:gd name="T4" fmla="*/ 14 w 1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Line 404"/>
            <p:cNvSpPr>
              <a:spLocks noChangeShapeType="1"/>
            </p:cNvSpPr>
            <p:nvPr/>
          </p:nvSpPr>
          <p:spPr bwMode="auto">
            <a:xfrm>
              <a:off x="862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290117" y="2189176"/>
            <a:ext cx="561975" cy="493711"/>
            <a:chOff x="535" y="1410"/>
            <a:chExt cx="354" cy="311"/>
          </a:xfrm>
        </p:grpSpPr>
        <p:grpSp>
          <p:nvGrpSpPr>
            <p:cNvPr id="97" name="Group 96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142" name="Group 141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157" name="Freeform 156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8" name="Freeform 157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2" name="Line 413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43" name="Group 142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5" name="Freeform 154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6" name="Line 420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44" name="Group 143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0" name="Line 427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36 w 136"/>
                    <a:gd name="T1" fmla="*/ 0 h 110"/>
                    <a:gd name="T2" fmla="*/ 0 w 136"/>
                    <a:gd name="T3" fmla="*/ 27 h 110"/>
                    <a:gd name="T4" fmla="*/ 0 w 136"/>
                    <a:gd name="T5" fmla="*/ 110 h 110"/>
                    <a:gd name="T6" fmla="*/ 109 w 136"/>
                    <a:gd name="T7" fmla="*/ 110 h 110"/>
                    <a:gd name="T8" fmla="*/ 136 w 136"/>
                    <a:gd name="T9" fmla="*/ 82 h 110"/>
                    <a:gd name="T10" fmla="*/ 136 w 136"/>
                    <a:gd name="T11" fmla="*/ 0 h 110"/>
                    <a:gd name="T12" fmla="*/ 36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4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4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1" name="Line 435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5" name="Line 442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3" name="Group 122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9" name="Line 449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99" name="Group 98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100" name="Group 99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3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36"/>
                    <a:gd name="T1" fmla="*/ 37 h 37"/>
                    <a:gd name="T2" fmla="*/ 109 w 136"/>
                    <a:gd name="T3" fmla="*/ 37 h 37"/>
                    <a:gd name="T4" fmla="*/ 136 w 136"/>
                    <a:gd name="T5" fmla="*/ 0 h 37"/>
                    <a:gd name="T6" fmla="*/ 36 w 136"/>
                    <a:gd name="T7" fmla="*/ 0 h 37"/>
                    <a:gd name="T8" fmla="*/ 0 w 136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0" name="Line 457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1" name="Group 100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4" name="Line 464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2" name="Group 101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8" name="Line 471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291705" y="2797196"/>
            <a:ext cx="561975" cy="493714"/>
            <a:chOff x="535" y="1410"/>
            <a:chExt cx="354" cy="311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76" name="Group 75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28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83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36"/>
                    <a:gd name="T1" fmla="*/ 28 h 28"/>
                    <a:gd name="T2" fmla="*/ 109 w 136"/>
                    <a:gd name="T3" fmla="*/ 28 h 28"/>
                    <a:gd name="T4" fmla="*/ 136 w 136"/>
                    <a:gd name="T5" fmla="*/ 0 h 28"/>
                    <a:gd name="T6" fmla="*/ 36 w 136"/>
                    <a:gd name="T7" fmla="*/ 0 h 28"/>
                    <a:gd name="T8" fmla="*/ 0 w 1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3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9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" name="Line 480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7" name="Group 76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" name="Line 487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78" name="Group 77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28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83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27"/>
                    <a:gd name="T1" fmla="*/ 28 h 28"/>
                    <a:gd name="T2" fmla="*/ 100 w 127"/>
                    <a:gd name="T3" fmla="*/ 28 h 28"/>
                    <a:gd name="T4" fmla="*/ 127 w 127"/>
                    <a:gd name="T5" fmla="*/ 0 h 28"/>
                    <a:gd name="T6" fmla="*/ 27 w 127"/>
                    <a:gd name="T7" fmla="*/ 0 h 28"/>
                    <a:gd name="T8" fmla="*/ 0 w 127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>
                    <a:gd name="T0" fmla="*/ 0 w 27"/>
                    <a:gd name="T1" fmla="*/ 28 h 119"/>
                    <a:gd name="T2" fmla="*/ 27 w 27"/>
                    <a:gd name="T3" fmla="*/ 0 h 119"/>
                    <a:gd name="T4" fmla="*/ 27 w 27"/>
                    <a:gd name="T5" fmla="*/ 83 h 119"/>
                    <a:gd name="T6" fmla="*/ 0 w 27"/>
                    <a:gd name="T7" fmla="*/ 119 h 119"/>
                    <a:gd name="T8" fmla="*/ 0 w 27"/>
                    <a:gd name="T9" fmla="*/ 2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3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9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" name="Line 494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36 w 136"/>
                    <a:gd name="T1" fmla="*/ 0 h 110"/>
                    <a:gd name="T2" fmla="*/ 0 w 136"/>
                    <a:gd name="T3" fmla="*/ 27 h 110"/>
                    <a:gd name="T4" fmla="*/ 0 w 136"/>
                    <a:gd name="T5" fmla="*/ 110 h 110"/>
                    <a:gd name="T6" fmla="*/ 109 w 136"/>
                    <a:gd name="T7" fmla="*/ 110 h 110"/>
                    <a:gd name="T8" fmla="*/ 136 w 136"/>
                    <a:gd name="T9" fmla="*/ 82 h 110"/>
                    <a:gd name="T10" fmla="*/ 136 w 136"/>
                    <a:gd name="T11" fmla="*/ 0 h 110"/>
                    <a:gd name="T12" fmla="*/ 36 w 136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36"/>
                    <a:gd name="T1" fmla="*/ 27 h 27"/>
                    <a:gd name="T2" fmla="*/ 109 w 136"/>
                    <a:gd name="T3" fmla="*/ 27 h 27"/>
                    <a:gd name="T4" fmla="*/ 136 w 136"/>
                    <a:gd name="T5" fmla="*/ 0 h 27"/>
                    <a:gd name="T6" fmla="*/ 36 w 136"/>
                    <a:gd name="T7" fmla="*/ 0 h 27"/>
                    <a:gd name="T8" fmla="*/ 0 w 1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>
                    <a:gd name="T0" fmla="*/ 4 w 15"/>
                    <a:gd name="T1" fmla="*/ 0 h 12"/>
                    <a:gd name="T2" fmla="*/ 0 w 15"/>
                    <a:gd name="T3" fmla="*/ 3 h 12"/>
                    <a:gd name="T4" fmla="*/ 0 w 15"/>
                    <a:gd name="T5" fmla="*/ 12 h 12"/>
                    <a:gd name="T6" fmla="*/ 12 w 15"/>
                    <a:gd name="T7" fmla="*/ 12 h 12"/>
                    <a:gd name="T8" fmla="*/ 15 w 15"/>
                    <a:gd name="T9" fmla="*/ 9 h 12"/>
                    <a:gd name="T10" fmla="*/ 15 w 15"/>
                    <a:gd name="T11" fmla="*/ 0 h 12"/>
                    <a:gd name="T12" fmla="*/ 4 w 1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>
                    <a:gd name="T0" fmla="*/ 0 w 15"/>
                    <a:gd name="T1" fmla="*/ 3 h 3"/>
                    <a:gd name="T2" fmla="*/ 12 w 15"/>
                    <a:gd name="T3" fmla="*/ 3 h 3"/>
                    <a:gd name="T4" fmla="*/ 15 w 1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" name="Line 502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Line 509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27 w 127"/>
                    <a:gd name="T1" fmla="*/ 0 h 110"/>
                    <a:gd name="T2" fmla="*/ 0 w 127"/>
                    <a:gd name="T3" fmla="*/ 27 h 110"/>
                    <a:gd name="T4" fmla="*/ 0 w 127"/>
                    <a:gd name="T5" fmla="*/ 110 h 110"/>
                    <a:gd name="T6" fmla="*/ 100 w 127"/>
                    <a:gd name="T7" fmla="*/ 110 h 110"/>
                    <a:gd name="T8" fmla="*/ 127 w 127"/>
                    <a:gd name="T9" fmla="*/ 82 h 110"/>
                    <a:gd name="T10" fmla="*/ 127 w 127"/>
                    <a:gd name="T11" fmla="*/ 0 h 110"/>
                    <a:gd name="T12" fmla="*/ 27 w 127"/>
                    <a:gd name="T1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27"/>
                    <a:gd name="T1" fmla="*/ 27 h 27"/>
                    <a:gd name="T2" fmla="*/ 100 w 127"/>
                    <a:gd name="T3" fmla="*/ 27 h 27"/>
                    <a:gd name="T4" fmla="*/ 127 w 127"/>
                    <a:gd name="T5" fmla="*/ 0 h 27"/>
                    <a:gd name="T6" fmla="*/ 27 w 127"/>
                    <a:gd name="T7" fmla="*/ 0 h 27"/>
                    <a:gd name="T8" fmla="*/ 0 w 127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>
                    <a:gd name="T0" fmla="*/ 0 w 27"/>
                    <a:gd name="T1" fmla="*/ 27 h 110"/>
                    <a:gd name="T2" fmla="*/ 27 w 27"/>
                    <a:gd name="T3" fmla="*/ 0 h 110"/>
                    <a:gd name="T4" fmla="*/ 27 w 27"/>
                    <a:gd name="T5" fmla="*/ 82 h 110"/>
                    <a:gd name="T6" fmla="*/ 0 w 27"/>
                    <a:gd name="T7" fmla="*/ 110 h 110"/>
                    <a:gd name="T8" fmla="*/ 0 w 27"/>
                    <a:gd name="T9" fmla="*/ 2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>
                    <a:gd name="T0" fmla="*/ 3 w 14"/>
                    <a:gd name="T1" fmla="*/ 0 h 12"/>
                    <a:gd name="T2" fmla="*/ 0 w 14"/>
                    <a:gd name="T3" fmla="*/ 3 h 12"/>
                    <a:gd name="T4" fmla="*/ 0 w 14"/>
                    <a:gd name="T5" fmla="*/ 12 h 12"/>
                    <a:gd name="T6" fmla="*/ 11 w 14"/>
                    <a:gd name="T7" fmla="*/ 12 h 12"/>
                    <a:gd name="T8" fmla="*/ 14 w 14"/>
                    <a:gd name="T9" fmla="*/ 9 h 12"/>
                    <a:gd name="T10" fmla="*/ 14 w 14"/>
                    <a:gd name="T11" fmla="*/ 0 h 12"/>
                    <a:gd name="T12" fmla="*/ 3 w 1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>
                    <a:gd name="T0" fmla="*/ 0 w 14"/>
                    <a:gd name="T1" fmla="*/ 3 h 3"/>
                    <a:gd name="T2" fmla="*/ 11 w 14"/>
                    <a:gd name="T3" fmla="*/ 3 h 3"/>
                    <a:gd name="T4" fmla="*/ 14 w 1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Line 516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49" name="Freeform 48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36 w 136"/>
                    <a:gd name="T1" fmla="*/ 0 h 119"/>
                    <a:gd name="T2" fmla="*/ 0 w 136"/>
                    <a:gd name="T3" fmla="*/ 37 h 119"/>
                    <a:gd name="T4" fmla="*/ 0 w 136"/>
                    <a:gd name="T5" fmla="*/ 119 h 119"/>
                    <a:gd name="T6" fmla="*/ 109 w 136"/>
                    <a:gd name="T7" fmla="*/ 119 h 119"/>
                    <a:gd name="T8" fmla="*/ 136 w 136"/>
                    <a:gd name="T9" fmla="*/ 92 h 119"/>
                    <a:gd name="T10" fmla="*/ 136 w 136"/>
                    <a:gd name="T11" fmla="*/ 0 h 119"/>
                    <a:gd name="T12" fmla="*/ 36 w 136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36"/>
                    <a:gd name="T1" fmla="*/ 37 h 37"/>
                    <a:gd name="T2" fmla="*/ 109 w 136"/>
                    <a:gd name="T3" fmla="*/ 37 h 37"/>
                    <a:gd name="T4" fmla="*/ 136 w 136"/>
                    <a:gd name="T5" fmla="*/ 0 h 37"/>
                    <a:gd name="T6" fmla="*/ 36 w 136"/>
                    <a:gd name="T7" fmla="*/ 0 h 37"/>
                    <a:gd name="T8" fmla="*/ 0 w 136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>
                    <a:gd name="T0" fmla="*/ 4 w 15"/>
                    <a:gd name="T1" fmla="*/ 0 h 13"/>
                    <a:gd name="T2" fmla="*/ 0 w 15"/>
                    <a:gd name="T3" fmla="*/ 4 h 13"/>
                    <a:gd name="T4" fmla="*/ 0 w 15"/>
                    <a:gd name="T5" fmla="*/ 13 h 13"/>
                    <a:gd name="T6" fmla="*/ 12 w 15"/>
                    <a:gd name="T7" fmla="*/ 13 h 13"/>
                    <a:gd name="T8" fmla="*/ 15 w 15"/>
                    <a:gd name="T9" fmla="*/ 10 h 13"/>
                    <a:gd name="T10" fmla="*/ 15 w 15"/>
                    <a:gd name="T11" fmla="*/ 0 h 13"/>
                    <a:gd name="T12" fmla="*/ 4 w 15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>
                    <a:gd name="T0" fmla="*/ 0 w 15"/>
                    <a:gd name="T1" fmla="*/ 4 h 4"/>
                    <a:gd name="T2" fmla="*/ 12 w 15"/>
                    <a:gd name="T3" fmla="*/ 4 h 4"/>
                    <a:gd name="T4" fmla="*/ 15 w 1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Line 524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Line 531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27 w 127"/>
                    <a:gd name="T1" fmla="*/ 0 h 119"/>
                    <a:gd name="T2" fmla="*/ 0 w 127"/>
                    <a:gd name="T3" fmla="*/ 37 h 119"/>
                    <a:gd name="T4" fmla="*/ 0 w 127"/>
                    <a:gd name="T5" fmla="*/ 119 h 119"/>
                    <a:gd name="T6" fmla="*/ 100 w 127"/>
                    <a:gd name="T7" fmla="*/ 119 h 119"/>
                    <a:gd name="T8" fmla="*/ 127 w 127"/>
                    <a:gd name="T9" fmla="*/ 92 h 119"/>
                    <a:gd name="T10" fmla="*/ 127 w 127"/>
                    <a:gd name="T11" fmla="*/ 0 h 119"/>
                    <a:gd name="T12" fmla="*/ 27 w 127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27"/>
                    <a:gd name="T1" fmla="*/ 37 h 37"/>
                    <a:gd name="T2" fmla="*/ 100 w 127"/>
                    <a:gd name="T3" fmla="*/ 37 h 37"/>
                    <a:gd name="T4" fmla="*/ 127 w 127"/>
                    <a:gd name="T5" fmla="*/ 0 h 37"/>
                    <a:gd name="T6" fmla="*/ 27 w 127"/>
                    <a:gd name="T7" fmla="*/ 0 h 37"/>
                    <a:gd name="T8" fmla="*/ 0 w 12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>
                    <a:gd name="T0" fmla="*/ 0 w 27"/>
                    <a:gd name="T1" fmla="*/ 37 h 119"/>
                    <a:gd name="T2" fmla="*/ 27 w 27"/>
                    <a:gd name="T3" fmla="*/ 0 h 119"/>
                    <a:gd name="T4" fmla="*/ 27 w 27"/>
                    <a:gd name="T5" fmla="*/ 92 h 119"/>
                    <a:gd name="T6" fmla="*/ 0 w 27"/>
                    <a:gd name="T7" fmla="*/ 119 h 119"/>
                    <a:gd name="T8" fmla="*/ 0 w 27"/>
                    <a:gd name="T9" fmla="*/ 3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>
                    <a:gd name="T0" fmla="*/ 3 w 14"/>
                    <a:gd name="T1" fmla="*/ 0 h 13"/>
                    <a:gd name="T2" fmla="*/ 0 w 14"/>
                    <a:gd name="T3" fmla="*/ 4 h 13"/>
                    <a:gd name="T4" fmla="*/ 0 w 14"/>
                    <a:gd name="T5" fmla="*/ 13 h 13"/>
                    <a:gd name="T6" fmla="*/ 11 w 14"/>
                    <a:gd name="T7" fmla="*/ 13 h 13"/>
                    <a:gd name="T8" fmla="*/ 14 w 14"/>
                    <a:gd name="T9" fmla="*/ 10 h 13"/>
                    <a:gd name="T10" fmla="*/ 14 w 14"/>
                    <a:gd name="T11" fmla="*/ 0 h 13"/>
                    <a:gd name="T12" fmla="*/ 3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>
                    <a:gd name="T0" fmla="*/ 0 w 14"/>
                    <a:gd name="T1" fmla="*/ 4 h 4"/>
                    <a:gd name="T2" fmla="*/ 11 w 14"/>
                    <a:gd name="T3" fmla="*/ 4 h 4"/>
                    <a:gd name="T4" fmla="*/ 14 w 1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538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5859903" y="5391149"/>
            <a:ext cx="284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Address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4230" y="1614487"/>
            <a:ext cx="333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Memory Spaces</a:t>
            </a:r>
            <a:endParaRPr lang="en-US" dirty="0"/>
          </a:p>
        </p:txBody>
      </p:sp>
      <p:sp>
        <p:nvSpPr>
          <p:cNvPr id="1081" name="TextBox 1080"/>
          <p:cNvSpPr txBox="1"/>
          <p:nvPr/>
        </p:nvSpPr>
        <p:spPr>
          <a:xfrm>
            <a:off x="448732" y="1187708"/>
            <a:ext cx="4428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NWChem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Built on top of Global Arrays (GA</a:t>
            </a:r>
            <a:r>
              <a:rPr lang="en-US" dirty="0" smtClean="0"/>
              <a:t>) / ARMCI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Coupled Cluster (CC)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Solves an approximate Schrödinger Equation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Accuracy hierarchy:</a:t>
            </a:r>
          </a:p>
          <a:p>
            <a:r>
              <a:rPr lang="en-US" sz="2000" i="1" dirty="0" smtClean="0">
                <a:latin typeface="AngsanaUPC" pitchFamily="18" charset="-34"/>
                <a:cs typeface="AngsanaUPC" pitchFamily="18" charset="-34"/>
              </a:rPr>
              <a:t>        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respective storage costs: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27701"/>
              </p:ext>
            </p:extLst>
          </p:nvPr>
        </p:nvGraphicFramePr>
        <p:xfrm>
          <a:off x="828675" y="5334145"/>
          <a:ext cx="3787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3" imgW="2412720" imgH="228600" progId="Equation.3">
                  <p:embed/>
                </p:oleObj>
              </mc:Choice>
              <mc:Fallback>
                <p:oleObj name="Equation" r:id="rId3" imgW="24127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334145"/>
                        <a:ext cx="37877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40972"/>
              </p:ext>
            </p:extLst>
          </p:nvPr>
        </p:nvGraphicFramePr>
        <p:xfrm>
          <a:off x="806450" y="5905645"/>
          <a:ext cx="3810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5" imgW="2336760" imgH="228600" progId="Equation.3">
                  <p:embed/>
                </p:oleObj>
              </mc:Choice>
              <mc:Fallback>
                <p:oleObj name="Equation" r:id="rId5" imgW="2336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905645"/>
                        <a:ext cx="3810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3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NWChem</a:t>
            </a:r>
            <a:r>
              <a:rPr lang="en-US" dirty="0" smtClean="0"/>
              <a:t> and Coupled Cluster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732" y="1187708"/>
            <a:ext cx="4428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NWChem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/>
              <a:t>on top of Global Arrays (GA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Coupled Cluster (CC)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Solves an approximate Schrödinger Equation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Accuracy hierarchy:</a:t>
            </a:r>
          </a:p>
          <a:p>
            <a:r>
              <a:rPr lang="en-US" sz="2000" i="1" dirty="0" smtClean="0">
                <a:latin typeface="AngsanaUPC" pitchFamily="18" charset="-34"/>
                <a:cs typeface="AngsanaUPC" pitchFamily="18" charset="-34"/>
              </a:rPr>
              <a:t>        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respective storage costs: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84205" y="6483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*Diagram from GA tutorial (ACTS 2009)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6" name="Picture 14" descr="C:\Users\NIC\Desktop\VBOX_share\schr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76" y="2581136"/>
            <a:ext cx="2830115" cy="4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NIC\Desktop\VBOX_share\schro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09" y="3150706"/>
            <a:ext cx="4800600" cy="4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NIC\Desktop\VBOX_share\schro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35" y="3609193"/>
            <a:ext cx="3733800" cy="3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NIC\Desktop\VBOX_share\schro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062845"/>
            <a:ext cx="4153694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27701"/>
              </p:ext>
            </p:extLst>
          </p:nvPr>
        </p:nvGraphicFramePr>
        <p:xfrm>
          <a:off x="828675" y="5334000"/>
          <a:ext cx="3787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7" imgW="2413000" imgH="228600" progId="Equation.3">
                  <p:embed/>
                </p:oleObj>
              </mc:Choice>
              <mc:Fallback>
                <p:oleObj name="Equation" r:id="rId7" imgW="2413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334000"/>
                        <a:ext cx="37877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40972"/>
              </p:ext>
            </p:extLst>
          </p:nvPr>
        </p:nvGraphicFramePr>
        <p:xfrm>
          <a:off x="806450" y="5905500"/>
          <a:ext cx="3810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9" imgW="2336800" imgH="228600" progId="Equation.3">
                  <p:embed/>
                </p:oleObj>
              </mc:Choice>
              <mc:Fallback>
                <p:oleObj name="Equation" r:id="rId9" imgW="23368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905500"/>
                        <a:ext cx="38100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12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 Engine (TCE)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TCE automates </a:t>
            </a:r>
            <a:r>
              <a:rPr lang="en-US" dirty="0"/>
              <a:t>the derivation and parallelization of </a:t>
            </a:r>
            <a:r>
              <a:rPr lang="en-US" dirty="0" smtClean="0"/>
              <a:t>these equations.</a:t>
            </a:r>
          </a:p>
          <a:p>
            <a:r>
              <a:rPr lang="en-US" dirty="0" smtClean="0"/>
              <a:t>This talk analyzes the TCE’s strong scaling.</a:t>
            </a:r>
          </a:p>
          <a:p>
            <a:r>
              <a:rPr lang="en-US" dirty="0" smtClean="0"/>
              <a:t>In TCE-CC codes, each tensor contraction consists of </a:t>
            </a:r>
            <a:r>
              <a:rPr lang="en-US" i="1" dirty="0" smtClean="0"/>
              <a:t>many</a:t>
            </a:r>
            <a:r>
              <a:rPr lang="en-US" dirty="0" smtClean="0"/>
              <a:t> 2D matrix multiplications (BLAS – Level 3).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25" y="1841242"/>
            <a:ext cx="449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/>
              <a:t>hbar</a:t>
            </a:r>
            <a:r>
              <a:rPr lang="en-US" sz="800" i="1" dirty="0"/>
              <a:t>[</a:t>
            </a:r>
            <a:r>
              <a:rPr lang="en-US" sz="800" i="1" dirty="0" err="1"/>
              <a:t>a,b,i,j</a:t>
            </a:r>
            <a:r>
              <a:rPr lang="en-US" sz="800" i="1" dirty="0"/>
              <a:t>] == sum[f[</a:t>
            </a:r>
            <a:r>
              <a:rPr lang="en-US" sz="800" i="1" dirty="0" err="1"/>
              <a:t>b,c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], c]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sum[f[</a:t>
            </a:r>
            <a:r>
              <a:rPr lang="en-US" sz="800" i="1" dirty="0" err="1"/>
              <a:t>a,c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], c]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sum[f[</a:t>
            </a:r>
            <a:r>
              <a:rPr lang="en-US" sz="800" i="1" dirty="0" err="1"/>
              <a:t>k,j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], k]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sum[f[</a:t>
            </a:r>
            <a:r>
              <a:rPr lang="en-US" sz="800" i="1" dirty="0" err="1"/>
              <a:t>k,i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, k]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v[</a:t>
            </a:r>
            <a:r>
              <a:rPr lang="en-US" sz="800" i="1" dirty="0" err="1"/>
              <a:t>a,b,c,d</a:t>
            </a:r>
            <a:r>
              <a:rPr lang="en-US" sz="800" i="1" dirty="0"/>
              <a:t>], </a:t>
            </a:r>
            <a:r>
              <a:rPr lang="en-US" sz="800" i="1" dirty="0" err="1"/>
              <a:t>c,d</a:t>
            </a:r>
            <a:r>
              <a:rPr lang="en-US" sz="800" i="1" dirty="0"/>
              <a:t>] + sum[t[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a,b,c,d</a:t>
            </a:r>
            <a:r>
              <a:rPr lang="en-US" sz="800" i="1" dirty="0"/>
              <a:t>], </a:t>
            </a:r>
            <a:r>
              <a:rPr lang="en-US" sz="800" i="1" dirty="0" err="1"/>
              <a:t>c,d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v[</a:t>
            </a:r>
            <a:r>
              <a:rPr lang="en-US" sz="800" i="1" dirty="0" err="1"/>
              <a:t>a,b,i,c</a:t>
            </a:r>
            <a:r>
              <a:rPr lang="en-US" sz="800" i="1" dirty="0"/>
              <a:t>], c] - sum[t[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a,k,i,j</a:t>
            </a:r>
            <a:r>
              <a:rPr lang="en-US" sz="800" i="1" dirty="0"/>
              <a:t>] , k] + sum[t[</a:t>
            </a:r>
            <a:r>
              <a:rPr lang="en-US" sz="800" i="1" dirty="0" err="1"/>
              <a:t>i,c</a:t>
            </a:r>
            <a:r>
              <a:rPr lang="en-US" sz="800" i="1" dirty="0"/>
              <a:t>] * v[</a:t>
            </a:r>
            <a:r>
              <a:rPr lang="en-US" sz="800" i="1" dirty="0" err="1"/>
              <a:t>b,a,j,c</a:t>
            </a:r>
            <a:r>
              <a:rPr lang="en-US" sz="800" i="1" dirty="0"/>
              <a:t>], c] - sum[t[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b,k,j,i</a:t>
            </a:r>
            <a:r>
              <a:rPr lang="en-US" sz="800" i="1" dirty="0"/>
              <a:t>], k] -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k,a,c,d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k,a,c,d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j,k,c,b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j,k,d,b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k,a,i,c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k,a,j,c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j,k,d,a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 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k,b,d,c</a:t>
            </a:r>
            <a:r>
              <a:rPr lang="en-US" sz="800" i="1" dirty="0"/>
              <a:t>] 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k,b,i,c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j,k,c,a</a:t>
            </a:r>
            <a:r>
              <a:rPr lang="en-US" sz="800" i="1" dirty="0"/>
              <a:t>] * v[</a:t>
            </a:r>
            <a:r>
              <a:rPr lang="en-US" sz="800" i="1" dirty="0" err="1"/>
              <a:t>k,b,i,c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j,k,d,a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i,k,c,d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+ 4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i,k,a,b</a:t>
            </a:r>
            <a:r>
              <a:rPr lang="en-US" sz="800" i="1" dirty="0"/>
              <a:t>] * t[</a:t>
            </a:r>
            <a:r>
              <a:rPr lang="en-US" sz="800" i="1" dirty="0" err="1"/>
              <a:t>j,l,c,d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i,j,c,d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i,j,c,b</a:t>
            </a:r>
            <a:r>
              <a:rPr lang="en-US" sz="800" i="1" dirty="0"/>
              <a:t>] * t[</a:t>
            </a:r>
            <a:r>
              <a:rPr lang="en-US" sz="800" i="1" dirty="0" err="1"/>
              <a:t>k,l,a,d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i,j,a,c</a:t>
            </a:r>
            <a:r>
              <a:rPr lang="en-US" sz="800" i="1" dirty="0"/>
              <a:t>] * t[</a:t>
            </a:r>
            <a:r>
              <a:rPr lang="en-US" sz="800" i="1" dirty="0" err="1"/>
              <a:t>k,l,b,d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j,k,c,b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 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j,l,b,c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]+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j,l,c,a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 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l,k,a,b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i,k,c,d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i,k,a,b</a:t>
            </a:r>
            <a:r>
              <a:rPr lang="en-US" sz="800" i="1" dirty="0"/>
              <a:t>] * t[</a:t>
            </a:r>
            <a:r>
              <a:rPr lang="en-US" sz="800" i="1" dirty="0" err="1"/>
              <a:t>j,l,c,d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i,k,c,b</a:t>
            </a:r>
            <a:r>
              <a:rPr lang="en-US" sz="800" i="1" dirty="0"/>
              <a:t>] * t[</a:t>
            </a:r>
            <a:r>
              <a:rPr lang="en-US" sz="800" i="1" dirty="0" err="1"/>
              <a:t>j,l,d,a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k,l,i,j</a:t>
            </a:r>
            <a:r>
              <a:rPr lang="en-US" sz="800" i="1" dirty="0"/>
              <a:t>], </a:t>
            </a:r>
            <a:r>
              <a:rPr lang="en-US" sz="800" i="1" dirty="0" err="1"/>
              <a:t>k,l</a:t>
            </a:r>
            <a:r>
              <a:rPr lang="en-US" sz="800" i="1" dirty="0"/>
              <a:t>] + sum[t[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k,l,i,j</a:t>
            </a:r>
            <a:r>
              <a:rPr lang="en-US" sz="800" i="1" dirty="0"/>
              <a:t>] , </a:t>
            </a:r>
            <a:r>
              <a:rPr lang="en-US" sz="800" i="1" dirty="0" err="1"/>
              <a:t>k,l</a:t>
            </a:r>
            <a:r>
              <a:rPr lang="en-US" sz="800" i="1" dirty="0"/>
              <a:t>] +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j,k,d,b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i,j,c,b</a:t>
            </a:r>
            <a:r>
              <a:rPr lang="en-US" sz="800" i="1" dirty="0"/>
              <a:t>] * t[</a:t>
            </a:r>
            <a:r>
              <a:rPr lang="en-US" sz="800" i="1" dirty="0" err="1"/>
              <a:t>k,l,a,d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i,j,a,c</a:t>
            </a:r>
            <a:r>
              <a:rPr lang="en-US" sz="800" i="1" dirty="0"/>
              <a:t>] * t[</a:t>
            </a:r>
            <a:r>
              <a:rPr lang="en-US" sz="800" i="1" dirty="0" err="1"/>
              <a:t>k,l,b,d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</a:t>
            </a:r>
          </a:p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44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of an expanded term: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DGEMM Tasks - Load Imbalance</a:t>
            </a:r>
            <a:endParaRPr lang="en-US" dirty="0"/>
          </a:p>
        </p:txBody>
      </p:sp>
      <p:pic>
        <p:nvPicPr>
          <p:cNvPr id="11266" name="Picture 2" descr="G:\IE-paper\trunk\img\matplotlib\flops_imbalance\task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05001"/>
            <a:ext cx="5013506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8288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CCSX (X=D,T,Q), 1 tensor contraction contains between 1 hundred and 1 million DGEMMs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MFLOPs per task depend on: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atoms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Spin and spatial symmetry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Accuracy of chosen basis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smtClean="0"/>
              <a:t>tile size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2871</Words>
  <Application>Microsoft Office PowerPoint</Application>
  <PresentationFormat>On-screen Show (4:3)</PresentationFormat>
  <Paragraphs>354</Paragraphs>
  <Slides>44</Slides>
  <Notes>0</Notes>
  <HiddenSlides>12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1_Office Theme</vt:lpstr>
      <vt:lpstr>2_Office Theme</vt:lpstr>
      <vt:lpstr>Equation</vt:lpstr>
      <vt:lpstr>Inspector-Executor Load Balancing Algorithms for Block-Sparse  Tensor Contractions</vt:lpstr>
      <vt:lpstr>Outline</vt:lpstr>
      <vt:lpstr>PowerPoint Presentation</vt:lpstr>
      <vt:lpstr>Potential PhD Foci</vt:lpstr>
      <vt:lpstr>PowerPoint Presentation</vt:lpstr>
      <vt:lpstr>PowerPoint Presentation</vt:lpstr>
      <vt:lpstr>PowerPoint Presentation</vt:lpstr>
      <vt:lpstr>Tensor Contraction Engine (TCE)</vt:lpstr>
      <vt:lpstr>DGEMM Tasks - Load Imbalance</vt:lpstr>
      <vt:lpstr>Computational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Nxtval - Number of Function Calls</vt:lpstr>
      <vt:lpstr>Nxtval - Performance Experiments</vt:lpstr>
      <vt:lpstr>Nxtval Performance Experiments</vt:lpstr>
      <vt:lpstr>Inspector/Executor Design</vt:lpstr>
      <vt:lpstr>Performance Modeling - DGEMM</vt:lpstr>
      <vt:lpstr>Performance Modeling - DGEMM</vt:lpstr>
      <vt:lpstr>Performance Modeling - DGEMM</vt:lpstr>
      <vt:lpstr>Performance Modeling – TCE “Sort”</vt:lpstr>
      <vt:lpstr>Zoltan Library</vt:lpstr>
      <vt:lpstr>Zoltan Library</vt:lpstr>
      <vt:lpstr>Zoltan Block Load Balance</vt:lpstr>
      <vt:lpstr>Largest Processing Time (LPT) Algorithm</vt:lpstr>
      <vt:lpstr>Largest Processing Time (LPT) Algorithm</vt:lpstr>
      <vt:lpstr>LPT - Binary Min Heap</vt:lpstr>
      <vt:lpstr>LPT - Load Balance</vt:lpstr>
      <vt:lpstr>PowerPoint Presentation</vt:lpstr>
      <vt:lpstr>Dynamic Buckets Implementation</vt:lpstr>
      <vt:lpstr>Dynamic Buckets Implementation</vt:lpstr>
      <vt:lpstr>Dynamic Buckets Load Balance</vt:lpstr>
      <vt:lpstr>I/E Results</vt:lpstr>
      <vt:lpstr>10-H2O Cluster Results (DB)</vt:lpstr>
      <vt:lpstr>Conclusions</vt:lpstr>
      <vt:lpstr>Future Work (Implementation)</vt:lpstr>
      <vt:lpstr>Future Work (Research)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Inspector/Executor Load Balancing Methods in NWChem Coupled Cluster Simulations</dc:title>
  <dc:creator>David Ozog</dc:creator>
  <cp:lastModifiedBy>NIC</cp:lastModifiedBy>
  <cp:revision>208</cp:revision>
  <dcterms:created xsi:type="dcterms:W3CDTF">2012-12-09T04:30:07Z</dcterms:created>
  <dcterms:modified xsi:type="dcterms:W3CDTF">2013-10-01T16:14:15Z</dcterms:modified>
</cp:coreProperties>
</file>