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71" r:id="rId4"/>
    <p:sldId id="270" r:id="rId5"/>
    <p:sldId id="272" r:id="rId6"/>
    <p:sldId id="323" r:id="rId7"/>
    <p:sldId id="315" r:id="rId8"/>
    <p:sldId id="274" r:id="rId9"/>
    <p:sldId id="286" r:id="rId10"/>
    <p:sldId id="285" r:id="rId11"/>
    <p:sldId id="276" r:id="rId12"/>
    <p:sldId id="288" r:id="rId13"/>
    <p:sldId id="289" r:id="rId14"/>
    <p:sldId id="298" r:id="rId15"/>
    <p:sldId id="304" r:id="rId16"/>
    <p:sldId id="324" r:id="rId17"/>
    <p:sldId id="278" r:id="rId18"/>
    <p:sldId id="279" r:id="rId19"/>
    <p:sldId id="287" r:id="rId20"/>
    <p:sldId id="280" r:id="rId21"/>
    <p:sldId id="281" r:id="rId22"/>
    <p:sldId id="303" r:id="rId23"/>
    <p:sldId id="282" r:id="rId24"/>
    <p:sldId id="290" r:id="rId25"/>
    <p:sldId id="317" r:id="rId26"/>
    <p:sldId id="318" r:id="rId27"/>
    <p:sldId id="305" r:id="rId28"/>
    <p:sldId id="320" r:id="rId29"/>
    <p:sldId id="321" r:id="rId30"/>
    <p:sldId id="322" r:id="rId31"/>
    <p:sldId id="310" r:id="rId32"/>
    <p:sldId id="311" r:id="rId33"/>
    <p:sldId id="312" r:id="rId34"/>
    <p:sldId id="314" r:id="rId35"/>
    <p:sldId id="31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148" autoAdjust="0"/>
    <p:restoredTop sz="93046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36ECDE-939F-744D-899D-AE6B9A6FB4FF}" type="slidenum">
              <a:rPr lang="en-US"/>
              <a:pPr/>
              <a:t>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1" y="4343899"/>
            <a:ext cx="5027779" cy="4115031"/>
          </a:xfrm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Explain one-sided operations:</a:t>
            </a:r>
          </a:p>
          <a:p>
            <a:r>
              <a:rPr lang="en-US">
                <a:latin typeface="Times New Roman" charset="0"/>
              </a:rPr>
              <a:t> - Can’t operate in-place on data in the global address space</a:t>
            </a:r>
          </a:p>
          <a:p>
            <a:r>
              <a:rPr lang="en-US">
                <a:latin typeface="Times New Roman" charset="0"/>
              </a:rPr>
              <a:t> - One-sided get to copy into local address space</a:t>
            </a:r>
          </a:p>
          <a:p>
            <a:r>
              <a:rPr lang="en-US">
                <a:latin typeface="Times New Roman" charset="0"/>
              </a:rPr>
              <a:t> - Compute</a:t>
            </a:r>
          </a:p>
          <a:p>
            <a:r>
              <a:rPr lang="en-US">
                <a:latin typeface="Times New Roman" charset="0"/>
              </a:rPr>
              <a:t> - One-sided put to copy result back into global address space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chunks:</a:t>
            </a:r>
          </a:p>
          <a:p>
            <a:pPr lvl="1"/>
            <a:r>
              <a:rPr lang="en-US" dirty="0" smtClean="0"/>
              <a:t>Batched up to 8 segments, then direct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Large (1kB) chunks:</a:t>
            </a:r>
          </a:p>
          <a:p>
            <a:pPr lvl="1"/>
            <a:r>
              <a:rPr lang="en-US" dirty="0" smtClean="0"/>
              <a:t>Batched is better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Direct and </a:t>
            </a:r>
            <a:r>
              <a:rPr lang="en-US" dirty="0" err="1" smtClean="0"/>
              <a:t>dtype</a:t>
            </a:r>
            <a:r>
              <a:rPr lang="en-US" dirty="0" smtClean="0"/>
              <a:t> generate MPI datatypes</a:t>
            </a:r>
          </a:p>
          <a:p>
            <a:pPr lvl="1"/>
            <a:r>
              <a:rPr lang="en-US" dirty="0" smtClean="0"/>
              <a:t>MPI does pack/unpack</a:t>
            </a:r>
          </a:p>
          <a:p>
            <a:pPr lvl="1"/>
            <a:r>
              <a:rPr lang="en-US" dirty="0" smtClean="0"/>
              <a:t>Processors are slow</a:t>
            </a:r>
          </a:p>
          <a:p>
            <a:pPr lvl="1"/>
            <a:r>
              <a:rPr lang="en-US" dirty="0" smtClean="0"/>
              <a:t>Pack/unpack only helps for many small chunks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Tuning needed!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chunks:</a:t>
            </a:r>
          </a:p>
          <a:p>
            <a:pPr lvl="1"/>
            <a:r>
              <a:rPr lang="en-US" dirty="0" smtClean="0"/>
              <a:t>Batched up to 8-16 segments, then direct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Large (1kB) chunks:</a:t>
            </a:r>
          </a:p>
          <a:p>
            <a:pPr lvl="1"/>
            <a:r>
              <a:rPr lang="en-US" dirty="0" smtClean="0"/>
              <a:t>Acc: Batched</a:t>
            </a:r>
          </a:p>
          <a:p>
            <a:pPr lvl="1"/>
            <a:r>
              <a:rPr lang="en-US" dirty="0" smtClean="0"/>
              <a:t>Get/Put: Direct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Get/Put performance is better in MPI</a:t>
            </a:r>
          </a:p>
          <a:p>
            <a:r>
              <a:rPr lang="en-US" dirty="0" smtClean="0"/>
              <a:t>Acc performance is similar for large number of segments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chunks:</a:t>
            </a:r>
          </a:p>
          <a:p>
            <a:pPr lvl="1"/>
            <a:r>
              <a:rPr lang="en-US" dirty="0" smtClean="0"/>
              <a:t>Batched up to 8 segments, then direct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Large (1kB) chunks:</a:t>
            </a:r>
          </a:p>
          <a:p>
            <a:pPr lvl="1"/>
            <a:r>
              <a:rPr lang="en-US" dirty="0" smtClean="0"/>
              <a:t>Batched is better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Direct and </a:t>
            </a:r>
            <a:r>
              <a:rPr lang="en-US" dirty="0" err="1" smtClean="0"/>
              <a:t>dtype</a:t>
            </a:r>
            <a:r>
              <a:rPr lang="en-US" dirty="0" smtClean="0"/>
              <a:t> generate MPI datatypes</a:t>
            </a:r>
          </a:p>
          <a:p>
            <a:pPr lvl="1"/>
            <a:r>
              <a:rPr lang="en-US" dirty="0" smtClean="0"/>
              <a:t>MPI does pack/unpack</a:t>
            </a:r>
          </a:p>
          <a:p>
            <a:pPr lvl="1"/>
            <a:r>
              <a:rPr lang="en-US" dirty="0" smtClean="0"/>
              <a:t>Processors are slow</a:t>
            </a:r>
          </a:p>
          <a:p>
            <a:pPr lvl="1"/>
            <a:r>
              <a:rPr lang="en-US" dirty="0" smtClean="0"/>
              <a:t>Pack/unpack only helps for many small chunks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Tuning needed!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chunks:</a:t>
            </a:r>
          </a:p>
          <a:p>
            <a:pPr lvl="1"/>
            <a:r>
              <a:rPr lang="en-US" dirty="0" smtClean="0"/>
              <a:t>Batched up to 8-16 segments, then direct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Large (1kB) chunks:</a:t>
            </a:r>
          </a:p>
          <a:p>
            <a:pPr lvl="1"/>
            <a:r>
              <a:rPr lang="en-US" dirty="0" smtClean="0"/>
              <a:t>Acc: Batched</a:t>
            </a:r>
          </a:p>
          <a:p>
            <a:pPr lvl="1"/>
            <a:r>
              <a:rPr lang="en-US" dirty="0" smtClean="0"/>
              <a:t>Get/Put: Direct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Get/Put performance is better in MPI</a:t>
            </a:r>
          </a:p>
          <a:p>
            <a:r>
              <a:rPr lang="en-US" dirty="0" smtClean="0"/>
              <a:t>Acc performance is similar for large number of segments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55F7B-9C0A-0B4E-8A63-3E426153177C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681E4-6596-A544-82FC-E67BCE55E877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4613" cy="608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8013" cy="25574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00463"/>
            <a:ext cx="8228013" cy="2557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8FC22-3DAF-3B4E-AE3F-6113BF592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BEF8-AA9F-3240-B6BA-D470F51683CA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4F376-380F-4F43-B40D-127D595B9104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2AE0F-AA2A-1C48-A88B-2E72029DECA4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0F714-18F8-3F4B-AD72-C8221F5C154E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8AE45-5AB5-F04F-BDC5-FE6DC48E0A0C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7531D-2238-6543-938D-B3237130B1AD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3C915-4855-0B49-B63A-F9D62B3014CD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85A98-D041-1A48-8981-4E70C8B76B6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AD65ADE-7CC6-C14D-8C86-B3F14AF61B2C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df"/><Relationship Id="rId3" Type="http://schemas.openxmlformats.org/officeDocument/2006/relationships/image" Target="../media/image1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61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df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2.pd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6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d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8.pd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d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8.pd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d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Supporting the Global Arrays PGAS Model Using MPI One-Sided Communication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85838" y="3429000"/>
            <a:ext cx="6786562" cy="24384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James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Dinan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Pavan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Balaji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, Jeff Hammond,</a:t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Sriram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Krishnamoorthy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, and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Vinod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Tipparaju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sz="2000" dirty="0" smtClean="0"/>
              <a:t>Presented by: James </a:t>
            </a:r>
            <a:r>
              <a:rPr lang="en-US" sz="2000" dirty="0" err="1" smtClean="0"/>
              <a:t>Dinan</a:t>
            </a:r>
            <a:endParaRPr lang="en-US" sz="2000" dirty="0" smtClean="0"/>
          </a:p>
          <a:p>
            <a:r>
              <a:rPr lang="en-US" sz="2000" dirty="0" smtClean="0"/>
              <a:t>James Wallace Gives Postdoctoral Fellow</a:t>
            </a:r>
          </a:p>
          <a:p>
            <a:r>
              <a:rPr lang="en-US" sz="2000" dirty="0" smtClean="0"/>
              <a:t>Argonne National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GMR: Preserving MPI local access semantics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267200" cy="49831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ARMCI_Put</a:t>
            </a:r>
            <a:r>
              <a:rPr lang="en-US" dirty="0" smtClean="0"/>
              <a:t>( </a:t>
            </a:r>
            <a:r>
              <a:rPr lang="en-US" dirty="0" err="1" smtClean="0"/>
              <a:t>src</a:t>
            </a:r>
            <a:r>
              <a:rPr lang="en-US" dirty="0" smtClean="0"/>
              <a:t> = 0x9e0, </a:t>
            </a:r>
            <a:r>
              <a:rPr lang="en-US" dirty="0" err="1" smtClean="0"/>
              <a:t>dst</a:t>
            </a:r>
            <a:r>
              <a:rPr lang="en-US" dirty="0" smtClean="0"/>
              <a:t> = 0x39b,</a:t>
            </a:r>
          </a:p>
          <a:p>
            <a:pPr marL="1203325" indent="-417513">
              <a:buNone/>
            </a:pPr>
            <a:r>
              <a:rPr lang="en-US" dirty="0" smtClean="0"/>
              <a:t>	size = 8 bytes, rank = 1 );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Problem: Local buffer is also shared</a:t>
            </a:r>
          </a:p>
          <a:p>
            <a:pPr lvl="1"/>
            <a:r>
              <a:rPr lang="en-US" dirty="0" smtClean="0"/>
              <a:t>Can’t access without epoch</a:t>
            </a:r>
          </a:p>
          <a:p>
            <a:pPr lvl="1"/>
            <a:r>
              <a:rPr lang="en-US" dirty="0" smtClean="0"/>
              <a:t>Can we lock it?</a:t>
            </a:r>
          </a:p>
          <a:p>
            <a:pPr lvl="2"/>
            <a:r>
              <a:rPr lang="en-US" dirty="0" smtClean="0"/>
              <a:t>Same window: not allowed</a:t>
            </a:r>
          </a:p>
          <a:p>
            <a:pPr lvl="2"/>
            <a:r>
              <a:rPr lang="en-US" dirty="0" smtClean="0"/>
              <a:t>Diff window: can deadlock</a:t>
            </a:r>
          </a:p>
          <a:p>
            <a:r>
              <a:rPr lang="en-US" dirty="0" smtClean="0"/>
              <a:t>Solution: Copy to private buffer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" b="1" dirty="0" err="1" smtClean="0">
                <a:latin typeface="Andale Mono"/>
                <a:cs typeface="Andale Mono"/>
              </a:rPr>
              <a:t>src_copy</a:t>
            </a:r>
            <a:r>
              <a:rPr lang="en-US" sz="1600" b="1" dirty="0" smtClean="0">
                <a:latin typeface="Andale Mono"/>
                <a:cs typeface="Andale Mono"/>
              </a:rPr>
              <a:t> = Lock; </a:t>
            </a:r>
            <a:r>
              <a:rPr lang="en-US" sz="1600" b="1" dirty="0" err="1" smtClean="0">
                <a:latin typeface="Andale Mono"/>
                <a:cs typeface="Andale Mono"/>
              </a:rPr>
              <a:t>memcpy</a:t>
            </a:r>
            <a:r>
              <a:rPr lang="en-US" sz="1600" b="1" dirty="0" smtClean="0">
                <a:latin typeface="Andale Mono"/>
                <a:cs typeface="Andale Mono"/>
              </a:rPr>
              <a:t>; Unlock</a:t>
            </a:r>
          </a:p>
          <a:p>
            <a:pPr lvl="1"/>
            <a:endParaRPr lang="en-US" b="1" dirty="0" smtClean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1600" b="1" dirty="0" err="1" smtClean="0">
                <a:latin typeface="Andale Mono"/>
                <a:cs typeface="Andale Mono"/>
              </a:rPr>
              <a:t>xrank</a:t>
            </a:r>
            <a:r>
              <a:rPr lang="en-US" sz="1600" b="1" dirty="0" smtClean="0">
                <a:latin typeface="Andale Mono"/>
                <a:cs typeface="Andale Mono"/>
              </a:rPr>
              <a:t> = </a:t>
            </a:r>
            <a:r>
              <a:rPr lang="en-US" sz="1600" b="1" dirty="0" err="1" smtClean="0">
                <a:latin typeface="Andale Mono"/>
                <a:cs typeface="Andale Mono"/>
              </a:rPr>
              <a:t>GMR_Translate(comm</a:t>
            </a:r>
            <a:r>
              <a:rPr lang="en-US" sz="1600" b="1" dirty="0" smtClean="0">
                <a:latin typeface="Andale Mono"/>
                <a:cs typeface="Andale Mono"/>
              </a:rPr>
              <a:t>, rank)</a:t>
            </a:r>
          </a:p>
          <a:p>
            <a:pPr>
              <a:buNone/>
            </a:pPr>
            <a:r>
              <a:rPr lang="en-US" sz="1600" b="1" dirty="0" err="1" smtClean="0">
                <a:latin typeface="Andale Mono"/>
                <a:cs typeface="Andale Mono"/>
              </a:rPr>
              <a:t>Lock(win</a:t>
            </a:r>
            <a:r>
              <a:rPr lang="en-US" sz="1600" b="1" dirty="0" smtClean="0">
                <a:latin typeface="Andale Mono"/>
                <a:cs typeface="Andale Mono"/>
              </a:rPr>
              <a:t>, </a:t>
            </a:r>
            <a:r>
              <a:rPr lang="en-US" sz="1600" b="1" dirty="0" err="1" smtClean="0">
                <a:latin typeface="Andale Mono"/>
                <a:cs typeface="Andale Mono"/>
              </a:rPr>
              <a:t>xrank</a:t>
            </a:r>
            <a:r>
              <a:rPr lang="en-US" sz="1600" b="1" dirty="0" smtClean="0">
                <a:latin typeface="Andale Mono"/>
                <a:cs typeface="Andale Mono"/>
              </a:rPr>
              <a:t>)</a:t>
            </a:r>
          </a:p>
          <a:p>
            <a:pPr>
              <a:buNone/>
            </a:pPr>
            <a:r>
              <a:rPr lang="en-US" sz="1600" b="1" dirty="0" err="1" smtClean="0">
                <a:latin typeface="Andale Mono"/>
                <a:cs typeface="Andale Mono"/>
              </a:rPr>
              <a:t>Put(src_cpy</a:t>
            </a:r>
            <a:r>
              <a:rPr lang="en-US" sz="1600" b="1" dirty="0" smtClean="0">
                <a:latin typeface="Andale Mono"/>
                <a:cs typeface="Andale Mono"/>
              </a:rPr>
              <a:t>, </a:t>
            </a:r>
            <a:r>
              <a:rPr lang="en-US" sz="1600" b="1" dirty="0" err="1" smtClean="0">
                <a:latin typeface="Andale Mono"/>
                <a:cs typeface="Andale Mono"/>
              </a:rPr>
              <a:t>dst</a:t>
            </a:r>
            <a:r>
              <a:rPr lang="en-US" sz="1600" b="1" dirty="0" smtClean="0">
                <a:latin typeface="Andale Mono"/>
                <a:cs typeface="Andale Mono"/>
              </a:rPr>
              <a:t>, size, </a:t>
            </a:r>
            <a:r>
              <a:rPr lang="en-US" sz="1600" b="1" dirty="0" err="1" smtClean="0">
                <a:latin typeface="Andale Mono"/>
                <a:cs typeface="Andale Mono"/>
              </a:rPr>
              <a:t>xrank</a:t>
            </a:r>
            <a:r>
              <a:rPr lang="en-US" sz="1600" b="1" dirty="0" smtClean="0">
                <a:latin typeface="Andale Mono"/>
                <a:cs typeface="Andale Mono"/>
              </a:rPr>
              <a:t>)</a:t>
            </a:r>
          </a:p>
          <a:p>
            <a:pPr>
              <a:buNone/>
            </a:pPr>
            <a:r>
              <a:rPr lang="en-US" sz="1600" b="1" dirty="0" err="1" smtClean="0">
                <a:latin typeface="Andale Mono"/>
                <a:cs typeface="Andale Mono"/>
              </a:rPr>
              <a:t>Unlock(win</a:t>
            </a:r>
            <a:r>
              <a:rPr lang="en-US" sz="1600" b="1" dirty="0" smtClean="0">
                <a:latin typeface="Andale Mono"/>
                <a:cs typeface="Andale Mono"/>
              </a:rPr>
              <a:t>, </a:t>
            </a:r>
            <a:r>
              <a:rPr lang="en-US" sz="1600" b="1" dirty="0" err="1" smtClean="0">
                <a:latin typeface="Andale Mono"/>
                <a:cs typeface="Andale Mono"/>
              </a:rPr>
              <a:t>xrank</a:t>
            </a:r>
            <a:r>
              <a:rPr lang="en-US" sz="1600" b="1" dirty="0" smtClean="0">
                <a:latin typeface="Andale Mono"/>
                <a:cs typeface="Andale Mono"/>
              </a:rPr>
              <a:t>)</a:t>
            </a:r>
          </a:p>
          <a:p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295400"/>
          <a:ext cx="4038600" cy="19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800100"/>
                <a:gridCol w="800100"/>
                <a:gridCol w="457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0x6b7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0x7af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0x0c1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0x9d9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0x611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0x38b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0x659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0xa63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0x3f8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943600" y="4038600"/>
            <a:ext cx="2133600" cy="1752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Allocation Metadata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w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indow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	= win;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Size	= { 1024, …};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Grp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	= 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comm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6200000" flipH="1">
            <a:off x="4191000" y="3276600"/>
            <a:ext cx="2209800" cy="11430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5715000" y="2743200"/>
            <a:ext cx="2209800" cy="1219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926068"/>
            <a:ext cx="200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Absolute Process Id</a:t>
            </a:r>
            <a:endParaRPr lang="en-US" dirty="0"/>
          </a:p>
        </p:txBody>
      </p:sp>
      <p:sp>
        <p:nvSpPr>
          <p:cNvPr id="14" name="Frame 13"/>
          <p:cNvSpPr/>
          <p:nvPr/>
        </p:nvSpPr>
        <p:spPr bwMode="auto">
          <a:xfrm>
            <a:off x="6610444" y="2438400"/>
            <a:ext cx="780956" cy="381000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Frame 14"/>
          <p:cNvSpPr/>
          <p:nvPr/>
        </p:nvSpPr>
        <p:spPr bwMode="auto">
          <a:xfrm>
            <a:off x="5810156" y="2074334"/>
            <a:ext cx="743044" cy="364066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2438400"/>
            <a:ext cx="1143000" cy="304800"/>
          </a:xfrm>
          <a:prstGeom prst="rect">
            <a:avLst/>
          </a:prstGeom>
          <a:noFill/>
          <a:ln w="25400" cmpd="sng">
            <a:prstDash val="dash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14" grpId="0" animBg="1"/>
      <p:bldP spid="1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ARMCI Noncontiguous Operations: I/O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r>
              <a:rPr lang="en-US" dirty="0" smtClean="0"/>
              <a:t>Generalized</a:t>
            </a:r>
            <a:r>
              <a:rPr lang="en-US" dirty="0" smtClean="0"/>
              <a:t> noncontiguous transfer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uniform segment size:</a:t>
            </a:r>
          </a:p>
          <a:p>
            <a:endParaRPr lang="en-US" sz="800" dirty="0" smtClean="0"/>
          </a:p>
          <a:p>
            <a:pPr indent="571500">
              <a:buNone/>
            </a:pPr>
            <a:r>
              <a:rPr lang="en-US" sz="1600" dirty="0" smtClean="0"/>
              <a:t>typedef struct {</a:t>
            </a:r>
          </a:p>
          <a:p>
            <a:pPr indent="571500">
              <a:buNone/>
              <a:tabLst>
                <a:tab pos="1377950" algn="l"/>
                <a:tab pos="3378200" algn="l"/>
              </a:tabLst>
            </a:pPr>
            <a:r>
              <a:rPr lang="en-US" sz="1600" dirty="0" smtClean="0"/>
              <a:t>	void **src_ptr_array;</a:t>
            </a:r>
            <a:r>
              <a:rPr lang="en-US" sz="1600" dirty="0" smtClean="0"/>
              <a:t>	 </a:t>
            </a:r>
            <a:r>
              <a:rPr lang="en-US" sz="1600" dirty="0" smtClean="0"/>
              <a:t>// Source </a:t>
            </a:r>
            <a:r>
              <a:rPr lang="en-US" sz="1600" dirty="0" smtClean="0"/>
              <a:t>addresses</a:t>
            </a:r>
          </a:p>
          <a:p>
            <a:pPr indent="571500">
              <a:buNone/>
              <a:tabLst>
                <a:tab pos="1377950" algn="l"/>
                <a:tab pos="3378200" algn="l"/>
              </a:tabLst>
            </a:pPr>
            <a:r>
              <a:rPr lang="en-US" sz="1600" dirty="0" smtClean="0"/>
              <a:t>	void **dst_ptr_array;</a:t>
            </a:r>
            <a:r>
              <a:rPr lang="en-US" sz="1600" dirty="0" smtClean="0"/>
              <a:t>	 </a:t>
            </a:r>
            <a:r>
              <a:rPr lang="en-US" sz="1600" dirty="0" smtClean="0"/>
              <a:t>// Dest.</a:t>
            </a:r>
            <a:r>
              <a:rPr lang="en-US" sz="1600" dirty="0" smtClean="0"/>
              <a:t> Addresses</a:t>
            </a:r>
          </a:p>
          <a:p>
            <a:pPr indent="571500">
              <a:buNone/>
              <a:tabLst>
                <a:tab pos="1377950" algn="l"/>
                <a:tab pos="3378200" algn="l"/>
              </a:tabLst>
            </a:pPr>
            <a:r>
              <a:rPr lang="en-US" sz="1600" dirty="0" smtClean="0"/>
              <a:t>	</a:t>
            </a:r>
            <a:r>
              <a:rPr lang="en-US" sz="1600" dirty="0" smtClean="0"/>
              <a:t>int bytes</a:t>
            </a:r>
            <a:r>
              <a:rPr lang="en-US" sz="1600" dirty="0" smtClean="0"/>
              <a:t>;</a:t>
            </a:r>
            <a:r>
              <a:rPr lang="en-US" sz="1600" dirty="0" smtClean="0"/>
              <a:t>	</a:t>
            </a:r>
            <a:r>
              <a:rPr lang="en-US" sz="1600" dirty="0" smtClean="0"/>
              <a:t> </a:t>
            </a:r>
            <a:r>
              <a:rPr lang="en-US" sz="1600" dirty="0" smtClean="0"/>
              <a:t>//</a:t>
            </a:r>
            <a:r>
              <a:rPr lang="en-US" sz="1600" dirty="0" smtClean="0"/>
              <a:t> Length of all </a:t>
            </a:r>
            <a:r>
              <a:rPr lang="en-US" sz="1600" dirty="0" err="1" smtClean="0"/>
              <a:t>seg</a:t>
            </a:r>
            <a:r>
              <a:rPr lang="en-US" sz="1600" dirty="0" smtClean="0"/>
              <a:t>.</a:t>
            </a:r>
          </a:p>
          <a:p>
            <a:pPr indent="571500">
              <a:buNone/>
              <a:tabLst>
                <a:tab pos="1377950" algn="l"/>
                <a:tab pos="3378200" algn="l"/>
              </a:tabLst>
            </a:pPr>
            <a:r>
              <a:rPr lang="en-US" sz="1600" dirty="0" smtClean="0"/>
              <a:t>	int ptr_array_len;</a:t>
            </a:r>
            <a:r>
              <a:rPr lang="en-US" sz="1600" dirty="0" smtClean="0"/>
              <a:t>	 </a:t>
            </a:r>
            <a:r>
              <a:rPr lang="en-US" sz="1600" dirty="0" smtClean="0"/>
              <a:t>// Number of</a:t>
            </a:r>
            <a:r>
              <a:rPr lang="en-US" sz="1600" dirty="0" smtClean="0"/>
              <a:t> segments</a:t>
            </a:r>
            <a:endParaRPr lang="en-US" sz="1600" dirty="0" smtClean="0"/>
          </a:p>
          <a:p>
            <a:pPr indent="571500">
              <a:buNone/>
            </a:pPr>
            <a:r>
              <a:rPr lang="en-US" sz="1600" dirty="0" smtClean="0"/>
              <a:t>} armci_giov_t;</a:t>
            </a:r>
          </a:p>
          <a:p>
            <a:endParaRPr lang="en-US" sz="800" dirty="0" smtClean="0"/>
          </a:p>
          <a:p>
            <a:r>
              <a:rPr lang="en-US" dirty="0" smtClean="0"/>
              <a:t>Three </a:t>
            </a:r>
            <a:r>
              <a:rPr lang="en-US" dirty="0" smtClean="0"/>
              <a:t>methods to support in MPI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Conservative (one epoch): Lock, Put/Get/Acc, Unlock, 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Batched (multiple epochs): Lock, Put/Get/Acc, …, Unlock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Direct: Generate MPI indexed datatype for source and destination</a:t>
            </a:r>
          </a:p>
          <a:p>
            <a:pPr lvl="2"/>
            <a:r>
              <a:rPr lang="en-US" dirty="0" smtClean="0"/>
              <a:t>Single operation/epoch: Lock, Put/Get/Acc, Unlock</a:t>
            </a:r>
          </a:p>
          <a:p>
            <a:pPr lvl="2"/>
            <a:r>
              <a:rPr lang="en-US" dirty="0" smtClean="0"/>
              <a:t>Handoff processing to MPI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7086600" y="1676400"/>
            <a:ext cx="914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81800" y="1676400"/>
            <a:ext cx="304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6553994" y="2590800"/>
            <a:ext cx="762000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7086600" y="2971800"/>
            <a:ext cx="914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971800"/>
            <a:ext cx="304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362200"/>
            <a:ext cx="170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ARMCI_GetV</a:t>
            </a:r>
            <a:r>
              <a:rPr lang="en-US" dirty="0" smtClean="0"/>
              <a:t>(…)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ARMCI Noncontiguous Operations: </a:t>
            </a:r>
            <a:r>
              <a:rPr lang="en-US" dirty="0" err="1" smtClean="0"/>
              <a:t>Strided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a section of an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 err="1" smtClean="0"/>
              <a:t>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array into an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 err="1" smtClean="0"/>
              <a:t>d</a:t>
            </a:r>
            <a:r>
              <a:rPr lang="en-US" dirty="0" smtClean="0"/>
              <a:t> buffer</a:t>
            </a:r>
          </a:p>
          <a:p>
            <a:r>
              <a:rPr lang="en-US" dirty="0" smtClean="0"/>
              <a:t>Transfer options:</a:t>
            </a:r>
          </a:p>
          <a:p>
            <a:pPr lvl="1"/>
            <a:r>
              <a:rPr lang="en-US" dirty="0" smtClean="0"/>
              <a:t>Translate into an IOV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datatypes</a:t>
            </a:r>
            <a:endParaRPr lang="en-US" dirty="0" smtClean="0"/>
          </a:p>
          <a:p>
            <a:r>
              <a:rPr lang="en-US" dirty="0" smtClean="0"/>
              <a:t>MPI </a:t>
            </a:r>
            <a:r>
              <a:rPr lang="en-US" dirty="0" err="1" smtClean="0"/>
              <a:t>Subarray</a:t>
            </a:r>
            <a:r>
              <a:rPr lang="en-US" dirty="0" smtClean="0"/>
              <a:t> </a:t>
            </a:r>
            <a:r>
              <a:rPr lang="en-US" dirty="0" err="1" smtClean="0"/>
              <a:t>datatype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dim = sl+1</a:t>
            </a:r>
          </a:p>
          <a:p>
            <a:pPr lvl="1"/>
            <a:r>
              <a:rPr lang="en-US" dirty="0" smtClean="0"/>
              <a:t>Dims[0] = count[0]</a:t>
            </a:r>
          </a:p>
          <a:p>
            <a:pPr lvl="1"/>
            <a:r>
              <a:rPr lang="en-US" dirty="0" smtClean="0"/>
              <a:t>Dims[1..dim-2] = stride[i]/Dims[i-1]</a:t>
            </a:r>
          </a:p>
          <a:p>
            <a:pPr lvl="1"/>
            <a:r>
              <a:rPr lang="en-US" dirty="0" smtClean="0"/>
              <a:t>Dims[dim-1] = Count[dim-1]</a:t>
            </a:r>
          </a:p>
          <a:p>
            <a:pPr lvl="1"/>
            <a:r>
              <a:rPr lang="en-US" dirty="0" smtClean="0"/>
              <a:t>Index = { 0, 0, 0 }</a:t>
            </a:r>
          </a:p>
          <a:p>
            <a:pPr lvl="1"/>
            <a:r>
              <a:rPr lang="en-US" dirty="0" err="1" smtClean="0"/>
              <a:t>Sub_dims</a:t>
            </a:r>
            <a:r>
              <a:rPr lang="en-US" dirty="0" smtClean="0"/>
              <a:t> =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0" y="1432560"/>
          <a:ext cx="4114800" cy="2072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tableStyleId>{69CF1AB2-1976-4502-BF36-3FF5EA218861}</a:tableStyleId>
              </a:tblPr>
              <a:tblGrid>
                <a:gridCol w="1295400"/>
                <a:gridCol w="2819400"/>
              </a:tblGrid>
              <a:tr h="345440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src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Source</a:t>
                      </a:r>
                      <a:r>
                        <a:rPr lang="en-US" sz="1600" b="0" baseline="0" dirty="0" smtClean="0"/>
                        <a:t> pointer</a:t>
                      </a:r>
                      <a:endParaRPr lang="en-US" sz="1600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Destination pointer</a:t>
                      </a:r>
                      <a:endParaRPr lang="en-US" sz="16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stride levels (dim-1)</a:t>
                      </a:r>
                      <a:endParaRPr lang="en-US" sz="16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Count[sl+1]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units in each dim.</a:t>
                      </a:r>
                      <a:endParaRPr lang="en-US" sz="16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src_stride[sl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 stride</a:t>
                      </a:r>
                      <a:r>
                        <a:rPr lang="en-US" sz="1600" baseline="0" dirty="0" smtClean="0"/>
                        <a:t> array</a:t>
                      </a:r>
                      <a:endParaRPr lang="en-US" sz="16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dst_stride[sl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Destination stride array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be 5"/>
          <p:cNvSpPr/>
          <p:nvPr/>
        </p:nvSpPr>
        <p:spPr bwMode="auto">
          <a:xfrm>
            <a:off x="5638800" y="3960812"/>
            <a:ext cx="1981200" cy="16764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6172200" y="4646612"/>
            <a:ext cx="685800" cy="685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172200" y="4799012"/>
            <a:ext cx="1600200" cy="1588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5400000">
            <a:off x="5447506" y="5522912"/>
            <a:ext cx="1448594" cy="794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6172200" y="6246812"/>
            <a:ext cx="1600200" cy="1588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>
            <a:off x="7048500" y="5522912"/>
            <a:ext cx="1448594" cy="794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7772400" y="4646612"/>
            <a:ext cx="152400" cy="1524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>
            <a:off x="7200900" y="5370512"/>
            <a:ext cx="1448594" cy="794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7772400" y="6094412"/>
            <a:ext cx="152400" cy="1524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6172200" y="6094412"/>
            <a:ext cx="152400" cy="1524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324600" y="6094412"/>
            <a:ext cx="1600200" cy="158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5400000">
            <a:off x="5943203" y="5713809"/>
            <a:ext cx="762794" cy="158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6324600" y="4646612"/>
            <a:ext cx="1600200" cy="1588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6172200" y="4646612"/>
            <a:ext cx="152400" cy="1524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0" y="990600"/>
            <a:ext cx="279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ARMCI </a:t>
            </a:r>
            <a:r>
              <a:rPr lang="en-US" dirty="0" err="1" smtClean="0"/>
              <a:t>Strided</a:t>
            </a:r>
            <a:r>
              <a:rPr lang="en-US" dirty="0" smtClean="0"/>
              <a:t> Specification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concurrent, conflicting accesses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343400" cy="5059363"/>
          </a:xfrm>
        </p:spPr>
        <p:txBody>
          <a:bodyPr/>
          <a:lstStyle/>
          <a:p>
            <a:r>
              <a:rPr lang="en-US" sz="2000" dirty="0" smtClean="0"/>
              <a:t>Contiguous operations</a:t>
            </a:r>
          </a:p>
          <a:p>
            <a:pPr lvl="1"/>
            <a:r>
              <a:rPr lang="en-US" sz="1800" dirty="0" smtClean="0"/>
              <a:t>Don’t know what other nodes do</a:t>
            </a:r>
          </a:p>
          <a:p>
            <a:pPr lvl="1"/>
            <a:r>
              <a:rPr lang="en-US" sz="1800" dirty="0" smtClean="0"/>
              <a:t>Wrap each call in an exclusive epoch</a:t>
            </a:r>
          </a:p>
          <a:p>
            <a:r>
              <a:rPr lang="en-US" sz="2000" dirty="0" smtClean="0"/>
              <a:t>Noncontiguous operations</a:t>
            </a:r>
          </a:p>
          <a:p>
            <a:pPr lvl="1"/>
            <a:r>
              <a:rPr lang="en-US" sz="1800" dirty="0" smtClean="0"/>
              <a:t>I/O Vector segments may overlap</a:t>
            </a:r>
          </a:p>
          <a:p>
            <a:pPr lvl="1"/>
            <a:r>
              <a:rPr lang="en-US" sz="1800" dirty="0" smtClean="0"/>
              <a:t>MPI Error!</a:t>
            </a:r>
          </a:p>
          <a:p>
            <a:r>
              <a:rPr lang="en-US" sz="2000" dirty="0" smtClean="0"/>
              <a:t>Must detect errors and fall back to conservative mode if needed</a:t>
            </a:r>
            <a:endParaRPr lang="en-US" dirty="0" smtClean="0"/>
          </a:p>
          <a:p>
            <a:r>
              <a:rPr lang="en-US" sz="2000" dirty="0" smtClean="0"/>
              <a:t>Generate a conflict tree</a:t>
            </a:r>
          </a:p>
          <a:p>
            <a:pPr lvl="1"/>
            <a:r>
              <a:rPr lang="en-US" sz="1800" dirty="0" smtClean="0"/>
              <a:t>Sorted, self-balancing AVL tree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Search the tree for a match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If (match found): Conflict!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Else: Insert into the tree</a:t>
            </a:r>
          </a:p>
          <a:p>
            <a:r>
              <a:rPr lang="en-US" sz="2000" dirty="0" smtClean="0"/>
              <a:t>Merge search/insert steps into a single traversal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133600"/>
            <a:ext cx="1447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0x3f0 – 0x517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3124200"/>
            <a:ext cx="1447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0x1a6 – 0x200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3124200"/>
            <a:ext cx="1447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0x8bb – 0xa02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4419600"/>
            <a:ext cx="1447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0x518 – 0x812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239000" y="4419600"/>
            <a:ext cx="1447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0xf37 – 0xf47</a:t>
            </a:r>
          </a:p>
        </p:txBody>
      </p: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 bwMode="auto">
          <a:xfrm rot="5400000">
            <a:off x="5600700" y="2362200"/>
            <a:ext cx="685800" cy="8382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0"/>
            <a:endCxn id="7" idx="2"/>
          </p:cNvCxnSpPr>
          <p:nvPr/>
        </p:nvCxnSpPr>
        <p:spPr bwMode="auto">
          <a:xfrm rot="16200000" flipV="1">
            <a:off x="6400800" y="2400300"/>
            <a:ext cx="685800" cy="7620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  <a:endCxn id="9" idx="2"/>
          </p:cNvCxnSpPr>
          <p:nvPr/>
        </p:nvCxnSpPr>
        <p:spPr bwMode="auto">
          <a:xfrm rot="5400000" flipH="1" flipV="1">
            <a:off x="6248400" y="3543300"/>
            <a:ext cx="990600" cy="7620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2"/>
          </p:cNvCxnSpPr>
          <p:nvPr/>
        </p:nvCxnSpPr>
        <p:spPr bwMode="auto">
          <a:xfrm rot="16200000" flipV="1">
            <a:off x="7048500" y="3505200"/>
            <a:ext cx="990600" cy="8382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6934200" y="1143000"/>
            <a:ext cx="1447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0x917 – 0xb10</a:t>
            </a:r>
          </a:p>
        </p:txBody>
      </p:sp>
      <p:cxnSp>
        <p:nvCxnSpPr>
          <p:cNvPr id="22" name="Straight Arrow Connector 21"/>
          <p:cNvCxnSpPr>
            <a:stCxn id="20" idx="2"/>
            <a:endCxn id="9" idx="0"/>
          </p:cNvCxnSpPr>
          <p:nvPr/>
        </p:nvCxnSpPr>
        <p:spPr bwMode="auto">
          <a:xfrm rot="5400000">
            <a:off x="6553200" y="2019300"/>
            <a:ext cx="1676400" cy="533400"/>
          </a:xfrm>
          <a:prstGeom prst="straightConnector1">
            <a:avLst/>
          </a:prstGeom>
          <a:ln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7" idx="0"/>
          </p:cNvCxnSpPr>
          <p:nvPr/>
        </p:nvCxnSpPr>
        <p:spPr bwMode="auto">
          <a:xfrm rot="5400000">
            <a:off x="6667500" y="1143000"/>
            <a:ext cx="685800" cy="1295400"/>
          </a:xfrm>
          <a:prstGeom prst="straightConnector1">
            <a:avLst/>
          </a:prstGeom>
          <a:ln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6934200" y="1143000"/>
            <a:ext cx="1447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0x917 – 0xb10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ARMCI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Collectives: MPI user-defined collectives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Mutexes</a:t>
            </a:r>
            <a:endParaRPr lang="en-US" dirty="0" smtClean="0"/>
          </a:p>
          <a:p>
            <a:pPr lvl="1"/>
            <a:r>
              <a:rPr lang="en-US" dirty="0" smtClean="0"/>
              <a:t>MPI-2 RMA doesn’t provide any atomic RMW operations</a:t>
            </a:r>
          </a:p>
          <a:p>
            <a:pPr lvl="2"/>
            <a:r>
              <a:rPr lang="en-US" dirty="0" smtClean="0"/>
              <a:t>Read, modify, write is forbidden within an epoch</a:t>
            </a:r>
          </a:p>
          <a:p>
            <a:pPr lvl="1"/>
            <a:r>
              <a:rPr lang="en-US" dirty="0" err="1" smtClean="0"/>
              <a:t>Mutex</a:t>
            </a:r>
            <a:r>
              <a:rPr lang="en-US" dirty="0" smtClean="0"/>
              <a:t> implementation: Latham, Ross, &amp; </a:t>
            </a:r>
            <a:r>
              <a:rPr lang="en-US" dirty="0" err="1" smtClean="0"/>
              <a:t>Thakur</a:t>
            </a:r>
            <a:r>
              <a:rPr lang="en-US" dirty="0" smtClean="0"/>
              <a:t> [IJHPCA ‘07]</a:t>
            </a:r>
          </a:p>
          <a:p>
            <a:pPr lvl="2"/>
            <a:r>
              <a:rPr lang="en-US" dirty="0" smtClean="0"/>
              <a:t>Does not poll over the network, space scales as O(P)</a:t>
            </a: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Atomic swap, fetch-and-add:</a:t>
            </a:r>
          </a:p>
          <a:p>
            <a:pPr lvl="1"/>
            <a:r>
              <a:rPr lang="en-US" dirty="0" smtClean="0"/>
              <a:t>Atomic </a:t>
            </a:r>
            <a:r>
              <a:rPr lang="en-US" dirty="0" err="1" smtClean="0"/>
              <a:t>w.r.t</a:t>
            </a:r>
            <a:r>
              <a:rPr lang="en-US" dirty="0" smtClean="0"/>
              <a:t>. other atomics</a:t>
            </a:r>
          </a:p>
          <a:p>
            <a:pPr lvl="1"/>
            <a:r>
              <a:rPr lang="en-US" dirty="0" smtClean="0"/>
              <a:t>Attach an RMW </a:t>
            </a:r>
            <a:r>
              <a:rPr lang="en-US" dirty="0" err="1" smtClean="0"/>
              <a:t>mutex</a:t>
            </a:r>
            <a:r>
              <a:rPr lang="en-US" dirty="0" smtClean="0"/>
              <a:t> to each GMR</a:t>
            </a:r>
          </a:p>
          <a:p>
            <a:pPr lvl="2"/>
            <a:r>
              <a:rPr lang="en-US" dirty="0" err="1" smtClean="0"/>
              <a:t>Mutex_lock</a:t>
            </a:r>
            <a:r>
              <a:rPr lang="en-US" dirty="0" smtClean="0"/>
              <a:t>, get, modify, put, </a:t>
            </a:r>
            <a:r>
              <a:rPr lang="en-US" dirty="0" err="1" smtClean="0"/>
              <a:t>Mutex_unlock</a:t>
            </a:r>
            <a:endParaRPr lang="en-US" dirty="0" smtClean="0"/>
          </a:p>
          <a:p>
            <a:pPr lvl="2"/>
            <a:r>
              <a:rPr lang="en-US" dirty="0" smtClean="0"/>
              <a:t>Slow, best we can do in MPI-2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Non-blocking operations are blocking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Noncollective</a:t>
            </a:r>
            <a:r>
              <a:rPr lang="en-US" dirty="0" smtClean="0"/>
              <a:t> processor groups [</a:t>
            </a:r>
            <a:r>
              <a:rPr lang="en-US" dirty="0" err="1" smtClean="0"/>
              <a:t>EuroMPI</a:t>
            </a:r>
            <a:r>
              <a:rPr lang="en-US" dirty="0" smtClean="0"/>
              <a:t> ’11]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0" descr="w5_scf_adz_orbitals_whi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281794"/>
            <a:ext cx="5667644" cy="31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299" y="1219200"/>
          <a:ext cx="81534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1"/>
                <a:gridCol w="1066800"/>
                <a:gridCol w="1066800"/>
                <a:gridCol w="1066800"/>
                <a:gridCol w="1447800"/>
                <a:gridCol w="16383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Interconnect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MPI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IBM BG/P (Intrepid)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40,960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x</a:t>
                      </a:r>
                      <a:r>
                        <a:rPr lang="en-US" sz="1600" dirty="0" smtClean="0"/>
                        <a:t>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GB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</a:t>
                      </a:r>
                      <a:r>
                        <a:rPr lang="en-US" sz="1600" baseline="0" dirty="0" smtClean="0"/>
                        <a:t> Torus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IBM MPI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IB (Fusion)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320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2 </a:t>
                      </a:r>
                      <a:r>
                        <a:rPr lang="en-US" sz="1600" dirty="0" err="1" smtClean="0">
                          <a:solidFill>
                            <a:schemeClr val="bg2"/>
                          </a:solidFill>
                        </a:rPr>
                        <a:t>x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 4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36 GB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IB QDR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MVAPICH2 1.6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Cray XT5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(Jaguar)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18,688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2 </a:t>
                      </a:r>
                      <a:r>
                        <a:rPr lang="en-US" sz="1600" dirty="0" err="1" smtClean="0">
                          <a:solidFill>
                            <a:schemeClr val="bg2"/>
                          </a:solidFill>
                        </a:rPr>
                        <a:t>x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 6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16 GB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2"/>
                          </a:solidFill>
                        </a:rPr>
                        <a:t>Seastar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 2+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Cray MPI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Cray XE6</a:t>
                      </a:r>
                      <a:r>
                        <a:rPr lang="en-US" sz="1600" baseline="0" dirty="0" smtClean="0"/>
                        <a:t> (Hopper)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6,392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</a:t>
                      </a:r>
                      <a:r>
                        <a:rPr lang="en-US" sz="1600" dirty="0" err="1" smtClean="0"/>
                        <a:t>x</a:t>
                      </a:r>
                      <a:r>
                        <a:rPr lang="en-US" sz="1600" dirty="0" smtClean="0"/>
                        <a:t> 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GB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Gemini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Cray MPI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 err="1" smtClean="0"/>
              <a:t>Communicaton</a:t>
            </a:r>
            <a:r>
              <a:rPr lang="en-US" dirty="0" smtClean="0"/>
              <a:t> Benchmarks</a:t>
            </a:r>
          </a:p>
          <a:p>
            <a:pPr lvl="1"/>
            <a:r>
              <a:rPr lang="en-US" dirty="0" smtClean="0"/>
              <a:t>Contiguous bandwidth</a:t>
            </a:r>
          </a:p>
          <a:p>
            <a:pPr lvl="1"/>
            <a:r>
              <a:rPr lang="en-US" dirty="0" smtClean="0"/>
              <a:t>Noncontiguous Bandwidth</a:t>
            </a:r>
            <a:endParaRPr lang="en-US" sz="1400" dirty="0" smtClean="0"/>
          </a:p>
          <a:p>
            <a:r>
              <a:rPr lang="en-US" dirty="0" err="1" smtClean="0"/>
              <a:t>NWChem</a:t>
            </a:r>
            <a:r>
              <a:rPr lang="en-US" dirty="0" smtClean="0"/>
              <a:t> performance evaluation</a:t>
            </a:r>
          </a:p>
          <a:p>
            <a:pPr lvl="1"/>
            <a:r>
              <a:rPr lang="en-US" dirty="0" smtClean="0"/>
              <a:t>CCSD(T) calculation on water </a:t>
            </a:r>
            <a:r>
              <a:rPr lang="en-US" dirty="0" err="1" smtClean="0"/>
              <a:t>pentamer</a:t>
            </a:r>
            <a:endParaRPr lang="en-US" sz="1200" dirty="0" smtClean="0"/>
          </a:p>
          <a:p>
            <a:r>
              <a:rPr lang="en-US" dirty="0" smtClean="0"/>
              <a:t>IB, XT5: Native much better than</a:t>
            </a:r>
            <a:br>
              <a:rPr lang="en-US" dirty="0" smtClean="0"/>
            </a:br>
            <a:r>
              <a:rPr lang="en-US" dirty="0" smtClean="0"/>
              <a:t>ARMCI-MPI (needs tuning)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94613" cy="608013"/>
          </a:xfrm>
        </p:spPr>
        <p:txBody>
          <a:bodyPr/>
          <a:lstStyle/>
          <a:p>
            <a:r>
              <a:rPr lang="en-US" dirty="0" smtClean="0"/>
              <a:t>Impact of Interoperability</a:t>
            </a:r>
            <a:endParaRPr lang="en-US" dirty="0"/>
          </a:p>
        </p:txBody>
      </p:sp>
      <p:pic>
        <p:nvPicPr>
          <p:cNvPr id="5" name="Content Placeholder 4" descr="ib-contig-get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2600" y="990600"/>
            <a:ext cx="5551715" cy="38862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5029200"/>
            <a:ext cx="8228013" cy="1228724"/>
          </a:xfrm>
        </p:spPr>
        <p:txBody>
          <a:bodyPr/>
          <a:lstStyle/>
          <a:p>
            <a:r>
              <a:rPr lang="en-US" dirty="0" smtClean="0"/>
              <a:t>ARMCI: lose performance with MPI buffer, unregistered path</a:t>
            </a:r>
          </a:p>
          <a:p>
            <a:r>
              <a:rPr lang="en-US" dirty="0" smtClean="0"/>
              <a:t>MPI: lose performance with ARMCI buffer, on-demand reg.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895290"/>
            <a:ext cx="4617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IB Cluster: ARMCI and MPI Get Bandwidth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Contiguous Communication Bandwidth (BG/P &amp; XE6)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458787" y="4648200"/>
            <a:ext cx="8228013" cy="1609725"/>
          </a:xfrm>
        </p:spPr>
        <p:txBody>
          <a:bodyPr/>
          <a:lstStyle/>
          <a:p>
            <a:r>
              <a:rPr lang="en-US" dirty="0" smtClean="0"/>
              <a:t>BG/P: Native is better for small to medium size messages</a:t>
            </a:r>
          </a:p>
          <a:p>
            <a:pPr lvl="1"/>
            <a:r>
              <a:rPr lang="en-US" dirty="0" smtClean="0"/>
              <a:t>Bandwidth regime: get/put are same and acc is ~15% less BW</a:t>
            </a:r>
          </a:p>
          <a:p>
            <a:r>
              <a:rPr lang="en-US" dirty="0" smtClean="0"/>
              <a:t>XE: ARMCI-MPI is 2x better for get/put</a:t>
            </a:r>
          </a:p>
          <a:p>
            <a:pPr lvl="1"/>
            <a:r>
              <a:rPr lang="en-US" dirty="0" smtClean="0"/>
              <a:t>Double precision accumulate, 2x better small, same large </a:t>
            </a:r>
            <a:r>
              <a:rPr lang="en-US" dirty="0" err="1" smtClean="0"/>
              <a:t>xfers</a:t>
            </a:r>
            <a:endParaRPr lang="en-US" dirty="0"/>
          </a:p>
        </p:txBody>
      </p:sp>
      <p:pic>
        <p:nvPicPr>
          <p:cNvPr id="7" name="Picture 92" descr="xe-contig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12850"/>
            <a:ext cx="458280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0" descr="bgp-contig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03" y="1212850"/>
            <a:ext cx="458280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Strided Communication Bandwidth (BG/P)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dirty="0" smtClean="0"/>
              <a:t>Segment size 1 </a:t>
            </a:r>
            <a:r>
              <a:rPr lang="en-US" dirty="0" err="1" smtClean="0"/>
              <a:t>kB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Batched is best</a:t>
            </a:r>
          </a:p>
          <a:p>
            <a:r>
              <a:rPr lang="en-US" dirty="0" smtClean="0"/>
              <a:t>Other methods always pack</a:t>
            </a:r>
          </a:p>
          <a:p>
            <a:pPr lvl="1"/>
            <a:r>
              <a:rPr lang="en-US" dirty="0" smtClean="0"/>
              <a:t>Packing in host CPU slower than injecting into network</a:t>
            </a:r>
          </a:p>
          <a:p>
            <a:pPr lvl="1"/>
            <a:r>
              <a:rPr lang="en-US" dirty="0" smtClean="0"/>
              <a:t>MPI implementation should select this automatically</a:t>
            </a:r>
          </a:p>
          <a:p>
            <a:endParaRPr lang="en-US" dirty="0" smtClean="0"/>
          </a:p>
          <a:p>
            <a:r>
              <a:rPr lang="en-US" dirty="0" smtClean="0"/>
              <a:t>Performance is close to native</a:t>
            </a:r>
            <a:endParaRPr lang="en-US" dirty="0"/>
          </a:p>
        </p:txBody>
      </p:sp>
      <p:pic>
        <p:nvPicPr>
          <p:cNvPr id="5" name="Picture 4" descr="bgp-stride-3x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60687" y="533400"/>
            <a:ext cx="3773714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914400"/>
            <a:ext cx="1371600" cy="72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Strided Communication Benchmark (XE6)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297363"/>
          </a:xfrm>
        </p:spPr>
        <p:txBody>
          <a:bodyPr/>
          <a:lstStyle/>
          <a:p>
            <a:r>
              <a:rPr lang="en-US" dirty="0" smtClean="0"/>
              <a:t>Segment size 1 </a:t>
            </a:r>
            <a:r>
              <a:rPr lang="en-US" dirty="0" err="1" smtClean="0"/>
              <a:t>kB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Batched is best for Acc</a:t>
            </a:r>
          </a:p>
          <a:p>
            <a:r>
              <a:rPr lang="en-US" dirty="0" smtClean="0"/>
              <a:t>Not clear for others</a:t>
            </a:r>
          </a:p>
          <a:p>
            <a:endParaRPr lang="en-US" dirty="0" smtClean="0"/>
          </a:p>
          <a:p>
            <a:r>
              <a:rPr lang="en-US" dirty="0" smtClean="0"/>
              <a:t>Significant performance  advantage over current native implementation</a:t>
            </a:r>
          </a:p>
          <a:p>
            <a:pPr lvl="1"/>
            <a:r>
              <a:rPr lang="en-US" dirty="0" smtClean="0"/>
              <a:t>Under active development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825999" y="1147239"/>
            <a:ext cx="347136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023486"/>
            <a:ext cx="1371600" cy="729114"/>
          </a:xfrm>
          <a:prstGeom prst="rect">
            <a:avLst/>
          </a:prstGeom>
        </p:spPr>
      </p:pic>
      <p:pic>
        <p:nvPicPr>
          <p:cNvPr id="14" name="Picture 13" descr="xe-stride-3x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00600" y="533400"/>
            <a:ext cx="3810000" cy="6154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Arrays, a Global-View Data Model</a:t>
            </a:r>
            <a:endParaRPr lang="en-US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0"/>
            <a:ext cx="8229600" cy="2590800"/>
          </a:xfrm>
        </p:spPr>
        <p:txBody>
          <a:bodyPr/>
          <a:lstStyle/>
          <a:p>
            <a:r>
              <a:rPr lang="en-US" dirty="0" smtClean="0"/>
              <a:t>Distributed, shared multidimensional arrays</a:t>
            </a:r>
          </a:p>
          <a:p>
            <a:pPr lvl="1"/>
            <a:r>
              <a:rPr lang="en-US" dirty="0" smtClean="0"/>
              <a:t>Aggregate memory of multiple nodes into global data space</a:t>
            </a:r>
          </a:p>
          <a:p>
            <a:pPr lvl="1"/>
            <a:r>
              <a:rPr lang="en-US" dirty="0" smtClean="0"/>
              <a:t>Programmer controls data distribution, can exploit locality</a:t>
            </a:r>
          </a:p>
          <a:p>
            <a:r>
              <a:rPr lang="en-US" dirty="0" smtClean="0"/>
              <a:t>One-sided data access: Get/</a:t>
            </a:r>
            <a:r>
              <a:rPr lang="en-US" dirty="0" err="1" smtClean="0"/>
              <a:t>Put({i</a:t>
            </a:r>
            <a:r>
              <a:rPr lang="en-US" dirty="0" smtClean="0"/>
              <a:t>, </a:t>
            </a:r>
            <a:r>
              <a:rPr lang="en-US" dirty="0" err="1" smtClean="0"/>
              <a:t>j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dirty="0" smtClean="0"/>
              <a:t>}…{</a:t>
            </a:r>
            <a:r>
              <a:rPr lang="en-US" dirty="0" err="1" smtClean="0"/>
              <a:t>i</a:t>
            </a:r>
            <a:r>
              <a:rPr lang="en-US" dirty="0" smtClean="0"/>
              <a:t>’, </a:t>
            </a:r>
            <a:r>
              <a:rPr lang="en-US" dirty="0" err="1" smtClean="0"/>
              <a:t>j</a:t>
            </a:r>
            <a:r>
              <a:rPr lang="en-US" dirty="0" smtClean="0"/>
              <a:t>’, </a:t>
            </a:r>
            <a:r>
              <a:rPr lang="en-US" dirty="0" err="1" smtClean="0"/>
              <a:t>k</a:t>
            </a:r>
            <a:r>
              <a:rPr lang="en-US" dirty="0" smtClean="0"/>
              <a:t>’})</a:t>
            </a:r>
          </a:p>
          <a:p>
            <a:r>
              <a:rPr lang="en-US" dirty="0" err="1" smtClean="0"/>
              <a:t>NWChem</a:t>
            </a:r>
            <a:r>
              <a:rPr lang="en-US" dirty="0" smtClean="0"/>
              <a:t> data management: Large </a:t>
            </a:r>
            <a:r>
              <a:rPr lang="en-US" dirty="0" err="1" smtClean="0"/>
              <a:t>coeff</a:t>
            </a:r>
            <a:r>
              <a:rPr lang="en-US" dirty="0" smtClean="0"/>
              <a:t>. tables (100GB+)</a:t>
            </a:r>
            <a:endParaRPr lang="en-US" dirty="0"/>
          </a:p>
        </p:txBody>
      </p:sp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6C13-2598-A441-92D7-EEAFA2FE8D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841500" y="1541463"/>
            <a:ext cx="5334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buSzTx/>
              <a:buFontTx/>
              <a:buNone/>
            </a:pPr>
            <a:endParaRPr lang="en-US" sz="2400" b="1">
              <a:solidFill>
                <a:schemeClr val="folHlink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315200" y="1863725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buSzTx/>
              <a:buFontTx/>
              <a:buNone/>
            </a:pPr>
            <a:r>
              <a:rPr lang="en-US" sz="2000" b="1">
                <a:solidFill>
                  <a:srgbClr val="000099"/>
                </a:solidFill>
              </a:rPr>
              <a:t>Shared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841500" y="2533650"/>
            <a:ext cx="5334000" cy="836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949700" y="2520950"/>
            <a:ext cx="0" cy="8493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820988" y="2536825"/>
            <a:ext cx="0" cy="83343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>
            <a:off x="6096000" y="2523068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 rot="-5400000">
            <a:off x="492125" y="2212975"/>
            <a:ext cx="179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US" b="1" dirty="0">
                <a:solidFill>
                  <a:srgbClr val="000099"/>
                </a:solidFill>
              </a:rPr>
              <a:t>Global address space</a:t>
            </a:r>
          </a:p>
        </p:txBody>
      </p:sp>
      <p:sp>
        <p:nvSpPr>
          <p:cNvPr id="8204" name="Oval 13"/>
          <p:cNvSpPr>
            <a:spLocks noChangeArrowheads="1"/>
          </p:cNvSpPr>
          <p:nvPr/>
        </p:nvSpPr>
        <p:spPr bwMode="auto">
          <a:xfrm>
            <a:off x="4710113" y="2935288"/>
            <a:ext cx="88900" cy="88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5" name="Oval 14"/>
          <p:cNvSpPr>
            <a:spLocks noChangeArrowheads="1"/>
          </p:cNvSpPr>
          <p:nvPr/>
        </p:nvSpPr>
        <p:spPr bwMode="auto">
          <a:xfrm>
            <a:off x="4887913" y="2935288"/>
            <a:ext cx="88900" cy="88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Oval 15"/>
          <p:cNvSpPr>
            <a:spLocks noChangeArrowheads="1"/>
          </p:cNvSpPr>
          <p:nvPr/>
        </p:nvSpPr>
        <p:spPr bwMode="auto">
          <a:xfrm>
            <a:off x="5065713" y="2935288"/>
            <a:ext cx="88900" cy="88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7335838" y="272415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buSzTx/>
              <a:buFontTx/>
              <a:buNone/>
            </a:pPr>
            <a:r>
              <a:rPr lang="en-US" sz="2000" b="1">
                <a:solidFill>
                  <a:srgbClr val="000099"/>
                </a:solidFill>
              </a:rPr>
              <a:t>Private</a:t>
            </a:r>
          </a:p>
        </p:txBody>
      </p:sp>
      <p:sp>
        <p:nvSpPr>
          <p:cNvPr id="8208" name="Text Box 22"/>
          <p:cNvSpPr txBox="1">
            <a:spLocks noChangeArrowheads="1"/>
          </p:cNvSpPr>
          <p:nvPr/>
        </p:nvSpPr>
        <p:spPr bwMode="auto">
          <a:xfrm>
            <a:off x="1841500" y="1187450"/>
            <a:ext cx="53213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en-US" b="1" dirty="0">
                <a:solidFill>
                  <a:srgbClr val="000099"/>
                </a:solidFill>
              </a:rPr>
              <a:t>  Proc</a:t>
            </a:r>
            <a:r>
              <a:rPr lang="en-US" b="1" baseline="-25000" dirty="0">
                <a:solidFill>
                  <a:srgbClr val="000099"/>
                </a:solidFill>
              </a:rPr>
              <a:t>0</a:t>
            </a:r>
            <a:r>
              <a:rPr lang="en-US" b="1" dirty="0">
                <a:solidFill>
                  <a:srgbClr val="000099"/>
                </a:solidFill>
              </a:rPr>
              <a:t>       </a:t>
            </a:r>
            <a:r>
              <a:rPr lang="en-US" b="1" dirty="0" smtClean="0">
                <a:solidFill>
                  <a:srgbClr val="000099"/>
                </a:solidFill>
              </a:rPr>
              <a:t>    Proc</a:t>
            </a:r>
            <a:r>
              <a:rPr lang="en-US" b="1" baseline="-25000" dirty="0" smtClean="0">
                <a:solidFill>
                  <a:srgbClr val="000099"/>
                </a:solidFill>
              </a:rPr>
              <a:t>1</a:t>
            </a:r>
            <a:r>
              <a:rPr lang="en-US" b="1" dirty="0" smtClean="0">
                <a:solidFill>
                  <a:srgbClr val="000099"/>
                </a:solidFill>
              </a:rPr>
              <a:t>                                                     </a:t>
            </a:r>
            <a:r>
              <a:rPr lang="en-US" b="1" dirty="0" err="1" smtClean="0">
                <a:solidFill>
                  <a:srgbClr val="000099"/>
                </a:solidFill>
              </a:rPr>
              <a:t>Proc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n</a:t>
            </a:r>
            <a:endParaRPr lang="en-US" b="1" baseline="-25000" dirty="0">
              <a:solidFill>
                <a:srgbClr val="000099"/>
              </a:solidFill>
            </a:endParaRPr>
          </a:p>
        </p:txBody>
      </p:sp>
      <p:sp>
        <p:nvSpPr>
          <p:cNvPr id="8209" name="Oval 32"/>
          <p:cNvSpPr>
            <a:spLocks noChangeArrowheads="1"/>
          </p:cNvSpPr>
          <p:nvPr/>
        </p:nvSpPr>
        <p:spPr bwMode="auto">
          <a:xfrm>
            <a:off x="4729163" y="2317750"/>
            <a:ext cx="88900" cy="88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0" name="Oval 33"/>
          <p:cNvSpPr>
            <a:spLocks noChangeArrowheads="1"/>
          </p:cNvSpPr>
          <p:nvPr/>
        </p:nvSpPr>
        <p:spPr bwMode="auto">
          <a:xfrm>
            <a:off x="4906963" y="2317750"/>
            <a:ext cx="88900" cy="88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1" name="Oval 34"/>
          <p:cNvSpPr>
            <a:spLocks noChangeArrowheads="1"/>
          </p:cNvSpPr>
          <p:nvPr/>
        </p:nvSpPr>
        <p:spPr bwMode="auto">
          <a:xfrm>
            <a:off x="5084763" y="2317750"/>
            <a:ext cx="88900" cy="88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2" name="AutoShape 24"/>
          <p:cNvSpPr>
            <a:spLocks noChangeArrowheads="1"/>
          </p:cNvSpPr>
          <p:nvPr/>
        </p:nvSpPr>
        <p:spPr bwMode="auto">
          <a:xfrm>
            <a:off x="1981200" y="1644650"/>
            <a:ext cx="5029200" cy="762000"/>
          </a:xfrm>
          <a:prstGeom prst="cube">
            <a:avLst>
              <a:gd name="adj" fmla="val 25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     X[M][M][N]</a:t>
            </a:r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 flipH="1">
            <a:off x="2820988" y="1554163"/>
            <a:ext cx="1587" cy="18161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4" name="Line 10"/>
          <p:cNvSpPr>
            <a:spLocks noChangeShapeType="1"/>
          </p:cNvSpPr>
          <p:nvPr/>
        </p:nvSpPr>
        <p:spPr bwMode="auto">
          <a:xfrm>
            <a:off x="6083300" y="1554163"/>
            <a:ext cx="14288" cy="1816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5" name="Line 5"/>
          <p:cNvSpPr>
            <a:spLocks noChangeShapeType="1"/>
          </p:cNvSpPr>
          <p:nvPr/>
        </p:nvSpPr>
        <p:spPr bwMode="auto">
          <a:xfrm flipH="1">
            <a:off x="3949700" y="1554163"/>
            <a:ext cx="0" cy="1816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6" name="AutoShape 25"/>
          <p:cNvSpPr>
            <a:spLocks noChangeArrowheads="1"/>
          </p:cNvSpPr>
          <p:nvPr/>
        </p:nvSpPr>
        <p:spPr bwMode="auto">
          <a:xfrm>
            <a:off x="2857500" y="2622550"/>
            <a:ext cx="1028700" cy="673100"/>
          </a:xfrm>
          <a:prstGeom prst="cube">
            <a:avLst>
              <a:gd name="adj" fmla="val 14912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/>
              <a:t>X[1..9]</a:t>
            </a:r>
          </a:p>
          <a:p>
            <a:pPr algn="ctr"/>
            <a:r>
              <a:rPr lang="en-US" sz="1400" b="1"/>
              <a:t>[1..9][1..9]</a:t>
            </a:r>
          </a:p>
        </p:txBody>
      </p:sp>
      <p:sp>
        <p:nvSpPr>
          <p:cNvPr id="8217" name="Text Box 29"/>
          <p:cNvSpPr txBox="1">
            <a:spLocks noChangeArrowheads="1"/>
          </p:cNvSpPr>
          <p:nvPr/>
        </p:nvSpPr>
        <p:spPr bwMode="auto">
          <a:xfrm>
            <a:off x="2117725" y="27876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218" name="Line 30"/>
          <p:cNvSpPr>
            <a:spLocks noChangeShapeType="1"/>
          </p:cNvSpPr>
          <p:nvPr/>
        </p:nvSpPr>
        <p:spPr bwMode="auto">
          <a:xfrm flipH="1" flipV="1">
            <a:off x="2286000" y="21780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NWChem</a:t>
            </a:r>
            <a:r>
              <a:rPr lang="en-US" dirty="0" smtClean="0"/>
              <a:t> Performance (BG/P)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bgp-speedup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1886" y="914400"/>
            <a:ext cx="7837714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NWChem</a:t>
            </a:r>
            <a:r>
              <a:rPr lang="en-US" dirty="0" smtClean="0"/>
              <a:t> Performance (XE6)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xe-speedup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1143000"/>
            <a:ext cx="7184571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Forward to MPI-3 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“Unified” memory model</a:t>
            </a:r>
          </a:p>
          <a:p>
            <a:pPr lvl="1"/>
            <a:r>
              <a:rPr lang="en-US" dirty="0" smtClean="0"/>
              <a:t>Take advantage of coherent hardware</a:t>
            </a:r>
          </a:p>
          <a:p>
            <a:pPr lvl="1"/>
            <a:r>
              <a:rPr lang="en-US" dirty="0" smtClean="0"/>
              <a:t>Relaxed synchronization will yield </a:t>
            </a:r>
            <a:br>
              <a:rPr lang="en-US" dirty="0" smtClean="0"/>
            </a:br>
            <a:r>
              <a:rPr lang="en-US" dirty="0" smtClean="0"/>
              <a:t>better performance</a:t>
            </a:r>
          </a:p>
          <a:p>
            <a:r>
              <a:rPr lang="en-US" dirty="0" smtClean="0"/>
              <a:t>Conflicting accesses</a:t>
            </a:r>
          </a:p>
          <a:p>
            <a:pPr lvl="1"/>
            <a:r>
              <a:rPr lang="en-US" dirty="0" smtClean="0"/>
              <a:t>Localized to locations accessed</a:t>
            </a:r>
          </a:p>
          <a:p>
            <a:pPr lvl="1"/>
            <a:r>
              <a:rPr lang="en-US" dirty="0" smtClean="0"/>
              <a:t>Relaxed to undefined</a:t>
            </a:r>
          </a:p>
          <a:p>
            <a:pPr lvl="1"/>
            <a:r>
              <a:rPr lang="en-US" dirty="0" smtClean="0"/>
              <a:t>Load/store does not “corrupt”</a:t>
            </a:r>
          </a:p>
          <a:p>
            <a:r>
              <a:rPr lang="en-US" dirty="0" smtClean="0"/>
              <a:t>Atomic CAS, and Fetch-and-Add,</a:t>
            </a:r>
            <a:br>
              <a:rPr lang="en-US" dirty="0" smtClean="0"/>
            </a:br>
            <a:r>
              <a:rPr lang="en-US" dirty="0" smtClean="0"/>
              <a:t>and new accumulate operations</a:t>
            </a:r>
          </a:p>
          <a:p>
            <a:pPr lvl="1"/>
            <a:r>
              <a:rPr lang="en-US" dirty="0" err="1" smtClean="0"/>
              <a:t>Mutex</a:t>
            </a:r>
            <a:r>
              <a:rPr lang="en-US" dirty="0" smtClean="0"/>
              <a:t> space overhead MPI-3: O(1)</a:t>
            </a:r>
          </a:p>
          <a:p>
            <a:r>
              <a:rPr lang="en-US" dirty="0" smtClean="0"/>
              <a:t>Request-based non-blocking ops</a:t>
            </a:r>
          </a:p>
          <a:p>
            <a:r>
              <a:rPr lang="en-US" dirty="0" smtClean="0"/>
              <a:t>Shared memory (IPC)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148" descr="MHEA28-XTC-e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446379"/>
            <a:ext cx="838200" cy="7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7391400" y="2231969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Public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391400" y="3451169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Private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 bwMode="auto">
          <a:xfrm rot="5400000">
            <a:off x="7581900" y="3184469"/>
            <a:ext cx="533400" cy="158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4" descr="AMD-Unleashes-Hydra-8-Core-Competition-for-Nehalems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213225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8" descr="MHEA28-XTC-e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200400"/>
            <a:ext cx="838200" cy="7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5791200" y="3985990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Unified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pic>
        <p:nvPicPr>
          <p:cNvPr id="14" name="Picture 94" descr="AMD-Unleashes-Hydra-8-Core-Competition-for-Nehalems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847836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ARMCI-MPI Provides: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Complete, portable runtime system for GA and </a:t>
            </a:r>
            <a:r>
              <a:rPr lang="en-US" dirty="0" err="1" smtClean="0"/>
              <a:t>NWChem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MPI-2 performance driver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MPI-3 feature driver</a:t>
            </a:r>
            <a:endParaRPr lang="en-US" sz="1200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Mechanisms to overcome interface and semantic mismatch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Performance is pretty good, dependent on </a:t>
            </a:r>
            <a:r>
              <a:rPr lang="en-US" dirty="0" err="1" smtClean="0"/>
              <a:t>impl</a:t>
            </a:r>
            <a:r>
              <a:rPr lang="en-US" dirty="0" smtClean="0"/>
              <a:t>. tuning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Production use on BG/P and BG/Q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MPI-2 won’t match native because of separate memory model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MPI-3 designed to close the memory model gap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Available for download with MPICH2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Integration with ARMCI/GA in progress</a:t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0"/>
              </a:spcAft>
              <a:buNone/>
            </a:pPr>
            <a:r>
              <a:rPr lang="en-US" dirty="0" smtClean="0"/>
              <a:t>Contact: Jim </a:t>
            </a:r>
            <a:r>
              <a:rPr lang="en-US" dirty="0" err="1" smtClean="0"/>
              <a:t>Dinan</a:t>
            </a:r>
            <a:r>
              <a:rPr lang="en-US" dirty="0" smtClean="0"/>
              <a:t> &lt;</a:t>
            </a:r>
            <a:r>
              <a:rPr lang="en-US" dirty="0" err="1" smtClean="0"/>
              <a:t>dinan@mcs.anl.gov</a:t>
            </a:r>
            <a:r>
              <a:rPr lang="en-US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71600" y="2743200"/>
            <a:ext cx="6400800" cy="1500187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Additional Slides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Lock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is a byte vector on rank </a:t>
            </a:r>
            <a:r>
              <a:rPr lang="en-US" dirty="0" err="1" smtClean="0"/>
              <a:t>p</a:t>
            </a:r>
            <a:r>
              <a:rPr lang="en-US" dirty="0" smtClean="0"/>
              <a:t>: </a:t>
            </a:r>
            <a:r>
              <a:rPr lang="en-US" dirty="0" err="1" smtClean="0"/>
              <a:t>V[nproc</a:t>
            </a:r>
            <a:r>
              <a:rPr lang="en-US" dirty="0" smtClean="0"/>
              <a:t>] = { 0 } </a:t>
            </a:r>
          </a:p>
          <a:p>
            <a:endParaRPr lang="en-US" sz="800" dirty="0" smtClean="0"/>
          </a:p>
          <a:p>
            <a:r>
              <a:rPr lang="en-US" dirty="0" err="1" smtClean="0"/>
              <a:t>Mutex_lock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MPI_Win_lock(mutex_win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dirty="0" smtClean="0"/>
              <a:t>, EXCL)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Put(V[me</a:t>
            </a:r>
            <a:r>
              <a:rPr lang="en-US" dirty="0" smtClean="0"/>
              <a:t>], 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Get(V[0..me-1, me+1..nproc-1])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MPI_Win_unlock(mutex_win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dirty="0" smtClean="0"/>
              <a:t>, EXCL)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(V[0..me-1, me+1..nproc-1] == 0)</a:t>
            </a:r>
          </a:p>
          <a:p>
            <a:pPr marL="1314450" lvl="2" indent="-457200"/>
            <a:r>
              <a:rPr lang="en-US" dirty="0" smtClean="0"/>
              <a:t>Return SUCCESS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Else</a:t>
            </a:r>
          </a:p>
          <a:p>
            <a:pPr marL="1314450" lvl="2" indent="-457200"/>
            <a:r>
              <a:rPr lang="en-US" dirty="0" smtClean="0"/>
              <a:t>I am </a:t>
            </a:r>
            <a:r>
              <a:rPr lang="en-US" dirty="0" err="1" smtClean="0"/>
              <a:t>enqueued</a:t>
            </a:r>
            <a:r>
              <a:rPr lang="en-US" dirty="0" smtClean="0"/>
              <a:t> for the </a:t>
            </a:r>
            <a:r>
              <a:rPr lang="en-US" dirty="0" err="1" smtClean="0"/>
              <a:t>mutex</a:t>
            </a:r>
            <a:endParaRPr lang="en-US" dirty="0" smtClean="0"/>
          </a:p>
          <a:p>
            <a:pPr marL="1314450" lvl="2" indent="-457200"/>
            <a:r>
              <a:rPr lang="en-US" dirty="0" err="1" smtClean="0"/>
              <a:t>Recv(NOTIFICATION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91200" y="2438400"/>
          <a:ext cx="25146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1"/>
                <a:gridCol w="419101"/>
                <a:gridCol w="419101"/>
                <a:gridCol w="419101"/>
                <a:gridCol w="419101"/>
                <a:gridCol w="4191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91200" y="3591560"/>
          <a:ext cx="25146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1"/>
                <a:gridCol w="419101"/>
                <a:gridCol w="419101"/>
                <a:gridCol w="419101"/>
                <a:gridCol w="419101"/>
                <a:gridCol w="4191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15000" y="2099732"/>
            <a:ext cx="97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31931" y="3244334"/>
            <a:ext cx="72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03534" y="3581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31466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46334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69666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93001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99399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91200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31466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46334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93001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99399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06674" y="3581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16666 " pathEditMode="relative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666 " pathEditMode="relative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666 " pathEditMode="relative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666 " pathEditMode="relative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666 " pathEditMode="relative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666 " pathEditMode="relative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Unlock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is a byte vector on rank </a:t>
            </a:r>
            <a:r>
              <a:rPr lang="en-US" dirty="0" err="1" smtClean="0"/>
              <a:t>p</a:t>
            </a:r>
            <a:r>
              <a:rPr lang="en-US" dirty="0" smtClean="0"/>
              <a:t>: </a:t>
            </a:r>
            <a:r>
              <a:rPr lang="en-US" dirty="0" err="1" smtClean="0"/>
              <a:t>V[nproc</a:t>
            </a:r>
            <a:r>
              <a:rPr lang="en-US" dirty="0" smtClean="0"/>
              <a:t>] </a:t>
            </a:r>
          </a:p>
          <a:p>
            <a:endParaRPr lang="en-US" sz="800" dirty="0" smtClean="0"/>
          </a:p>
          <a:p>
            <a:r>
              <a:rPr lang="en-US" dirty="0" err="1" smtClean="0"/>
              <a:t>Mutex_unlock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MPI_Win_lock(mutex_win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dirty="0" smtClean="0"/>
              <a:t>, EXCL)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Put(V[me</a:t>
            </a:r>
            <a:r>
              <a:rPr lang="en-US" dirty="0" smtClean="0"/>
              <a:t>], 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Get(V[0..me-1, me+1..nproc-1])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MPI_Win_unlock(mutex_win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dirty="0" smtClean="0"/>
              <a:t>, EXCL)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1..nproc</a:t>
            </a:r>
          </a:p>
          <a:p>
            <a:pPr marL="1314450" lvl="2" indent="-457200"/>
            <a:r>
              <a:rPr lang="en-US" dirty="0" smtClean="0"/>
              <a:t>If (</a:t>
            </a:r>
            <a:r>
              <a:rPr lang="en-US" dirty="0" err="1" smtClean="0"/>
              <a:t>V[(me+i)%nproc</a:t>
            </a:r>
            <a:r>
              <a:rPr lang="en-US" dirty="0" smtClean="0"/>
              <a:t>] == 1)</a:t>
            </a:r>
          </a:p>
          <a:p>
            <a:pPr marL="1771650" lvl="3" indent="-457200">
              <a:buFont typeface="+mj-lt"/>
              <a:buAutoNum type="arabicPeriod"/>
            </a:pPr>
            <a:r>
              <a:rPr lang="en-US" dirty="0" err="1" smtClean="0"/>
              <a:t>Send(NOTIFICATION</a:t>
            </a:r>
            <a:r>
              <a:rPr lang="en-US" dirty="0" smtClean="0"/>
              <a:t>, (</a:t>
            </a:r>
            <a:r>
              <a:rPr lang="en-US" dirty="0" err="1" smtClean="0"/>
              <a:t>me+i)%nproc</a:t>
            </a:r>
            <a:r>
              <a:rPr lang="en-US" dirty="0" smtClean="0"/>
              <a:t>)</a:t>
            </a:r>
          </a:p>
          <a:p>
            <a:pPr marL="1771650" lvl="3" indent="-457200">
              <a:buFont typeface="+mj-lt"/>
              <a:buAutoNum type="arabicPeriod"/>
            </a:pPr>
            <a:r>
              <a:rPr lang="en-US" dirty="0" smtClean="0"/>
              <a:t>Break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791200" y="2438400"/>
          <a:ext cx="25146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1"/>
                <a:gridCol w="419101"/>
                <a:gridCol w="419101"/>
                <a:gridCol w="419101"/>
                <a:gridCol w="419101"/>
                <a:gridCol w="4191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791200" y="3591560"/>
          <a:ext cx="25146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1"/>
                <a:gridCol w="419101"/>
                <a:gridCol w="419101"/>
                <a:gridCol w="419101"/>
                <a:gridCol w="419101"/>
                <a:gridCol w="4191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715000" y="2099732"/>
            <a:ext cx="97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Remote: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31931" y="3244334"/>
            <a:ext cx="72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Local: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12001" y="3581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31466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646334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69666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493001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899399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791200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231466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646334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493001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99399" y="2438400"/>
            <a:ext cx="38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106674" y="3581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 flipH="1" flipV="1">
            <a:off x="7505700" y="4229100"/>
            <a:ext cx="381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15200" y="43687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16666 " pathEditMode="relative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666 " pathEditMode="relative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666 " pathEditMode="relative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666 " pathEditMode="relative" ptsTypes="AA"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666 " pathEditMode="relative" ptsTypes="AA">
                                      <p:cBhvr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666 " pathEditMode="relative" ptsTypes="AA">
                                      <p:cBhvr>
                                        <p:cTn id="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5" grpId="1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71600" y="2743200"/>
            <a:ext cx="6400800" cy="1500187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Additional Data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Contiguous </a:t>
            </a:r>
            <a:r>
              <a:rPr lang="en-US" dirty="0" err="1" smtClean="0"/>
              <a:t>Microbenchmark</a:t>
            </a:r>
            <a:r>
              <a:rPr lang="en-US" dirty="0" smtClean="0"/>
              <a:t> (BG/P and XE6)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458787" y="4648200"/>
            <a:ext cx="8228013" cy="1609725"/>
          </a:xfrm>
        </p:spPr>
        <p:txBody>
          <a:bodyPr/>
          <a:lstStyle/>
          <a:p>
            <a:r>
              <a:rPr lang="en-US" dirty="0" smtClean="0"/>
              <a:t>BG/P: Native is better for small to medium size messages</a:t>
            </a:r>
          </a:p>
          <a:p>
            <a:pPr lvl="1"/>
            <a:r>
              <a:rPr lang="en-US" dirty="0" smtClean="0"/>
              <a:t>Bandwidth regime: get/put are same and acc is ~15% less BW</a:t>
            </a:r>
          </a:p>
          <a:p>
            <a:r>
              <a:rPr lang="en-US" dirty="0" smtClean="0"/>
              <a:t>XE: ARMCI-MPI is 2x better for get/put</a:t>
            </a:r>
          </a:p>
          <a:p>
            <a:pPr lvl="1"/>
            <a:r>
              <a:rPr lang="en-US" dirty="0" smtClean="0"/>
              <a:t>Similar for double precision accumulate</a:t>
            </a:r>
            <a:endParaRPr lang="en-US" dirty="0"/>
          </a:p>
        </p:txBody>
      </p:sp>
      <p:pic>
        <p:nvPicPr>
          <p:cNvPr id="17" name="Picture 16" descr="xe-contig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91870" y="1135380"/>
            <a:ext cx="4800600" cy="3360420"/>
          </a:xfrm>
          <a:prstGeom prst="rect">
            <a:avLst/>
          </a:prstGeom>
        </p:spPr>
      </p:pic>
      <p:pic>
        <p:nvPicPr>
          <p:cNvPr id="16" name="Picture 15" descr="bgp-contig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470" y="1135380"/>
            <a:ext cx="4789714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Strided Communication Bandwidth (BG/P)</a:t>
            </a:r>
            <a:endParaRPr lang="en-US" dirty="0"/>
          </a:p>
        </p:txBody>
      </p:sp>
      <p:pic>
        <p:nvPicPr>
          <p:cNvPr id="8" name="Picture 7" descr="bgp-stride-3x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63752" y="812292"/>
            <a:ext cx="7013448" cy="5664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ARMCI: The Aggregate Remote Memory Copy Interface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GA runtime system</a:t>
            </a:r>
          </a:p>
          <a:p>
            <a:pPr lvl="1"/>
            <a:r>
              <a:rPr lang="en-US" dirty="0" smtClean="0"/>
              <a:t>Manages shared memory</a:t>
            </a:r>
          </a:p>
          <a:p>
            <a:pPr lvl="1"/>
            <a:r>
              <a:rPr lang="en-US" dirty="0" smtClean="0"/>
              <a:t>Provides portability</a:t>
            </a:r>
          </a:p>
          <a:p>
            <a:pPr lvl="1"/>
            <a:r>
              <a:rPr lang="en-US" dirty="0" smtClean="0"/>
              <a:t>Native implementation</a:t>
            </a:r>
          </a:p>
          <a:p>
            <a:r>
              <a:rPr lang="en-US" dirty="0" smtClean="0"/>
              <a:t>One-sided communication</a:t>
            </a:r>
          </a:p>
          <a:p>
            <a:pPr lvl="1"/>
            <a:r>
              <a:rPr lang="en-US" i="1" dirty="0" smtClean="0"/>
              <a:t>Get</a:t>
            </a:r>
            <a:r>
              <a:rPr lang="en-US" dirty="0" smtClean="0"/>
              <a:t>, </a:t>
            </a:r>
            <a:r>
              <a:rPr lang="en-US" i="1" dirty="0" smtClean="0"/>
              <a:t>put</a:t>
            </a:r>
            <a:r>
              <a:rPr lang="en-US" dirty="0" smtClean="0"/>
              <a:t>, </a:t>
            </a:r>
            <a:r>
              <a:rPr lang="en-US" i="1" dirty="0" smtClean="0"/>
              <a:t>accumulate, …</a:t>
            </a:r>
          </a:p>
          <a:p>
            <a:pPr lvl="1"/>
            <a:r>
              <a:rPr lang="en-US" dirty="0" smtClean="0"/>
              <a:t>Load/store on local data</a:t>
            </a:r>
            <a:endParaRPr lang="en-US" sz="800" dirty="0" smtClean="0"/>
          </a:p>
          <a:p>
            <a:pPr lvl="1"/>
            <a:r>
              <a:rPr lang="en-US" dirty="0" smtClean="0"/>
              <a:t>Noncontiguous operations</a:t>
            </a:r>
            <a:endParaRPr lang="en-US" sz="400" dirty="0" smtClean="0"/>
          </a:p>
          <a:p>
            <a:r>
              <a:rPr lang="en-US" dirty="0" err="1" smtClean="0"/>
              <a:t>Mutexes</a:t>
            </a:r>
            <a:r>
              <a:rPr lang="en-US" dirty="0" smtClean="0"/>
              <a:t>, atomics, collectives,</a:t>
            </a:r>
            <a:br>
              <a:rPr lang="en-US" dirty="0" smtClean="0"/>
            </a:br>
            <a:r>
              <a:rPr lang="en-US" dirty="0" smtClean="0"/>
              <a:t>processor groups, …</a:t>
            </a:r>
            <a:endParaRPr lang="en-US" sz="800" dirty="0" smtClean="0"/>
          </a:p>
          <a:p>
            <a:r>
              <a:rPr lang="en-US" dirty="0" smtClean="0"/>
              <a:t>Location consistent data access</a:t>
            </a:r>
          </a:p>
          <a:p>
            <a:pPr lvl="1"/>
            <a:r>
              <a:rPr lang="en-US" dirty="0" smtClean="0"/>
              <a:t>I see my operations in issue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495800" y="1751806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3047206"/>
            <a:ext cx="228600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34200" y="3733006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" name="Straight Connector 10"/>
          <p:cNvCxnSpPr>
            <a:stCxn id="9" idx="0"/>
            <a:endCxn id="9" idx="2"/>
          </p:cNvCxnSpPr>
          <p:nvPr/>
        </p:nvCxnSpPr>
        <p:spPr bwMode="auto">
          <a:xfrm rot="16200000" flipH="1">
            <a:off x="6248400" y="4190206"/>
            <a:ext cx="2286000" cy="1588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  <a:endCxn id="9" idx="3"/>
          </p:cNvCxnSpPr>
          <p:nvPr/>
        </p:nvCxnSpPr>
        <p:spPr bwMode="auto">
          <a:xfrm rot="10800000" flipH="1">
            <a:off x="6248400" y="4190206"/>
            <a:ext cx="2286000" cy="1588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 bwMode="auto">
          <a:xfrm>
            <a:off x="5410200" y="2209006"/>
            <a:ext cx="1066800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5400000">
            <a:off x="6482010" y="3052218"/>
            <a:ext cx="1590190" cy="22859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6710606" y="3052212"/>
            <a:ext cx="1590189" cy="22860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5400000">
            <a:off x="6286503" y="3390108"/>
            <a:ext cx="2057400" cy="15240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6438900" y="3390106"/>
            <a:ext cx="2057400" cy="15240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08599" y="1752600"/>
            <a:ext cx="200660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 smtClean="0"/>
              <a:t>GA_Put({x,y},{x’,y</a:t>
            </a:r>
            <a:r>
              <a:rPr lang="en-US" sz="1600" dirty="0" smtClean="0"/>
              <a:t>’})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248400" y="30472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48400" y="41902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229600" y="30472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229600" y="41902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2023646"/>
            <a:ext cx="2514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 smtClean="0"/>
              <a:t>ARMCI_PutS(rank</a:t>
            </a:r>
            <a:r>
              <a:rPr lang="en-US" sz="1600" dirty="0" smtClean="0"/>
              <a:t>, </a:t>
            </a:r>
            <a:r>
              <a:rPr lang="en-US" sz="1600" dirty="0" err="1" smtClean="0"/>
              <a:t>addr</a:t>
            </a:r>
            <a:r>
              <a:rPr lang="en-US" sz="1600" dirty="0" smtClean="0"/>
              <a:t>, …)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Strided Communication Benchmark (XE6)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825999" y="1147239"/>
            <a:ext cx="347136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" name="Picture 9" descr="xe-stride-3x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63752" y="812292"/>
            <a:ext cx="7013448" cy="5664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Contiguous </a:t>
            </a:r>
            <a:r>
              <a:rPr lang="en-US" dirty="0" err="1" smtClean="0"/>
              <a:t>Microbenchmark</a:t>
            </a:r>
            <a:r>
              <a:rPr lang="en-US" dirty="0" smtClean="0"/>
              <a:t> (IB and XT5)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458787" y="4648200"/>
            <a:ext cx="8228013" cy="1609725"/>
          </a:xfrm>
        </p:spPr>
        <p:txBody>
          <a:bodyPr/>
          <a:lstStyle/>
          <a:p>
            <a:r>
              <a:rPr lang="en-US" dirty="0" smtClean="0"/>
              <a:t>IB: Close to native for get/put in the bandwidth regime</a:t>
            </a:r>
          </a:p>
          <a:p>
            <a:pPr lvl="1"/>
            <a:r>
              <a:rPr lang="en-US" dirty="0" smtClean="0"/>
              <a:t>Performance is a third of native for accumulate</a:t>
            </a:r>
          </a:p>
          <a:p>
            <a:r>
              <a:rPr lang="en-US" dirty="0" smtClean="0"/>
              <a:t>XE: Close to native for moderately sized messages</a:t>
            </a:r>
          </a:p>
          <a:p>
            <a:pPr lvl="1"/>
            <a:r>
              <a:rPr lang="en-US" dirty="0" smtClean="0"/>
              <a:t>Performance is half of native in the bandwidth regime</a:t>
            </a:r>
            <a:endParaRPr lang="en-US" dirty="0"/>
          </a:p>
        </p:txBody>
      </p:sp>
      <p:pic>
        <p:nvPicPr>
          <p:cNvPr id="8" name="Picture 7" descr="xt-contig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1143000"/>
            <a:ext cx="4789714" cy="3352800"/>
          </a:xfrm>
          <a:prstGeom prst="rect">
            <a:avLst/>
          </a:prstGeom>
        </p:spPr>
      </p:pic>
      <p:pic>
        <p:nvPicPr>
          <p:cNvPr id="7" name="Picture 6" descr="ib-contig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154855"/>
            <a:ext cx="4724400" cy="33070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Strided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Bandwidth (IB)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2819400" cy="4830763"/>
          </a:xfrm>
        </p:spPr>
        <p:txBody>
          <a:bodyPr/>
          <a:lstStyle/>
          <a:p>
            <a:r>
              <a:rPr lang="en-US" dirty="0" smtClean="0"/>
              <a:t>Direct is the best option in most cases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IOV-Batched is better for large message accumulate</a:t>
            </a:r>
          </a:p>
          <a:p>
            <a:endParaRPr lang="en-US" dirty="0" smtClean="0"/>
          </a:p>
          <a:p>
            <a:r>
              <a:rPr lang="en-US" dirty="0" smtClean="0"/>
              <a:t>Tuning needed!</a:t>
            </a:r>
          </a:p>
        </p:txBody>
      </p:sp>
      <p:pic>
        <p:nvPicPr>
          <p:cNvPr id="7" name="Picture 6" descr="ib-stride-3x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55257" y="163830"/>
            <a:ext cx="6012543" cy="63131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886200" y="533400"/>
            <a:ext cx="381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 descr="key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97259" y="504153"/>
            <a:ext cx="1262164" cy="685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825999" y="1147239"/>
            <a:ext cx="347136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Strided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Bandwidth (XT5)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2667000" cy="4830763"/>
          </a:xfrm>
        </p:spPr>
        <p:txBody>
          <a:bodyPr/>
          <a:lstStyle/>
          <a:p>
            <a:r>
              <a:rPr lang="en-US" dirty="0" smtClean="0"/>
              <a:t>Direct is best</a:t>
            </a:r>
          </a:p>
          <a:p>
            <a:pPr lvl="1"/>
            <a:r>
              <a:rPr lang="en-US" dirty="0" smtClean="0"/>
              <a:t>It should be!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Tuning needed to better handle large messages and non-contiguous</a:t>
            </a:r>
          </a:p>
        </p:txBody>
      </p:sp>
      <p:pic>
        <p:nvPicPr>
          <p:cNvPr id="8" name="Picture 7" descr="xt-stride-3x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99229" y="177801"/>
            <a:ext cx="6023429" cy="6324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725333" y="550334"/>
            <a:ext cx="381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1733" y="16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key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97259" y="504153"/>
            <a:ext cx="1262164" cy="685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825999" y="1147239"/>
            <a:ext cx="347136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NWChem</a:t>
            </a:r>
            <a:r>
              <a:rPr lang="en-US" dirty="0" smtClean="0"/>
              <a:t> Performance (XT5)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xt-speedup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4914" y="838200"/>
            <a:ext cx="7794171" cy="545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NWChem</a:t>
            </a:r>
            <a:r>
              <a:rPr lang="en-US" dirty="0" smtClean="0"/>
              <a:t> Performance (IB)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ib-speedup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7571" y="914400"/>
            <a:ext cx="7728858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ARMCI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ARMCI Support</a:t>
            </a:r>
          </a:p>
          <a:p>
            <a:pPr lvl="1"/>
            <a:r>
              <a:rPr lang="en-US" dirty="0" smtClean="0"/>
              <a:t>Natively implemented</a:t>
            </a:r>
          </a:p>
          <a:p>
            <a:pPr lvl="1"/>
            <a:r>
              <a:rPr lang="en-US" dirty="0" smtClean="0"/>
              <a:t>Sparse vendor support</a:t>
            </a:r>
          </a:p>
          <a:p>
            <a:pPr lvl="1"/>
            <a:r>
              <a:rPr lang="en-US" dirty="0" smtClean="0"/>
              <a:t>Implementations lag systems</a:t>
            </a:r>
          </a:p>
          <a:p>
            <a:r>
              <a:rPr lang="en-US" dirty="0" smtClean="0"/>
              <a:t>MPI is ubiquitous</a:t>
            </a:r>
          </a:p>
          <a:p>
            <a:pPr lvl="1"/>
            <a:r>
              <a:rPr lang="en-US" dirty="0" smtClean="0"/>
              <a:t>Support one-sided for 15 years</a:t>
            </a:r>
          </a:p>
          <a:p>
            <a:r>
              <a:rPr lang="en-US" b="1" i="1" dirty="0" smtClean="0"/>
              <a:t>Goal</a:t>
            </a:r>
            <a:r>
              <a:rPr lang="en-US" dirty="0" smtClean="0"/>
              <a:t>: Use MPI RMA to implement ARMCI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Portable one-sided communication for </a:t>
            </a:r>
            <a:r>
              <a:rPr lang="en-US" dirty="0" err="1" smtClean="0"/>
              <a:t>NWChem</a:t>
            </a:r>
            <a:r>
              <a:rPr lang="en-US" dirty="0" smtClean="0"/>
              <a:t> users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MPI-2: drive implementation performance, one-sided tools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MPI-3: motivate features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Interoperability: Increase resources available to application</a:t>
            </a:r>
          </a:p>
          <a:p>
            <a:pPr lvl="2"/>
            <a:r>
              <a:rPr lang="en-US" dirty="0" smtClean="0"/>
              <a:t>ARMCI/MPI share progress, buffer pinning, network and host resources</a:t>
            </a:r>
          </a:p>
          <a:p>
            <a:r>
              <a:rPr lang="en-US" b="1" i="1" dirty="0" smtClean="0"/>
              <a:t>Challenge</a:t>
            </a:r>
            <a:r>
              <a:rPr lang="en-US" dirty="0" smtClean="0"/>
              <a:t>: Mismatch between MPI-RMA and ARMCI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nwchem-mpi-sta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27748" y="1513332"/>
            <a:ext cx="1559052" cy="145846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nwchem-native-sta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56859" y="1513332"/>
            <a:ext cx="1559052" cy="145846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>
            <a:stCxn id="9" idx="3"/>
            <a:endCxn id="8" idx="1"/>
          </p:cNvCxnSpPr>
          <p:nvPr/>
        </p:nvCxnSpPr>
        <p:spPr bwMode="auto">
          <a:xfrm>
            <a:off x="6715911" y="2242566"/>
            <a:ext cx="411837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10160" y="1132348"/>
            <a:ext cx="78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59582" y="1132348"/>
            <a:ext cx="126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ARMCI-MPI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48" descr="MHEA28-XTC-e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898872"/>
            <a:ext cx="838200" cy="7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Remote Memory Access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Active and Passive target Modes</a:t>
            </a:r>
          </a:p>
          <a:p>
            <a:pPr lvl="1"/>
            <a:r>
              <a:rPr lang="en-US" dirty="0" smtClean="0"/>
              <a:t>Active: target participates</a:t>
            </a:r>
          </a:p>
          <a:p>
            <a:pPr lvl="1"/>
            <a:r>
              <a:rPr lang="en-US" dirty="0" smtClean="0"/>
              <a:t>Passive: target does not participate</a:t>
            </a:r>
          </a:p>
          <a:p>
            <a:endParaRPr lang="en-US" dirty="0" smtClean="0"/>
          </a:p>
          <a:p>
            <a:r>
              <a:rPr lang="en-US" dirty="0" smtClean="0"/>
              <a:t>Window: Expose memory for RMA</a:t>
            </a:r>
          </a:p>
          <a:p>
            <a:pPr lvl="1"/>
            <a:r>
              <a:rPr lang="en-US" dirty="0" smtClean="0"/>
              <a:t>Logical public and private copies</a:t>
            </a:r>
          </a:p>
          <a:p>
            <a:pPr lvl="1"/>
            <a:r>
              <a:rPr lang="en-US" dirty="0" smtClean="0"/>
              <a:t>Conservative data consistency model</a:t>
            </a:r>
          </a:p>
          <a:p>
            <a:endParaRPr lang="en-US" dirty="0" smtClean="0"/>
          </a:p>
          <a:p>
            <a:r>
              <a:rPr lang="en-US" dirty="0" smtClean="0"/>
              <a:t>Accesses must occur within an epoch</a:t>
            </a:r>
          </a:p>
          <a:p>
            <a:pPr lvl="1"/>
            <a:r>
              <a:rPr lang="en-US" dirty="0" err="1" smtClean="0"/>
              <a:t>Lock(window</a:t>
            </a:r>
            <a:r>
              <a:rPr lang="en-US" dirty="0" smtClean="0"/>
              <a:t>, rank) … </a:t>
            </a:r>
            <a:r>
              <a:rPr lang="en-US" dirty="0" err="1" smtClean="0"/>
              <a:t>Unlock(window</a:t>
            </a:r>
            <a:r>
              <a:rPr lang="en-US" dirty="0" smtClean="0"/>
              <a:t>, rank)</a:t>
            </a:r>
          </a:p>
          <a:p>
            <a:pPr lvl="1"/>
            <a:r>
              <a:rPr lang="en-US" dirty="0" smtClean="0"/>
              <a:t>Access mode can be exclusive or shared</a:t>
            </a:r>
          </a:p>
          <a:p>
            <a:pPr lvl="1"/>
            <a:r>
              <a:rPr lang="en-US" dirty="0" smtClean="0"/>
              <a:t>Operations are not ordered within an epoch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5139265" y="2513806"/>
            <a:ext cx="2286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6282265" y="3047206"/>
            <a:ext cx="13716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802596">
            <a:off x="6617921" y="2886489"/>
            <a:ext cx="87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Unlock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01265" y="989806"/>
            <a:ext cx="81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Rank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1001474"/>
            <a:ext cx="81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Rank 1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>
            <a:off x="6530615" y="2513012"/>
            <a:ext cx="2286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>
            <a:off x="6282265" y="2666206"/>
            <a:ext cx="13716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6282265" y="2285206"/>
            <a:ext cx="13716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6282265" y="1904206"/>
            <a:ext cx="13716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802596">
            <a:off x="6617921" y="2505489"/>
            <a:ext cx="87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Get(Y)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802596">
            <a:off x="6617922" y="2124489"/>
            <a:ext cx="87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Put(X)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802596">
            <a:off x="6617921" y="1743489"/>
            <a:ext cx="87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Lock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 bwMode="auto">
          <a:xfrm rot="10800000">
            <a:off x="5977465" y="1905000"/>
            <a:ext cx="228600" cy="12192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rot="10800000">
            <a:off x="6282265" y="3200400"/>
            <a:ext cx="1371600" cy="30480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802596">
            <a:off x="6383166" y="3291991"/>
            <a:ext cx="132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7848600" y="2684462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Public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48600" y="3903662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Private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cxnSp>
        <p:nvCxnSpPr>
          <p:cNvPr id="26" name="Straight Arrow Connector 25"/>
          <p:cNvCxnSpPr>
            <a:stCxn id="21" idx="2"/>
            <a:endCxn id="22" idx="0"/>
          </p:cNvCxnSpPr>
          <p:nvPr/>
        </p:nvCxnSpPr>
        <p:spPr bwMode="auto">
          <a:xfrm rot="5400000">
            <a:off x="8039100" y="3636962"/>
            <a:ext cx="533400" cy="158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94" descr="AMD-Unleashes-Hydra-8-Core-Competition-for-Nehalems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4665718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MPI-2 RMA “Separate” Memory Model</a:t>
            </a:r>
            <a:br>
              <a:rPr lang="en-US" dirty="0" smtClean="0"/>
            </a:br>
            <a:r>
              <a:rPr lang="en-US" sz="1800" dirty="0" smtClean="0">
                <a:solidFill>
                  <a:schemeClr val="tx1"/>
                </a:solidFill>
              </a:rPr>
              <a:t>Concurrent, conflicting accesses are erroneous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r>
              <a:rPr lang="en-US" dirty="0" smtClean="0"/>
              <a:t>Conservative, but extremely portable</a:t>
            </a:r>
          </a:p>
          <a:p>
            <a:r>
              <a:rPr lang="en-US" dirty="0" smtClean="0"/>
              <a:t>Compatible with non-coherent memory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148" descr="MHEA28-XTC-e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69385"/>
            <a:ext cx="838200" cy="7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81000" y="2154975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Public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" y="3374175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Private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 bwMode="auto">
          <a:xfrm rot="5400000">
            <a:off x="571500" y="3107475"/>
            <a:ext cx="533400" cy="158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4" descr="AMD-Unleashes-Hydra-8-Core-Competition-for-Nehalems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36231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2209800" y="2132806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09800" y="3352006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5" name="Straight Arrow Connector 14"/>
          <p:cNvCxnSpPr>
            <a:stCxn id="13" idx="2"/>
            <a:endCxn id="14" idx="0"/>
          </p:cNvCxnSpPr>
          <p:nvPr/>
        </p:nvCxnSpPr>
        <p:spPr bwMode="auto">
          <a:xfrm rot="5400000">
            <a:off x="2400300" y="3085306"/>
            <a:ext cx="533400" cy="158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-114300" y="3161506"/>
            <a:ext cx="3276600" cy="158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638800" y="2132806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38800" y="3352006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0" name="Straight Arrow Connector 19"/>
          <p:cNvCxnSpPr>
            <a:stCxn id="18" idx="2"/>
            <a:endCxn id="19" idx="0"/>
          </p:cNvCxnSpPr>
          <p:nvPr/>
        </p:nvCxnSpPr>
        <p:spPr bwMode="auto">
          <a:xfrm rot="5400000">
            <a:off x="5829300" y="3085306"/>
            <a:ext cx="533400" cy="158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7315200" y="2132806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15200" y="3352006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 bwMode="auto">
          <a:xfrm rot="5400000">
            <a:off x="7505700" y="3085306"/>
            <a:ext cx="533400" cy="158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2362200" y="2285206"/>
            <a:ext cx="4572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514600" y="2437606"/>
            <a:ext cx="4572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91200" y="2361406"/>
            <a:ext cx="4572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943600" y="3580606"/>
            <a:ext cx="4572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rot="5400000">
            <a:off x="2590800" y="1980406"/>
            <a:ext cx="685800" cy="2286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7" idx="0"/>
          </p:cNvCxnSpPr>
          <p:nvPr/>
        </p:nvCxnSpPr>
        <p:spPr bwMode="auto">
          <a:xfrm rot="16200000" flipV="1">
            <a:off x="2209800" y="1904206"/>
            <a:ext cx="533400" cy="2286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5638800" y="1980406"/>
            <a:ext cx="609600" cy="1524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5829300" y="4152106"/>
            <a:ext cx="685800" cy="1588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7391400" y="2209800"/>
            <a:ext cx="304800" cy="7699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543800" y="3580606"/>
            <a:ext cx="4572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rot="5400000" flipH="1" flipV="1">
            <a:off x="7468791" y="4189809"/>
            <a:ext cx="608806" cy="1588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981200" y="1143000"/>
            <a:ext cx="1375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source</a:t>
            </a:r>
          </a:p>
          <a:p>
            <a:pPr algn="ctr"/>
            <a:r>
              <a:rPr lang="en-US" dirty="0" smtClean="0"/>
              <a:t>Same epoch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3886200" y="2132806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886200" y="3352006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4" name="Straight Arrow Connector 53"/>
          <p:cNvCxnSpPr>
            <a:stCxn id="52" idx="2"/>
            <a:endCxn id="53" idx="0"/>
          </p:cNvCxnSpPr>
          <p:nvPr/>
        </p:nvCxnSpPr>
        <p:spPr bwMode="auto">
          <a:xfrm rot="5400000">
            <a:off x="4076700" y="3085306"/>
            <a:ext cx="533400" cy="1588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 bwMode="auto">
          <a:xfrm>
            <a:off x="4038600" y="2285206"/>
            <a:ext cx="4572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91000" y="2437606"/>
            <a:ext cx="4572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4267200" y="1980406"/>
            <a:ext cx="685800" cy="2286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55" idx="0"/>
          </p:cNvCxnSpPr>
          <p:nvPr/>
        </p:nvCxnSpPr>
        <p:spPr bwMode="auto">
          <a:xfrm rot="16200000" flipV="1">
            <a:off x="3886200" y="1904206"/>
            <a:ext cx="533400" cy="2286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3657600" y="137080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Diff. Sources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057400" y="2514600"/>
            <a:ext cx="3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60617" y="2514600"/>
            <a:ext cx="3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31138" y="2814935"/>
            <a:ext cx="3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98530" y="2819400"/>
            <a:ext cx="3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>
            <a:off x="7467600" y="1891906"/>
            <a:ext cx="457200" cy="1524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rot="16200000" flipV="1">
            <a:off x="7162800" y="1905000"/>
            <a:ext cx="457200" cy="1524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885785" y="4495800"/>
            <a:ext cx="5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452687" y="4495800"/>
            <a:ext cx="66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46" grpId="0" animBg="1"/>
      <p:bldP spid="47" grpId="0" animBg="1"/>
      <p:bldP spid="51" grpId="0"/>
      <p:bldP spid="52" grpId="0" animBg="1"/>
      <p:bldP spid="53" grpId="0" animBg="1"/>
      <p:bldP spid="55" grpId="0" animBg="1"/>
      <p:bldP spid="56" grpId="0" animBg="1"/>
      <p:bldP spid="59" grpId="0"/>
      <p:bldP spid="60" grpId="0"/>
      <p:bldP spid="61" grpId="0"/>
      <p:bldP spid="62" grpId="0"/>
      <p:bldP spid="63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ARMCI/MPI-RMA Mismatch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Shared data segment representation</a:t>
            </a:r>
          </a:p>
          <a:p>
            <a:pPr lvl="1"/>
            <a:r>
              <a:rPr lang="en-US" dirty="0" smtClean="0"/>
              <a:t>MPI: &lt;window, displacement&gt;, window rank</a:t>
            </a:r>
          </a:p>
          <a:p>
            <a:pPr lvl="1"/>
            <a:r>
              <a:rPr lang="en-US" dirty="0" smtClean="0"/>
              <a:t>ARMCI: &lt;address&gt;, absolute rank</a:t>
            </a:r>
          </a:p>
          <a:p>
            <a:pPr lvl="1">
              <a:buFont typeface="Lucida Grande"/>
              <a:buChar char="→"/>
            </a:pPr>
            <a:r>
              <a:rPr lang="en-US" dirty="0" smtClean="0"/>
              <a:t>Perform translation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consistency model</a:t>
            </a:r>
          </a:p>
          <a:p>
            <a:pPr lvl="1"/>
            <a:r>
              <a:rPr lang="en-US" dirty="0" smtClean="0"/>
              <a:t>ARMCI: Relaxed, location consistent for RMA, CCA undefined</a:t>
            </a:r>
          </a:p>
          <a:p>
            <a:pPr lvl="1"/>
            <a:r>
              <a:rPr lang="en-US" dirty="0" smtClean="0"/>
              <a:t>MPI: Explicit (lock and unlock), CCA error</a:t>
            </a:r>
          </a:p>
          <a:p>
            <a:pPr lvl="1">
              <a:buFont typeface="Lucida Grande"/>
              <a:buChar char="→"/>
            </a:pPr>
            <a:r>
              <a:rPr lang="en-US" dirty="0" smtClean="0"/>
              <a:t>Explicitly maintain consistency, avoid 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Translation: Global Memory Regions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4830763"/>
          </a:xfrm>
        </p:spPr>
        <p:txBody>
          <a:bodyPr/>
          <a:lstStyle/>
          <a:p>
            <a:r>
              <a:rPr lang="en-US" dirty="0" smtClean="0"/>
              <a:t>Translate between ARMCI</a:t>
            </a:r>
            <a:br>
              <a:rPr lang="en-US" dirty="0" smtClean="0"/>
            </a:br>
            <a:r>
              <a:rPr lang="en-US" dirty="0" smtClean="0"/>
              <a:t>and MPI shared data</a:t>
            </a:r>
            <a:br>
              <a:rPr lang="en-US" dirty="0" smtClean="0"/>
            </a:br>
            <a:r>
              <a:rPr lang="en-US" dirty="0" smtClean="0"/>
              <a:t>segment representations</a:t>
            </a:r>
          </a:p>
          <a:p>
            <a:pPr lvl="1"/>
            <a:r>
              <a:rPr lang="en-US" dirty="0" smtClean="0"/>
              <a:t>ARMCI: Array of base pointers</a:t>
            </a:r>
          </a:p>
          <a:p>
            <a:pPr lvl="1"/>
            <a:r>
              <a:rPr lang="en-US" dirty="0" smtClean="0"/>
              <a:t>MPI: Window object</a:t>
            </a:r>
            <a:endParaRPr lang="en-US" sz="800" dirty="0" smtClean="0"/>
          </a:p>
          <a:p>
            <a:r>
              <a:rPr lang="en-US" dirty="0" smtClean="0"/>
              <a:t>Translate between MPI</a:t>
            </a:r>
            <a:br>
              <a:rPr lang="en-US" dirty="0" smtClean="0"/>
            </a:br>
            <a:r>
              <a:rPr lang="en-US" dirty="0" smtClean="0"/>
              <a:t>and ARMCI ranks</a:t>
            </a:r>
          </a:p>
          <a:p>
            <a:pPr lvl="1"/>
            <a:r>
              <a:rPr lang="en-US" dirty="0" smtClean="0"/>
              <a:t>MPI: Window/</a:t>
            </a:r>
            <a:r>
              <a:rPr lang="en-US" dirty="0" err="1" smtClean="0"/>
              <a:t>comm</a:t>
            </a:r>
            <a:r>
              <a:rPr lang="en-US" dirty="0" smtClean="0"/>
              <a:t> rank</a:t>
            </a:r>
          </a:p>
          <a:p>
            <a:pPr lvl="1"/>
            <a:r>
              <a:rPr lang="en-US" dirty="0" smtClean="0"/>
              <a:t>ARMCI: Absolute rank</a:t>
            </a:r>
            <a:endParaRPr lang="en-US" sz="800" dirty="0" smtClean="0"/>
          </a:p>
          <a:p>
            <a:r>
              <a:rPr lang="en-US" dirty="0" smtClean="0"/>
              <a:t>Preserve MPI window semantics</a:t>
            </a:r>
          </a:p>
          <a:p>
            <a:pPr lvl="1"/>
            <a:r>
              <a:rPr lang="en-US" dirty="0" smtClean="0"/>
              <a:t>Manage access epochs</a:t>
            </a:r>
          </a:p>
          <a:p>
            <a:pPr lvl="1"/>
            <a:r>
              <a:rPr lang="en-US" dirty="0" smtClean="0"/>
              <a:t>Protect shared buffers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</p:nvPr>
        </p:nvGraphicFramePr>
        <p:xfrm>
          <a:off x="4648200" y="1295400"/>
          <a:ext cx="4038600" cy="19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800100"/>
                <a:gridCol w="800100"/>
                <a:gridCol w="457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0x6b7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0x7af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0x0c1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0x9d9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0x611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0x38b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0x659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0xa63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0x3f8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5943600" y="4038600"/>
            <a:ext cx="2133600" cy="1752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Allocation Metadata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MPI_Win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window;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int	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size[nproc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];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ARMCI_Group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grp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ARMCI_Mutex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rmw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…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rot="16200000" flipH="1">
            <a:off x="4343400" y="3429000"/>
            <a:ext cx="1828800" cy="1219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5791200" y="3124200"/>
            <a:ext cx="2133600" cy="838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926068"/>
            <a:ext cx="200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Absolute Process Id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0" y="2819400"/>
            <a:ext cx="1143000" cy="304800"/>
          </a:xfrm>
          <a:prstGeom prst="rect">
            <a:avLst/>
          </a:prstGeom>
          <a:noFill/>
          <a:ln w="25400" cmpd="sng">
            <a:prstDash val="dash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GMR: Shared Segment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724400" cy="4830763"/>
          </a:xfrm>
        </p:spPr>
        <p:txBody>
          <a:bodyPr/>
          <a:lstStyle/>
          <a:p>
            <a:pPr>
              <a:buNone/>
            </a:pPr>
            <a:r>
              <a:rPr lang="en-US" i="1" dirty="0" err="1" smtClean="0"/>
              <a:t>base[nproc</a:t>
            </a:r>
            <a:r>
              <a:rPr lang="en-US" i="1" dirty="0" smtClean="0"/>
              <a:t>] = </a:t>
            </a:r>
            <a:r>
              <a:rPr lang="en-US" i="1" dirty="0" err="1" smtClean="0"/>
              <a:t>ARMCI_Malloc(size</a:t>
            </a:r>
            <a:r>
              <a:rPr lang="en-US" i="1" dirty="0" smtClean="0"/>
              <a:t>, group)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000" dirty="0" smtClean="0"/>
              <a:t>All ranks can pass different size</a:t>
            </a:r>
          </a:p>
          <a:p>
            <a:r>
              <a:rPr lang="en-US" sz="2000" dirty="0" smtClean="0"/>
              <a:t>Size = 0 yields </a:t>
            </a:r>
            <a:r>
              <a:rPr lang="en-US" sz="2000" dirty="0" err="1" smtClean="0"/>
              <a:t>base[me</a:t>
            </a:r>
            <a:r>
              <a:rPr lang="en-US" sz="2000" dirty="0" smtClean="0"/>
              <a:t>] = NULL</a:t>
            </a:r>
          </a:p>
          <a:p>
            <a:r>
              <a:rPr lang="en-US" sz="2000" dirty="0" err="1" smtClean="0"/>
              <a:t>base[me</a:t>
            </a:r>
            <a:r>
              <a:rPr lang="en-US" sz="2000" dirty="0" smtClean="0"/>
              <a:t>] must be valid on node</a:t>
            </a:r>
          </a:p>
          <a:p>
            <a:r>
              <a:rPr lang="en-US" sz="2000" dirty="0" smtClean="0"/>
              <a:t>Solution: </a:t>
            </a:r>
            <a:r>
              <a:rPr lang="en-US" sz="2000" dirty="0" err="1" smtClean="0"/>
              <a:t>Allgather</a:t>
            </a:r>
            <a:r>
              <a:rPr lang="en-US" sz="2000" dirty="0" smtClean="0"/>
              <a:t> base pointers</a:t>
            </a:r>
          </a:p>
          <a:p>
            <a:endParaRPr lang="en-US" sz="1100" dirty="0" smtClean="0"/>
          </a:p>
          <a:p>
            <a:pPr>
              <a:buNone/>
            </a:pPr>
            <a:r>
              <a:rPr lang="en-US" i="1" dirty="0" err="1" smtClean="0"/>
              <a:t>ARMCI_Free(ptr</a:t>
            </a:r>
            <a:r>
              <a:rPr lang="en-US" i="1" dirty="0" smtClean="0"/>
              <a:t>)</a:t>
            </a:r>
          </a:p>
          <a:p>
            <a:endParaRPr lang="en-US" sz="800" dirty="0" smtClean="0"/>
          </a:p>
          <a:p>
            <a:r>
              <a:rPr lang="en-US" sz="2000" dirty="0" smtClean="0"/>
              <a:t>Need to find allocation and group</a:t>
            </a:r>
          </a:p>
          <a:p>
            <a:pPr lvl="1"/>
            <a:r>
              <a:rPr lang="en-US" sz="1800" dirty="0" smtClean="0"/>
              <a:t>Local process may pass NULL</a:t>
            </a:r>
          </a:p>
          <a:p>
            <a:r>
              <a:rPr lang="en-US" sz="2000" dirty="0" smtClean="0"/>
              <a:t>Solution: </a:t>
            </a:r>
            <a:r>
              <a:rPr lang="en-US" sz="1800" dirty="0" err="1" smtClean="0"/>
              <a:t>Allreduce</a:t>
            </a:r>
            <a:r>
              <a:rPr lang="en-US" sz="1800" dirty="0" smtClean="0"/>
              <a:t> to select leader</a:t>
            </a:r>
          </a:p>
          <a:p>
            <a:pPr lvl="1"/>
            <a:r>
              <a:rPr lang="en-US" sz="1800" dirty="0" smtClean="0"/>
              <a:t>Leader broadcasts their base pointer</a:t>
            </a:r>
          </a:p>
          <a:p>
            <a:pPr lvl="1"/>
            <a:r>
              <a:rPr lang="en-US" sz="1800" dirty="0" smtClean="0"/>
              <a:t>All can lookup the allocation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4648200" y="1295400"/>
          <a:ext cx="4038600" cy="19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800100"/>
                <a:gridCol w="800100"/>
                <a:gridCol w="457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0x6b7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0x7af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0x0c1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0x9d9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0x611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0x38b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0x659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0xa63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0x3f8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926068"/>
            <a:ext cx="200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Absolute Process Id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09912" y="1625601"/>
            <a:ext cx="4114800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14332" y="1998143"/>
            <a:ext cx="4114800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3" grpId="0" animBg="1"/>
      <p:bldP spid="11" grpId="0" animBg="1"/>
    </p:bldLst>
  </p:timing>
</p:sld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blue_2007.potx</Template>
  <TotalTime>1128</TotalTime>
  <Words>2635</Words>
  <Application>Microsoft Macintosh PowerPoint</Application>
  <PresentationFormat>On-screen Show (4:3)</PresentationFormat>
  <Paragraphs>566</Paragraphs>
  <Slides>35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blue_2007</vt:lpstr>
      <vt:lpstr>Supporting the Global Arrays PGAS Model Using MPI One-Sided Communication</vt:lpstr>
      <vt:lpstr>Global Arrays, a Global-View Data Model</vt:lpstr>
      <vt:lpstr>ARMCI: The Aggregate Remote Memory Copy Interface </vt:lpstr>
      <vt:lpstr>Implementing ARMCI</vt:lpstr>
      <vt:lpstr>MPI Remote Memory Access Interface</vt:lpstr>
      <vt:lpstr>MPI-2 RMA “Separate” Memory Model Concurrent, conflicting accesses are erroneous</vt:lpstr>
      <vt:lpstr>ARMCI/MPI-RMA Mismatch</vt:lpstr>
      <vt:lpstr>Translation: Global Memory Regions</vt:lpstr>
      <vt:lpstr>GMR: Shared Segment Allocation</vt:lpstr>
      <vt:lpstr>GMR: Preserving MPI local access semantics</vt:lpstr>
      <vt:lpstr>ARMCI Noncontiguous Operations: I/O Vector</vt:lpstr>
      <vt:lpstr>ARMCI Noncontiguous Operations: Strided</vt:lpstr>
      <vt:lpstr>Avoiding concurrent, conflicting accesses</vt:lpstr>
      <vt:lpstr>Additional ARMCI Operations</vt:lpstr>
      <vt:lpstr>Experimental Setup</vt:lpstr>
      <vt:lpstr>Impact of Interoperability</vt:lpstr>
      <vt:lpstr>Contiguous Communication Bandwidth (BG/P &amp; XE6)</vt:lpstr>
      <vt:lpstr>Strided Communication Bandwidth (BG/P)</vt:lpstr>
      <vt:lpstr>Strided Communication Benchmark (XE6)</vt:lpstr>
      <vt:lpstr>NWChem Performance (BG/P)</vt:lpstr>
      <vt:lpstr>NWChem Performance (XE6)</vt:lpstr>
      <vt:lpstr>Looking Forward to MPI-3 RMA</vt:lpstr>
      <vt:lpstr>Conclusions</vt:lpstr>
      <vt:lpstr>Slide 24</vt:lpstr>
      <vt:lpstr>Mutex Lock Algorithm</vt:lpstr>
      <vt:lpstr>Mutex Unlock Algorithm</vt:lpstr>
      <vt:lpstr>Slide 27</vt:lpstr>
      <vt:lpstr>Contiguous Microbenchmark (BG/P and XE6)</vt:lpstr>
      <vt:lpstr>Strided Communication Bandwidth (BG/P)</vt:lpstr>
      <vt:lpstr>Strided Communication Benchmark (XE6)</vt:lpstr>
      <vt:lpstr>Contiguous Microbenchmark (IB and XT5)</vt:lpstr>
      <vt:lpstr>Strided Bandwidth (IB)</vt:lpstr>
      <vt:lpstr>Strided Bandwidth (XT5)</vt:lpstr>
      <vt:lpstr>NWChem Performance (XT5)</vt:lpstr>
      <vt:lpstr>NWChem Performance (IB)</vt:lpstr>
    </vt:vector>
  </TitlesOfParts>
  <Manager/>
  <Company>Argonne National Laboratory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LANS Seminar Talk</dc:title>
  <dc:subject/>
  <dc:creator>James Dinan</dc:creator>
  <cp:keywords/>
  <dc:description/>
  <cp:lastModifiedBy>guestadmin</cp:lastModifiedBy>
  <cp:revision>145</cp:revision>
  <dcterms:created xsi:type="dcterms:W3CDTF">2012-05-23T05:10:33Z</dcterms:created>
  <dcterms:modified xsi:type="dcterms:W3CDTF">2012-05-23T05:16:07Z</dcterms:modified>
  <cp:category/>
</cp:coreProperties>
</file>