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434" r:id="rId2"/>
    <p:sldId id="416" r:id="rId3"/>
    <p:sldId id="431" r:id="rId4"/>
    <p:sldId id="417" r:id="rId5"/>
    <p:sldId id="418" r:id="rId6"/>
    <p:sldId id="419" r:id="rId7"/>
    <p:sldId id="420" r:id="rId8"/>
    <p:sldId id="421" r:id="rId9"/>
    <p:sldId id="422" r:id="rId10"/>
    <p:sldId id="435" r:id="rId11"/>
    <p:sldId id="423" r:id="rId12"/>
    <p:sldId id="424" r:id="rId13"/>
    <p:sldId id="425" r:id="rId14"/>
    <p:sldId id="426" r:id="rId15"/>
    <p:sldId id="427" r:id="rId16"/>
    <p:sldId id="432" r:id="rId17"/>
    <p:sldId id="433" r:id="rId18"/>
    <p:sldId id="430" r:id="rId1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FF00"/>
    <a:srgbClr val="E9EDF4"/>
    <a:srgbClr val="FF0000"/>
    <a:srgbClr val="00FFFF"/>
    <a:srgbClr val="FF00FF"/>
    <a:srgbClr val="FF9933"/>
    <a:srgbClr val="0000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42" autoAdjust="0"/>
    <p:restoredTop sz="83333" autoAdjust="0"/>
  </p:normalViewPr>
  <p:slideViewPr>
    <p:cSldViewPr>
      <p:cViewPr varScale="1">
        <p:scale>
          <a:sx n="90" d="100"/>
          <a:sy n="90" d="100"/>
        </p:scale>
        <p:origin x="-54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C7E1330E-F327-4243-BCDC-975FD4BCB85C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E373ACE7-A4F8-4453-BA50-F2364082DF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63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3BBD4845-DD0A-4EBE-8A64-6C61D0C8062C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37" tIns="46219" rIns="92437" bIns="462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0D6D6665-CA56-4E53-911B-0EF57003F7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80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6665-CA56-4E53-911B-0EF57003F70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3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-128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05920" y="381000"/>
            <a:ext cx="2098086" cy="496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705694-8E87-473C-B088-D97A63429BE2}" type="datetime4">
              <a:rPr lang="en-US" smtClean="0"/>
              <a:pPr/>
              <a:t>November 28,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Enabling Fast, Noncontiguous GPU Data Movement in Hybrid MPI+GPU Environments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46578-0491-4799-8A5C-B2A87C50D3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34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3F87B2-69E3-444A-AEA1-3AA11F32D2EB}" type="datetime4">
              <a:rPr lang="en-US" smtClean="0"/>
              <a:pPr/>
              <a:t>November 28,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Enabling Fast, Noncontiguous GPU Data Movement in Hybrid MPI+GPU Environments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46578-0491-4799-8A5C-B2A87C50D3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22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27,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Enabling Fast, Noncontiguous GPU Data Movement in Hybrid MPI+GPU Environments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46578-0491-4799-8A5C-B2A87C50D3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66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6A744-979E-4F6E-8F9C-4647CF85CE6D}" type="datetime4">
              <a:rPr lang="en-US" smtClean="0"/>
              <a:pPr/>
              <a:t>November 28,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Enabling Fast, Noncontiguous GPU Data Movement in Hybrid MPI+GPU Environments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46578-0491-4799-8A5C-B2A87C50D3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26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BA8504-7EEF-4C78-BCAB-02D43ED1B689}" type="datetime4">
              <a:rPr lang="en-US" smtClean="0"/>
              <a:pPr/>
              <a:t>November 28,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Enabling Fast, Noncontiguous GPU Data Movement in Hybrid MPI+GPU Environments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46578-0491-4799-8A5C-B2A87C50D3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19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BA029F-CE98-42B4-BDEA-7F2FCC8E9F68}" type="datetime4">
              <a:rPr lang="en-US" smtClean="0"/>
              <a:pPr/>
              <a:t>November 28,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Enabling Fast, Noncontiguous GPU Data Movement in Hybrid MPI+GPU Environments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46578-0491-4799-8A5C-B2A87C50D3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39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F1C28B-F28B-4CA0-B705-CC3CB686F7EC}" type="datetime4">
              <a:rPr lang="en-US" smtClean="0"/>
              <a:pPr/>
              <a:t>November 28,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Enabling Fast, Noncontiguous GPU Data Movement in Hybrid MPI+GPU Environments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46578-0491-4799-8A5C-B2A87C50D3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91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EE52BB-207F-441C-900B-5365CFEAAFD5}" type="datetime4">
              <a:rPr lang="en-US" smtClean="0"/>
              <a:pPr/>
              <a:t>November 28,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Enabling Fast, Noncontiguous GPU Data Movement in Hybrid MPI+GPU Environments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46578-0491-4799-8A5C-B2A87C50D3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82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2ADD8-4525-40E2-BAF2-2116B8F0342D}" type="datetime4">
              <a:rPr lang="en-US" smtClean="0"/>
              <a:pPr/>
              <a:t>November 28,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Enabling Fast, Noncontiguous GPU Data Movement in Hybrid MPI+GPU Environments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46578-0491-4799-8A5C-B2A87C50D3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81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D6E068-3755-4A4B-A14B-0EBC82FE9CF1}" type="datetime4">
              <a:rPr lang="en-US" smtClean="0"/>
              <a:pPr/>
              <a:t>November 28,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Enabling Fast, Noncontiguous GPU Data Movement in Hybrid MPI+GPU Environments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46578-0491-4799-8A5C-B2A87C50D3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36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5" descr="slide footer_blue_646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91200" y="6597672"/>
            <a:ext cx="13716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 dirty="0" smtClean="0"/>
              <a:t>September 27,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6324600"/>
            <a:ext cx="46180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r>
              <a:rPr lang="en-US" dirty="0" smtClean="0"/>
              <a:t>Enabling Fast, Noncontiguous GPU Data Movement in Hybrid MPI+GPU Environments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12546578-0491-4799-8A5C-B2A87C50D3B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685800" y="6306243"/>
            <a:ext cx="28261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/>
              <a:t>Contact: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Pavan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Balaji</a:t>
            </a:r>
            <a:r>
              <a:rPr lang="en-US" sz="1200" baseline="0" dirty="0" smtClean="0"/>
              <a:t> (balaji@mcs.anl.gov)</a:t>
            </a:r>
            <a:endParaRPr lang="en-US" sz="1200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239000" y="6583242"/>
            <a:ext cx="1143000" cy="270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2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2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2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2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2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2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2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2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Wingdings" pitchFamily="-128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Enabling Fast, Noncontiguous GPU Data Movement in Hybrid MPI+GPU Environments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5838" y="3429000"/>
            <a:ext cx="3281362" cy="1752600"/>
          </a:xfrm>
        </p:spPr>
        <p:txBody>
          <a:bodyPr/>
          <a:lstStyle/>
          <a:p>
            <a:r>
              <a:rPr lang="en-US" dirty="0" smtClean="0"/>
              <a:t>John Jenkins, </a:t>
            </a:r>
            <a:r>
              <a:rPr lang="en-US" dirty="0" err="1" smtClean="0"/>
              <a:t>Nagiza</a:t>
            </a:r>
            <a:r>
              <a:rPr lang="en-US" dirty="0" smtClean="0"/>
              <a:t> </a:t>
            </a:r>
            <a:r>
              <a:rPr lang="en-US" dirty="0" err="1" smtClean="0"/>
              <a:t>Samatova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James </a:t>
            </a:r>
            <a:r>
              <a:rPr lang="en-US" dirty="0" err="1" smtClean="0"/>
              <a:t>Dinan</a:t>
            </a:r>
            <a:r>
              <a:rPr lang="en-US" dirty="0" smtClean="0"/>
              <a:t>, </a:t>
            </a:r>
            <a:r>
              <a:rPr lang="en-US" dirty="0" err="1" smtClean="0"/>
              <a:t>Pavan</a:t>
            </a:r>
            <a:r>
              <a:rPr lang="en-US" dirty="0" smtClean="0"/>
              <a:t> </a:t>
            </a:r>
            <a:r>
              <a:rPr lang="en-US" dirty="0" err="1" smtClean="0"/>
              <a:t>Balaji</a:t>
            </a:r>
            <a:r>
              <a:rPr lang="en-US" dirty="0" smtClean="0"/>
              <a:t>, Rajeev Thakur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4648200" y="3429000"/>
            <a:ext cx="3281362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-128" charset="2"/>
              <a:buNone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- North Carolina State University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- Argonne National Laboratory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6293" y="6324600"/>
            <a:ext cx="1808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IEEE Cluster 2012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6347637"/>
            <a:ext cx="4149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Contact: </a:t>
            </a:r>
            <a:r>
              <a:rPr lang="en-US" dirty="0" err="1" smtClean="0"/>
              <a:t>Pavan</a:t>
            </a:r>
            <a:r>
              <a:rPr lang="en-US" dirty="0" smtClean="0"/>
              <a:t> </a:t>
            </a:r>
            <a:r>
              <a:rPr lang="en-US" dirty="0" err="1" smtClean="0"/>
              <a:t>Balaji</a:t>
            </a:r>
            <a:r>
              <a:rPr lang="en-US" dirty="0" smtClean="0"/>
              <a:t> (balaji@mcs.anl.gov)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58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</a:t>
            </a:r>
            <a:r>
              <a:rPr lang="en-US" dirty="0" err="1" smtClean="0"/>
              <a:t>Datatypes</a:t>
            </a:r>
            <a:r>
              <a:rPr lang="en-US" dirty="0" smtClean="0"/>
              <a:t> Representation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C28B-F28B-4CA0-B705-CC3CB686F7EC}" type="datetime4">
              <a:rPr lang="en-US" smtClean="0"/>
              <a:pPr/>
              <a:t>November 28, 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Enabling Fast, Noncontiguous GPU Data Movement in Hybrid MPI+GPU Environments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46578-0491-4799-8A5C-B2A87C50D3B3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399756"/>
              </p:ext>
            </p:extLst>
          </p:nvPr>
        </p:nvGraphicFramePr>
        <p:xfrm>
          <a:off x="1524000" y="817880"/>
          <a:ext cx="6096000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Fixed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Variable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Common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count, size, extent,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#primitives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Contig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Vector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stride,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blocklength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Indexed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lookaside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offset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blocklengths</a:t>
                      </a:r>
                      <a:r>
                        <a:rPr lang="en-US" dirty="0" smtClean="0"/>
                        <a:t>, displacements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Struct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lookaside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offset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blocklengths</a:t>
                      </a:r>
                      <a:r>
                        <a:rPr lang="en-US" dirty="0" smtClean="0"/>
                        <a:t>, displacements,</a:t>
                      </a:r>
                      <a:r>
                        <a:rPr lang="en-US" baseline="0" dirty="0" smtClean="0"/>
                        <a:t> types, child type IDs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Subarray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dimensions,</a:t>
                      </a:r>
                    </a:p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lookaside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offset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 offsets,</a:t>
                      </a:r>
                      <a:r>
                        <a:rPr lang="en-US" baseline="0" dirty="0" smtClean="0"/>
                        <a:t> sizes, </a:t>
                      </a:r>
                      <a:r>
                        <a:rPr lang="en-US" baseline="0" dirty="0" err="1" smtClean="0"/>
                        <a:t>subsizes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 bwMode="auto">
          <a:xfrm>
            <a:off x="2057400" y="5410200"/>
            <a:ext cx="1676400" cy="381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-128" charset="0"/>
              </a:rPr>
              <a:t>inorder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-128" charset="0"/>
              </a:rPr>
              <a:t> buffer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-128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572000" y="5410200"/>
            <a:ext cx="2362200" cy="381000"/>
          </a:xfrm>
          <a:prstGeom prst="round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-128" charset="0"/>
              </a:rPr>
              <a:t>lookaside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-128" charset="0"/>
              </a:rPr>
              <a:t> buffer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-128" charset="0"/>
            </a:endParaRPr>
          </a:p>
        </p:txBody>
      </p:sp>
      <p:cxnSp>
        <p:nvCxnSpPr>
          <p:cNvPr id="14" name="Straight Arrow Connector 13"/>
          <p:cNvCxnSpPr>
            <a:endCxn id="9" idx="0"/>
          </p:cNvCxnSpPr>
          <p:nvPr/>
        </p:nvCxnSpPr>
        <p:spPr bwMode="auto">
          <a:xfrm flipH="1">
            <a:off x="2895600" y="5029200"/>
            <a:ext cx="1676400" cy="38100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>
            <a:endCxn id="10" idx="0"/>
          </p:cNvCxnSpPr>
          <p:nvPr/>
        </p:nvCxnSpPr>
        <p:spPr bwMode="auto">
          <a:xfrm flipH="1">
            <a:off x="5753100" y="5029200"/>
            <a:ext cx="800100" cy="38100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1651798" y="5890069"/>
            <a:ext cx="2487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cache in shared memory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09298" y="5890437"/>
            <a:ext cx="225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cache if enough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44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/>
              <a:t> </a:t>
            </a:r>
            <a:r>
              <a:rPr lang="en-US" dirty="0" smtClean="0"/>
              <a:t>Processing Summary by Type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27, 2012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Enabling Fast, Noncontiguous GPU Data Movement in Hybrid MPI+GPU Environments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46578-0491-4799-8A5C-B2A87C50D3B3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867494"/>
              </p:ext>
            </p:extLst>
          </p:nvPr>
        </p:nvGraphicFramePr>
        <p:xfrm>
          <a:off x="381000" y="1397000"/>
          <a:ext cx="84582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Datatype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Properties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Complexity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contiguous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“chunk” of </a:t>
                      </a:r>
                      <a:r>
                        <a:rPr lang="en-US" dirty="0" err="1" smtClean="0"/>
                        <a:t>datatypes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strided</a:t>
                      </a:r>
                      <a:r>
                        <a:rPr lang="en-US" dirty="0" smtClean="0"/>
                        <a:t> array of </a:t>
                      </a:r>
                      <a:r>
                        <a:rPr lang="en-US" dirty="0" err="1" smtClean="0"/>
                        <a:t>datatypes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subarray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n</a:t>
                      </a:r>
                      <a:r>
                        <a:rPr lang="en-US" i="0" dirty="0" smtClean="0"/>
                        <a:t>-dimensional matrix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</a:t>
                      </a:r>
                      <a:r>
                        <a:rPr lang="en-US" i="1" dirty="0" smtClean="0"/>
                        <a:t>n</a:t>
                      </a:r>
                      <a:r>
                        <a:rPr lang="en-US" i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compute flat</a:t>
                      </a:r>
                      <a:r>
                        <a:rPr lang="en-US" baseline="0" dirty="0" smtClean="0"/>
                        <a:t> array index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indexed, </a:t>
                      </a:r>
                      <a:r>
                        <a:rPr lang="en-US" dirty="0" err="1" smtClean="0"/>
                        <a:t>struct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b </a:t>
                      </a:r>
                      <a:r>
                        <a:rPr lang="en-US" dirty="0" smtClean="0"/>
                        <a:t>pairs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dirty="0" err="1" smtClean="0"/>
                        <a:t>blocklengths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displacements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O(log(</a:t>
                      </a:r>
                      <a:r>
                        <a:rPr lang="en-US" i="1" dirty="0" smtClean="0"/>
                        <a:t>b</a:t>
                      </a:r>
                      <a:r>
                        <a:rPr lang="en-US" dirty="0" smtClean="0"/>
                        <a:t>))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binary search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Benchmarking -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27, 2012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Enabling Fast, Noncontiguous GPU Data Movement in Hybrid MPI+GPU Environments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46578-0491-4799-8A5C-B2A87C50D3B3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334400"/>
              </p:ext>
            </p:extLst>
          </p:nvPr>
        </p:nvGraphicFramePr>
        <p:xfrm>
          <a:off x="304800" y="1397000"/>
          <a:ext cx="8458200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44231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Datatype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CUDA </a:t>
                      </a:r>
                      <a:r>
                        <a:rPr lang="en-US" dirty="0" err="1" smtClean="0"/>
                        <a:t>Impl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442319">
                <a:tc>
                  <a:txBody>
                    <a:bodyPr/>
                    <a:lstStyle/>
                    <a:p>
                      <a:r>
                        <a:rPr lang="en-US" dirty="0" smtClean="0"/>
                        <a:t>2D-vector*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cudaMemcpy2D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</a:t>
                      </a:r>
                      <a:endParaRPr lang="en-US" dirty="0"/>
                    </a:p>
                  </a:txBody>
                  <a:tcPr/>
                </a:tc>
              </a:tr>
              <a:tr h="763454">
                <a:tc>
                  <a:txBody>
                    <a:bodyPr/>
                    <a:lstStyle/>
                    <a:p>
                      <a:r>
                        <a:rPr lang="en-US" dirty="0" smtClean="0"/>
                        <a:t>4D-subarray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Iterative</a:t>
                      </a:r>
                      <a:r>
                        <a:rPr lang="en-US" baseline="0" dirty="0" smtClean="0"/>
                        <a:t/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cudaMemcpy3D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Cannot be represented</a:t>
                      </a:r>
                      <a:r>
                        <a:rPr lang="en-US" baseline="0" dirty="0" smtClean="0"/>
                        <a:t> by vector type</a:t>
                      </a:r>
                      <a:endParaRPr lang="en-US" dirty="0"/>
                    </a:p>
                  </a:txBody>
                  <a:tcPr/>
                </a:tc>
              </a:tr>
              <a:tr h="763454">
                <a:tc>
                  <a:txBody>
                    <a:bodyPr/>
                    <a:lstStyle/>
                    <a:p>
                      <a:r>
                        <a:rPr lang="en-US" dirty="0" smtClean="0"/>
                        <a:t>indexed*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cudaMemcpy</a:t>
                      </a:r>
                      <a:r>
                        <a:rPr lang="en-US" dirty="0" smtClean="0"/>
                        <a:t> per-block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Irregular,</a:t>
                      </a:r>
                      <a:r>
                        <a:rPr lang="en-US" baseline="0" dirty="0" smtClean="0"/>
                        <a:t> does not map to CUDA well</a:t>
                      </a:r>
                      <a:endParaRPr lang="en-US" dirty="0"/>
                    </a:p>
                  </a:txBody>
                  <a:tcPr/>
                </a:tc>
              </a:tr>
              <a:tr h="763454">
                <a:tc>
                  <a:txBody>
                    <a:bodyPr/>
                    <a:lstStyle/>
                    <a:p>
                      <a:r>
                        <a:rPr lang="en-US" dirty="0" smtClean="0"/>
                        <a:t>“C-style” </a:t>
                      </a:r>
                      <a:r>
                        <a:rPr lang="en-US" dirty="0" err="1" smtClean="0"/>
                        <a:t>struct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cudaMemcpy</a:t>
                      </a:r>
                      <a:r>
                        <a:rPr lang="en-US" baseline="0" dirty="0" smtClean="0"/>
                        <a:t> per-extent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Thread branch</a:t>
                      </a:r>
                      <a:r>
                        <a:rPr lang="en-US" baseline="0" dirty="0" smtClean="0"/>
                        <a:t> divergence on read/write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0" y="5029200"/>
            <a:ext cx="4531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aligned on CUDA-optimized byte-boundaries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64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– CUDA DMA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Vector </a:t>
            </a:r>
            <a:r>
              <a:rPr lang="en-US" dirty="0" smtClean="0"/>
              <a:t>– depends on parameterization</a:t>
            </a:r>
          </a:p>
          <a:p>
            <a:r>
              <a:rPr lang="en-US" b="1" dirty="0" err="1" smtClean="0"/>
              <a:t>Subarray</a:t>
            </a:r>
            <a:r>
              <a:rPr lang="en-US" dirty="0" smtClean="0"/>
              <a:t> – latency aggregated in CUDA calls</a:t>
            </a:r>
          </a:p>
          <a:p>
            <a:r>
              <a:rPr lang="en-US" b="1" dirty="0" smtClean="0"/>
              <a:t>Irregular types </a:t>
            </a:r>
            <a:r>
              <a:rPr lang="en-US" dirty="0" smtClean="0"/>
              <a:t>– huge speedup (no reasonable CUDA equivalent)</a:t>
            </a:r>
          </a:p>
          <a:p>
            <a:r>
              <a:rPr lang="en-US" b="1" dirty="0" smtClean="0"/>
              <a:t>Overhead</a:t>
            </a:r>
            <a:r>
              <a:rPr lang="en-US" dirty="0" smtClean="0"/>
              <a:t> – a few </a:t>
            </a:r>
            <a:r>
              <a:rPr lang="el-GR" dirty="0" smtClean="0"/>
              <a:t>μ</a:t>
            </a:r>
            <a:r>
              <a:rPr lang="en-US" dirty="0" smtClean="0"/>
              <a:t>s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27, 2012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Enabling Fast, Noncontiguous GPU Data Movement in Hybrid MPI+GPU Environments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46578-0491-4799-8A5C-B2A87C50D3B3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295400"/>
            <a:ext cx="4554583" cy="228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599" y="3753293"/>
            <a:ext cx="4554583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40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– Vector Parameterizations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CUDA performs best on multiples of 64 bytes</a:t>
            </a:r>
          </a:p>
          <a:p>
            <a:r>
              <a:rPr lang="en-US" dirty="0" smtClean="0"/>
              <a:t>CUDA performs poorly otherwise</a:t>
            </a:r>
          </a:p>
          <a:p>
            <a:r>
              <a:rPr lang="en-US" dirty="0" smtClean="0"/>
              <a:t>Same goes for vector stride (not shown)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27, 2012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Enabling Fast, Noncontiguous GPU Data Movement in Hybrid MPI+GPU Environments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46578-0491-4799-8A5C-B2A87C50D3B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057400"/>
            <a:ext cx="4154557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44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Comparison – Vector Communication (Ping Pong)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CUDA DMA</a:t>
            </a:r>
            <a:r>
              <a:rPr lang="en-US" dirty="0" smtClean="0"/>
              <a:t> best for small buffers, large blocks.</a:t>
            </a:r>
          </a:p>
          <a:p>
            <a:pPr lvl="1"/>
            <a:r>
              <a:rPr lang="en-US" b="1" dirty="0" smtClean="0"/>
              <a:t>NOTE: </a:t>
            </a:r>
            <a:r>
              <a:rPr lang="en-US" dirty="0" smtClean="0"/>
              <a:t>data laid out to be CUDA-optimal</a:t>
            </a:r>
          </a:p>
          <a:p>
            <a:r>
              <a:rPr lang="en-US" b="1" dirty="0" smtClean="0"/>
              <a:t>Packing kernel</a:t>
            </a:r>
            <a:r>
              <a:rPr lang="en-US" dirty="0" smtClean="0"/>
              <a:t> best for larger buffers, small blocks</a:t>
            </a:r>
          </a:p>
          <a:p>
            <a:r>
              <a:rPr lang="en-US" b="1" dirty="0" smtClean="0"/>
              <a:t>MVAPICH</a:t>
            </a:r>
            <a:r>
              <a:rPr lang="en-US" dirty="0" smtClean="0"/>
              <a:t> – serialized packing, </a:t>
            </a:r>
            <a:r>
              <a:rPr lang="en-US" dirty="0" err="1" smtClean="0"/>
              <a:t>PCIe</a:t>
            </a:r>
            <a:r>
              <a:rPr lang="en-US" dirty="0" smtClean="0"/>
              <a:t> (ours fully pipelined through zero-copy)</a:t>
            </a:r>
          </a:p>
          <a:p>
            <a:pPr lvl="1"/>
            <a:r>
              <a:rPr lang="en-US" dirty="0" smtClean="0"/>
              <a:t>Performance doesn’t carry over to other </a:t>
            </a:r>
            <a:r>
              <a:rPr lang="en-US" dirty="0" err="1" smtClean="0"/>
              <a:t>datatypes</a:t>
            </a:r>
            <a:r>
              <a:rPr lang="en-US" dirty="0" smtClean="0"/>
              <a:t> – tied to CUDA DMA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27, 2012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Enabling Fast, Noncontiguous GPU Data Movement in Hybrid MPI+GPU Environments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46578-0491-4799-8A5C-B2A87C50D3B3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112520"/>
            <a:ext cx="3962400" cy="27736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733800"/>
            <a:ext cx="3962400" cy="277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50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Contention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27, 2012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Enabling Fast, Noncontiguous GPU Data Movement in Hybrid MPI+GPU Environments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46578-0491-4799-8A5C-B2A87C50D3B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27321" y="2929680"/>
            <a:ext cx="1675439" cy="1304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404040"/>
                </a:solidFill>
                <a:latin typeface="Bitstream Vera Sans" pitchFamily="34"/>
                <a:ea typeface="DejaVu Sans" pitchFamily="2"/>
                <a:cs typeface="DejaVu Sans" pitchFamily="2"/>
              </a:rPr>
              <a:t>CPU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2601" y="3059640"/>
            <a:ext cx="1652760" cy="46512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10"/>
              <a:gd name="f12" fmla="val f9"/>
              <a:gd name="f13" fmla="+- 21600 0 f10"/>
              <a:gd name="f14" fmla="*/ f9 f7 1"/>
              <a:gd name="f15" fmla="*/ f10 f8 1"/>
              <a:gd name="f16" fmla="*/ 0 f7 1"/>
              <a:gd name="f17" fmla="+- 21600 0 f12"/>
              <a:gd name="f18" fmla="*/ f13 f8 1"/>
              <a:gd name="f19" fmla="*/ f11 f8 1"/>
              <a:gd name="f20" fmla="*/ f17 f11 1"/>
              <a:gd name="f21" fmla="*/ f20 1 10800"/>
              <a:gd name="f22" fmla="+- f12 f21 0"/>
              <a:gd name="f23" fmla="*/ f22 f7 1"/>
            </a:gdLst>
            <a:ahLst>
              <a:ahXY gdRefX="f0" minX="f4" maxX="f5" gdRefY="f1" minY="f4" maxY="f6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23" b="f18"/>
            <a:pathLst>
              <a:path w="21600" h="21600">
                <a:moveTo>
                  <a:pt x="f4" y="f11"/>
                </a:moveTo>
                <a:lnTo>
                  <a:pt x="f12" y="f11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3"/>
                </a:lnTo>
                <a:lnTo>
                  <a:pt x="f4" y="f13"/>
                </a:lnTo>
                <a:close/>
              </a:path>
            </a:pathLst>
          </a:custGeom>
          <a:solidFill>
            <a:srgbClr val="8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40404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11" name="Freeform 10"/>
          <p:cNvSpPr/>
          <p:nvPr/>
        </p:nvSpPr>
        <p:spPr>
          <a:xfrm flipH="1">
            <a:off x="2788561" y="3707280"/>
            <a:ext cx="1652760" cy="46512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10"/>
              <a:gd name="f12" fmla="val f9"/>
              <a:gd name="f13" fmla="+- 21600 0 f10"/>
              <a:gd name="f14" fmla="*/ f9 f7 1"/>
              <a:gd name="f15" fmla="*/ f10 f8 1"/>
              <a:gd name="f16" fmla="*/ 0 f7 1"/>
              <a:gd name="f17" fmla="+- 21600 0 f12"/>
              <a:gd name="f18" fmla="*/ f13 f8 1"/>
              <a:gd name="f19" fmla="*/ f11 f8 1"/>
              <a:gd name="f20" fmla="*/ f17 f11 1"/>
              <a:gd name="f21" fmla="*/ f20 1 10800"/>
              <a:gd name="f22" fmla="+- f12 f21 0"/>
              <a:gd name="f23" fmla="*/ f22 f7 1"/>
            </a:gdLst>
            <a:ahLst>
              <a:ahXY gdRefX="f0" minX="f4" maxX="f5" gdRefY="f1" minY="f4" maxY="f6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23" b="f18"/>
            <a:pathLst>
              <a:path w="21600" h="21600">
                <a:moveTo>
                  <a:pt x="f4" y="f11"/>
                </a:moveTo>
                <a:lnTo>
                  <a:pt x="f12" y="f11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3"/>
                </a:lnTo>
                <a:lnTo>
                  <a:pt x="f4" y="f13"/>
                </a:lnTo>
                <a:close/>
              </a:path>
            </a:pathLst>
          </a:custGeom>
          <a:solidFill>
            <a:srgbClr val="8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40404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5106961" y="2929320"/>
            <a:ext cx="3609719" cy="1304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b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404040"/>
                </a:solidFill>
                <a:latin typeface="Bitstream Vera Sans" pitchFamily="34"/>
                <a:ea typeface="DejaVu Sans" pitchFamily="2"/>
                <a:cs typeface="DejaVu Sans" pitchFamily="2"/>
              </a:rPr>
              <a:t>GPU</a:t>
            </a:r>
          </a:p>
        </p:txBody>
      </p:sp>
      <p:sp>
        <p:nvSpPr>
          <p:cNvPr id="13" name="Freeform 12"/>
          <p:cNvSpPr/>
          <p:nvPr/>
        </p:nvSpPr>
        <p:spPr>
          <a:xfrm>
            <a:off x="5307841" y="3071160"/>
            <a:ext cx="568080" cy="38736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8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40404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027480" y="3070800"/>
            <a:ext cx="568080" cy="38736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8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40404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6747121" y="3070440"/>
            <a:ext cx="568080" cy="38736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8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40404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7466760" y="3070080"/>
            <a:ext cx="568080" cy="38736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8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40404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17" name="TextBox 10"/>
          <p:cNvSpPr txBox="1"/>
          <p:nvPr/>
        </p:nvSpPr>
        <p:spPr>
          <a:xfrm>
            <a:off x="2572561" y="2283480"/>
            <a:ext cx="2564279" cy="36467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i="0" u="none" strike="noStrike" baseline="0">
                <a:ln>
                  <a:noFill/>
                </a:ln>
                <a:solidFill>
                  <a:srgbClr val="404040"/>
                </a:solidFill>
                <a:latin typeface="Bitstream Vera Sans" pitchFamily="34"/>
                <a:ea typeface="DejaVu Sans" pitchFamily="2"/>
                <a:cs typeface="DejaVu Sans" pitchFamily="2"/>
              </a:rPr>
              <a:t>PCI-e (full duplex)</a:t>
            </a:r>
          </a:p>
        </p:txBody>
      </p:sp>
      <p:sp>
        <p:nvSpPr>
          <p:cNvPr id="18" name="TextBox 11"/>
          <p:cNvSpPr txBox="1"/>
          <p:nvPr/>
        </p:nvSpPr>
        <p:spPr>
          <a:xfrm>
            <a:off x="5524921" y="2283840"/>
            <a:ext cx="2285640" cy="36467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i="0" u="none" strike="noStrike" baseline="0">
                <a:ln>
                  <a:noFill/>
                </a:ln>
                <a:solidFill>
                  <a:srgbClr val="404040"/>
                </a:solidFill>
                <a:latin typeface="Bitstream Vera Sans" pitchFamily="34"/>
                <a:ea typeface="DejaVu Sans" pitchFamily="2"/>
                <a:cs typeface="DejaVu Sans" pitchFamily="2"/>
              </a:rPr>
              <a:t>SMs</a:t>
            </a:r>
          </a:p>
        </p:txBody>
      </p:sp>
      <p:cxnSp>
        <p:nvCxnSpPr>
          <p:cNvPr id="19" name="Straight Arrow Connector 18"/>
          <p:cNvCxnSpPr>
            <a:stCxn id="18" idx="2"/>
            <a:endCxn id="13" idx="0"/>
          </p:cNvCxnSpPr>
          <p:nvPr/>
        </p:nvCxnSpPr>
        <p:spPr>
          <a:xfrm flipH="1">
            <a:off x="5591881" y="2648519"/>
            <a:ext cx="1075860" cy="422641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20" name="Straight Arrow Connector 19"/>
          <p:cNvCxnSpPr>
            <a:stCxn id="18" idx="2"/>
            <a:endCxn id="14" idx="0"/>
          </p:cNvCxnSpPr>
          <p:nvPr/>
        </p:nvCxnSpPr>
        <p:spPr>
          <a:xfrm flipH="1">
            <a:off x="6311520" y="2648519"/>
            <a:ext cx="356221" cy="422281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21" name="Straight Arrow Connector 20"/>
          <p:cNvCxnSpPr>
            <a:stCxn id="18" idx="2"/>
            <a:endCxn id="15" idx="0"/>
          </p:cNvCxnSpPr>
          <p:nvPr/>
        </p:nvCxnSpPr>
        <p:spPr>
          <a:xfrm>
            <a:off x="6667741" y="2648519"/>
            <a:ext cx="363420" cy="421921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22" name="Straight Arrow Connector 21"/>
          <p:cNvCxnSpPr>
            <a:stCxn id="18" idx="2"/>
            <a:endCxn id="16" idx="0"/>
          </p:cNvCxnSpPr>
          <p:nvPr/>
        </p:nvCxnSpPr>
        <p:spPr>
          <a:xfrm>
            <a:off x="6667741" y="2648519"/>
            <a:ext cx="1083059" cy="421561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23" name="TextBox 16"/>
          <p:cNvSpPr txBox="1"/>
          <p:nvPr/>
        </p:nvSpPr>
        <p:spPr>
          <a:xfrm>
            <a:off x="3191401" y="5067360"/>
            <a:ext cx="2841120" cy="3952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i="0" u="none" strike="noStrike" baseline="0">
                <a:ln>
                  <a:noFill/>
                </a:ln>
                <a:solidFill>
                  <a:srgbClr val="404040"/>
                </a:solidFill>
                <a:latin typeface="Bitstream Vera Sans" pitchFamily="34"/>
                <a:ea typeface="DejaVu Sans" pitchFamily="2"/>
                <a:cs typeface="DejaVu Sans" pitchFamily="2"/>
              </a:rPr>
              <a:t>Contention Point!</a:t>
            </a:r>
          </a:p>
        </p:txBody>
      </p:sp>
      <p:cxnSp>
        <p:nvCxnSpPr>
          <p:cNvPr id="24" name="Straight Arrow Connector 23"/>
          <p:cNvCxnSpPr>
            <a:stCxn id="23" idx="0"/>
            <a:endCxn id="11" idx="2"/>
          </p:cNvCxnSpPr>
          <p:nvPr/>
        </p:nvCxnSpPr>
        <p:spPr>
          <a:xfrm flipH="1" flipV="1">
            <a:off x="3614941" y="4172400"/>
            <a:ext cx="997020" cy="89496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25" name="TextBox 18"/>
          <p:cNvSpPr txBox="1"/>
          <p:nvPr/>
        </p:nvSpPr>
        <p:spPr>
          <a:xfrm>
            <a:off x="5243401" y="1395359"/>
            <a:ext cx="2841120" cy="3952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i="0" u="none" strike="noStrike" baseline="0">
                <a:ln>
                  <a:noFill/>
                </a:ln>
                <a:solidFill>
                  <a:srgbClr val="404040"/>
                </a:solidFill>
                <a:latin typeface="Bitstream Vera Sans" pitchFamily="34"/>
                <a:ea typeface="DejaVu Sans" pitchFamily="2"/>
                <a:cs typeface="DejaVu Sans" pitchFamily="2"/>
              </a:rPr>
              <a:t>Contention Point!</a:t>
            </a:r>
          </a:p>
        </p:txBody>
      </p:sp>
      <p:cxnSp>
        <p:nvCxnSpPr>
          <p:cNvPr id="26" name="Straight Arrow Connector 25"/>
          <p:cNvCxnSpPr>
            <a:stCxn id="25" idx="2"/>
            <a:endCxn id="18" idx="0"/>
          </p:cNvCxnSpPr>
          <p:nvPr/>
        </p:nvCxnSpPr>
        <p:spPr>
          <a:xfrm>
            <a:off x="6663961" y="1790639"/>
            <a:ext cx="3780" cy="493201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27" name="Straight Arrow Connector 26"/>
          <p:cNvCxnSpPr>
            <a:endCxn id="10" idx="2"/>
          </p:cNvCxnSpPr>
          <p:nvPr/>
        </p:nvCxnSpPr>
        <p:spPr>
          <a:xfrm flipV="1">
            <a:off x="1492561" y="3524760"/>
            <a:ext cx="2136420" cy="154260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28" name="TextBox 20"/>
          <p:cNvSpPr txBox="1"/>
          <p:nvPr/>
        </p:nvSpPr>
        <p:spPr>
          <a:xfrm>
            <a:off x="109081" y="5067360"/>
            <a:ext cx="3082320" cy="3952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i="0" u="none" strike="noStrike" baseline="0">
                <a:ln>
                  <a:noFill/>
                </a:ln>
                <a:solidFill>
                  <a:srgbClr val="404040"/>
                </a:solidFill>
                <a:latin typeface="Bitstream Vera Sans" pitchFamily="34"/>
                <a:ea typeface="DejaVu Sans" pitchFamily="2"/>
                <a:cs typeface="DejaVu Sans" pitchFamily="2"/>
              </a:rPr>
              <a:t>Contention Point???</a:t>
            </a:r>
          </a:p>
        </p:txBody>
      </p:sp>
    </p:spTree>
    <p:extLst>
      <p:ext uri="{BB962C8B-B14F-4D97-AF65-F5344CB8AC3E}">
        <p14:creationId xmlns:p14="http://schemas.microsoft.com/office/powerpoint/2010/main" val="203729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Contention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27, 2012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Enabling Fast, Noncontiguous GPU Data Movement in Hybrid MPI+GPU Environments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46578-0491-4799-8A5C-B2A87C50D3B3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103875"/>
              </p:ext>
            </p:extLst>
          </p:nvPr>
        </p:nvGraphicFramePr>
        <p:xfrm>
          <a:off x="1219200" y="1905000"/>
          <a:ext cx="67056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</a:tblGrid>
              <a:tr h="508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 -&gt; GPU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GPU -&gt; CPU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Packing kernel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Somewhat*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Yes**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CUDA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Somewhat*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3"/>
          <p:cNvSpPr txBox="1"/>
          <p:nvPr/>
        </p:nvSpPr>
        <p:spPr>
          <a:xfrm>
            <a:off x="1219200" y="3657600"/>
            <a:ext cx="5532582" cy="156820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latin typeface="Bitstream Vera Sans" pitchFamily="34"/>
                <a:ea typeface="DejaVu Sans" pitchFamily="2"/>
                <a:cs typeface="DejaVu Sans" pitchFamily="2"/>
              </a:rPr>
              <a:t>* shouldn't happen (scheduler artifact?)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1" i="0" u="none" strike="noStrike" baseline="0" dirty="0">
              <a:ln>
                <a:noFill/>
              </a:ln>
              <a:latin typeface="Bitstream Vera Sans" pitchFamily="34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latin typeface="Bitstream Vera Sans" pitchFamily="34"/>
                <a:ea typeface="DejaVu Sans" pitchFamily="2"/>
                <a:cs typeface="DejaVu Sans" pitchFamily="2"/>
              </a:rPr>
              <a:t>** </a:t>
            </a:r>
            <a:r>
              <a:rPr lang="en-US" sz="2400" b="0" i="0" u="none" strike="noStrike" baseline="0" dirty="0" err="1">
                <a:ln>
                  <a:noFill/>
                </a:ln>
                <a:latin typeface="Bitstream Vera Sans" pitchFamily="34"/>
                <a:ea typeface="DejaVu Sans" pitchFamily="2"/>
                <a:cs typeface="DejaVu Sans" pitchFamily="2"/>
              </a:rPr>
              <a:t>PCIe</a:t>
            </a:r>
            <a:r>
              <a:rPr lang="en-US" sz="2400" b="0" i="0" u="none" strike="noStrike" baseline="0" dirty="0">
                <a:ln>
                  <a:noFill/>
                </a:ln>
                <a:latin typeface="Bitstream Vera Sans" pitchFamily="34"/>
                <a:ea typeface="DejaVu Sans" pitchFamily="2"/>
                <a:cs typeface="DejaVu Sans" pitchFamily="2"/>
              </a:rPr>
              <a:t> transactions driven by SMs </a:t>
            </a:r>
            <a:r>
              <a:rPr lang="en-US" sz="2400" b="0" i="0" u="none" strike="noStrike" baseline="0" dirty="0" smtClean="0">
                <a:ln>
                  <a:noFill/>
                </a:ln>
                <a:latin typeface="Bitstream Vera Sans" pitchFamily="34"/>
                <a:ea typeface="DejaVu Sans" pitchFamily="2"/>
                <a:cs typeface="DejaVu Sans" pitchFamily="2"/>
              </a:rPr>
              <a:t/>
            </a:r>
            <a:br>
              <a:rPr lang="en-US" sz="2400" b="0" i="0" u="none" strike="noStrike" baseline="0" dirty="0" smtClean="0">
                <a:ln>
                  <a:noFill/>
                </a:ln>
                <a:latin typeface="Bitstream Vera Sans" pitchFamily="34"/>
                <a:ea typeface="DejaVu Sans" pitchFamily="2"/>
                <a:cs typeface="DejaVu Sans" pitchFamily="2"/>
              </a:rPr>
            </a:br>
            <a:r>
              <a:rPr lang="en-US" sz="2400" b="0" i="0" u="none" strike="noStrike" baseline="0" dirty="0" smtClean="0">
                <a:ln>
                  <a:noFill/>
                </a:ln>
                <a:latin typeface="Bitstream Vera Sans" pitchFamily="34"/>
                <a:ea typeface="DejaVu Sans" pitchFamily="2"/>
                <a:cs typeface="DejaVu Sans" pitchFamily="2"/>
              </a:rPr>
              <a:t>(</a:t>
            </a:r>
            <a:r>
              <a:rPr lang="en-US" sz="2400" b="0" i="0" u="none" strike="noStrike" baseline="0" dirty="0">
                <a:ln>
                  <a:noFill/>
                </a:ln>
                <a:latin typeface="Bitstream Vera Sans" pitchFamily="34"/>
                <a:ea typeface="DejaVu Sans" pitchFamily="2"/>
                <a:cs typeface="DejaVu Sans" pitchFamily="2"/>
              </a:rPr>
              <a:t>zero copy) treated more favorably</a:t>
            </a:r>
          </a:p>
        </p:txBody>
      </p:sp>
    </p:spTree>
    <p:extLst>
      <p:ext uri="{BB962C8B-B14F-4D97-AF65-F5344CB8AC3E}">
        <p14:creationId xmlns:p14="http://schemas.microsoft.com/office/powerpoint/2010/main" val="66749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Summary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dirty="0">
                <a:solidFill>
                  <a:srgbClr val="0000FF"/>
                </a:solidFill>
              </a:rPr>
              <a:t>Use packing for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>
                <a:solidFill>
                  <a:srgbClr val="0000FF"/>
                </a:solidFill>
              </a:rPr>
              <a:t>irregular types (</a:t>
            </a:r>
            <a:r>
              <a:rPr lang="en-US" b="1" dirty="0">
                <a:solidFill>
                  <a:srgbClr val="0000FF"/>
                </a:solidFill>
              </a:rPr>
              <a:t>Order of Magnitude Speedup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>
                <a:solidFill>
                  <a:srgbClr val="0000FF"/>
                </a:solidFill>
              </a:rPr>
              <a:t>large sparse transfers (</a:t>
            </a:r>
            <a:r>
              <a:rPr lang="en-US" b="1" dirty="0">
                <a:solidFill>
                  <a:srgbClr val="0000FF"/>
                </a:solidFill>
              </a:rPr>
              <a:t>Order of Magnitude Speedup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>
                <a:solidFill>
                  <a:srgbClr val="0000FF"/>
                </a:solidFill>
              </a:rPr>
              <a:t>types which do not adhere to CUDA-optimized memory layouts</a:t>
            </a:r>
          </a:p>
          <a:p>
            <a:pPr lvl="0"/>
            <a:r>
              <a:rPr lang="en-US" dirty="0"/>
              <a:t>Use CUDA DMA for</a:t>
            </a:r>
          </a:p>
          <a:p>
            <a:pPr lvl="1"/>
            <a:r>
              <a:rPr lang="en-US" dirty="0"/>
              <a:t>small transfers,</a:t>
            </a:r>
          </a:p>
          <a:p>
            <a:pPr lvl="1"/>
            <a:r>
              <a:rPr lang="en-US" dirty="0"/>
              <a:t>2D, 3D arrays with large, contiguous chunks.</a:t>
            </a:r>
          </a:p>
          <a:p>
            <a:pPr lvl="0"/>
            <a:r>
              <a:rPr lang="en-US" dirty="0"/>
              <a:t>Use hand-coded packing kernels for small sized, simple </a:t>
            </a:r>
            <a:r>
              <a:rPr lang="en-US" dirty="0" smtClean="0"/>
              <a:t>types</a:t>
            </a:r>
          </a:p>
          <a:p>
            <a:pPr lvl="0">
              <a:buFont typeface="Wingdings" pitchFamily="2" charset="2"/>
              <a:buChar char="ü"/>
            </a:pPr>
            <a:r>
              <a:rPr lang="en-US" b="1" dirty="0" err="1" smtClean="0">
                <a:solidFill>
                  <a:srgbClr val="0000FF"/>
                </a:solidFill>
              </a:rPr>
              <a:t>Datatypes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implementations can control for these cases!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>
                <a:solidFill>
                  <a:srgbClr val="0000FF"/>
                </a:solidFill>
              </a:rPr>
              <a:t>Packing is </a:t>
            </a:r>
            <a:r>
              <a:rPr lang="en-US" b="1" dirty="0">
                <a:solidFill>
                  <a:srgbClr val="0000FF"/>
                </a:solidFill>
              </a:rPr>
              <a:t>complementary</a:t>
            </a:r>
            <a:r>
              <a:rPr lang="en-US" dirty="0">
                <a:solidFill>
                  <a:srgbClr val="0000FF"/>
                </a:solidFill>
              </a:rPr>
              <a:t> rather than competing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27, 2012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Enabling Fast, Noncontiguous GPU Data Movement in Hybrid MPI+GPU Environments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46578-0491-4799-8A5C-B2A87C50D3B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6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Example – Noncontiguous Message 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80160"/>
            <a:ext cx="8686800" cy="1234440"/>
          </a:xfrm>
        </p:spPr>
        <p:txBody>
          <a:bodyPr>
            <a:normAutofit/>
          </a:bodyPr>
          <a:lstStyle/>
          <a:p>
            <a:r>
              <a:rPr lang="en-US" dirty="0" smtClean="0"/>
              <a:t>Enabled through MPI </a:t>
            </a:r>
            <a:r>
              <a:rPr lang="en-US" i="1" dirty="0" smtClean="0"/>
              <a:t>Derived </a:t>
            </a:r>
            <a:r>
              <a:rPr lang="en-US" i="1" dirty="0" err="1" smtClean="0"/>
              <a:t>Datatypes</a:t>
            </a:r>
            <a:endParaRPr lang="en-US" i="1" dirty="0" smtClean="0"/>
          </a:p>
          <a:p>
            <a:r>
              <a:rPr lang="en-US" dirty="0" smtClean="0"/>
              <a:t>Example: Halo exchange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27,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Enabling Fast, Noncontiguous GPU Data Movement in Hybrid MPI+GPU Environments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46578-0491-4799-8A5C-B2A87C50D3B3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473095"/>
              </p:ext>
            </p:extLst>
          </p:nvPr>
        </p:nvGraphicFramePr>
        <p:xfrm>
          <a:off x="381000" y="2590800"/>
          <a:ext cx="1752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"/>
                <a:gridCol w="438150"/>
                <a:gridCol w="438150"/>
                <a:gridCol w="4381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063239"/>
              </p:ext>
            </p:extLst>
          </p:nvPr>
        </p:nvGraphicFramePr>
        <p:xfrm>
          <a:off x="381000" y="4610100"/>
          <a:ext cx="1752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"/>
                <a:gridCol w="438150"/>
                <a:gridCol w="438150"/>
                <a:gridCol w="4381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81258"/>
              </p:ext>
            </p:extLst>
          </p:nvPr>
        </p:nvGraphicFramePr>
        <p:xfrm>
          <a:off x="5257800" y="2590800"/>
          <a:ext cx="1752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"/>
                <a:gridCol w="438150"/>
                <a:gridCol w="438150"/>
                <a:gridCol w="4381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883477"/>
              </p:ext>
            </p:extLst>
          </p:nvPr>
        </p:nvGraphicFramePr>
        <p:xfrm>
          <a:off x="5257800" y="4610100"/>
          <a:ext cx="1752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"/>
                <a:gridCol w="438150"/>
                <a:gridCol w="438150"/>
                <a:gridCol w="4381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04800" y="2209800"/>
            <a:ext cx="126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GPU Matrix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4267200"/>
            <a:ext cx="126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GPU Matrix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29200" y="4267200"/>
            <a:ext cx="126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GPU Matrix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29200" y="2209800"/>
            <a:ext cx="126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GPU Matrix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2667000" y="32766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3962400" y="3276600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2667000" y="4652481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3962400" y="4652481"/>
            <a:ext cx="83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5" idx="2"/>
            <a:endCxn id="17" idx="0"/>
          </p:cNvCxnSpPr>
          <p:nvPr/>
        </p:nvCxnSpPr>
        <p:spPr>
          <a:xfrm>
            <a:off x="3086100" y="3886200"/>
            <a:ext cx="0" cy="766281"/>
          </a:xfrm>
          <a:prstGeom prst="straightConnector1">
            <a:avLst/>
          </a:prstGeom>
          <a:ln w="254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5" idx="3"/>
            <a:endCxn id="16" idx="1"/>
          </p:cNvCxnSpPr>
          <p:nvPr/>
        </p:nvCxnSpPr>
        <p:spPr>
          <a:xfrm>
            <a:off x="3505200" y="3581400"/>
            <a:ext cx="457200" cy="0"/>
          </a:xfrm>
          <a:prstGeom prst="straightConnector1">
            <a:avLst/>
          </a:prstGeom>
          <a:ln w="254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6" idx="2"/>
            <a:endCxn id="18" idx="0"/>
          </p:cNvCxnSpPr>
          <p:nvPr/>
        </p:nvCxnSpPr>
        <p:spPr>
          <a:xfrm>
            <a:off x="4381500" y="3886200"/>
            <a:ext cx="0" cy="766281"/>
          </a:xfrm>
          <a:prstGeom prst="straightConnector1">
            <a:avLst/>
          </a:prstGeom>
          <a:ln w="254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8" idx="1"/>
            <a:endCxn id="17" idx="3"/>
          </p:cNvCxnSpPr>
          <p:nvPr/>
        </p:nvCxnSpPr>
        <p:spPr>
          <a:xfrm flipH="1">
            <a:off x="3505200" y="4957281"/>
            <a:ext cx="457200" cy="0"/>
          </a:xfrm>
          <a:prstGeom prst="straightConnector1">
            <a:avLst/>
          </a:prstGeom>
          <a:ln w="254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239000" y="3697069"/>
            <a:ext cx="1823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GPU, CPU </a:t>
            </a:r>
            <a:br>
              <a:rPr lang="en-US" b="1" dirty="0" smtClean="0"/>
            </a:br>
            <a:r>
              <a:rPr lang="en-US" b="1" dirty="0" smtClean="0"/>
              <a:t>memory distinct!</a:t>
            </a:r>
            <a:endParaRPr lang="en-US" b="1" dirty="0"/>
          </a:p>
        </p:txBody>
      </p:sp>
      <p:cxnSp>
        <p:nvCxnSpPr>
          <p:cNvPr id="30" name="Straight Arrow Connector 29"/>
          <p:cNvCxnSpPr>
            <a:stCxn id="7" idx="3"/>
            <a:endCxn id="15" idx="1"/>
          </p:cNvCxnSpPr>
          <p:nvPr/>
        </p:nvCxnSpPr>
        <p:spPr>
          <a:xfrm>
            <a:off x="2133600" y="3332480"/>
            <a:ext cx="533400" cy="24892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6" idx="3"/>
            <a:endCxn id="9" idx="1"/>
          </p:cNvCxnSpPr>
          <p:nvPr/>
        </p:nvCxnSpPr>
        <p:spPr>
          <a:xfrm flipV="1">
            <a:off x="4800600" y="3332480"/>
            <a:ext cx="457200" cy="24892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7" idx="1"/>
            <a:endCxn id="8" idx="3"/>
          </p:cNvCxnSpPr>
          <p:nvPr/>
        </p:nvCxnSpPr>
        <p:spPr>
          <a:xfrm flipH="1">
            <a:off x="2133600" y="4957281"/>
            <a:ext cx="533400" cy="394499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8" idx="3"/>
            <a:endCxn id="10" idx="1"/>
          </p:cNvCxnSpPr>
          <p:nvPr/>
        </p:nvCxnSpPr>
        <p:spPr>
          <a:xfrm>
            <a:off x="4800600" y="4957281"/>
            <a:ext cx="457200" cy="394499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687073" y="2362200"/>
            <a:ext cx="2113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PCIe</a:t>
            </a:r>
            <a:r>
              <a:rPr lang="en-US" dirty="0" smtClean="0"/>
              <a:t> communication</a:t>
            </a:r>
            <a:endParaRPr lang="en-US" dirty="0"/>
          </a:p>
        </p:txBody>
      </p:sp>
      <p:cxnSp>
        <p:nvCxnSpPr>
          <p:cNvPr id="40" name="Straight Arrow Connector 39"/>
          <p:cNvCxnSpPr>
            <a:endCxn id="38" idx="1"/>
          </p:cNvCxnSpPr>
          <p:nvPr/>
        </p:nvCxnSpPr>
        <p:spPr>
          <a:xfrm flipV="1">
            <a:off x="2400300" y="2546866"/>
            <a:ext cx="286773" cy="72973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8" idx="3"/>
          </p:cNvCxnSpPr>
          <p:nvPr/>
        </p:nvCxnSpPr>
        <p:spPr>
          <a:xfrm flipH="1" flipV="1">
            <a:off x="4800600" y="2546866"/>
            <a:ext cx="152401" cy="72973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236772" y="3946174"/>
            <a:ext cx="994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Network</a:t>
            </a:r>
            <a:br>
              <a:rPr lang="en-US" dirty="0" smtClean="0"/>
            </a:br>
            <a:r>
              <a:rPr lang="en-US" dirty="0" smtClean="0"/>
              <a:t>comm.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9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MPI-ACC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27, 2012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Enabling Fast, Noncontiguous GPU Data Movement in Hybrid MPI+GPU Environments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46578-0491-4799-8A5C-B2A87C50D3B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AutoShape 2" descr="data:image/jpeg;base64,/9j/4AAQSkZJRgABAQAAAQABAAD/2wCEAAkGBhQQEBQUEhQWFRUVGBoYFRgXFhcVGhoZGBkVGhcYFxYXGyYeFx0jGRkZHy8gIycqLC0sGB4xNjAqNiYrLCkBCQoKDgwOGg8PGDQlHiUpNTU1NCkqNS0tNSwsKSkpLTUpLyw1LCwqNTU1NCwyKSosKSksLywqLCwsLCkpMSwpKf/AABEIAIoBbgMBIgACEQEDEQH/xAAcAAEAAwADAQEAAAAAAAAAAAAABQYHAwQIAgH/xABOEAACAQMBBAYEBwsJCQEBAAABAgMABBESBQYhMQcTQVFhcRQiMoEIQlJzkZKhFRcjNWKCsbKz0dIWMzRydJOiwfAYNlNUVYWUwuHTJP/EABsBAQADAQEBAQAAAAAAAAAAAAAEBQYCAQMH/8QANBEBAAIBAgMEBgkFAAAAAAAAAAECAwQRBRIxFCFBkRNSU2GBwRVCQ1FxobHR4SIyYpLw/9oADAMBAAIRAxEAPwDcaUpQKUpQKUpQKUpQKUpQKUpQKUpQKUpQKUpQKUpQKUpQKUpQKUpQKUpQKUpQKUpQKUpQKUrp7V2iIImc9nId7HkP9eNc2tFYm09IeTOys797QEg9G5qR+F9/Jf8AP6KxHaNiYZGQ9nI947D9FaTNMXYsxyWJJPiagN6dmdZHrUetH9q9v0c/prO4tbN88zbpP5fclcM1vo83Lb+236+CmUpSrZsH6q5Nal0Sby9W5tHPqvloc9jfGX3gah4g99ZpAmBnvrswTtGyuhKspDKRzBByCPfXwnLNb7x4JVtDXPp5pbrP5fc9MUqI3V2+t9apKMBvZkUfFce0PLtHgRUvVpExMbw/P8mO2O00tHfBSlK9cFKUoFKUoFKUoFKUoFKUoFKUoFKUoFKUoFKUoFKUoFKUoFKUoFKUoFKUoFKUoFKUoFKUoFUPe3a3XS6FPqR8PNu0+7l9PfVl3l2t6PCcH139VfDvb3D7SKzyqPimp2j0Nfij5rfVKUpVCjKFt/ZnUSkD2G4p5do9x+zFdCJMmr5tvZnXxFR7Q4p593v5fRVLji08DwPb+6r3BqOfF39Yb7gubtlIi3WvX5ef7vqlKUatbujbeb0S60OcRTYVs8lb4jeHE6T4HPZW3V5jrcOjnef0y1Cucyw4V882HxH94GD4g99TtLk+pLJ8f0XTU0j3T8p+XktlKUqeyZSlKBSlKBSlKBSlKBSlKBSlKBSlKBSlKBSlKBSlKBSlKBSlKBSlKBSlKBSlKBSlKBX4zYGTwA51+1W98traEESn1n9rwX/6eHkDXxz5ow0m8+Dm1uWN1a27tT0iYt8UcEH5I7ffzqOpSsde83tNrdZQZnedylK+4YS7BVGSxAA8TXMRv3PE3ujsnrZdbD1I+Pm3YPdz+iqz0p7s9RcekIPwc59b8mTmfrD1vMNWr7K2eIIlQdnM95PM/wCvCuLb2xkvLeSF+TjgfksOKsPI4NajDo4pg5PHr8V9wrUzossW8J6/h/DznSuxf2TwSvFIMOjFWHiO7wPMeBFdeob9KiYmN4Kmd0t4TY3SS8dHsyAdqHGfeODDxFQ1K9iZid4cZMdclJpaO6XpmGYOoZSCrAEEciCMgj3V91nfRNvN1kZtJD60Y1RZ7UzxX80n6D4VolXOO8XrzQ/NdXprabNbFbw/TwKUpXaKUqu7b6QrGymMNxcBJAASuiRsBuWSikDyqZ2btKO5hSaFg8cg1IwyMg+B4jyNB2aUpQKUpQKUpQKUpQKUpQKUpQKUpQKUpQKUpQKUpQKUpQKUpQKUpQKUpQcN3dLEjO3AKMn/AF39lZlfXjTSM7c2OfIdgHkOFTXSDvGsTpAxKjGs8G9biQMEDswffiqd93oPl/4W/dVBxKcuW/JWs7R7p6oObNTm5d47vekKVH/d6D5f+Fv3U+70Hy/8Lfuqr7Pm9SfKXw9LT1o80hVs3L2TznYd6p/7N/l9NUmz2tBI6r1mATxOlzgdp5VodvvjYxqqrKAFAAGiTkPzat+GcOzXv6SaTtHunq7x58MTva8R8YWGlQX8uLP/AI3+CT+Gn8uLP/jf4JP4a0fZs3qT5Sk9s0/tK+cKj0t7s5Au4xxGEmx3ckf3H1T5r3Vl1b1db32MqMjyhlcFWBSTiCMEez3Vhe2ljgneNX1KD6jYYalPsniOeOB8QartToc0TzRSe/3S2fAuNae+P0F8td69P6o6fx+jhpXB6cnyvsP7qenJ8r7D+6onZc/s58paLt+l9rX/AGj90lsvaT20yTRnDRtkePeD4EZB8DXoXY+1EuoI5o/ZcZ8Qe1T4g5B8q80enJ8r7D+6r50Zb7dQZIdEkqEdYBGpYqQQGOO45HvHjUnT4s2OdrUnb8JUXGY02pxxfHkrNo/yjvjz/wC72z18TzBFZmOFUEsTyAAySfdX3VC6aN4fRdmOinD3J6od+k8ZD5aAV/PFTGQYbteeXadze3QHABp2z8WIPHGg9ysvuU1rXQFvD1lrLasfWgbWnzcmSQPJw31xXW6E90VfZ91JKOF3qhHzShlYjzdm+oKou4e0G2TtpUlOAJGtpuwYZtIby1hG8hR69MUpSjwpWWDpdmO1/Qeoj0ek9Rr1Nq0h9OrHLOONcW/HTgttK0NkiSshw8rk9WGHAqqqQXweGcgZHDNBrFKpHRRvhPtO1lluOrykpRerUqMaEbjljxy1Ru+fTXb2TtFbp6RKuQx1aY1I5gvgliO0AY8c0Gk0rCx0w7Xca0s00d4trhhj+uHwa44/hBXY9q2gJHPBkX9LGg3ilYrsvp3uZZ4ozaxASSIhOp8gOyrkcO41tJOKD9pWW729OsFu7R2aC4ZeBkLaYgfySBmTzGB3E1VW6cdpgazbwBO8wzafr9Zig3ylZVun07wzusd5GIC3ASK2qPJ+VnjGPHiO8itUBzQftKzrpM6TpdkzxRxwxyCSMuSzMCCGIwMV3dvdKcFjZ28sq6p54UkWBDx9dQSWY+wgJIyRk44A4OAvFKwafpw2k4LxW0Sx9/VTSDHjJqA+wVP7k9OQuZkhvY0jMhCpLGTo1HgA6sSVBPDVkjjxwONBrVKVlu/nS7Ns6/a2jgjcBUIZmYHLjOMDhQalSqPv70qwbLPVBeuuMZMYbSqA8jI+DjPMKATjuBBrO5+m/aYHWejwpH2EwzFfrlwDQb5Ss16PumNL+UW9zGIZm/mypJRyOOn1uKNjkCSDjnnAOlUClQe9u+VvsyHrLhjluEaLxdyOYUdw7ScAZHeM5XJ03bQuXYWVmpUdmiW4Yf1jGVA+ig3ClYlYdPNzDLovrRcfGCB4ZAO/RKTnyyPOtd2Ft6G9gWe3cOje4gjmrDmrDtFBC9Ie7PplqSgzLFlk7yPjJ7wOHiBWHV6brFOkrdn0S66xBiKfLDHJX+Ovh8oeZHZXkqbiWn+1j4qfSldixttbeA4n91dY8dsl4pXrKjtaKxvLv7NttK5PNv0dld2lK2mHFXDSKV8FVa02neSlKV9nJUTvDs/rI9QHrJx8x2j/ADqWpXNq80bS+uHLbDeL16wzylSO3Nn9TJw9luK+HePd+gio6q6Y2naW6xZa5aRevSSvQPRPuj6FZ9ZIuJrjDNnmqfETw4HUfFsdlZj0W7o+n3gZxmGDDyZ5M3xE8ckZPgp769D1V67N9nHxSKR4lee+mba7Xu1UtYvW6nTEoHHMspUt+lF/NNbttzay2ltNO/sxIznx0jIA8ScD31gnRFs83u12uZyD1WqdyeRlckLz/KLN+ZVW+redgbIW0tYbdPZiRUz3kDi3mTk++sP6eN3+pvkuFGFuU9Yj/iR4U/ShQ+41vfpSfLX6wqldLuyEvNly6Spkg/DJgjPqA6wPOMtw78UEzuDvD6fs6CYnLldMnzieq/0kavJhVgNYn8H7eHTJPZseDjro/NcLIB5jQfzTW2Gg8t71bQa32zeSocOk8+k9zHWoYeIzkeIFbJ0Z9GkFnbRyzxK9zIoZi6hurBGQiA+yQOZ5k544wKyHbVkJt4JIjykvtB8mmAP2E16foKP0s7eOz9mOYfUknYRKVwpGoEuwx26FYA9hI7qp3QbuRFLG17OgchykCsMqukDU+DwLZOB3aT31PdPdg0mzUdQSIp1ZvBWV0z9ZlHvrr9Am3keze1LASxOzhe0xvg6h34bIPdle+g1Osx6bNzYpbN7xFCzw6SzAYLxkhWDY5kZ1AnuI7a06qD00bwR2+zJISw6y4wiL241Au2O4KCM95FBGdA+8T3FrLbyEt6MV6sk5PVuGwvkrK2PAgdlfPTpve1vAlpE2HuATKRzEQ4afz2yPJWHbXB8HzZDJb3NwwwsrqieIiDaiPDU+PNTVI6brgvteUE8EjjVfAFNf6XNBfOh/o4ijt47y4QPNKNcQYZEaH2WCnhqYetnsBAGOOdUK1w2EAjijReAVFUeQAA+yuegxPpr6PooEF7bIIxqCzoowvrezIAOCnV6pxz1A9+bL0Hbytc2DQyEl7VggJ59WwzHnywy+Sip/pPhD7HvQeyIt71IYfaBWafB5kIubtewxRk+YdgP0mg4fhCj/APstvmG/XNd7or3NG0pG2heqHRSI4I2GVPVqqgkHgVQAKByJDE8q6Xwg/wCm23zJ/aGtV6OrMRbJslHbAjnzkGtvtY0FiVQBgcAOQrzl01bvx2m0cwqEWeMSFVGAH1Mr4A5ZwG8ya9HVg/wg/wCm23zJ/aGg2Xdi8aaxtpW4tJBE7ebIpP2msE6ZpNO23bGdKQnB7cDODW57j/iyy/s0P7Nawjpu/HEvzUX6lBe+ifcZZlO0r0CWadmkjDjIUEn8Jg8NTHJHcuMc61V4wwIIyCMEHiCD2EdtdfZdmIYIol5RoqDyVQB+iu1QeYN/tmjZu2JBb+oqPHNEBw05CyADwD5A8AK9Oh+GffXnHpt/HEnzcX6tbvvROY9nXTjmttKR5iNiKDCHkfeLbgUsREzELj4lvHk8O4sOP9Z69DbM2XFbRLFAixxoMKqjA/8Ap7yeJrzBuHu5dXtwyWUohkSMsWMkkXq6kUgNGCeZHDlwq+fer23/ANQH/l3X8FBpe/G6EW0rR43UdYFJhfHrI+PVweeCcAjtFZJ0CbeaO9e2JOidCwHdJHg596agf6q91SH3q9t/9QH/AJd1/BXd3A6Iruw2hDczSQFE16gjuWOqN1GA0YHNh20GwVE70bBW9tXhOATxRvkuPZP+R8CalqUc2rFoms9Hmi4t2jdkcEMpKsDzBBwR9NTNnb6Fx2nifOtF3t6PDdXQuISikj8IGJGWGArDAPZwP9UeNRv3tbn5cP1n/gq34bOHFvkyWjfwZDV6HUc3JSszH3qnSrZ97W5+XD9Z/wCCn3tbn5cP1n/gq57bg9eEL6O1Xs5VOlWz72tz8uH6z/wU+9rc/Lh+s/8ABTtuD14Po7VezlU6VbPva3Py4frP/BT72tz8uH6z/wAFO24PXg+jtV7OVH2rYddGV7RxXz/+8qpkVuzOEVSXYhQoHEsTgKB354Vtf3tbn5cP1n/grsbrdFxt770qYo2lcoqkn8IeBc5Ucl5eJz2VF1Gqw8vNW28rvhWPUYpnHkpMQsm4+667Os0h4Fz60rD40jY1e4cFHgoqfpSs3a02neWjZX0+bw9VaRWqn1p21P8ANx4OD5uV+qape7HQrPfWkVx18cYlBKqyMx05IByCOYGfIiunvzettfbhijOQZFtojzAVWIZvLUXfyr0dZWiwxpGgwkaqijuVQAB9ArkYl/s7z/8ANw/3TfxU/wBnef8A5uH+6b+KtzpQeWrbrNh7XXWcm2lGsjhqjYDUQD8qJiffXqJJAygg5BGQR2g8iKxL4QOwNM0F2o4SAxSf1kyyE+JUsPzBV36Hd4fS9lxqxy9v+BbvwoBjP92VHmpoMlf/AHo/7iP24r0mK82P/vR/3EftxXpMUHR24sJtpvSdPUdW3W6uWjB1Zxx5d3HurzJsjYk11fONkibCEtGzMsbonYXcEBSeXPJ+mvRe/exXvNnXMEX846epk4yVIYLnszpxnxrz/uVvrPsS4mBh1asLNFJmNgULYwcEqRqPAg5zQW5Y96ANH4TuyTZk/XPH7a+9kdCt5dzddtSc8faAcyysB8XWfVQeWfACu1/tEL/yTf34/wDyrltvhDxFh1lnIq9pWRHP0FV/TQats+wjt4kiiUJGgCoo5AD/AFzrz/077OMe1NfZNChB8V1Iw9wC/SK2/dje622lEZLaTVpwHUjS6E8gynl4HkcHBNQvSjuL91LUCPAnhJaIngGyPWjJ7A2Bx7Co7M0E1uftlbywt5lOdca6vBwNLj3OCPdUzXmjdHfu72HK8LxEpqzJBJlCrctSHB0kgDsIPDzq9y/CGh0eraSl+5nQL9YZP+GgsHTTtlYNlSIT69wViQeGQznyCKR7x31Xvg97HKw3NyRwkZY08RGGLEeGXA/NNU6K1v8Aee8DsNMS+rrAPVQpnJC59tz3cycZwBw9AbE2PHZ28cEIxHGule89pJPaScknvJoMV+EH/Tbb5k/tDWu7kfiyy/s0P7NKyL4Qf9NtvmT+0Na7uR+LLL+zQ/s0oJusH+EH/Tbb5k/tDW8Vg/wg/wCm23zJ/aGg13cf8WWX9mh/ZrWE9Nv44l+ai/Urdtx/xZZf2aH9mtYR02/jiX5qL9Sg9IJyFfVfKchX1Qeb+m38cSfNxfq16A2vY9fZzRDnJC6D89Cv+def+m38cSfNxfq16Ni9keQoPOXQptUW+1kV/V65Hh48MOdLqPPUmnzIr0hWBdK/R1Na3L3tqrGF26xtGdUMmdROBxClvWDDkSRw4Z7+7fT+yRql5AZSOHWxFQW8WRsLnxBA8BQbdSsouvhC2wH4O1nY/ltGg+kFv0VKdGXSPNtae4EkSRxxqhjCam4lmDBnPAn2eAA7aDQ6UpQKUpQKUpQKUpQKUpQKUpQKUpQRtru3axOHjtoEcZwyQxqwyCDhguRwJHvqSpSgUpSg699s6KddE0aSrnOmRFcZHI4YEZ4mvjZ+yIbfPUQxxasaurjVM4zjOkDOMn6a7dKCO/k5a9Z1vo0HWatevqo9erOdWvTnVnjnOakaUoM76ZN95LC2SKBtM1xqGsc0jXGor3MSwAPZxPMConop6MYGtkvLyMTyTjUiyDWqoc4YqeDMw9bJzgEduSel8ITZLk2twASgDRMfksSGTPn630VMdFXSXbPZw2txIsM0KiNdZCq6rwQqx4Z04BUnORwzQXH+QWz/APkrb+4j/hqN230UbOuYyot0hYj1XhAjKnsOF9VvIg1aheJjVrXHfqGPpzVS3t6VLOxjbTKk82PVijYNx7NbLkIO/PHuBoMe6OLiSw27HDnnK9tKByYZZfoDqrDyr0pWCdDu7Mt7tA7QmB6uN3fURgSTPqzp8F1Fj3HSO/G90HQ2psG3uhi4hjlA5dYivjyJGR7qiYOjbZqNqFlBnxTUPobIpt7f+2sbuG2n1q8wUq2kaBqYoNbFsjiO6u9NvNEt8lkQ/WyRGZTgaNIJByc5zkcsUEpDCqKFRQqjgAAAAO4AcBX3UFvfvlBsuFZbjWQ76FCAMxOC3IkcAB9ors7Q3hSK0F0FkljKoyiFOsdhIV0lV7eDAnwzQc1/sO3uCGmgilIGAZI0cgc8AsDgZrtwwqihUUKqgBVUAAAcAABwAA7Kp2x+lS3upxDHb3mouI2JgwqMf+IQx0Y7c1Ox7zRNftZAP1qxCYnA0aCwXgc5zk8sUEvXRv8AYdvcENNBFKQMAyRo5A54BYHAzURvJv8A29jKsLCWadhqEMEZlk08fWIyABw781z7q762+0lcwFg8ZxJHIuiRCc41L7jxBPIigm4YVRQqKFVQAqqAAAOAAA4AAdldG83dtZnLy28EjkYLPFG7YHIZZSai9ldIFtc301kutZoSwOtQFYocNoIY5xz5Dh5Gu/sTeaK7kuY4w4NtKYZNQABYc9OCcj6KCWpVc2pv5bW19DZSFutm06SACo1lggY5yCSuOR5jvqS3g25HY20lxKGKRgFtIBbiQOAJHae+gXm7ttM+uW3gkc4BZ4o3bA5DUyk1IgVwWV2JokkXOl1VxngcMARnxwa4dtbWS0t5Z5AxSJS7aQCcDuBIyffQd2oLaG4lhcMWltIGY826tVJ82XBNSey9oLcQRTJnTKiyLkYOHAYZAJwcGobePfy2sLiCCctrnOF0gEKCyqGckjSMnnx9k91AtejnZ0ZytlBn8qMP+vmp+C3WNQqKFUcgoAA8gOArr7X2olrbyzyZKRIztpGThRk4BIyaq+y+le1mlhjaO5h9IIELzQlEkJxpCuCQc5HHlxHHjQXSlQ28+9tvs6NXuGOXOmNEUu7tw4Io58xx4DiO8VH7u9Ittezm3CzQTgahFcR9UzDmSvEg8OOOeMnsNBaaVVt4ukOGyufR2huZZOrEuIIhJhCWGT6wPArx4doqW3c3jh2hAJ7dtSEkcQVIYc1YHkR/mD20EnSq5db+W0e0UsGLdc4BBwNAJVmCls5DEDlj4y99c29G9qbPVGkinkD6uMMXWBQgBJc5Gkcefge6gnaVWd1d/odpMRDDcquguHki0RsAwXCuGIY5PLwPdXR2p0sWkEskapcT9ScTPBF1kcZHMM+QOHhw4HuoLpSom13oglsjeRNrhCPISo44QEsNJxhhgjBxxqA2T0s2lxJChS4h684heaHQjknACuGIPHh3ZIoLrSoaDeqJr6Syw6zJGJBqACuhxxjOfWwTg8ByPdX7u7vTFf8AXGAOUhkMRcgBXZefVkElhy44HMUExSlKBSlKBSlKBSlKBSlKDr3+z47iJopkV43GGVhkEVlu2vg+wuxNtcPED8SRetA8A2VbHnk1rVKDDE+DtNnjdwgeETH7NQ/TVl2D0C2kJDXEj3BHxcCKP3qpLH62K06lBxW1ssSKkaqiKMKqgKAByAA4AVy0pQZN0i7uDaG2orc8C9jIUY/FdXcoT4ZGD4E1F9H+3JbnbNqtwCJ7a1lt5dXMtG7YJ7zpIB8QT21oN7Cv3ct20jULZwDgZxqbhnnUZbWaDeKRwihjHxYKATmOPOTjJoIHf3aKXW2BDJDcTwWkDh1t4jMRNcJgFgDwwhBBPxlqe6GNsNLs/qJMiW0cwsGBVgvNMqeK4BK4/IqR3KgUXW0mCgM1wdRAAJxqxk9uK4924FXa+0SqhSwjLYAGTgcTjmeJ+k0HS6Mv6Xtj+3P/AO1LT/emf+wL+1SpPcmFVuNolVA1XTE4AGTx4nHM0t4V+7sjaRq9EA1YGca14Z54oK/upexw7wbVW5ZUlk6owlyFzGF4qpPh1fAfJ/JNfW7EqXG8l9NbkNCtukcjrxVpcx4wRwJwhGfyTXT6frKM2sUhRDJq069I1aeB06sZxkk48aufR9ZRxbNt+rRU1JqbSoXLHmxwOJ4Dj4UGTX2x5TPtO/teFxY37SD8qLj1gI7QMZP5JcdtXHoc2mty2051GlZbrrAD2B11YPln7KndzbdRcbSwqjVcnVwHHnz76gdw7RI7DaARFUYfgqhR/NN3UFC2zf8Apq394sNy0rzo9pMkDNEkVsSoJlHs5XJPcVFaRvttlb3dqW4XlLCjEdza49S+5sj3VO7l2yLsqFAqherb1QABxLZ4cuOT9NVXZlsn8nJU0roy3q4Gn+cU+zy58aC67qXsb2luqujMIYshWBI9RRxAPDjXT6SfxRe/MP8Aoqn9EdjHHczFI0UmLiVUL8de4Ve99Iw2z7kMAQYmyCMg+YoOvuHexts6zRXQsLaLKhlJGI0ByAcjjWTb03S7RudqSGC5mwq29o8MLSohgYM5Zx7Opx2Z9VzU90WWEcd5IyRop6h+KqFPtR9oFXLoygVNnRhVCgs5OABx1njw7aCJk2/6duzLMTlzayLJ84ilX+kjPkRVJiaWJdhvPPHdQ64RDbKBG8ZYKEc6STJo4c8DOBjiat2wLRF2TtJAihNc/qhQF4oueHKoroi2RD6TI/Ux61XKtoXUpyBlTjI4Ejh30EnvXcpDvJs+S4IWHqHWNn4KsuZMnJ4A+sgz4rX5vbcx3O3tlJbMrywmR5ihDaYsLwdhy4B+B+WPlDM90p2Ucmy5y6K5QakLKG0nllcjgccMioPoKsY1sDIsaB2chnCgMQOQLYyR4UER0g7Qurfbby2QUyx7P1MGXV+DErayozxYcG8lPA1cejS0trfZaPBKZI5NU0kjgKdZ/nNSgkJp04xk+zzPOuRoF+7obSNXoeNWBnHWHhnnjwqvbu2ypYbVRFVUzJ6qgBeKsD6o4cQAPIUGf320mnhuL9YLn0lrtbqGYQMYVhhyqqZewAZzwxlFrb73aa3WypJ09mW1dx5NExwfEcvdXDsm2QbHRAqhPRcacDTgxnIxywc10d0oVGw9IAC9XOMYGMZl4Y7qD46M1Y7Btwnt9VJp/ra5NP24qH6Hdt20OyNMkkcbxPIbgOwVgdRwzAnJ9TSM/k47KtnR/EF2bbhQAApwAMD227BWV9Juy4vu5AOqjxIVMg0LhycZL8PWJ7zQTm4EJGwdpOAVila7eAEY/B9VpGPDKkfmmoDczXcS7Ltr5wluiC4sgiYErqT6kkhPBlIPADjy7RnZdtWyrZToqqEEEihQAFC6GGkKOAGOGKz7bdlH9xtnnQuY3XQdIynCQ+rw9XiAeHcKDs9NNm0UMN/A3VzwMYtQ7Y51ZCPcTkd2pquu6m76WFnDbpyjUBj8pjxdvexJqJ6TYVfZ7BlDDrI+BAI9ruNWsUH7SlKD/9k="/>
          <p:cNvSpPr>
            <a:spLocks noChangeAspect="1" noChangeArrowheads="1"/>
          </p:cNvSpPr>
          <p:nvPr/>
        </p:nvSpPr>
        <p:spPr bwMode="auto">
          <a:xfrm>
            <a:off x="155575" y="-623888"/>
            <a:ext cx="3486150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data:image/jpeg;base64,/9j/4AAQSkZJRgABAQAAAQABAAD/2wCEAAkGBhQQEBQUEhQWFRUVGBoYFRgXFhcVGhoZGBkVGhcYFxYXGyYeFx0jGRkZHy8gIycqLC0sGB4xNjAqNiYrLCkBCQoKDgwOGg8PGDQlHiUpNTU1NCkqNS0tNSwsKSkpLTUpLyw1LCwqNTU1NCwyKSosKSksLywqLCwsLCkpMSwpKf/AABEIAIoBbgMBIgACEQEDEQH/xAAcAAEAAwADAQEAAAAAAAAAAAAABQYHAwQIAgH/xABOEAACAQMBBAYEBwsJCQEBAAABAgMABBESBQYhMQcTQVFhcRQiMoEIQlJzkZKhFRcjNWKCsbKz0dIWMzRydJOiwfAYNlNUVYWUwuHTJP/EABsBAQADAQEBAQAAAAAAAAAAAAAEBQYCAQMH/8QANBEBAAIBAgMEBgkFAAAAAAAAAAECAwQRBRIxFCFBkRNSU2GBwRVCQ1FxobHR4SIyYpLw/9oADAMBAAIRAxEAPwDcaUpQKUpQKUpQKUpQKUpQKUpQKUpQKUpQKUpQKUpQKUpQKUpQKUpQKUpQKUpQKUpQKUpQKUrp7V2iIImc9nId7HkP9eNc2tFYm09IeTOys797QEg9G5qR+F9/Jf8AP6KxHaNiYZGQ9nI947D9FaTNMXYsxyWJJPiagN6dmdZHrUetH9q9v0c/prO4tbN88zbpP5fclcM1vo83Lb+236+CmUpSrZsH6q5Nal0Sby9W5tHPqvloc9jfGX3gah4g99ZpAmBnvrswTtGyuhKspDKRzBByCPfXwnLNb7x4JVtDXPp5pbrP5fc9MUqI3V2+t9apKMBvZkUfFce0PLtHgRUvVpExMbw/P8mO2O00tHfBSlK9cFKUoFKUoFKUoFKUoFKUoFKUoFKUoFKUoFKUoFKUoFKUoFKUoFKUoFKUoFKUoFKUoFKUoFUPe3a3XS6FPqR8PNu0+7l9PfVl3l2t6PCcH139VfDvb3D7SKzyqPimp2j0Nfij5rfVKUpVCjKFt/ZnUSkD2G4p5do9x+zFdCJMmr5tvZnXxFR7Q4p593v5fRVLji08DwPb+6r3BqOfF39Yb7gubtlIi3WvX5ef7vqlKUatbujbeb0S60OcRTYVs8lb4jeHE6T4HPZW3V5jrcOjnef0y1Cucyw4V882HxH94GD4g99TtLk+pLJ8f0XTU0j3T8p+XktlKUqeyZSlKBSlKBSlKBSlKBSlKBSlKBSlKBSlKBSlKBSlKBSlKBSlKBSlKBSlKBSlKBSlKBX4zYGTwA51+1W98traEESn1n9rwX/6eHkDXxz5ow0m8+Dm1uWN1a27tT0iYt8UcEH5I7ffzqOpSsde83tNrdZQZnedylK+4YS7BVGSxAA8TXMRv3PE3ujsnrZdbD1I+Pm3YPdz+iqz0p7s9RcekIPwc59b8mTmfrD1vMNWr7K2eIIlQdnM95PM/wCvCuLb2xkvLeSF+TjgfksOKsPI4NajDo4pg5PHr8V9wrUzossW8J6/h/DznSuxf2TwSvFIMOjFWHiO7wPMeBFdeob9KiYmN4Kmd0t4TY3SS8dHsyAdqHGfeODDxFQ1K9iZid4cZMdclJpaO6XpmGYOoZSCrAEEciCMgj3V91nfRNvN1kZtJD60Y1RZ7UzxX80n6D4VolXOO8XrzQ/NdXprabNbFbw/TwKUpXaKUqu7b6QrGymMNxcBJAASuiRsBuWSikDyqZ2btKO5hSaFg8cg1IwyMg+B4jyNB2aUpQKUpQKUpQKUpQKUpQKUpQKUpQKUpQKUpQKUpQKUpQKUpQKUpQKUpQcN3dLEjO3AKMn/AF39lZlfXjTSM7c2OfIdgHkOFTXSDvGsTpAxKjGs8G9biQMEDswffiqd93oPl/4W/dVBxKcuW/JWs7R7p6oObNTm5d47vekKVH/d6D5f+Fv3U+70Hy/8Lfuqr7Pm9SfKXw9LT1o80hVs3L2TznYd6p/7N/l9NUmz2tBI6r1mATxOlzgdp5VodvvjYxqqrKAFAAGiTkPzat+GcOzXv6SaTtHunq7x58MTva8R8YWGlQX8uLP/AI3+CT+Gn8uLP/jf4JP4a0fZs3qT5Sk9s0/tK+cKj0t7s5Au4xxGEmx3ckf3H1T5r3Vl1b1db32MqMjyhlcFWBSTiCMEez3Vhe2ljgneNX1KD6jYYalPsniOeOB8QartToc0TzRSe/3S2fAuNae+P0F8td69P6o6fx+jhpXB6cnyvsP7qenJ8r7D+6onZc/s58paLt+l9rX/AGj90lsvaT20yTRnDRtkePeD4EZB8DXoXY+1EuoI5o/ZcZ8Qe1T4g5B8q80enJ8r7D+6r50Zb7dQZIdEkqEdYBGpYqQQGOO45HvHjUnT4s2OdrUnb8JUXGY02pxxfHkrNo/yjvjz/wC72z18TzBFZmOFUEsTyAAySfdX3VC6aN4fRdmOinD3J6od+k8ZD5aAV/PFTGQYbteeXadze3QHABp2z8WIPHGg9ysvuU1rXQFvD1lrLasfWgbWnzcmSQPJw31xXW6E90VfZ91JKOF3qhHzShlYjzdm+oKou4e0G2TtpUlOAJGtpuwYZtIby1hG8hR69MUpSjwpWWDpdmO1/Qeoj0ek9Rr1Nq0h9OrHLOONcW/HTgttK0NkiSshw8rk9WGHAqqqQXweGcgZHDNBrFKpHRRvhPtO1lluOrykpRerUqMaEbjljxy1Ru+fTXb2TtFbp6RKuQx1aY1I5gvgliO0AY8c0Gk0rCx0w7Xca0s00d4trhhj+uHwa44/hBXY9q2gJHPBkX9LGg3ilYrsvp3uZZ4ozaxASSIhOp8gOyrkcO41tJOKD9pWW729OsFu7R2aC4ZeBkLaYgfySBmTzGB3E1VW6cdpgazbwBO8wzafr9Zig3ylZVun07wzusd5GIC3ASK2qPJ+VnjGPHiO8itUBzQftKzrpM6TpdkzxRxwxyCSMuSzMCCGIwMV3dvdKcFjZ28sq6p54UkWBDx9dQSWY+wgJIyRk44A4OAvFKwafpw2k4LxW0Sx9/VTSDHjJqA+wVP7k9OQuZkhvY0jMhCpLGTo1HgA6sSVBPDVkjjxwONBrVKVlu/nS7Ns6/a2jgjcBUIZmYHLjOMDhQalSqPv70qwbLPVBeuuMZMYbSqA8jI+DjPMKATjuBBrO5+m/aYHWejwpH2EwzFfrlwDQb5Ss16PumNL+UW9zGIZm/mypJRyOOn1uKNjkCSDjnnAOlUClQe9u+VvsyHrLhjluEaLxdyOYUdw7ScAZHeM5XJ03bQuXYWVmpUdmiW4Yf1jGVA+ig3ClYlYdPNzDLovrRcfGCB4ZAO/RKTnyyPOtd2Ft6G9gWe3cOje4gjmrDmrDtFBC9Ie7PplqSgzLFlk7yPjJ7wOHiBWHV6brFOkrdn0S66xBiKfLDHJX+Ovh8oeZHZXkqbiWn+1j4qfSldixttbeA4n91dY8dsl4pXrKjtaKxvLv7NttK5PNv0dld2lK2mHFXDSKV8FVa02neSlKV9nJUTvDs/rI9QHrJx8x2j/ADqWpXNq80bS+uHLbDeL16wzylSO3Nn9TJw9luK+HePd+gio6q6Y2naW6xZa5aRevSSvQPRPuj6FZ9ZIuJrjDNnmqfETw4HUfFsdlZj0W7o+n3gZxmGDDyZ5M3xE8ckZPgp769D1V67N9nHxSKR4lee+mba7Xu1UtYvW6nTEoHHMspUt+lF/NNbttzay2ltNO/sxIznx0jIA8ScD31gnRFs83u12uZyD1WqdyeRlckLz/KLN+ZVW+redgbIW0tYbdPZiRUz3kDi3mTk++sP6eN3+pvkuFGFuU9Yj/iR4U/ShQ+41vfpSfLX6wqldLuyEvNly6Spkg/DJgjPqA6wPOMtw78UEzuDvD6fs6CYnLldMnzieq/0kavJhVgNYn8H7eHTJPZseDjro/NcLIB5jQfzTW2Gg8t71bQa32zeSocOk8+k9zHWoYeIzkeIFbJ0Z9GkFnbRyzxK9zIoZi6hurBGQiA+yQOZ5k544wKyHbVkJt4JIjykvtB8mmAP2E16foKP0s7eOz9mOYfUknYRKVwpGoEuwx26FYA9hI7qp3QbuRFLG17OgchykCsMqukDU+DwLZOB3aT31PdPdg0mzUdQSIp1ZvBWV0z9ZlHvrr9Am3keze1LASxOzhe0xvg6h34bIPdle+g1Osx6bNzYpbN7xFCzw6SzAYLxkhWDY5kZ1AnuI7a06qD00bwR2+zJISw6y4wiL241Au2O4KCM95FBGdA+8T3FrLbyEt6MV6sk5PVuGwvkrK2PAgdlfPTpve1vAlpE2HuATKRzEQ4afz2yPJWHbXB8HzZDJb3NwwwsrqieIiDaiPDU+PNTVI6brgvteUE8EjjVfAFNf6XNBfOh/o4ijt47y4QPNKNcQYZEaH2WCnhqYetnsBAGOOdUK1w2EAjijReAVFUeQAA+yuegxPpr6PooEF7bIIxqCzoowvrezIAOCnV6pxz1A9+bL0Hbytc2DQyEl7VggJ59WwzHnywy+Sip/pPhD7HvQeyIt71IYfaBWafB5kIubtewxRk+YdgP0mg4fhCj/APstvmG/XNd7or3NG0pG2heqHRSI4I2GVPVqqgkHgVQAKByJDE8q6Xwg/wCm23zJ/aGtV6OrMRbJslHbAjnzkGtvtY0FiVQBgcAOQrzl01bvx2m0cwqEWeMSFVGAH1Mr4A5ZwG8ya9HVg/wg/wCm23zJ/aGg2Xdi8aaxtpW4tJBE7ebIpP2msE6ZpNO23bGdKQnB7cDODW57j/iyy/s0P7Nawjpu/HEvzUX6lBe+ifcZZlO0r0CWadmkjDjIUEn8Jg8NTHJHcuMc61V4wwIIyCMEHiCD2EdtdfZdmIYIol5RoqDyVQB+iu1QeYN/tmjZu2JBb+oqPHNEBw05CyADwD5A8AK9Oh+GffXnHpt/HEnzcX6tbvvROY9nXTjmttKR5iNiKDCHkfeLbgUsREzELj4lvHk8O4sOP9Z69DbM2XFbRLFAixxoMKqjA/8Ap7yeJrzBuHu5dXtwyWUohkSMsWMkkXq6kUgNGCeZHDlwq+fer23/ANQH/l3X8FBpe/G6EW0rR43UdYFJhfHrI+PVweeCcAjtFZJ0CbeaO9e2JOidCwHdJHg596agf6q91SH3q9t/9QH/AJd1/BXd3A6Iruw2hDczSQFE16gjuWOqN1GA0YHNh20GwVE70bBW9tXhOATxRvkuPZP+R8CalqUc2rFoms9Hmi4t2jdkcEMpKsDzBBwR9NTNnb6Fx2nifOtF3t6PDdXQuISikj8IGJGWGArDAPZwP9UeNRv3tbn5cP1n/gq34bOHFvkyWjfwZDV6HUc3JSszH3qnSrZ97W5+XD9Z/wCCn3tbn5cP1n/gq57bg9eEL6O1Xs5VOlWz72tz8uH6z/wU+9rc/Lh+s/8ABTtuD14Po7VezlU6VbPva3Py4frP/BT72tz8uH6z/wAFO24PXg+jtV7OVH2rYddGV7RxXz/+8qpkVuzOEVSXYhQoHEsTgKB354Vtf3tbn5cP1n/grsbrdFxt770qYo2lcoqkn8IeBc5Ucl5eJz2VF1Gqw8vNW28rvhWPUYpnHkpMQsm4+667Os0h4Fz60rD40jY1e4cFHgoqfpSs3a02neWjZX0+bw9VaRWqn1p21P8ANx4OD5uV+qape7HQrPfWkVx18cYlBKqyMx05IByCOYGfIiunvzettfbhijOQZFtojzAVWIZvLUXfyr0dZWiwxpGgwkaqijuVQAB9ArkYl/s7z/8ANw/3TfxU/wBnef8A5uH+6b+KtzpQeWrbrNh7XXWcm2lGsjhqjYDUQD8qJiffXqJJAygg5BGQR2g8iKxL4QOwNM0F2o4SAxSf1kyyE+JUsPzBV36Hd4fS9lxqxy9v+BbvwoBjP92VHmpoMlf/AHo/7iP24r0mK82P/vR/3EftxXpMUHR24sJtpvSdPUdW3W6uWjB1Zxx5d3HurzJsjYk11fONkibCEtGzMsbonYXcEBSeXPJ+mvRe/exXvNnXMEX846epk4yVIYLnszpxnxrz/uVvrPsS4mBh1asLNFJmNgULYwcEqRqPAg5zQW5Y96ANH4TuyTZk/XPH7a+9kdCt5dzddtSc8faAcyysB8XWfVQeWfACu1/tEL/yTf34/wDyrltvhDxFh1lnIq9pWRHP0FV/TQats+wjt4kiiUJGgCoo5AD/AFzrz/077OMe1NfZNChB8V1Iw9wC/SK2/dje622lEZLaTVpwHUjS6E8gynl4HkcHBNQvSjuL91LUCPAnhJaIngGyPWjJ7A2Bx7Co7M0E1uftlbywt5lOdca6vBwNLj3OCPdUzXmjdHfu72HK8LxEpqzJBJlCrctSHB0kgDsIPDzq9y/CGh0eraSl+5nQL9YZP+GgsHTTtlYNlSIT69wViQeGQznyCKR7x31Xvg97HKw3NyRwkZY08RGGLEeGXA/NNU6K1v8Aee8DsNMS+rrAPVQpnJC59tz3cycZwBw9AbE2PHZ28cEIxHGule89pJPaScknvJoMV+EH/Tbb5k/tDWu7kfiyy/s0P7NKyL4Qf9NtvmT+0Na7uR+LLL+zQ/s0oJusH+EH/Tbb5k/tDW8Vg/wg/wCm23zJ/aGg13cf8WWX9mh/ZrWE9Nv44l+ai/Urdtx/xZZf2aH9mtYR02/jiX5qL9Sg9IJyFfVfKchX1Qeb+m38cSfNxfq16A2vY9fZzRDnJC6D89Cv+def+m38cSfNxfq16Ni9keQoPOXQptUW+1kV/V65Hh48MOdLqPPUmnzIr0hWBdK/R1Na3L3tqrGF26xtGdUMmdROBxClvWDDkSRw4Z7+7fT+yRql5AZSOHWxFQW8WRsLnxBA8BQbdSsouvhC2wH4O1nY/ltGg+kFv0VKdGXSPNtae4EkSRxxqhjCam4lmDBnPAn2eAA7aDQ6UpQKUpQKUpQKUpQKUpQKUpQKUpQRtru3axOHjtoEcZwyQxqwyCDhguRwJHvqSpSgUpSg699s6KddE0aSrnOmRFcZHI4YEZ4mvjZ+yIbfPUQxxasaurjVM4zjOkDOMn6a7dKCO/k5a9Z1vo0HWatevqo9erOdWvTnVnjnOakaUoM76ZN95LC2SKBtM1xqGsc0jXGor3MSwAPZxPMConop6MYGtkvLyMTyTjUiyDWqoc4YqeDMw9bJzgEduSel8ITZLk2twASgDRMfksSGTPn630VMdFXSXbPZw2txIsM0KiNdZCq6rwQqx4Z04BUnORwzQXH+QWz/APkrb+4j/hqN230UbOuYyot0hYj1XhAjKnsOF9VvIg1aheJjVrXHfqGPpzVS3t6VLOxjbTKk82PVijYNx7NbLkIO/PHuBoMe6OLiSw27HDnnK9tKByYZZfoDqrDyr0pWCdDu7Mt7tA7QmB6uN3fURgSTPqzp8F1Fj3HSO/G90HQ2psG3uhi4hjlA5dYivjyJGR7qiYOjbZqNqFlBnxTUPobIpt7f+2sbuG2n1q8wUq2kaBqYoNbFsjiO6u9NvNEt8lkQ/WyRGZTgaNIJByc5zkcsUEpDCqKFRQqjgAAAAO4AcBX3UFvfvlBsuFZbjWQ76FCAMxOC3IkcAB9ors7Q3hSK0F0FkljKoyiFOsdhIV0lV7eDAnwzQc1/sO3uCGmgilIGAZI0cgc8AsDgZrtwwqihUUKqgBVUAAAcAABwAA7Kp2x+lS3upxDHb3mouI2JgwqMf+IQx0Y7c1Ox7zRNftZAP1qxCYnA0aCwXgc5zk8sUEvXRv8AYdvcENNBFKQMAyRo5A54BYHAzURvJv8A29jKsLCWadhqEMEZlk08fWIyABw781z7q762+0lcwFg8ZxJHIuiRCc41L7jxBPIigm4YVRQqKFVQAqqAAAOAAA4AAdldG83dtZnLy28EjkYLPFG7YHIZZSai9ldIFtc301kutZoSwOtQFYocNoIY5xz5Dh5Gu/sTeaK7kuY4w4NtKYZNQABYc9OCcj6KCWpVc2pv5bW19DZSFutm06SACo1lggY5yCSuOR5jvqS3g25HY20lxKGKRgFtIBbiQOAJHae+gXm7ttM+uW3gkc4BZ4o3bA5DUyk1IgVwWV2JokkXOl1VxngcMARnxwa4dtbWS0t5Z5AxSJS7aQCcDuBIyffQd2oLaG4lhcMWltIGY826tVJ82XBNSey9oLcQRTJnTKiyLkYOHAYZAJwcGobePfy2sLiCCctrnOF0gEKCyqGckjSMnnx9k91AtejnZ0ZytlBn8qMP+vmp+C3WNQqKFUcgoAA8gOArr7X2olrbyzyZKRIztpGThRk4BIyaq+y+le1mlhjaO5h9IIELzQlEkJxpCuCQc5HHlxHHjQXSlQ28+9tvs6NXuGOXOmNEUu7tw4Io58xx4DiO8VH7u9Ittezm3CzQTgahFcR9UzDmSvEg8OOOeMnsNBaaVVt4ukOGyufR2huZZOrEuIIhJhCWGT6wPArx4doqW3c3jh2hAJ7dtSEkcQVIYc1YHkR/mD20EnSq5db+W0e0UsGLdc4BBwNAJVmCls5DEDlj4y99c29G9qbPVGkinkD6uMMXWBQgBJc5Gkcefge6gnaVWd1d/odpMRDDcquguHki0RsAwXCuGIY5PLwPdXR2p0sWkEskapcT9ScTPBF1kcZHMM+QOHhw4HuoLpSom13oglsjeRNrhCPISo44QEsNJxhhgjBxxqA2T0s2lxJChS4h684heaHQjknACuGIPHh3ZIoLrSoaDeqJr6Syw6zJGJBqACuhxxjOfWwTg8ByPdX7u7vTFf8AXGAOUhkMRcgBXZefVkElhy44HMUExSlKBSlKBSlKBSlKBSlKDr3+z47iJopkV43GGVhkEVlu2vg+wuxNtcPED8SRetA8A2VbHnk1rVKDDE+DtNnjdwgeETH7NQ/TVl2D0C2kJDXEj3BHxcCKP3qpLH62K06lBxW1ssSKkaqiKMKqgKAByAA4AVy0pQZN0i7uDaG2orc8C9jIUY/FdXcoT4ZGD4E1F9H+3JbnbNqtwCJ7a1lt5dXMtG7YJ7zpIB8QT21oN7Cv3ct20jULZwDgZxqbhnnUZbWaDeKRwihjHxYKATmOPOTjJoIHf3aKXW2BDJDcTwWkDh1t4jMRNcJgFgDwwhBBPxlqe6GNsNLs/qJMiW0cwsGBVgvNMqeK4BK4/IqR3KgUXW0mCgM1wdRAAJxqxk9uK4924FXa+0SqhSwjLYAGTgcTjmeJ+k0HS6Mv6Xtj+3P/AO1LT/emf+wL+1SpPcmFVuNolVA1XTE4AGTx4nHM0t4V+7sjaRq9EA1YGca14Z54oK/upexw7wbVW5ZUlk6owlyFzGF4qpPh1fAfJ/JNfW7EqXG8l9NbkNCtukcjrxVpcx4wRwJwhGfyTXT6frKM2sUhRDJq069I1aeB06sZxkk48aufR9ZRxbNt+rRU1JqbSoXLHmxwOJ4Dj4UGTX2x5TPtO/teFxY37SD8qLj1gI7QMZP5JcdtXHoc2mty2051GlZbrrAD2B11YPln7KndzbdRcbSwqjVcnVwHHnz76gdw7RI7DaARFUYfgqhR/NN3UFC2zf8Apq394sNy0rzo9pMkDNEkVsSoJlHs5XJPcVFaRvttlb3dqW4XlLCjEdza49S+5sj3VO7l2yLsqFAqherb1QABxLZ4cuOT9NVXZlsn8nJU0roy3q4Gn+cU+zy58aC67qXsb2luqujMIYshWBI9RRxAPDjXT6SfxRe/MP8Aoqn9EdjHHczFI0UmLiVUL8de4Ve99Iw2z7kMAQYmyCMg+YoOvuHexts6zRXQsLaLKhlJGI0ByAcjjWTb03S7RudqSGC5mwq29o8MLSohgYM5Zx7Opx2Z9VzU90WWEcd5IyRop6h+KqFPtR9oFXLoygVNnRhVCgs5OABx1njw7aCJk2/6duzLMTlzayLJ84ilX+kjPkRVJiaWJdhvPPHdQ64RDbKBG8ZYKEc6STJo4c8DOBjiat2wLRF2TtJAihNc/qhQF4oueHKoroi2RD6TI/Ux61XKtoXUpyBlTjI4Ejh30EnvXcpDvJs+S4IWHqHWNn4KsuZMnJ4A+sgz4rX5vbcx3O3tlJbMrywmR5ihDaYsLwdhy4B+B+WPlDM90p2Ucmy5y6K5QakLKG0nllcjgccMioPoKsY1sDIsaB2chnCgMQOQLYyR4UER0g7Qurfbby2QUyx7P1MGXV+DErayozxYcG8lPA1cejS0trfZaPBKZI5NU0kjgKdZ/nNSgkJp04xk+zzPOuRoF+7obSNXoeNWBnHWHhnnjwqvbu2ypYbVRFVUzJ6qgBeKsD6o4cQAPIUGf320mnhuL9YLn0lrtbqGYQMYVhhyqqZewAZzwxlFrb73aa3WypJ09mW1dx5NExwfEcvdXDsm2QbHRAqhPRcacDTgxnIxywc10d0oVGw9IAC9XOMYGMZl4Y7qD46M1Y7Btwnt9VJp/ra5NP24qH6Hdt20OyNMkkcbxPIbgOwVgdRwzAnJ9TSM/k47KtnR/EF2bbhQAApwAMD227BWV9Juy4vu5AOqjxIVMg0LhycZL8PWJ7zQTm4EJGwdpOAVila7eAEY/B9VpGPDKkfmmoDczXcS7Ltr5wluiC4sgiYErqT6kkhPBlIPADjy7RnZdtWyrZToqqEEEihQAFC6GGkKOAGOGKz7bdlH9xtnnQuY3XQdIynCQ+rw9XiAeHcKDs9NNm0UMN/A3VzwMYtQ7Y51ZCPcTkd2pquu6m76WFnDbpyjUBj8pjxdvexJqJ6TYVfZ7BlDDrI+BAI9ruNWsUH7SlKD/9k="/>
          <p:cNvSpPr>
            <a:spLocks noChangeAspect="1" noChangeArrowheads="1"/>
          </p:cNvSpPr>
          <p:nvPr/>
        </p:nvSpPr>
        <p:spPr bwMode="auto">
          <a:xfrm>
            <a:off x="307975" y="-471488"/>
            <a:ext cx="3486150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data:image/jpeg;base64,/9j/4AAQSkZJRgABAQAAAQABAAD/2wCEAAkGBhQQEBQUEhQWFRUVGBoYFRgXFhcVGhoZGBkVGhcYFxYXGyYeFx0jGRkZHy8gIycqLC0sGB4xNjAqNiYrLCkBCQoKDgwOGg8PGDQlHiUpNTU1NCkqNS0tNSwsKSkpLTUpLyw1LCwqNTU1NCwyKSosKSksLywqLCwsLCkpMSwpKf/AABEIAIoBbgMBIgACEQEDEQH/xAAcAAEAAwADAQEAAAAAAAAAAAAABQYHAwQIAgH/xABOEAACAQMBBAYEBwsJCQEBAAABAgMABBESBQYhMQcTQVFhcRQiMoEIQlJzkZKhFRcjNWKCsbKz0dIWMzRydJOiwfAYNlNUVYWUwuHTJP/EABsBAQADAQEBAQAAAAAAAAAAAAAEBQYCAQMH/8QANBEBAAIBAgMEBgkFAAAAAAAAAAECAwQRBRIxFCFBkRNSU2GBwRVCQ1FxobHR4SIyYpLw/9oADAMBAAIRAxEAPwDcaUpQKUpQKUpQKUpQKUpQKUpQKUpQKUpQKUpQKUpQKUpQKUpQKUpQKUpQKUpQKUpQKUpQKUrp7V2iIImc9nId7HkP9eNc2tFYm09IeTOys797QEg9G5qR+F9/Jf8AP6KxHaNiYZGQ9nI947D9FaTNMXYsxyWJJPiagN6dmdZHrUetH9q9v0c/prO4tbN88zbpP5fclcM1vo83Lb+236+CmUpSrZsH6q5Nal0Sby9W5tHPqvloc9jfGX3gah4g99ZpAmBnvrswTtGyuhKspDKRzBByCPfXwnLNb7x4JVtDXPp5pbrP5fc9MUqI3V2+t9apKMBvZkUfFce0PLtHgRUvVpExMbw/P8mO2O00tHfBSlK9cFKUoFKUoFKUoFKUoFKUoFKUoFKUoFKUoFKUoFKUoFKUoFKUoFKUoFKUoFKUoFKUoFKUoFUPe3a3XS6FPqR8PNu0+7l9PfVl3l2t6PCcH139VfDvb3D7SKzyqPimp2j0Nfij5rfVKUpVCjKFt/ZnUSkD2G4p5do9x+zFdCJMmr5tvZnXxFR7Q4p593v5fRVLji08DwPb+6r3BqOfF39Yb7gubtlIi3WvX5ef7vqlKUatbujbeb0S60OcRTYVs8lb4jeHE6T4HPZW3V5jrcOjnef0y1Cucyw4V882HxH94GD4g99TtLk+pLJ8f0XTU0j3T8p+XktlKUqeyZSlKBSlKBSlKBSlKBSlKBSlKBSlKBSlKBSlKBSlKBSlKBSlKBSlKBSlKBSlKBSlKBX4zYGTwA51+1W98traEESn1n9rwX/6eHkDXxz5ow0m8+Dm1uWN1a27tT0iYt8UcEH5I7ffzqOpSsde83tNrdZQZnedylK+4YS7BVGSxAA8TXMRv3PE3ujsnrZdbD1I+Pm3YPdz+iqz0p7s9RcekIPwc59b8mTmfrD1vMNWr7K2eIIlQdnM95PM/wCvCuLb2xkvLeSF+TjgfksOKsPI4NajDo4pg5PHr8V9wrUzossW8J6/h/DznSuxf2TwSvFIMOjFWHiO7wPMeBFdeob9KiYmN4Kmd0t4TY3SS8dHsyAdqHGfeODDxFQ1K9iZid4cZMdclJpaO6XpmGYOoZSCrAEEciCMgj3V91nfRNvN1kZtJD60Y1RZ7UzxX80n6D4VolXOO8XrzQ/NdXprabNbFbw/TwKUpXaKUqu7b6QrGymMNxcBJAASuiRsBuWSikDyqZ2btKO5hSaFg8cg1IwyMg+B4jyNB2aUpQKUpQKUpQKUpQKUpQKUpQKUpQKUpQKUpQKUpQKUpQKUpQKUpQKUpQcN3dLEjO3AKMn/AF39lZlfXjTSM7c2OfIdgHkOFTXSDvGsTpAxKjGs8G9biQMEDswffiqd93oPl/4W/dVBxKcuW/JWs7R7p6oObNTm5d47vekKVH/d6D5f+Fv3U+70Hy/8Lfuqr7Pm9SfKXw9LT1o80hVs3L2TznYd6p/7N/l9NUmz2tBI6r1mATxOlzgdp5VodvvjYxqqrKAFAAGiTkPzat+GcOzXv6SaTtHunq7x58MTva8R8YWGlQX8uLP/AI3+CT+Gn8uLP/jf4JP4a0fZs3qT5Sk9s0/tK+cKj0t7s5Au4xxGEmx3ckf3H1T5r3Vl1b1db32MqMjyhlcFWBSTiCMEez3Vhe2ljgneNX1KD6jYYalPsniOeOB8QartToc0TzRSe/3S2fAuNae+P0F8td69P6o6fx+jhpXB6cnyvsP7qenJ8r7D+6onZc/s58paLt+l9rX/AGj90lsvaT20yTRnDRtkePeD4EZB8DXoXY+1EuoI5o/ZcZ8Qe1T4g5B8q80enJ8r7D+6r50Zb7dQZIdEkqEdYBGpYqQQGOO45HvHjUnT4s2OdrUnb8JUXGY02pxxfHkrNo/yjvjz/wC72z18TzBFZmOFUEsTyAAySfdX3VC6aN4fRdmOinD3J6od+k8ZD5aAV/PFTGQYbteeXadze3QHABp2z8WIPHGg9ysvuU1rXQFvD1lrLasfWgbWnzcmSQPJw31xXW6E90VfZ91JKOF3qhHzShlYjzdm+oKou4e0G2TtpUlOAJGtpuwYZtIby1hG8hR69MUpSjwpWWDpdmO1/Qeoj0ek9Rr1Nq0h9OrHLOONcW/HTgttK0NkiSshw8rk9WGHAqqqQXweGcgZHDNBrFKpHRRvhPtO1lluOrykpRerUqMaEbjljxy1Ru+fTXb2TtFbp6RKuQx1aY1I5gvgliO0AY8c0Gk0rCx0w7Xca0s00d4trhhj+uHwa44/hBXY9q2gJHPBkX9LGg3ilYrsvp3uZZ4ozaxASSIhOp8gOyrkcO41tJOKD9pWW729OsFu7R2aC4ZeBkLaYgfySBmTzGB3E1VW6cdpgazbwBO8wzafr9Zig3ylZVun07wzusd5GIC3ASK2qPJ+VnjGPHiO8itUBzQftKzrpM6TpdkzxRxwxyCSMuSzMCCGIwMV3dvdKcFjZ28sq6p54UkWBDx9dQSWY+wgJIyRk44A4OAvFKwafpw2k4LxW0Sx9/VTSDHjJqA+wVP7k9OQuZkhvY0jMhCpLGTo1HgA6sSVBPDVkjjxwONBrVKVlu/nS7Ns6/a2jgjcBUIZmYHLjOMDhQalSqPv70qwbLPVBeuuMZMYbSqA8jI+DjPMKATjuBBrO5+m/aYHWejwpH2EwzFfrlwDQb5Ss16PumNL+UW9zGIZm/mypJRyOOn1uKNjkCSDjnnAOlUClQe9u+VvsyHrLhjluEaLxdyOYUdw7ScAZHeM5XJ03bQuXYWVmpUdmiW4Yf1jGVA+ig3ClYlYdPNzDLovrRcfGCB4ZAO/RKTnyyPOtd2Ft6G9gWe3cOje4gjmrDmrDtFBC9Ie7PplqSgzLFlk7yPjJ7wOHiBWHV6brFOkrdn0S66xBiKfLDHJX+Ovh8oeZHZXkqbiWn+1j4qfSldixttbeA4n91dY8dsl4pXrKjtaKxvLv7NttK5PNv0dld2lK2mHFXDSKV8FVa02neSlKV9nJUTvDs/rI9QHrJx8x2j/ADqWpXNq80bS+uHLbDeL16wzylSO3Nn9TJw9luK+HePd+gio6q6Y2naW6xZa5aRevSSvQPRPuj6FZ9ZIuJrjDNnmqfETw4HUfFsdlZj0W7o+n3gZxmGDDyZ5M3xE8ckZPgp769D1V67N9nHxSKR4lee+mba7Xu1UtYvW6nTEoHHMspUt+lF/NNbttzay2ltNO/sxIznx0jIA8ScD31gnRFs83u12uZyD1WqdyeRlckLz/KLN+ZVW+redgbIW0tYbdPZiRUz3kDi3mTk++sP6eN3+pvkuFGFuU9Yj/iR4U/ShQ+41vfpSfLX6wqldLuyEvNly6Spkg/DJgjPqA6wPOMtw78UEzuDvD6fs6CYnLldMnzieq/0kavJhVgNYn8H7eHTJPZseDjro/NcLIB5jQfzTW2Gg8t71bQa32zeSocOk8+k9zHWoYeIzkeIFbJ0Z9GkFnbRyzxK9zIoZi6hurBGQiA+yQOZ5k544wKyHbVkJt4JIjykvtB8mmAP2E16foKP0s7eOz9mOYfUknYRKVwpGoEuwx26FYA9hI7qp3QbuRFLG17OgchykCsMqukDU+DwLZOB3aT31PdPdg0mzUdQSIp1ZvBWV0z9ZlHvrr9Am3keze1LASxOzhe0xvg6h34bIPdle+g1Osx6bNzYpbN7xFCzw6SzAYLxkhWDY5kZ1AnuI7a06qD00bwR2+zJISw6y4wiL241Au2O4KCM95FBGdA+8T3FrLbyEt6MV6sk5PVuGwvkrK2PAgdlfPTpve1vAlpE2HuATKRzEQ4afz2yPJWHbXB8HzZDJb3NwwwsrqieIiDaiPDU+PNTVI6brgvteUE8EjjVfAFNf6XNBfOh/o4ijt47y4QPNKNcQYZEaH2WCnhqYetnsBAGOOdUK1w2EAjijReAVFUeQAA+yuegxPpr6PooEF7bIIxqCzoowvrezIAOCnV6pxz1A9+bL0Hbytc2DQyEl7VggJ59WwzHnywy+Sip/pPhD7HvQeyIt71IYfaBWafB5kIubtewxRk+YdgP0mg4fhCj/APstvmG/XNd7or3NG0pG2heqHRSI4I2GVPVqqgkHgVQAKByJDE8q6Xwg/wCm23zJ/aGtV6OrMRbJslHbAjnzkGtvtY0FiVQBgcAOQrzl01bvx2m0cwqEWeMSFVGAH1Mr4A5ZwG8ya9HVg/wg/wCm23zJ/aGg2Xdi8aaxtpW4tJBE7ebIpP2msE6ZpNO23bGdKQnB7cDODW57j/iyy/s0P7Nawjpu/HEvzUX6lBe+ifcZZlO0r0CWadmkjDjIUEn8Jg8NTHJHcuMc61V4wwIIyCMEHiCD2EdtdfZdmIYIol5RoqDyVQB+iu1QeYN/tmjZu2JBb+oqPHNEBw05CyADwD5A8AK9Oh+GffXnHpt/HEnzcX6tbvvROY9nXTjmttKR5iNiKDCHkfeLbgUsREzELj4lvHk8O4sOP9Z69DbM2XFbRLFAixxoMKqjA/8Ap7yeJrzBuHu5dXtwyWUohkSMsWMkkXq6kUgNGCeZHDlwq+fer23/ANQH/l3X8FBpe/G6EW0rR43UdYFJhfHrI+PVweeCcAjtFZJ0CbeaO9e2JOidCwHdJHg596agf6q91SH3q9t/9QH/AJd1/BXd3A6Iruw2hDczSQFE16gjuWOqN1GA0YHNh20GwVE70bBW9tXhOATxRvkuPZP+R8CalqUc2rFoms9Hmi4t2jdkcEMpKsDzBBwR9NTNnb6Fx2nifOtF3t6PDdXQuISikj8IGJGWGArDAPZwP9UeNRv3tbn5cP1n/gq34bOHFvkyWjfwZDV6HUc3JSszH3qnSrZ97W5+XD9Z/wCCn3tbn5cP1n/gq57bg9eEL6O1Xs5VOlWz72tz8uH6z/wU+9rc/Lh+s/8ABTtuD14Po7VezlU6VbPva3Py4frP/BT72tz8uH6z/wAFO24PXg+jtV7OVH2rYddGV7RxXz/+8qpkVuzOEVSXYhQoHEsTgKB354Vtf3tbn5cP1n/grsbrdFxt770qYo2lcoqkn8IeBc5Ucl5eJz2VF1Gqw8vNW28rvhWPUYpnHkpMQsm4+667Os0h4Fz60rD40jY1e4cFHgoqfpSs3a02neWjZX0+bw9VaRWqn1p21P8ANx4OD5uV+qape7HQrPfWkVx18cYlBKqyMx05IByCOYGfIiunvzettfbhijOQZFtojzAVWIZvLUXfyr0dZWiwxpGgwkaqijuVQAB9ArkYl/s7z/8ANw/3TfxU/wBnef8A5uH+6b+KtzpQeWrbrNh7XXWcm2lGsjhqjYDUQD8qJiffXqJJAygg5BGQR2g8iKxL4QOwNM0F2o4SAxSf1kyyE+JUsPzBV36Hd4fS9lxqxy9v+BbvwoBjP92VHmpoMlf/AHo/7iP24r0mK82P/vR/3EftxXpMUHR24sJtpvSdPUdW3W6uWjB1Zxx5d3HurzJsjYk11fONkibCEtGzMsbonYXcEBSeXPJ+mvRe/exXvNnXMEX846epk4yVIYLnszpxnxrz/uVvrPsS4mBh1asLNFJmNgULYwcEqRqPAg5zQW5Y96ANH4TuyTZk/XPH7a+9kdCt5dzddtSc8faAcyysB8XWfVQeWfACu1/tEL/yTf34/wDyrltvhDxFh1lnIq9pWRHP0FV/TQats+wjt4kiiUJGgCoo5AD/AFzrz/077OMe1NfZNChB8V1Iw9wC/SK2/dje622lEZLaTVpwHUjS6E8gynl4HkcHBNQvSjuL91LUCPAnhJaIngGyPWjJ7A2Bx7Co7M0E1uftlbywt5lOdca6vBwNLj3OCPdUzXmjdHfu72HK8LxEpqzJBJlCrctSHB0kgDsIPDzq9y/CGh0eraSl+5nQL9YZP+GgsHTTtlYNlSIT69wViQeGQznyCKR7x31Xvg97HKw3NyRwkZY08RGGLEeGXA/NNU6K1v8Aee8DsNMS+rrAPVQpnJC59tz3cycZwBw9AbE2PHZ28cEIxHGule89pJPaScknvJoMV+EH/Tbb5k/tDWu7kfiyy/s0P7NKyL4Qf9NtvmT+0Na7uR+LLL+zQ/s0oJusH+EH/Tbb5k/tDW8Vg/wg/wCm23zJ/aGg13cf8WWX9mh/ZrWE9Nv44l+ai/Urdtx/xZZf2aH9mtYR02/jiX5qL9Sg9IJyFfVfKchX1Qeb+m38cSfNxfq16A2vY9fZzRDnJC6D89Cv+def+m38cSfNxfq16Ni9keQoPOXQptUW+1kV/V65Hh48MOdLqPPUmnzIr0hWBdK/R1Na3L3tqrGF26xtGdUMmdROBxClvWDDkSRw4Z7+7fT+yRql5AZSOHWxFQW8WRsLnxBA8BQbdSsouvhC2wH4O1nY/ltGg+kFv0VKdGXSPNtae4EkSRxxqhjCam4lmDBnPAn2eAA7aDQ6UpQKUpQKUpQKUpQKUpQKUpQKUpQRtru3axOHjtoEcZwyQxqwyCDhguRwJHvqSpSgUpSg699s6KddE0aSrnOmRFcZHI4YEZ4mvjZ+yIbfPUQxxasaurjVM4zjOkDOMn6a7dKCO/k5a9Z1vo0HWatevqo9erOdWvTnVnjnOakaUoM76ZN95LC2SKBtM1xqGsc0jXGor3MSwAPZxPMConop6MYGtkvLyMTyTjUiyDWqoc4YqeDMw9bJzgEduSel8ITZLk2twASgDRMfksSGTPn630VMdFXSXbPZw2txIsM0KiNdZCq6rwQqx4Z04BUnORwzQXH+QWz/APkrb+4j/hqN230UbOuYyot0hYj1XhAjKnsOF9VvIg1aheJjVrXHfqGPpzVS3t6VLOxjbTKk82PVijYNx7NbLkIO/PHuBoMe6OLiSw27HDnnK9tKByYZZfoDqrDyr0pWCdDu7Mt7tA7QmB6uN3fURgSTPqzp8F1Fj3HSO/G90HQ2psG3uhi4hjlA5dYivjyJGR7qiYOjbZqNqFlBnxTUPobIpt7f+2sbuG2n1q8wUq2kaBqYoNbFsjiO6u9NvNEt8lkQ/WyRGZTgaNIJByc5zkcsUEpDCqKFRQqjgAAAAO4AcBX3UFvfvlBsuFZbjWQ76FCAMxOC3IkcAB9ors7Q3hSK0F0FkljKoyiFOsdhIV0lV7eDAnwzQc1/sO3uCGmgilIGAZI0cgc8AsDgZrtwwqihUUKqgBVUAAAcAABwAA7Kp2x+lS3upxDHb3mouI2JgwqMf+IQx0Y7c1Ox7zRNftZAP1qxCYnA0aCwXgc5zk8sUEvXRv8AYdvcENNBFKQMAyRo5A54BYHAzURvJv8A29jKsLCWadhqEMEZlk08fWIyABw781z7q762+0lcwFg8ZxJHIuiRCc41L7jxBPIigm4YVRQqKFVQAqqAAAOAAA4AAdldG83dtZnLy28EjkYLPFG7YHIZZSai9ldIFtc301kutZoSwOtQFYocNoIY5xz5Dh5Gu/sTeaK7kuY4w4NtKYZNQABYc9OCcj6KCWpVc2pv5bW19DZSFutm06SACo1lggY5yCSuOR5jvqS3g25HY20lxKGKRgFtIBbiQOAJHae+gXm7ttM+uW3gkc4BZ4o3bA5DUyk1IgVwWV2JokkXOl1VxngcMARnxwa4dtbWS0t5Z5AxSJS7aQCcDuBIyffQd2oLaG4lhcMWltIGY826tVJ82XBNSey9oLcQRTJnTKiyLkYOHAYZAJwcGobePfy2sLiCCctrnOF0gEKCyqGckjSMnnx9k91AtejnZ0ZytlBn8qMP+vmp+C3WNQqKFUcgoAA8gOArr7X2olrbyzyZKRIztpGThRk4BIyaq+y+le1mlhjaO5h9IIELzQlEkJxpCuCQc5HHlxHHjQXSlQ28+9tvs6NXuGOXOmNEUu7tw4Io58xx4DiO8VH7u9Ittezm3CzQTgahFcR9UzDmSvEg8OOOeMnsNBaaVVt4ukOGyufR2huZZOrEuIIhJhCWGT6wPArx4doqW3c3jh2hAJ7dtSEkcQVIYc1YHkR/mD20EnSq5db+W0e0UsGLdc4BBwNAJVmCls5DEDlj4y99c29G9qbPVGkinkD6uMMXWBQgBJc5Gkcefge6gnaVWd1d/odpMRDDcquguHki0RsAwXCuGIY5PLwPdXR2p0sWkEskapcT9ScTPBF1kcZHMM+QOHhw4HuoLpSom13oglsjeRNrhCPISo44QEsNJxhhgjBxxqA2T0s2lxJChS4h684heaHQjknACuGIPHh3ZIoLrSoaDeqJr6Syw6zJGJBqACuhxxjOfWwTg8ByPdX7u7vTFf8AXGAOUhkMRcgBXZefVkElhy44HMUExSlKBSlKBSlKBSlKBSlKDr3+z47iJopkV43GGVhkEVlu2vg+wuxNtcPED8SRetA8A2VbHnk1rVKDDE+DtNnjdwgeETH7NQ/TVl2D0C2kJDXEj3BHxcCKP3qpLH62K06lBxW1ssSKkaqiKMKqgKAByAA4AVy0pQZN0i7uDaG2orc8C9jIUY/FdXcoT4ZGD4E1F9H+3JbnbNqtwCJ7a1lt5dXMtG7YJ7zpIB8QT21oN7Cv3ct20jULZwDgZxqbhnnUZbWaDeKRwihjHxYKATmOPOTjJoIHf3aKXW2BDJDcTwWkDh1t4jMRNcJgFgDwwhBBPxlqe6GNsNLs/qJMiW0cwsGBVgvNMqeK4BK4/IqR3KgUXW0mCgM1wdRAAJxqxk9uK4924FXa+0SqhSwjLYAGTgcTjmeJ+k0HS6Mv6Xtj+3P/AO1LT/emf+wL+1SpPcmFVuNolVA1XTE4AGTx4nHM0t4V+7sjaRq9EA1YGca14Z54oK/upexw7wbVW5ZUlk6owlyFzGF4qpPh1fAfJ/JNfW7EqXG8l9NbkNCtukcjrxVpcx4wRwJwhGfyTXT6frKM2sUhRDJq069I1aeB06sZxkk48aufR9ZRxbNt+rRU1JqbSoXLHmxwOJ4Dj4UGTX2x5TPtO/teFxY37SD8qLj1gI7QMZP5JcdtXHoc2mty2051GlZbrrAD2B11YPln7KndzbdRcbSwqjVcnVwHHnz76gdw7RI7DaARFUYfgqhR/NN3UFC2zf8Apq394sNy0rzo9pMkDNEkVsSoJlHs5XJPcVFaRvttlb3dqW4XlLCjEdza49S+5sj3VO7l2yLsqFAqherb1QABxLZ4cuOT9NVXZlsn8nJU0roy3q4Gn+cU+zy58aC67qXsb2luqujMIYshWBI9RRxAPDjXT6SfxRe/MP8Aoqn9EdjHHczFI0UmLiVUL8de4Ve99Iw2z7kMAQYmyCMg+YoOvuHexts6zRXQsLaLKhlJGI0ByAcjjWTb03S7RudqSGC5mwq29o8MLSohgYM5Zx7Opx2Z9VzU90WWEcd5IyRop6h+KqFPtR9oFXLoygVNnRhVCgs5OABx1njw7aCJk2/6duzLMTlzayLJ84ilX+kjPkRVJiaWJdhvPPHdQ64RDbKBG8ZYKEc6STJo4c8DOBjiat2wLRF2TtJAihNc/qhQF4oueHKoroi2RD6TI/Ux61XKtoXUpyBlTjI4Ejh30EnvXcpDvJs+S4IWHqHWNn4KsuZMnJ4A+sgz4rX5vbcx3O3tlJbMrywmR5ihDaYsLwdhy4B+B+WPlDM90p2Ucmy5y6K5QakLKG0nllcjgccMioPoKsY1sDIsaB2chnCgMQOQLYyR4UER0g7Qurfbby2QUyx7P1MGXV+DErayozxYcG8lPA1cejS0trfZaPBKZI5NU0kjgKdZ/nNSgkJp04xk+zzPOuRoF+7obSNXoeNWBnHWHhnnjwqvbu2ypYbVRFVUzJ6qgBeKsD6o4cQAPIUGf320mnhuL9YLn0lrtbqGYQMYVhhyqqZewAZzwxlFrb73aa3WypJ09mW1dx5NExwfEcvdXDsm2QbHRAqhPRcacDTgxnIxywc10d0oVGw9IAC9XOMYGMZl4Y7qD46M1Y7Btwnt9VJp/ra5NP24qH6Hdt20OyNMkkcbxPIbgOwVgdRwzAnJ9TSM/k47KtnR/EF2bbhQAApwAMD227BWV9Juy4vu5AOqjxIVMg0LhycZL8PWJ7zQTm4EJGwdpOAVila7eAEY/B9VpGPDKkfmmoDczXcS7Ltr5wluiC4sgiYErqT6kkhPBlIPADjy7RnZdtWyrZToqqEEEihQAFC6GGkKOAGOGKz7bdlH9xtnnQuY3XQdIynCQ+rw9XiAeHcKDs9NNm0UMN/A3VzwMYtQ7Y51ZCPcTkd2pquu6m76WFnDbpyjUBj8pjxdvexJqJ6TYVfZ7BlDDrI+BAI9ruNWsUH7SlKD/9k="/>
          <p:cNvSpPr>
            <a:spLocks noChangeAspect="1" noChangeArrowheads="1"/>
          </p:cNvSpPr>
          <p:nvPr/>
        </p:nvSpPr>
        <p:spPr bwMode="auto">
          <a:xfrm>
            <a:off x="460375" y="-319088"/>
            <a:ext cx="3486150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319319" y="506881"/>
            <a:ext cx="2531880" cy="103355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  <a:effectLst>
            <a:outerShdw dist="103351" dir="2700000" algn="tl">
              <a:srgbClr val="808080"/>
            </a:outerShdw>
          </a:effectLst>
        </p:spPr>
        <p:txBody>
          <a:bodyPr vert="horz" wrap="none" lIns="90000" tIns="45000" rIns="90000" bIns="45000" anchor="ctr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i="0" u="none" strike="noStrike" baseline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Accelerator-aware</a:t>
            </a:r>
            <a:br>
              <a:rPr lang="en-US" sz="1800" b="1" i="0" u="none" strike="noStrike" baseline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</a:br>
            <a:r>
              <a:rPr lang="en-US" sz="1800" b="1" i="0" u="none" strike="noStrike" baseline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Data Movement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i="0" u="none" strike="noStrike" baseline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Within MPI</a:t>
            </a:r>
          </a:p>
        </p:txBody>
      </p:sp>
      <p:sp>
        <p:nvSpPr>
          <p:cNvPr id="15" name="Freeform 14"/>
          <p:cNvSpPr/>
          <p:nvPr/>
        </p:nvSpPr>
        <p:spPr>
          <a:xfrm>
            <a:off x="2209800" y="1994760"/>
            <a:ext cx="2083680" cy="79128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  <a:effectLst>
            <a:outerShdw dist="103351" dir="2700000" algn="tl">
              <a:srgbClr val="808080"/>
            </a:outerShdw>
          </a:effectLst>
        </p:spPr>
        <p:txBody>
          <a:bodyPr vert="horz" wrap="none" lIns="90000" tIns="45000" rIns="90000" bIns="45000" anchor="ctr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i="0" u="none" strike="noStrike" baseline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Inter-node</a:t>
            </a:r>
            <a:r>
              <a:rPr lang="en-US" sz="1800" b="1" i="0" u="none" strike="noStrike" baseline="3300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1</a:t>
            </a:r>
          </a:p>
        </p:txBody>
      </p:sp>
      <p:sp>
        <p:nvSpPr>
          <p:cNvPr id="16" name="Freeform 15"/>
          <p:cNvSpPr/>
          <p:nvPr/>
        </p:nvSpPr>
        <p:spPr>
          <a:xfrm>
            <a:off x="4876320" y="1994760"/>
            <a:ext cx="1996920" cy="79092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  <a:effectLst>
            <a:outerShdw dist="103351" dir="2700000" algn="tl">
              <a:srgbClr val="808080"/>
            </a:outerShdw>
          </a:effectLst>
        </p:spPr>
        <p:txBody>
          <a:bodyPr vert="horz" wrap="none" lIns="90000" tIns="45000" rIns="90000" bIns="45000" anchor="ctr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i="0" u="none" strike="noStrike" baseline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Intra-node</a:t>
            </a:r>
            <a:r>
              <a:rPr lang="en-US" sz="1800" b="1" i="0" u="none" strike="noStrike" baseline="3300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2,3</a:t>
            </a:r>
          </a:p>
        </p:txBody>
      </p:sp>
      <p:cxnSp>
        <p:nvCxnSpPr>
          <p:cNvPr id="17" name="Straight Arrow Connector 16"/>
          <p:cNvCxnSpPr>
            <a:stCxn id="14" idx="2"/>
            <a:endCxn id="15" idx="0"/>
          </p:cNvCxnSpPr>
          <p:nvPr/>
        </p:nvCxnSpPr>
        <p:spPr>
          <a:xfrm flipH="1">
            <a:off x="3251640" y="1540440"/>
            <a:ext cx="1333619" cy="45432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8" name="Straight Arrow Connector 17"/>
          <p:cNvCxnSpPr>
            <a:stCxn id="14" idx="2"/>
            <a:endCxn id="16" idx="0"/>
          </p:cNvCxnSpPr>
          <p:nvPr/>
        </p:nvCxnSpPr>
        <p:spPr>
          <a:xfrm>
            <a:off x="4585259" y="1540440"/>
            <a:ext cx="1289521" cy="45432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19" name="Freeform 18"/>
          <p:cNvSpPr/>
          <p:nvPr/>
        </p:nvSpPr>
        <p:spPr>
          <a:xfrm>
            <a:off x="2209800" y="3552120"/>
            <a:ext cx="2083320" cy="79128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  <a:effectLst>
            <a:outerShdw dist="103351" dir="2700000" algn="tl">
              <a:srgbClr val="808080"/>
            </a:outerShdw>
          </a:effectLst>
        </p:spPr>
        <p:txBody>
          <a:bodyPr vert="horz" wrap="none" lIns="90000" tIns="45000" rIns="90000" bIns="45000" anchor="ctr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i="0" u="none" strike="noStrike" baseline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Contiguous</a:t>
            </a:r>
          </a:p>
        </p:txBody>
      </p:sp>
      <p:sp>
        <p:nvSpPr>
          <p:cNvPr id="20" name="Freeform 19"/>
          <p:cNvSpPr/>
          <p:nvPr/>
        </p:nvSpPr>
        <p:spPr>
          <a:xfrm>
            <a:off x="4875960" y="3551761"/>
            <a:ext cx="2088719" cy="79128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</a:ln>
          <a:effectLst>
            <a:outerShdw dist="103351" dir="2700000" algn="tl">
              <a:srgbClr val="808080"/>
            </a:outerShdw>
          </a:effectLst>
        </p:spPr>
        <p:txBody>
          <a:bodyPr vert="horz" wrap="none" lIns="90000" tIns="45000" rIns="90000" bIns="45000" anchor="ctr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i="0" u="none" strike="noStrike" baseline="0">
                <a:ln>
                  <a:noFill/>
                </a:ln>
                <a:solidFill>
                  <a:srgbClr val="FFFFFF"/>
                </a:solidFill>
                <a:latin typeface="Calibri" pitchFamily="34"/>
                <a:ea typeface="DejaVu Sans" pitchFamily="2"/>
                <a:cs typeface="DejaVu Sans" pitchFamily="2"/>
              </a:rPr>
              <a:t>Noncontiguous</a:t>
            </a:r>
            <a:r>
              <a:rPr lang="en-US" sz="1800" b="1" i="0" u="none" strike="noStrike" baseline="33000">
                <a:ln>
                  <a:noFill/>
                </a:ln>
                <a:solidFill>
                  <a:srgbClr val="FFFFFF"/>
                </a:solidFill>
                <a:latin typeface="Calibri" pitchFamily="34"/>
                <a:ea typeface="DejaVu Sans" pitchFamily="2"/>
                <a:cs typeface="DejaVu Sans" pitchFamily="2"/>
              </a:rPr>
              <a:t>4</a:t>
            </a:r>
          </a:p>
        </p:txBody>
      </p:sp>
      <p:cxnSp>
        <p:nvCxnSpPr>
          <p:cNvPr id="21" name="Straight Arrow Connector 20"/>
          <p:cNvCxnSpPr>
            <a:stCxn id="15" idx="2"/>
            <a:endCxn id="20" idx="0"/>
          </p:cNvCxnSpPr>
          <p:nvPr/>
        </p:nvCxnSpPr>
        <p:spPr>
          <a:xfrm>
            <a:off x="3251640" y="2786040"/>
            <a:ext cx="2668680" cy="765721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22" name="Straight Arrow Connector 21"/>
          <p:cNvCxnSpPr>
            <a:stCxn id="15" idx="2"/>
          </p:cNvCxnSpPr>
          <p:nvPr/>
        </p:nvCxnSpPr>
        <p:spPr>
          <a:xfrm flipH="1">
            <a:off x="3251280" y="2786041"/>
            <a:ext cx="360" cy="766079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23" name="Straight Arrow Connector 22"/>
          <p:cNvCxnSpPr>
            <a:stCxn id="16" idx="2"/>
            <a:endCxn id="19" idx="0"/>
          </p:cNvCxnSpPr>
          <p:nvPr/>
        </p:nvCxnSpPr>
        <p:spPr>
          <a:xfrm flipH="1">
            <a:off x="3251460" y="2785680"/>
            <a:ext cx="2623320" cy="76644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24" name="Straight Arrow Connector 23"/>
          <p:cNvCxnSpPr>
            <a:stCxn id="16" idx="2"/>
            <a:endCxn id="20" idx="0"/>
          </p:cNvCxnSpPr>
          <p:nvPr/>
        </p:nvCxnSpPr>
        <p:spPr>
          <a:xfrm>
            <a:off x="5874780" y="2785680"/>
            <a:ext cx="45540" cy="766081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25" name="TextBox 24"/>
          <p:cNvSpPr txBox="1"/>
          <p:nvPr/>
        </p:nvSpPr>
        <p:spPr>
          <a:xfrm>
            <a:off x="6553200" y="0"/>
            <a:ext cx="2085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Multiple </a:t>
            </a:r>
            <a:r>
              <a:rPr lang="en-US" b="1" dirty="0" err="1" smtClean="0"/>
              <a:t>accel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(</a:t>
            </a:r>
            <a:r>
              <a:rPr lang="en-US" b="1" dirty="0" err="1" smtClean="0"/>
              <a:t>OpenCL</a:t>
            </a:r>
            <a:r>
              <a:rPr lang="en-US" b="1" dirty="0" smtClean="0"/>
              <a:t> and CUDA)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477000" y="685800"/>
            <a:ext cx="261815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Portably leverage system </a:t>
            </a:r>
          </a:p>
          <a:p>
            <a:r>
              <a:rPr lang="en-US" b="1" dirty="0" smtClean="0"/>
              <a:t>and vendor-specific </a:t>
            </a:r>
          </a:p>
          <a:p>
            <a:r>
              <a:rPr lang="en-US" b="1" dirty="0" smtClean="0"/>
              <a:t>optimizations</a:t>
            </a:r>
            <a:endParaRPr lang="en-US" b="1" dirty="0"/>
          </a:p>
        </p:txBody>
      </p:sp>
      <p:sp>
        <p:nvSpPr>
          <p:cNvPr id="27" name="TextBox 16"/>
          <p:cNvSpPr txBox="1"/>
          <p:nvPr/>
        </p:nvSpPr>
        <p:spPr>
          <a:xfrm>
            <a:off x="6964679" y="2071723"/>
            <a:ext cx="1716730" cy="829543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i="0" u="none" strike="noStrike" baseline="0" dirty="0">
                <a:ln>
                  <a:noFill/>
                </a:ln>
                <a:latin typeface="Calibri" pitchFamily="34"/>
                <a:ea typeface="DejaVu Sans" pitchFamily="2"/>
                <a:cs typeface="DejaVu Sans" pitchFamily="2"/>
              </a:rPr>
              <a:t>-I/O Hub Aware, </a:t>
            </a:r>
            <a:br>
              <a:rPr lang="en-US" sz="1600" b="1" i="0" u="none" strike="noStrike" baseline="0" dirty="0">
                <a:ln>
                  <a:noFill/>
                </a:ln>
                <a:latin typeface="Calibri" pitchFamily="34"/>
                <a:ea typeface="DejaVu Sans" pitchFamily="2"/>
                <a:cs typeface="DejaVu Sans" pitchFamily="2"/>
              </a:rPr>
            </a:br>
            <a:r>
              <a:rPr lang="en-US" sz="1600" b="1" i="0" u="none" strike="noStrike" baseline="0" dirty="0">
                <a:ln>
                  <a:noFill/>
                </a:ln>
                <a:latin typeface="Calibri" pitchFamily="34"/>
                <a:ea typeface="DejaVu Sans" pitchFamily="2"/>
                <a:cs typeface="DejaVu Sans" pitchFamily="2"/>
              </a:rPr>
              <a:t>-IPC handle reuse,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i="0" u="none" strike="noStrike" baseline="0" dirty="0">
                <a:ln>
                  <a:noFill/>
                </a:ln>
                <a:latin typeface="Calibri" pitchFamily="34"/>
                <a:ea typeface="DejaVu Sans" pitchFamily="2"/>
                <a:cs typeface="DejaVu Sans" pitchFamily="2"/>
              </a:rPr>
              <a:t>-Low overhead</a:t>
            </a:r>
          </a:p>
        </p:txBody>
      </p:sp>
      <p:sp>
        <p:nvSpPr>
          <p:cNvPr id="28" name="TextBox 17"/>
          <p:cNvSpPr txBox="1"/>
          <p:nvPr/>
        </p:nvSpPr>
        <p:spPr>
          <a:xfrm>
            <a:off x="-39771" y="1852518"/>
            <a:ext cx="2222766" cy="1075764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i="0" u="none" strike="noStrike" baseline="0" dirty="0">
                <a:ln>
                  <a:noFill/>
                </a:ln>
                <a:latin typeface="Calibri" pitchFamily="34"/>
                <a:ea typeface="DejaVu Sans" pitchFamily="2"/>
                <a:cs typeface="DejaVu Sans" pitchFamily="2"/>
              </a:rPr>
              <a:t>-Attribute-driven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i="0" u="none" strike="noStrike" baseline="0" dirty="0">
                <a:ln>
                  <a:noFill/>
                </a:ln>
                <a:latin typeface="Calibri" pitchFamily="34"/>
                <a:ea typeface="DejaVu Sans" pitchFamily="2"/>
                <a:cs typeface="DejaVu Sans" pitchFamily="2"/>
              </a:rPr>
              <a:t>-NUMA-</a:t>
            </a:r>
            <a:r>
              <a:rPr lang="en-US" sz="1600" b="1" i="0" u="none" strike="noStrike" baseline="0" dirty="0" err="1">
                <a:ln>
                  <a:noFill/>
                </a:ln>
                <a:latin typeface="Calibri" pitchFamily="34"/>
                <a:ea typeface="DejaVu Sans" pitchFamily="2"/>
                <a:cs typeface="DejaVu Sans" pitchFamily="2"/>
              </a:rPr>
              <a:t>aff</a:t>
            </a:r>
            <a:r>
              <a:rPr lang="en-US" sz="1600" b="1" i="0" u="none" strike="noStrike" baseline="0" dirty="0">
                <a:ln>
                  <a:noFill/>
                </a:ln>
                <a:latin typeface="Calibri" pitchFamily="34"/>
                <a:ea typeface="DejaVu Sans" pitchFamily="2"/>
                <a:cs typeface="DejaVu Sans" pitchFamily="2"/>
              </a:rPr>
              <a:t>. aware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i="0" u="none" strike="noStrike" baseline="0" dirty="0">
                <a:ln>
                  <a:noFill/>
                </a:ln>
                <a:latin typeface="Calibri" pitchFamily="34"/>
                <a:ea typeface="DejaVu Sans" pitchFamily="2"/>
                <a:cs typeface="DejaVu Sans" pitchFamily="2"/>
              </a:rPr>
              <a:t>-</a:t>
            </a:r>
            <a:r>
              <a:rPr lang="en-US" sz="1600" b="1" i="0" u="none" strike="noStrike" baseline="0" dirty="0" err="1">
                <a:ln>
                  <a:noFill/>
                </a:ln>
                <a:latin typeface="Calibri" pitchFamily="34"/>
                <a:ea typeface="DejaVu Sans" pitchFamily="2"/>
                <a:cs typeface="DejaVu Sans" pitchFamily="2"/>
              </a:rPr>
              <a:t>PCIe-aff</a:t>
            </a:r>
            <a:r>
              <a:rPr lang="en-US" sz="1600" b="1" i="0" u="none" strike="noStrike" baseline="0" dirty="0">
                <a:ln>
                  <a:noFill/>
                </a:ln>
                <a:latin typeface="Calibri" pitchFamily="34"/>
                <a:ea typeface="DejaVu Sans" pitchFamily="2"/>
                <a:cs typeface="DejaVu Sans" pitchFamily="2"/>
              </a:rPr>
              <a:t>. aware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i="0" u="none" strike="noStrike" baseline="0" dirty="0">
                <a:ln>
                  <a:noFill/>
                </a:ln>
                <a:latin typeface="Calibri" pitchFamily="34"/>
                <a:ea typeface="DejaVu Sans" pitchFamily="2"/>
                <a:cs typeface="DejaVu Sans" pitchFamily="2"/>
              </a:rPr>
              <a:t>-</a:t>
            </a:r>
            <a:r>
              <a:rPr lang="en-US" sz="1600" b="1" i="0" u="none" strike="noStrike" baseline="0" dirty="0" err="1">
                <a:ln>
                  <a:noFill/>
                </a:ln>
                <a:latin typeface="Calibri" pitchFamily="34"/>
                <a:ea typeface="DejaVu Sans" pitchFamily="2"/>
                <a:cs typeface="DejaVu Sans" pitchFamily="2"/>
              </a:rPr>
              <a:t>OpenCL</a:t>
            </a:r>
            <a:r>
              <a:rPr lang="en-US" sz="1600" b="1" i="0" u="none" strike="noStrike" baseline="0" dirty="0">
                <a:ln>
                  <a:noFill/>
                </a:ln>
                <a:latin typeface="Calibri" pitchFamily="34"/>
                <a:ea typeface="DejaVu Sans" pitchFamily="2"/>
                <a:cs typeface="DejaVu Sans" pitchFamily="2"/>
              </a:rPr>
              <a:t> handle caching</a:t>
            </a:r>
          </a:p>
        </p:txBody>
      </p:sp>
      <p:sp>
        <p:nvSpPr>
          <p:cNvPr id="29" name="TextBox 13"/>
          <p:cNvSpPr txBox="1"/>
          <p:nvPr/>
        </p:nvSpPr>
        <p:spPr>
          <a:xfrm>
            <a:off x="-50657" y="4572000"/>
            <a:ext cx="9090720" cy="16880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b="0" i="0" u="none" strike="noStrike" spc="0" baseline="0" dirty="0" err="1" smtClean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Aji</a:t>
            </a:r>
            <a:r>
              <a:rPr lang="en-US" sz="1500" b="0" i="0" u="none" strike="noStrike" spc="0" baseline="0" dirty="0" smtClean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 </a:t>
            </a:r>
            <a:r>
              <a:rPr lang="en-US" sz="1500" b="0" i="0" u="none" strike="noStrike" spc="0" baseline="0" dirty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et al. </a:t>
            </a:r>
            <a:r>
              <a:rPr lang="en-US" sz="1500" b="0" i="1" u="none" strike="noStrike" spc="0" baseline="0" dirty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MPI-ACC: An Integrated and Extensible Approach to Data Movement in Accelerator-Based Systems.</a:t>
            </a:r>
            <a:r>
              <a:rPr lang="en-US" sz="1500" b="0" i="0" u="none" strike="noStrike" spc="0" baseline="0" dirty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 </a:t>
            </a:r>
            <a:r>
              <a:rPr lang="en-US" sz="1500" dirty="0"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/>
            </a:r>
            <a:br>
              <a:rPr lang="en-US" sz="1500" dirty="0"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</a:br>
            <a:r>
              <a:rPr lang="en-US" sz="1500" b="0" i="0" u="none" strike="noStrike" spc="0" baseline="0" dirty="0" smtClean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HPCC '12.</a:t>
            </a:r>
          </a:p>
          <a:p>
            <a:pPr marL="342900" marR="0" lvl="0" indent="-34290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b="0" i="0" u="none" strike="noStrike" spc="0" baseline="0" dirty="0" err="1" smtClean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Ji</a:t>
            </a:r>
            <a:r>
              <a:rPr lang="en-US" sz="1500" b="0" i="0" u="none" strike="noStrike" spc="0" baseline="0" dirty="0" smtClean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 </a:t>
            </a:r>
            <a:r>
              <a:rPr lang="en-US" sz="1500" b="0" i="0" u="none" strike="noStrike" spc="0" baseline="0" dirty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et al. </a:t>
            </a:r>
            <a:r>
              <a:rPr lang="en-US" sz="1500" b="0" i="1" u="none" strike="noStrike" spc="0" baseline="0" dirty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DMA-Assisted, </a:t>
            </a:r>
            <a:r>
              <a:rPr lang="en-US" sz="1500" b="0" i="1" u="none" strike="noStrike" spc="0" baseline="0" dirty="0" err="1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Intranode</a:t>
            </a:r>
            <a:r>
              <a:rPr lang="en-US" sz="1500" b="0" i="1" u="none" strike="noStrike" spc="0" baseline="0" dirty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 Communication in GPU Accelerated Systems</a:t>
            </a:r>
            <a:r>
              <a:rPr lang="en-US" sz="1500" b="0" i="0" u="none" strike="noStrike" spc="0" baseline="0" dirty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. HPCC </a:t>
            </a:r>
            <a:r>
              <a:rPr lang="en-US" sz="1500" b="0" i="0" u="none" strike="noStrike" spc="0" baseline="0" dirty="0" smtClean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'12.</a:t>
            </a:r>
          </a:p>
          <a:p>
            <a:pPr marL="342900" marR="0" lvl="0" indent="-34290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b="0" i="0" u="none" strike="noStrike" spc="0" baseline="0" dirty="0" err="1" smtClean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Ji</a:t>
            </a:r>
            <a:r>
              <a:rPr lang="en-US" sz="1500" b="0" i="0" u="none" strike="noStrike" spc="0" baseline="0" dirty="0" smtClean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 </a:t>
            </a:r>
            <a:r>
              <a:rPr lang="en-US" sz="1500" b="0" i="0" u="none" strike="noStrike" spc="0" baseline="0" dirty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et al. </a:t>
            </a:r>
            <a:r>
              <a:rPr lang="en-US" sz="1500" b="0" i="1" u="none" strike="noStrike" spc="0" baseline="0" dirty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Efficient </a:t>
            </a:r>
            <a:r>
              <a:rPr lang="en-US" sz="1500" b="0" i="1" u="none" strike="noStrike" spc="0" baseline="0" dirty="0" err="1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Intranode</a:t>
            </a:r>
            <a:r>
              <a:rPr lang="en-US" sz="1500" b="0" i="1" u="none" strike="noStrike" spc="0" baseline="0" dirty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 Communication in GPU-Accelerated Systems. </a:t>
            </a:r>
            <a:r>
              <a:rPr lang="en-US" sz="1500" b="0" i="0" u="none" strike="noStrike" spc="0" baseline="0" dirty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ASHES '12 </a:t>
            </a:r>
            <a:r>
              <a:rPr lang="en-US" sz="1500" b="0" i="0" u="none" strike="noStrike" spc="0" baseline="0" dirty="0" smtClean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Workshop.</a:t>
            </a:r>
          </a:p>
          <a:p>
            <a:pPr marL="342900" marR="0" lvl="0" indent="-34290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b="0" i="0" u="none" strike="noStrike" spc="0" baseline="0" dirty="0" smtClean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Jenkins </a:t>
            </a:r>
            <a:r>
              <a:rPr lang="en-US" sz="1500" b="0" i="0" u="none" strike="noStrike" spc="0" baseline="0" dirty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et al. </a:t>
            </a:r>
            <a:r>
              <a:rPr lang="en-US" sz="1500" b="0" i="1" u="none" strike="noStrike" spc="0" baseline="0" dirty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Enabling Noncontiguous GPU Data Movement in Hybrid MPI+GPU Environments. </a:t>
            </a:r>
            <a:r>
              <a:rPr lang="en-US" sz="1500" b="0" i="0" u="none" strike="noStrike" spc="0" baseline="0" dirty="0">
                <a:ln>
                  <a:noFill/>
                </a:ln>
                <a:solidFill>
                  <a:srgbClr val="404040"/>
                </a:solidFill>
                <a:latin typeface="Calibri" pitchFamily="34"/>
                <a:ea typeface="DejaVu Sans" pitchFamily="2"/>
                <a:cs typeface="DejaVu Sans" pitchFamily="2"/>
              </a:rPr>
              <a:t>Cluster '12.</a:t>
            </a:r>
          </a:p>
        </p:txBody>
      </p:sp>
    </p:spTree>
    <p:extLst>
      <p:ext uri="{BB962C8B-B14F-4D97-AF65-F5344CB8AC3E}">
        <p14:creationId xmlns:p14="http://schemas.microsoft.com/office/powerpoint/2010/main" val="180751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MPI </a:t>
            </a:r>
            <a:r>
              <a:rPr lang="en-US" dirty="0" err="1" smtClean="0"/>
              <a:t>datatype</a:t>
            </a:r>
            <a:r>
              <a:rPr lang="en-US" dirty="0" smtClean="0"/>
              <a:t> processing algorithm for data in GPU memory</a:t>
            </a:r>
          </a:p>
          <a:p>
            <a:pPr lvl="1"/>
            <a:r>
              <a:rPr lang="en-US" dirty="0" smtClean="0"/>
              <a:t>Generalized to any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Fine-grained parallel, </a:t>
            </a:r>
            <a:r>
              <a:rPr lang="en-US" dirty="0" smtClean="0"/>
              <a:t>GPU-optimized</a:t>
            </a:r>
          </a:p>
          <a:p>
            <a:r>
              <a:rPr lang="en-US" dirty="0" smtClean="0"/>
              <a:t>Investigate resource contention scenarios for packing on the GPU, for both DMA-based and kernel-based packing.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27, 2012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Enabling Fast, Noncontiguous GPU Data Movement in Hybrid MPI+GPU Environments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46578-0491-4799-8A5C-B2A87C50D3B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3124200"/>
            <a:ext cx="5715000" cy="312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70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Memory Spaces, Interconnect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27, 2012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Enabling Fast, Noncontiguous GPU Data Movement in Hybrid MPI+GPU Environments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46578-0491-4799-8A5C-B2A87C50D3B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057400" y="1447800"/>
            <a:ext cx="5257800" cy="2057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609850" y="1630326"/>
            <a:ext cx="609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438400" y="2178565"/>
            <a:ext cx="952500" cy="23812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shared </a:t>
            </a:r>
            <a:r>
              <a:rPr lang="en-US" sz="1000" dirty="0" err="1" smtClean="0"/>
              <a:t>mem</a:t>
            </a:r>
            <a:r>
              <a:rPr lang="en-US" sz="1000" dirty="0" smtClean="0"/>
              <a:t>.</a:t>
            </a:r>
            <a:endParaRPr lang="en-US" sz="1000" dirty="0"/>
          </a:p>
        </p:txBody>
      </p:sp>
      <p:sp>
        <p:nvSpPr>
          <p:cNvPr id="19" name="Rounded Rectangle 18"/>
          <p:cNvSpPr/>
          <p:nvPr/>
        </p:nvSpPr>
        <p:spPr>
          <a:xfrm>
            <a:off x="3790064" y="1630326"/>
            <a:ext cx="609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3618614" y="2178565"/>
            <a:ext cx="952500" cy="23812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shared </a:t>
            </a:r>
            <a:r>
              <a:rPr lang="en-US" sz="1000" dirty="0" err="1" smtClean="0"/>
              <a:t>mem</a:t>
            </a:r>
            <a:r>
              <a:rPr lang="en-US" sz="1000" dirty="0" smtClean="0"/>
              <a:t>.</a:t>
            </a:r>
            <a:endParaRPr lang="en-US" sz="1000" dirty="0"/>
          </a:p>
        </p:txBody>
      </p:sp>
      <p:sp>
        <p:nvSpPr>
          <p:cNvPr id="22" name="Rounded Rectangle 21"/>
          <p:cNvSpPr/>
          <p:nvPr/>
        </p:nvSpPr>
        <p:spPr>
          <a:xfrm>
            <a:off x="4970278" y="1630326"/>
            <a:ext cx="609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4798828" y="2178565"/>
            <a:ext cx="952500" cy="23812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shared </a:t>
            </a:r>
            <a:r>
              <a:rPr lang="en-US" sz="1000" dirty="0" err="1" smtClean="0"/>
              <a:t>mem</a:t>
            </a:r>
            <a:r>
              <a:rPr lang="en-US" sz="1000" dirty="0" smtClean="0"/>
              <a:t>.</a:t>
            </a:r>
            <a:endParaRPr lang="en-US" sz="1000" dirty="0"/>
          </a:p>
        </p:txBody>
      </p:sp>
      <p:sp>
        <p:nvSpPr>
          <p:cNvPr id="25" name="Rounded Rectangle 24"/>
          <p:cNvSpPr/>
          <p:nvPr/>
        </p:nvSpPr>
        <p:spPr>
          <a:xfrm>
            <a:off x="6150492" y="1630326"/>
            <a:ext cx="609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5979042" y="2178565"/>
            <a:ext cx="952500" cy="23812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shared </a:t>
            </a:r>
            <a:r>
              <a:rPr lang="en-US" sz="1000" dirty="0" err="1" smtClean="0"/>
              <a:t>mem</a:t>
            </a:r>
            <a:r>
              <a:rPr lang="en-US" sz="1000" dirty="0" smtClean="0"/>
              <a:t>.</a:t>
            </a:r>
            <a:endParaRPr lang="en-US" sz="1000" dirty="0"/>
          </a:p>
        </p:txBody>
      </p:sp>
      <p:sp>
        <p:nvSpPr>
          <p:cNvPr id="17" name="Rounded Rectangle 16"/>
          <p:cNvSpPr/>
          <p:nvPr/>
        </p:nvSpPr>
        <p:spPr>
          <a:xfrm>
            <a:off x="3886643" y="2544726"/>
            <a:ext cx="1485014" cy="3048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 Cache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2609850" y="2895600"/>
            <a:ext cx="4150242" cy="45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Global Memory (GDDR_)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3771900" y="3962400"/>
            <a:ext cx="1828800" cy="762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PCIe</a:t>
            </a:r>
            <a:r>
              <a:rPr lang="en-US" dirty="0" smtClean="0"/>
              <a:t> Controller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4207392" y="5410200"/>
            <a:ext cx="1828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846174" y="5410200"/>
            <a:ext cx="1828800" cy="762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RAM</a:t>
            </a:r>
            <a:endParaRPr lang="en-US" dirty="0"/>
          </a:p>
        </p:txBody>
      </p:sp>
      <p:cxnSp>
        <p:nvCxnSpPr>
          <p:cNvPr id="32" name="Straight Connector 31"/>
          <p:cNvCxnSpPr>
            <a:stCxn id="7" idx="2"/>
            <a:endCxn id="28" idx="0"/>
          </p:cNvCxnSpPr>
          <p:nvPr/>
        </p:nvCxnSpPr>
        <p:spPr>
          <a:xfrm>
            <a:off x="4686300" y="3505200"/>
            <a:ext cx="0" cy="457200"/>
          </a:xfrm>
          <a:prstGeom prst="line">
            <a:avLst/>
          </a:prstGeom>
          <a:ln w="635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686300" y="4724400"/>
            <a:ext cx="0" cy="685800"/>
          </a:xfrm>
          <a:prstGeom prst="line">
            <a:avLst/>
          </a:prstGeom>
          <a:ln w="635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1" idx="3"/>
            <a:endCxn id="30" idx="1"/>
          </p:cNvCxnSpPr>
          <p:nvPr/>
        </p:nvCxnSpPr>
        <p:spPr>
          <a:xfrm>
            <a:off x="2674974" y="5791200"/>
            <a:ext cx="1532418" cy="0"/>
          </a:xfrm>
          <a:prstGeom prst="line">
            <a:avLst/>
          </a:prstGeom>
          <a:ln w="635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7086600" y="3962400"/>
            <a:ext cx="1828800" cy="762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NIC</a:t>
            </a:r>
            <a:endParaRPr lang="en-US" dirty="0"/>
          </a:p>
        </p:txBody>
      </p:sp>
      <p:cxnSp>
        <p:nvCxnSpPr>
          <p:cNvPr id="41" name="Straight Connector 40"/>
          <p:cNvCxnSpPr>
            <a:stCxn id="28" idx="3"/>
            <a:endCxn id="40" idx="1"/>
          </p:cNvCxnSpPr>
          <p:nvPr/>
        </p:nvCxnSpPr>
        <p:spPr>
          <a:xfrm>
            <a:off x="5600700" y="4343400"/>
            <a:ext cx="1485900" cy="0"/>
          </a:xfrm>
          <a:prstGeom prst="line">
            <a:avLst/>
          </a:prstGeom>
          <a:ln w="635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16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Datatypes</a:t>
            </a:r>
            <a:r>
              <a:rPr lang="en-US" dirty="0" smtClean="0"/>
              <a:t> Example: Vector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280160"/>
            <a:ext cx="8686800" cy="2225040"/>
          </a:xfrm>
        </p:spPr>
        <p:txBody>
          <a:bodyPr>
            <a:normAutofit/>
          </a:bodyPr>
          <a:lstStyle/>
          <a:p>
            <a:r>
              <a:rPr lang="fr-FR" dirty="0"/>
              <a:t>Communication, I/O on </a:t>
            </a:r>
            <a:r>
              <a:rPr lang="fr-FR" dirty="0" err="1"/>
              <a:t>noncontiguous</a:t>
            </a:r>
            <a:r>
              <a:rPr lang="fr-FR" dirty="0"/>
              <a:t> data </a:t>
            </a:r>
          </a:p>
          <a:p>
            <a:r>
              <a:rPr lang="en-US" dirty="0" err="1"/>
              <a:t>MPI_Type_vector</a:t>
            </a:r>
            <a:r>
              <a:rPr lang="en-US" dirty="0"/>
              <a:t>(count, </a:t>
            </a:r>
            <a:r>
              <a:rPr lang="en-US" dirty="0" err="1"/>
              <a:t>blocklength</a:t>
            </a:r>
            <a:r>
              <a:rPr lang="en-US" dirty="0"/>
              <a:t>, stride, </a:t>
            </a:r>
            <a:r>
              <a:rPr lang="en-US" dirty="0" err="1"/>
              <a:t>oldtype</a:t>
            </a:r>
            <a:r>
              <a:rPr lang="en-US" dirty="0"/>
              <a:t>, </a:t>
            </a:r>
            <a:r>
              <a:rPr lang="en-US" dirty="0" err="1"/>
              <a:t>newtype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Parameters:</a:t>
            </a:r>
          </a:p>
          <a:p>
            <a:pPr lvl="1"/>
            <a:r>
              <a:rPr lang="en-US" dirty="0" smtClean="0"/>
              <a:t>count </a:t>
            </a:r>
            <a:r>
              <a:rPr lang="en-US" dirty="0"/>
              <a:t>– number of </a:t>
            </a:r>
            <a:r>
              <a:rPr lang="en-US" dirty="0" smtClean="0"/>
              <a:t>blocks</a:t>
            </a:r>
          </a:p>
          <a:p>
            <a:pPr lvl="1"/>
            <a:r>
              <a:rPr lang="en-US" dirty="0" err="1" smtClean="0"/>
              <a:t>blocklength</a:t>
            </a:r>
            <a:r>
              <a:rPr lang="en-US" dirty="0" smtClean="0"/>
              <a:t> </a:t>
            </a:r>
            <a:r>
              <a:rPr lang="en-US" dirty="0"/>
              <a:t>– number of contiguous </a:t>
            </a:r>
            <a:r>
              <a:rPr lang="en-US" dirty="0" err="1"/>
              <a:t>oldtype</a:t>
            </a:r>
            <a:r>
              <a:rPr lang="en-US" dirty="0"/>
              <a:t> per </a:t>
            </a:r>
            <a:r>
              <a:rPr lang="en-US" dirty="0" smtClean="0"/>
              <a:t>block</a:t>
            </a:r>
          </a:p>
          <a:p>
            <a:pPr lvl="1"/>
            <a:r>
              <a:rPr lang="en-US" dirty="0" smtClean="0"/>
              <a:t>stride </a:t>
            </a:r>
            <a:r>
              <a:rPr lang="en-US" dirty="0"/>
              <a:t>– distance between elements (</a:t>
            </a:r>
            <a:r>
              <a:rPr lang="en-US" dirty="0" err="1"/>
              <a:t>wrt</a:t>
            </a:r>
            <a:r>
              <a:rPr lang="en-US" dirty="0"/>
              <a:t> </a:t>
            </a:r>
            <a:r>
              <a:rPr lang="en-US" dirty="0" err="1"/>
              <a:t>oldtype</a:t>
            </a:r>
            <a:r>
              <a:rPr lang="en-US" dirty="0"/>
              <a:t> or bytes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27, 2012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Enabling Fast, Noncontiguous GPU Data Movement in Hybrid MPI+GPU Environments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46578-0491-4799-8A5C-B2A87C50D3B3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433516"/>
              </p:ext>
            </p:extLst>
          </p:nvPr>
        </p:nvGraphicFramePr>
        <p:xfrm>
          <a:off x="2362200" y="35052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7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7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7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7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765914"/>
              </p:ext>
            </p:extLst>
          </p:nvPr>
        </p:nvGraphicFramePr>
        <p:xfrm>
          <a:off x="2667000" y="4800600"/>
          <a:ext cx="304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086951"/>
              </p:ext>
            </p:extLst>
          </p:nvPr>
        </p:nvGraphicFramePr>
        <p:xfrm>
          <a:off x="7086600" y="4800600"/>
          <a:ext cx="152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Arrow Connector 11"/>
          <p:cNvCxnSpPr>
            <a:stCxn id="9" idx="3"/>
            <a:endCxn id="10" idx="1"/>
          </p:cNvCxnSpPr>
          <p:nvPr/>
        </p:nvCxnSpPr>
        <p:spPr>
          <a:xfrm>
            <a:off x="5715000" y="4986020"/>
            <a:ext cx="1371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10000" y="5867400"/>
            <a:ext cx="783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Extent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543800" y="5867400"/>
            <a:ext cx="544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Size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95332" y="4539734"/>
            <a:ext cx="610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086600" y="4078069"/>
            <a:ext cx="1603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PCIe</a:t>
            </a:r>
            <a:r>
              <a:rPr lang="en-US" dirty="0" smtClean="0">
                <a:solidFill>
                  <a:srgbClr val="FF0000"/>
                </a:solidFill>
              </a:rPr>
              <a:t>, network,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disk utilization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667000" y="3886200"/>
            <a:ext cx="121920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419600" y="3886200"/>
            <a:ext cx="129540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Left Brace 30"/>
          <p:cNvSpPr/>
          <p:nvPr/>
        </p:nvSpPr>
        <p:spPr>
          <a:xfrm rot="16200000">
            <a:off x="4000500" y="4000500"/>
            <a:ext cx="381000" cy="3048000"/>
          </a:xfrm>
          <a:prstGeom prst="leftBrac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e 32"/>
          <p:cNvSpPr/>
          <p:nvPr/>
        </p:nvSpPr>
        <p:spPr>
          <a:xfrm rot="16200000">
            <a:off x="7658100" y="4762500"/>
            <a:ext cx="381000" cy="1524000"/>
          </a:xfrm>
          <a:prstGeom prst="leftBrac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3505200"/>
            <a:ext cx="1894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MPI_Type_vector</a:t>
            </a:r>
            <a:r>
              <a:rPr lang="en-US" dirty="0" smtClean="0"/>
              <a:t>(</a:t>
            </a:r>
          </a:p>
          <a:p>
            <a:r>
              <a:rPr lang="en-US" dirty="0"/>
              <a:t> </a:t>
            </a:r>
            <a:r>
              <a:rPr lang="en-US" dirty="0" smtClean="0"/>
              <a:t>   4, 1, 3, v0, v1)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8600" y="4662854"/>
            <a:ext cx="2258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MPI_Type_vector</a:t>
            </a:r>
            <a:r>
              <a:rPr lang="en-US" dirty="0" smtClean="0"/>
              <a:t>(</a:t>
            </a:r>
          </a:p>
          <a:p>
            <a:r>
              <a:rPr lang="en-US" dirty="0"/>
              <a:t> </a:t>
            </a:r>
            <a:r>
              <a:rPr lang="en-US" dirty="0" smtClean="0"/>
              <a:t>   3, 1, 2, DOUBLE, v0)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8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</a:t>
            </a:r>
            <a:r>
              <a:rPr lang="en-US" dirty="0" err="1" smtClean="0"/>
              <a:t>Datatype</a:t>
            </a:r>
            <a:r>
              <a:rPr lang="en-US" dirty="0" smtClean="0"/>
              <a:t> Processing Goals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197215"/>
              </p:ext>
            </p:extLst>
          </p:nvPr>
        </p:nvGraphicFramePr>
        <p:xfrm>
          <a:off x="533400" y="2133600"/>
          <a:ext cx="7924800" cy="2408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12090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Characteristic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CPU Processing</a:t>
                      </a:r>
                      <a:r>
                        <a:rPr lang="en-US" sz="2000" baseline="0" dirty="0" smtClean="0"/>
                        <a:t> Comparison</a:t>
                      </a:r>
                      <a:endParaRPr lang="en-US" sz="2000" dirty="0"/>
                    </a:p>
                  </a:txBody>
                  <a:tcPr/>
                </a:tc>
              </a:tr>
              <a:tr h="50190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Fine</a:t>
                      </a:r>
                      <a:r>
                        <a:rPr lang="en-US" sz="2000" baseline="0" dirty="0" smtClean="0"/>
                        <a:t>-grain parallel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Inherently</a:t>
                      </a:r>
                      <a:r>
                        <a:rPr lang="en-US" sz="2000" baseline="0" dirty="0" smtClean="0"/>
                        <a:t> serial</a:t>
                      </a:r>
                      <a:endParaRPr lang="en-US" sz="2000" dirty="0"/>
                    </a:p>
                  </a:txBody>
                  <a:tcPr/>
                </a:tc>
              </a:tr>
              <a:tr h="50190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 inter-thread</a:t>
                      </a:r>
                      <a:r>
                        <a:rPr lang="en-US" sz="2000" baseline="0" dirty="0" smtClean="0"/>
                        <a:t> dependencies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Stack-based</a:t>
                      </a:r>
                      <a:r>
                        <a:rPr lang="en-US" sz="2000" baseline="0" dirty="0" smtClean="0"/>
                        <a:t> packing state</a:t>
                      </a:r>
                      <a:endParaRPr lang="en-US" sz="2000" dirty="0"/>
                    </a:p>
                  </a:txBody>
                  <a:tcPr/>
                </a:tc>
              </a:tr>
              <a:tr h="50190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Computation/transfer</a:t>
                      </a:r>
                      <a:r>
                        <a:rPr lang="en-US" sz="2000" baseline="0" dirty="0" smtClean="0"/>
                        <a:t> overlap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Same, but at network level</a:t>
                      </a:r>
                      <a:endParaRPr lang="en-US" sz="2000" dirty="0"/>
                    </a:p>
                  </a:txBody>
                  <a:tcPr/>
                </a:tc>
              </a:tr>
              <a:tr h="50698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Compact </a:t>
                      </a:r>
                      <a:r>
                        <a:rPr lang="en-US" sz="2000" dirty="0" err="1" smtClean="0"/>
                        <a:t>datatype</a:t>
                      </a:r>
                      <a:r>
                        <a:rPr lang="en-US" sz="2000" dirty="0" smtClean="0"/>
                        <a:t> representation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Tree-based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27, 2012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Enabling Fast, Noncontiguous GPU Data Movement in Hybrid MPI+GPU Environments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46578-0491-4799-8A5C-B2A87C50D3B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8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Processing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80160"/>
            <a:ext cx="8686800" cy="2148840"/>
          </a:xfrm>
        </p:spPr>
        <p:txBody>
          <a:bodyPr/>
          <a:lstStyle/>
          <a:p>
            <a:r>
              <a:rPr lang="en-US" b="1" dirty="0" smtClean="0"/>
              <a:t>Key insight: </a:t>
            </a:r>
            <a:r>
              <a:rPr lang="en-US" dirty="0" smtClean="0"/>
              <a:t>we can determine where each element (double, </a:t>
            </a:r>
            <a:r>
              <a:rPr lang="en-US" dirty="0" err="1" smtClean="0"/>
              <a:t>int</a:t>
            </a:r>
            <a:r>
              <a:rPr lang="en-US" dirty="0" smtClean="0"/>
              <a:t>, etc.) is using only </a:t>
            </a:r>
            <a:r>
              <a:rPr lang="en-US" dirty="0" err="1" smtClean="0"/>
              <a:t>datatype</a:t>
            </a:r>
            <a:r>
              <a:rPr lang="en-US" dirty="0" smtClean="0"/>
              <a:t> encoding + number of primitive elements per </a:t>
            </a:r>
            <a:r>
              <a:rPr lang="en-US" dirty="0" err="1" smtClean="0"/>
              <a:t>datatype</a:t>
            </a:r>
            <a:r>
              <a:rPr lang="en-US" dirty="0" smtClean="0"/>
              <a:t>!</a:t>
            </a:r>
          </a:p>
          <a:p>
            <a:r>
              <a:rPr lang="en-US" b="1" dirty="0" smtClean="0"/>
              <a:t>input: </a:t>
            </a:r>
            <a:r>
              <a:rPr lang="en-US" dirty="0" smtClean="0"/>
              <a:t>element (thread) ID, </a:t>
            </a:r>
            <a:r>
              <a:rPr lang="en-US" b="1" dirty="0" smtClean="0"/>
              <a:t>output: </a:t>
            </a:r>
            <a:r>
              <a:rPr lang="en-US" dirty="0" smtClean="0"/>
              <a:t>read, write offsets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27, 2012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Enabling Fast, Noncontiguous GPU Data Movement in Hybrid MPI+GPU Environments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46578-0491-4799-8A5C-B2A87C50D3B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Flowchart: Alternate Process 7"/>
          <p:cNvSpPr/>
          <p:nvPr/>
        </p:nvSpPr>
        <p:spPr>
          <a:xfrm>
            <a:off x="685800" y="3810000"/>
            <a:ext cx="1905000" cy="762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read_offset</a:t>
            </a:r>
            <a:r>
              <a:rPr lang="en-US" dirty="0" smtClean="0"/>
              <a:t> = 0</a:t>
            </a:r>
            <a:br>
              <a:rPr lang="en-US" dirty="0" smtClean="0"/>
            </a:br>
            <a:r>
              <a:rPr lang="en-US" dirty="0" err="1" smtClean="0"/>
              <a:t>write_offset</a:t>
            </a:r>
            <a:r>
              <a:rPr lang="en-US" dirty="0"/>
              <a:t> </a:t>
            </a:r>
            <a:r>
              <a:rPr lang="en-US" dirty="0" smtClean="0"/>
              <a:t>= 0</a:t>
            </a:r>
            <a:endParaRPr lang="en-US" dirty="0"/>
          </a:p>
        </p:txBody>
      </p:sp>
      <p:sp>
        <p:nvSpPr>
          <p:cNvPr id="9" name="Flowchart: Alternate Process 8"/>
          <p:cNvSpPr/>
          <p:nvPr/>
        </p:nvSpPr>
        <p:spPr>
          <a:xfrm>
            <a:off x="3200400" y="3810000"/>
            <a:ext cx="1905000" cy="762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load child </a:t>
            </a:r>
            <a:r>
              <a:rPr lang="en-US" i="1" dirty="0" smtClean="0"/>
              <a:t>type</a:t>
            </a:r>
            <a:endParaRPr lang="en-US" i="1" dirty="0"/>
          </a:p>
        </p:txBody>
      </p:sp>
      <p:sp>
        <p:nvSpPr>
          <p:cNvPr id="10" name="Flowchart: Alternate Process 9"/>
          <p:cNvSpPr/>
          <p:nvPr/>
        </p:nvSpPr>
        <p:spPr>
          <a:xfrm>
            <a:off x="5715000" y="3810000"/>
            <a:ext cx="3048000" cy="762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read_offset</a:t>
            </a:r>
            <a:r>
              <a:rPr lang="en-US" dirty="0" smtClean="0"/>
              <a:t> +=  f(ID, type)</a:t>
            </a:r>
          </a:p>
          <a:p>
            <a:pPr algn="ctr"/>
            <a:r>
              <a:rPr lang="en-US" dirty="0" err="1" smtClean="0"/>
              <a:t>write_offset</a:t>
            </a:r>
            <a:r>
              <a:rPr lang="en-US" dirty="0" smtClean="0"/>
              <a:t>  += g(</a:t>
            </a:r>
            <a:r>
              <a:rPr lang="en-US" dirty="0" err="1" smtClean="0"/>
              <a:t>ID,type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Flowchart: Alternate Process 10"/>
          <p:cNvSpPr/>
          <p:nvPr/>
        </p:nvSpPr>
        <p:spPr>
          <a:xfrm>
            <a:off x="6270551" y="5067300"/>
            <a:ext cx="1905000" cy="762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</a:t>
            </a:r>
            <a:endParaRPr lang="en-US" i="1" dirty="0"/>
          </a:p>
        </p:txBody>
      </p:sp>
      <p:sp>
        <p:nvSpPr>
          <p:cNvPr id="12" name="Flowchart: Decision 11"/>
          <p:cNvSpPr/>
          <p:nvPr/>
        </p:nvSpPr>
        <p:spPr>
          <a:xfrm>
            <a:off x="3276600" y="5029200"/>
            <a:ext cx="1752600" cy="8382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 </a:t>
            </a:r>
            <a:r>
              <a:rPr lang="en-US" i="1" dirty="0" smtClean="0"/>
              <a:t>type</a:t>
            </a:r>
            <a:r>
              <a:rPr lang="en-US" dirty="0" smtClean="0"/>
              <a:t> leaf?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8" idx="3"/>
            <a:endCxn id="9" idx="1"/>
          </p:cNvCxnSpPr>
          <p:nvPr/>
        </p:nvCxnSpPr>
        <p:spPr>
          <a:xfrm>
            <a:off x="2590800" y="41910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  <a:endCxn id="10" idx="1"/>
          </p:cNvCxnSpPr>
          <p:nvPr/>
        </p:nvCxnSpPr>
        <p:spPr>
          <a:xfrm>
            <a:off x="5105400" y="41910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572000" y="4572000"/>
            <a:ext cx="1143000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0"/>
            <a:endCxn id="9" idx="2"/>
          </p:cNvCxnSpPr>
          <p:nvPr/>
        </p:nvCxnSpPr>
        <p:spPr>
          <a:xfrm flipV="1">
            <a:off x="4152900" y="45720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3"/>
            <a:endCxn id="11" idx="1"/>
          </p:cNvCxnSpPr>
          <p:nvPr/>
        </p:nvCxnSpPr>
        <p:spPr>
          <a:xfrm>
            <a:off x="5029200" y="5448300"/>
            <a:ext cx="124135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657600" y="4736068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335626" y="5574268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cxnSp>
        <p:nvCxnSpPr>
          <p:cNvPr id="27" name="Straight Arrow Connector 26"/>
          <p:cNvCxnSpPr>
            <a:endCxn id="8" idx="1"/>
          </p:cNvCxnSpPr>
          <p:nvPr/>
        </p:nvCxnSpPr>
        <p:spPr>
          <a:xfrm>
            <a:off x="76200" y="41910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39890" y="5105400"/>
            <a:ext cx="2196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How to compute </a:t>
            </a:r>
            <a:r>
              <a:rPr lang="en-US" b="1" dirty="0"/>
              <a:t>f, 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45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Offset Computation - Vector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27, 2012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Enabling Fast, Noncontiguous GPU Data Movement in Hybrid MPI+GPU Environments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46578-0491-4799-8A5C-B2A87C50D3B3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061457"/>
              </p:ext>
            </p:extLst>
          </p:nvPr>
        </p:nvGraphicFramePr>
        <p:xfrm>
          <a:off x="1150396" y="2237313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503698"/>
              </p:ext>
            </p:extLst>
          </p:nvPr>
        </p:nvGraphicFramePr>
        <p:xfrm>
          <a:off x="3120963" y="3527028"/>
          <a:ext cx="406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07796" y="2846913"/>
            <a:ext cx="1013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offset_in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42912" y="4278868"/>
            <a:ext cx="1159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offset_out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0" idx="1"/>
          </p:cNvCxnSpPr>
          <p:nvPr/>
        </p:nvCxnSpPr>
        <p:spPr>
          <a:xfrm flipV="1">
            <a:off x="3207796" y="2618313"/>
            <a:ext cx="0" cy="4132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1"/>
          </p:cNvCxnSpPr>
          <p:nvPr/>
        </p:nvCxnSpPr>
        <p:spPr>
          <a:xfrm flipV="1">
            <a:off x="4642912" y="3897868"/>
            <a:ext cx="0" cy="5656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27394" y="2248981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buffer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616762" y="3528536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buffer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6200" y="4419600"/>
            <a:ext cx="495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B0F0"/>
                </a:solidFill>
              </a:rPr>
              <a:t>child_offset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= ID / </a:t>
            </a:r>
            <a:r>
              <a:rPr lang="en-US" sz="1600" dirty="0" err="1"/>
              <a:t>type.child_elements</a:t>
            </a:r>
            <a:endParaRPr lang="en-US" sz="1600" dirty="0"/>
          </a:p>
          <a:p>
            <a:r>
              <a:rPr lang="en-US" sz="1600" dirty="0" err="1">
                <a:solidFill>
                  <a:srgbClr val="FF0000"/>
                </a:solidFill>
              </a:rPr>
              <a:t>block_offset</a:t>
            </a:r>
            <a:r>
              <a:rPr lang="en-US" sz="1600" dirty="0"/>
              <a:t> = </a:t>
            </a:r>
            <a:r>
              <a:rPr lang="en-US" sz="1600" dirty="0" err="1">
                <a:solidFill>
                  <a:srgbClr val="00B0F0"/>
                </a:solidFill>
              </a:rPr>
              <a:t>child_offset</a:t>
            </a:r>
            <a:r>
              <a:rPr lang="en-US" sz="1600" dirty="0"/>
              <a:t> / </a:t>
            </a:r>
            <a:r>
              <a:rPr lang="en-US" sz="1600" dirty="0" err="1"/>
              <a:t>type.blocklength</a:t>
            </a:r>
            <a:endParaRPr lang="en-US" sz="1600" dirty="0"/>
          </a:p>
          <a:p>
            <a:r>
              <a:rPr lang="en-US" sz="1600" b="1" dirty="0" err="1"/>
              <a:t>offset_in</a:t>
            </a:r>
            <a:r>
              <a:rPr lang="en-US" sz="1600" dirty="0"/>
              <a:t> += </a:t>
            </a:r>
            <a:r>
              <a:rPr lang="en-US" sz="1600" dirty="0" err="1"/>
              <a:t>block_offset</a:t>
            </a:r>
            <a:r>
              <a:rPr lang="en-US" sz="1600" dirty="0"/>
              <a:t> * </a:t>
            </a:r>
            <a:r>
              <a:rPr lang="en-US" sz="1600" dirty="0" err="1"/>
              <a:t>type.stride</a:t>
            </a:r>
            <a:endParaRPr lang="en-US" sz="1600" dirty="0"/>
          </a:p>
          <a:p>
            <a:r>
              <a:rPr lang="en-US" sz="1600" dirty="0"/>
              <a:t>                 + (</a:t>
            </a:r>
            <a:r>
              <a:rPr lang="en-US" sz="1600" dirty="0" err="1">
                <a:solidFill>
                  <a:srgbClr val="00B0F0"/>
                </a:solidFill>
              </a:rPr>
              <a:t>child_offset</a:t>
            </a:r>
            <a:r>
              <a:rPr lang="en-US" sz="1600" dirty="0" err="1"/>
              <a:t>%type.blocklength</a:t>
            </a:r>
            <a:r>
              <a:rPr lang="en-US" sz="1600" dirty="0"/>
              <a:t>) * </a:t>
            </a:r>
            <a:r>
              <a:rPr lang="en-US" sz="1600" dirty="0" err="1"/>
              <a:t>type.extent</a:t>
            </a:r>
            <a:endParaRPr lang="en-US" sz="1600" dirty="0"/>
          </a:p>
          <a:p>
            <a:r>
              <a:rPr lang="en-US" sz="1600" b="1" dirty="0" err="1"/>
              <a:t>offset_out</a:t>
            </a:r>
            <a:r>
              <a:rPr lang="en-US" sz="1600" dirty="0"/>
              <a:t> += </a:t>
            </a:r>
            <a:r>
              <a:rPr lang="en-US" sz="1600" dirty="0" err="1"/>
              <a:t>child_offset</a:t>
            </a:r>
            <a:r>
              <a:rPr lang="en-US" sz="1600" dirty="0"/>
              <a:t> * </a:t>
            </a:r>
            <a:r>
              <a:rPr lang="en-US" sz="1600" dirty="0" err="1"/>
              <a:t>type.size</a:t>
            </a:r>
            <a:endParaRPr lang="en-US" sz="1600" dirty="0"/>
          </a:p>
          <a:p>
            <a:r>
              <a:rPr lang="en-US" sz="1600" b="1" dirty="0"/>
              <a:t>ID = ID % </a:t>
            </a:r>
            <a:r>
              <a:rPr lang="en-US" sz="1600" b="1" dirty="0" err="1"/>
              <a:t>type.child_elements</a:t>
            </a:r>
            <a:endParaRPr lang="en-US" sz="1600" dirty="0"/>
          </a:p>
        </p:txBody>
      </p:sp>
      <p:sp>
        <p:nvSpPr>
          <p:cNvPr id="19" name="Left Brace 18"/>
          <p:cNvSpPr/>
          <p:nvPr/>
        </p:nvSpPr>
        <p:spPr>
          <a:xfrm rot="5400000">
            <a:off x="2763423" y="1691065"/>
            <a:ext cx="330341" cy="522962"/>
          </a:xfrm>
          <a:prstGeom prst="leftBrac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598929" y="1418043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child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3" name="Left Brace 22"/>
          <p:cNvSpPr/>
          <p:nvPr/>
        </p:nvSpPr>
        <p:spPr>
          <a:xfrm rot="5400000">
            <a:off x="1473129" y="1457380"/>
            <a:ext cx="330341" cy="990600"/>
          </a:xfrm>
          <a:prstGeom prst="leftBrace">
            <a:avLst/>
          </a:prstGeom>
          <a:ln w="254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296699" y="1418043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block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19800" y="5486400"/>
            <a:ext cx="21847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child need not know </a:t>
            </a:r>
            <a:br>
              <a:rPr lang="en-US" b="1" dirty="0" smtClean="0"/>
            </a:br>
            <a:r>
              <a:rPr lang="en-US" b="1" dirty="0" smtClean="0"/>
              <a:t>about parent!</a:t>
            </a:r>
            <a:endParaRPr lang="en-US" b="1" dirty="0"/>
          </a:p>
        </p:txBody>
      </p:sp>
      <p:cxnSp>
        <p:nvCxnSpPr>
          <p:cNvPr id="27" name="Straight Arrow Connector 26"/>
          <p:cNvCxnSpPr>
            <a:endCxn id="25" idx="1"/>
          </p:cNvCxnSpPr>
          <p:nvPr/>
        </p:nvCxnSpPr>
        <p:spPr>
          <a:xfrm>
            <a:off x="3048000" y="5809565"/>
            <a:ext cx="2971800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6085" y="3468469"/>
            <a:ext cx="3011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Same computation regardless</a:t>
            </a:r>
            <a:br>
              <a:rPr lang="en-US" b="1" dirty="0" smtClean="0"/>
            </a:br>
            <a:r>
              <a:rPr lang="en-US" b="1" dirty="0" smtClean="0"/>
              <a:t>of </a:t>
            </a:r>
            <a:r>
              <a:rPr lang="en-US" b="1" dirty="0" err="1" smtClean="0"/>
              <a:t>datatype</a:t>
            </a:r>
            <a:r>
              <a:rPr lang="en-US" b="1" dirty="0" smtClean="0"/>
              <a:t> composition!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5875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_2003">
  <a:themeElements>
    <a:clrScheme name="">
      <a:dk1>
        <a:srgbClr val="404040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9D7D9E"/>
      </a:accent2>
      <a:accent3>
        <a:srgbClr val="FFFFFF"/>
      </a:accent3>
      <a:accent4>
        <a:srgbClr val="353535"/>
      </a:accent4>
      <a:accent5>
        <a:srgbClr val="D0DEEC"/>
      </a:accent5>
      <a:accent6>
        <a:srgbClr val="8E718F"/>
      </a:accent6>
      <a:hlink>
        <a:srgbClr val="7AB800"/>
      </a:hlink>
      <a:folHlink>
        <a:srgbClr val="BF5C28"/>
      </a:folHlink>
    </a:clrScheme>
    <a:fontScheme name="Office Theme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-128" charset="0"/>
          </a:defRPr>
        </a:defPPr>
      </a:lstStyle>
    </a:lnDef>
  </a:objectDefaults>
  <a:extraClrSchemeLst>
    <a:extraClrScheme>
      <a:clrScheme name="Office Theme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blue_2003</Template>
  <TotalTime>633</TotalTime>
  <Words>1082</Words>
  <Application>Microsoft Office PowerPoint</Application>
  <PresentationFormat>On-screen Show (4:3)</PresentationFormat>
  <Paragraphs>280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blue_2003</vt:lpstr>
      <vt:lpstr>Enabling Fast, Noncontiguous GPU Data Movement in Hybrid MPI+GPU Environments</vt:lpstr>
      <vt:lpstr>Motivating Example – Noncontiguous Message Passing</vt:lpstr>
      <vt:lpstr>MPI-ACC</vt:lpstr>
      <vt:lpstr>Contributions</vt:lpstr>
      <vt:lpstr>GPU Memory Spaces, Interconnect</vt:lpstr>
      <vt:lpstr>Datatypes Example: Vector</vt:lpstr>
      <vt:lpstr>GPU Datatype Processing Goals</vt:lpstr>
      <vt:lpstr>Datatype Processing Algorithm</vt:lpstr>
      <vt:lpstr>Example Offset Computation - Vector</vt:lpstr>
      <vt:lpstr>GPU Datatypes Representation</vt:lpstr>
      <vt:lpstr>Datatype Processing Summary by Type</vt:lpstr>
      <vt:lpstr>Benchmarking - Datatypes</vt:lpstr>
      <vt:lpstr>Comparison – CUDA DMA</vt:lpstr>
      <vt:lpstr>Comparison – Vector Parameterizations</vt:lpstr>
      <vt:lpstr>Comparison – Vector Communication (Ping Pong)</vt:lpstr>
      <vt:lpstr>Resource Contention</vt:lpstr>
      <vt:lpstr>Resource Contention</vt:lpstr>
      <vt:lpstr>Results Summary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Enabling Fast, Noncontiguous GPU Data Movement in Hybrid MPI+GPU Environments</dc:title>
  <dc:creator>john</dc:creator>
  <cp:lastModifiedBy>john</cp:lastModifiedBy>
  <cp:revision>78</cp:revision>
  <dcterms:created xsi:type="dcterms:W3CDTF">2012-11-27T16:55:11Z</dcterms:created>
  <dcterms:modified xsi:type="dcterms:W3CDTF">2012-11-28T20:28:55Z</dcterms:modified>
</cp:coreProperties>
</file>