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Default Extension="pdf" ContentType="application/pdf"/>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28"/>
  </p:notesMasterIdLst>
  <p:handoutMasterIdLst>
    <p:handoutMasterId r:id="rId29"/>
  </p:handoutMasterIdLst>
  <p:sldIdLst>
    <p:sldId id="292" r:id="rId2"/>
    <p:sldId id="286" r:id="rId3"/>
    <p:sldId id="285" r:id="rId4"/>
    <p:sldId id="257" r:id="rId5"/>
    <p:sldId id="323" r:id="rId6"/>
    <p:sldId id="262" r:id="rId7"/>
    <p:sldId id="263" r:id="rId8"/>
    <p:sldId id="278" r:id="rId9"/>
    <p:sldId id="264" r:id="rId10"/>
    <p:sldId id="259" r:id="rId11"/>
    <p:sldId id="324" r:id="rId12"/>
    <p:sldId id="297" r:id="rId13"/>
    <p:sldId id="298" r:id="rId14"/>
    <p:sldId id="322" r:id="rId15"/>
    <p:sldId id="301" r:id="rId16"/>
    <p:sldId id="304" r:id="rId17"/>
    <p:sldId id="305" r:id="rId18"/>
    <p:sldId id="306" r:id="rId19"/>
    <p:sldId id="308" r:id="rId20"/>
    <p:sldId id="307" r:id="rId21"/>
    <p:sldId id="309" r:id="rId22"/>
    <p:sldId id="310" r:id="rId23"/>
    <p:sldId id="260" r:id="rId24"/>
    <p:sldId id="326" r:id="rId25"/>
    <p:sldId id="279" r:id="rId26"/>
    <p:sldId id="31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20762" autoAdjust="0"/>
    <p:restoredTop sz="80389" autoAdjust="0"/>
  </p:normalViewPr>
  <p:slideViewPr>
    <p:cSldViewPr>
      <p:cViewPr varScale="1">
        <p:scale>
          <a:sx n="82" d="100"/>
          <a:sy n="82" d="100"/>
        </p:scale>
        <p:origin x="-632" y="-112"/>
      </p:cViewPr>
      <p:guideLst>
        <p:guide orient="horz" pos="2160"/>
        <p:guide pos="2880"/>
      </p:guideLst>
    </p:cSldViewPr>
  </p:slideViewPr>
  <p:outlineViewPr>
    <p:cViewPr>
      <p:scale>
        <a:sx n="33" d="100"/>
        <a:sy n="33" d="100"/>
      </p:scale>
      <p:origin x="0" y="26544"/>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jpeg"/><Relationship Id="rId3" Type="http://schemas.openxmlformats.org/officeDocument/2006/relationships/image" Target="../media/image2.jpeg"/></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7" name="Picture 5" descr="slide footer_blue_646.jpg"/>
          <p:cNvPicPr>
            <a:picLocks noChangeAspect="1"/>
          </p:cNvPicPr>
          <p:nvPr/>
        </p:nvPicPr>
        <p:blipFill>
          <a:blip r:embed="rId2" cstate="print"/>
          <a:srcRect/>
          <a:stretch>
            <a:fillRect/>
          </a:stretch>
        </p:blipFill>
        <p:spPr bwMode="auto">
          <a:xfrm>
            <a:off x="0" y="8613775"/>
            <a:ext cx="9144000" cy="530225"/>
          </a:xfrm>
          <a:prstGeom prst="rect">
            <a:avLst/>
          </a:prstGeom>
          <a:noFill/>
          <a:ln w="9525">
            <a:noFill/>
            <a:miter lim="800000"/>
            <a:headEnd/>
            <a:tailEnd/>
          </a:ln>
        </p:spPr>
      </p:pic>
      <p:pic>
        <p:nvPicPr>
          <p:cNvPr id="6" name="Picture 7" descr="slide header_646.jpg"/>
          <p:cNvPicPr>
            <a:picLocks noChangeAspect="1"/>
          </p:cNvPicPr>
          <p:nvPr/>
        </p:nvPicPr>
        <p:blipFill>
          <a:blip r:embed="rId3" cstate="print"/>
          <a:srcRect/>
          <a:stretch>
            <a:fillRect/>
          </a:stretch>
        </p:blipFill>
        <p:spPr bwMode="auto">
          <a:xfrm>
            <a:off x="-2286000" y="0"/>
            <a:ext cx="9144000" cy="155575"/>
          </a:xfrm>
          <a:prstGeom prst="rect">
            <a:avLst/>
          </a:prstGeom>
          <a:noFill/>
          <a:ln w="9525">
            <a:noFill/>
            <a:miter lim="800000"/>
            <a:headEnd/>
            <a:tailEnd/>
          </a:ln>
        </p:spPr>
      </p:pic>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952999" y="152400"/>
            <a:ext cx="1903413" cy="304800"/>
          </a:xfrm>
          <a:prstGeom prst="rect">
            <a:avLst/>
          </a:prstGeom>
        </p:spPr>
        <p:txBody>
          <a:bodyPr vert="horz" lIns="91440" tIns="45720" rIns="91440" bIns="45720" rtlCol="0"/>
          <a:lstStyle>
            <a:lvl1pPr algn="r">
              <a:defRPr sz="1200"/>
            </a:lvl1pPr>
          </a:lstStyle>
          <a:p>
            <a:fld id="{80B18B65-4CBA-DB46-9D73-AD0C58E7BE22}" type="datetime1">
              <a:rPr lang="en-US" smtClean="0"/>
              <a:pPr/>
              <a:t>5/27/12</a:t>
            </a:fld>
            <a:endParaRPr lang="en-US"/>
          </a:p>
        </p:txBody>
      </p:sp>
      <p:sp>
        <p:nvSpPr>
          <p:cNvPr id="4" name="Footer Placeholder 3"/>
          <p:cNvSpPr>
            <a:spLocks noGrp="1"/>
          </p:cNvSpPr>
          <p:nvPr>
            <p:ph type="ftr" sz="quarter" idx="2"/>
          </p:nvPr>
        </p:nvSpPr>
        <p:spPr>
          <a:xfrm>
            <a:off x="762000" y="8610601"/>
            <a:ext cx="5486400" cy="228600"/>
          </a:xfrm>
          <a:prstGeom prst="rect">
            <a:avLst/>
          </a:prstGeom>
        </p:spPr>
        <p:txBody>
          <a:bodyPr vert="horz" lIns="91440" tIns="45720" rIns="91440" bIns="45720" rtlCol="0" anchor="b"/>
          <a:lstStyle>
            <a:lvl1pPr algn="l">
              <a:defRPr sz="1200"/>
            </a:lvl1pPr>
          </a:lstStyle>
          <a:p>
            <a:r>
              <a:rPr lang="en-US" smtClean="0"/>
              <a:t>Go to ”Insert (View) | Header and Footer" to add your organization, sponsor, meeting name here; then, click "Apply to All"</a:t>
            </a:r>
            <a:endParaRPr lang="en-US" dirty="0"/>
          </a:p>
        </p:txBody>
      </p:sp>
      <p:sp>
        <p:nvSpPr>
          <p:cNvPr id="5" name="Slide Number Placeholder 4"/>
          <p:cNvSpPr>
            <a:spLocks noGrp="1"/>
          </p:cNvSpPr>
          <p:nvPr>
            <p:ph type="sldNum" sz="quarter" idx="3"/>
          </p:nvPr>
        </p:nvSpPr>
        <p:spPr>
          <a:xfrm>
            <a:off x="6324599" y="8685213"/>
            <a:ext cx="531813" cy="457200"/>
          </a:xfrm>
          <a:prstGeom prst="rect">
            <a:avLst/>
          </a:prstGeom>
        </p:spPr>
        <p:txBody>
          <a:bodyPr vert="horz" lIns="91440" tIns="45720" rIns="91440" bIns="45720" rtlCol="0" anchor="b"/>
          <a:lstStyle>
            <a:lvl1pPr algn="r">
              <a:defRPr sz="1200"/>
            </a:lvl1pPr>
          </a:lstStyle>
          <a:p>
            <a:fld id="{9CA05E24-A365-DF40-BF27-0C4D1E380F5C}" type="slidenum">
              <a:rPr lang="en-US" smtClean="0"/>
              <a:pPr/>
              <a:t>‹#›</a:t>
            </a:fld>
            <a:endParaRPr lang="en-US" dirty="0"/>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269693-4B73-3F4B-BE08-27CE2957F7EB}" type="datetime1">
              <a:rPr lang="en-US" smtClean="0"/>
              <a:pPr/>
              <a:t>5/27/12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Go to ”Insert (View) | Header and Footer" to add your organization, sponsor, meeting name here; then, click "Apply to All"</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1A7F71-A600-874B-8C52-75C3F91F2DFD}" type="slidenum">
              <a:rPr lang="en-US" smtClean="0"/>
              <a:pPr/>
              <a:t>‹#›</a:t>
            </a:fld>
            <a:endParaRPr lang="en-US"/>
          </a:p>
        </p:txBody>
      </p:sp>
    </p:spTree>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Bioengineering -  ALCF</a:t>
            </a:r>
            <a:r>
              <a:rPr lang="en-US" sz="1200" kern="1200" baseline="0" dirty="0" smtClean="0">
                <a:solidFill>
                  <a:schemeClr val="tx1"/>
                </a:solidFill>
                <a:latin typeface="+mn-lt"/>
                <a:ea typeface="+mn-ea"/>
                <a:cs typeface="+mn-cs"/>
              </a:rPr>
              <a:t> INCITE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Irregular heartbeats are one of the leading causes of death around the world. The treatment and prevention of cardiac rhythm disorders is extremely challenging as the electrical signal that control the heart's rhythm is controlled by a complex, multi-scale biological simulation. Jeff Fox (@ Cornell) is conducting large-scale simulations to model this. </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Micottomography</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is experimental data from the Advanced Photon </a:t>
            </a:r>
            <a:r>
              <a:rPr lang="en-US" sz="1200" kern="1200" dirty="0" err="1" smtClean="0">
                <a:solidFill>
                  <a:schemeClr val="tx1"/>
                </a:solidFill>
                <a:latin typeface="+mn-lt"/>
                <a:ea typeface="+mn-ea"/>
                <a:cs typeface="+mn-cs"/>
              </a:rPr>
              <a:t>Source(APS</a:t>
            </a:r>
            <a:r>
              <a:rPr lang="en-US" sz="1200" kern="1200" dirty="0" smtClean="0">
                <a:solidFill>
                  <a:schemeClr val="tx1"/>
                </a:solidFill>
                <a:latin typeface="+mn-lt"/>
                <a:ea typeface="+mn-ea"/>
                <a:cs typeface="+mn-cs"/>
              </a:rPr>
              <a:t>) at ANL. </a:t>
            </a:r>
            <a:r>
              <a:rPr lang="en-US" sz="1200" kern="1200" dirty="0" err="1" smtClean="0">
                <a:solidFill>
                  <a:schemeClr val="tx1"/>
                </a:solidFill>
                <a:latin typeface="+mn-lt"/>
                <a:ea typeface="+mn-ea"/>
                <a:cs typeface="+mn-cs"/>
              </a:rPr>
              <a:t>THe</a:t>
            </a:r>
            <a:r>
              <a:rPr lang="en-US" sz="1200" kern="1200" dirty="0" smtClean="0">
                <a:solidFill>
                  <a:schemeClr val="tx1"/>
                </a:solidFill>
                <a:latin typeface="+mn-lt"/>
                <a:ea typeface="+mn-ea"/>
                <a:cs typeface="+mn-cs"/>
              </a:rPr>
              <a:t> data was generated by MSD researchers interested in understanding the internal structure of a foam material. This consisted of a stack of 2D slices and a total of 20GB of data.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Cosmology - INCITE</a:t>
            </a:r>
          </a:p>
          <a:p>
            <a:r>
              <a:rPr lang="en-US" sz="1200" kern="1200" dirty="0" smtClean="0">
                <a:solidFill>
                  <a:schemeClr val="tx1"/>
                </a:solidFill>
                <a:latin typeface="+mn-lt"/>
                <a:ea typeface="+mn-ea"/>
                <a:cs typeface="+mn-cs"/>
              </a:rPr>
              <a:t>This simulation follows the growth of density perturbations in both gas and dark matter components in a volume 1 billion light years on a side beginning shortly after the Big Bang and evolved to half the present age of the universe. The animation illustrates the expansion of the universe over time, and highlights how individual structures (such as galaxy clusters) collapse due to gravity, while simultaneously being pushed further and further from each other. </a:t>
            </a:r>
          </a:p>
        </p:txBody>
      </p:sp>
      <p:sp>
        <p:nvSpPr>
          <p:cNvPr id="4" name="Slide Number Placeholder 3"/>
          <p:cNvSpPr>
            <a:spLocks noGrp="1"/>
          </p:cNvSpPr>
          <p:nvPr>
            <p:ph type="sldNum" sz="quarter" idx="10"/>
          </p:nvPr>
        </p:nvSpPr>
        <p:spPr/>
        <p:txBody>
          <a:bodyPr/>
          <a:lstStyle/>
          <a:p>
            <a:fld id="{BFDD80B5-20AE-074F-9FB1-1A063B5E430B}"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16227" indent="-216227"/>
            <a:endParaRPr lang="en-US" baseline="0" dirty="0" smtClean="0"/>
          </a:p>
        </p:txBody>
      </p:sp>
      <p:sp>
        <p:nvSpPr>
          <p:cNvPr id="4" name="Slide Number Placeholder 3"/>
          <p:cNvSpPr>
            <a:spLocks noGrp="1"/>
          </p:cNvSpPr>
          <p:nvPr>
            <p:ph type="sldNum" sz="quarter" idx="10"/>
          </p:nvPr>
        </p:nvSpPr>
        <p:spPr/>
        <p:txBody>
          <a:bodyPr/>
          <a:lstStyle/>
          <a:p>
            <a:pPr>
              <a:defRPr/>
            </a:pPr>
            <a:fld id="{B05AD298-4C29-6341-ADE1-9ADE4043BDC2}" type="slidenum">
              <a:rPr lang="en-US" smtClean="0"/>
              <a:pPr>
                <a:defRPr/>
              </a:pPr>
              <a:t>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85838" y="1671638"/>
            <a:ext cx="7696200" cy="1069975"/>
          </a:xfrm>
        </p:spPr>
        <p:txBody>
          <a:bodyPr/>
          <a:lstStyle>
            <a:lvl1pPr>
              <a:defRPr sz="300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985838" y="3125788"/>
            <a:ext cx="6400800" cy="1752600"/>
          </a:xfrm>
        </p:spPr>
        <p:txBody>
          <a:bodyPr/>
          <a:lstStyle>
            <a:lvl1pPr marL="0" indent="0">
              <a:buFont typeface="Wingdings" pitchFamily="2" charset="2"/>
              <a:buNone/>
              <a:defRPr/>
            </a:lvl1pPr>
          </a:lstStyle>
          <a:p>
            <a:r>
              <a:rPr lang="en-US" dirty="0" smtClean="0"/>
              <a:t>Click to edit Master subtitle style</a:t>
            </a:r>
            <a:endParaRPr lang="en-US" dirty="0"/>
          </a:p>
        </p:txBody>
      </p:sp>
      <p:pic>
        <p:nvPicPr>
          <p:cNvPr id="3079" name="Picture 7" descr="title header_Blue_646.jpg"/>
          <p:cNvPicPr>
            <a:picLocks noChangeAspect="1"/>
          </p:cNvPicPr>
          <p:nvPr/>
        </p:nvPicPr>
        <p:blipFill>
          <a:blip r:embed="rId2" cstate="print"/>
          <a:srcRect/>
          <a:stretch>
            <a:fillRect/>
          </a:stretch>
        </p:blipFill>
        <p:spPr bwMode="auto">
          <a:xfrm>
            <a:off x="0" y="0"/>
            <a:ext cx="9144000" cy="1106488"/>
          </a:xfrm>
          <a:prstGeom prst="rect">
            <a:avLst/>
          </a:prstGeom>
          <a:noFill/>
          <a:ln w="9525">
            <a:noFill/>
            <a:miter lim="800000"/>
            <a:headEnd/>
            <a:tailEnd/>
          </a:ln>
        </p:spPr>
      </p:pic>
      <p:pic>
        <p:nvPicPr>
          <p:cNvPr id="3080" name="Picture 7" descr="doe_black.jpg"/>
          <p:cNvPicPr>
            <a:picLocks noChangeAspect="1"/>
          </p:cNvPicPr>
          <p:nvPr/>
        </p:nvPicPr>
        <p:blipFill>
          <a:blip r:embed="rId3" cstate="print"/>
          <a:srcRect/>
          <a:stretch>
            <a:fillRect/>
          </a:stretch>
        </p:blipFill>
        <p:spPr bwMode="auto">
          <a:xfrm>
            <a:off x="7954963" y="6456363"/>
            <a:ext cx="960437" cy="231775"/>
          </a:xfrm>
          <a:prstGeom prst="rect">
            <a:avLst/>
          </a:prstGeom>
          <a:noFill/>
          <a:ln w="9525">
            <a:noFill/>
            <a:miter lim="800000"/>
            <a:headEnd/>
            <a:tailEnd/>
          </a:ln>
        </p:spPr>
      </p:pic>
      <p:pic>
        <p:nvPicPr>
          <p:cNvPr id="3081" name="Picture 8" descr="title footer_Blue_646.jpg"/>
          <p:cNvPicPr>
            <a:picLocks noChangeAspect="1"/>
          </p:cNvPicPr>
          <p:nvPr/>
        </p:nvPicPr>
        <p:blipFill>
          <a:blip r:embed="rId4" cstate="print"/>
          <a:srcRect/>
          <a:stretch>
            <a:fillRect/>
          </a:stretch>
        </p:blipFill>
        <p:spPr bwMode="auto">
          <a:xfrm>
            <a:off x="0" y="6794500"/>
            <a:ext cx="9144000" cy="635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sz="1800"/>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sz="26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sz="1800"/>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8013" cy="60801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8228013" cy="25574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3700463"/>
            <a:ext cx="8228013" cy="2557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idx="10"/>
          </p:nvPr>
        </p:nvSpPr>
        <p:spPr>
          <a:ln/>
        </p:spPr>
        <p:txBody>
          <a:bodyPr/>
          <a:lstStyle>
            <a:lvl1pPr>
              <a:defRPr/>
            </a:lvl1pPr>
          </a:lstStyle>
          <a:p>
            <a:fld id="{AD48FC22-3DAF-3B4E-AE3F-6113BF592B2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752600"/>
            <a:ext cx="7772400" cy="1362075"/>
          </a:xfrm>
        </p:spPr>
        <p:txBody>
          <a:bodyPr/>
          <a:lstStyle>
            <a:lvl1pPr algn="l">
              <a:defRPr sz="3000" b="1" cap="none" baseline="0"/>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95400"/>
            <a:ext cx="4038600" cy="4830763"/>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038600" cy="4830763"/>
          </a:xfrm>
        </p:spPr>
        <p:txBody>
          <a:bodyPr/>
          <a:lstStyle>
            <a:lvl1pPr>
              <a:defRPr sz="2000"/>
            </a:lvl1pPr>
            <a:lvl2pPr>
              <a:defRPr sz="1800"/>
            </a:lvl2pPr>
            <a:lvl3pPr>
              <a:defRPr sz="1600"/>
            </a:lvl3pPr>
            <a:lvl4pPr>
              <a:defRPr sz="1600"/>
            </a:lvl4pPr>
            <a:lvl5pPr>
              <a:defRPr sz="1600" u="none"/>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479550"/>
          </a:xfrm>
        </p:spPr>
        <p:txBody>
          <a:bodyPr anchor="t"/>
          <a:lstStyle>
            <a:lvl1pPr algn="l">
              <a:defRPr sz="26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800"/>
            </a:lvl1pPr>
            <a:lvl2pPr>
              <a:defRPr sz="16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752601"/>
            <a:ext cx="3008313" cy="441960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6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032" name="Picture 5" descr="slide footer_blue_646.jpg"/>
          <p:cNvPicPr>
            <a:picLocks noChangeAspect="1"/>
          </p:cNvPicPr>
          <p:nvPr/>
        </p:nvPicPr>
        <p:blipFill>
          <a:blip r:embed="rId14" cstate="print"/>
          <a:srcRect/>
          <a:stretch>
            <a:fillRect/>
          </a:stretch>
        </p:blipFill>
        <p:spPr bwMode="auto">
          <a:xfrm>
            <a:off x="0" y="6324600"/>
            <a:ext cx="9144000" cy="530225"/>
          </a:xfrm>
          <a:prstGeom prst="rect">
            <a:avLst/>
          </a:prstGeom>
          <a:noFill/>
          <a:ln w="9525">
            <a:noFill/>
            <a:miter lim="800000"/>
            <a:headEnd/>
            <a:tailEnd/>
          </a:ln>
        </p:spPr>
      </p:pic>
      <p:sp>
        <p:nvSpPr>
          <p:cNvPr id="1026" name="Rectangle 2"/>
          <p:cNvSpPr>
            <a:spLocks noGrp="1" noChangeArrowheads="1"/>
          </p:cNvSpPr>
          <p:nvPr>
            <p:ph type="title"/>
          </p:nvPr>
        </p:nvSpPr>
        <p:spPr bwMode="auto">
          <a:xfrm>
            <a:off x="457200" y="274638"/>
            <a:ext cx="8229600" cy="9445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7010400" y="6572250"/>
            <a:ext cx="1371600" cy="209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1029" name="Rectangle 5"/>
          <p:cNvSpPr>
            <a:spLocks noGrp="1" noChangeArrowheads="1"/>
          </p:cNvSpPr>
          <p:nvPr>
            <p:ph type="ftr" sz="quarter" idx="3"/>
          </p:nvPr>
        </p:nvSpPr>
        <p:spPr bwMode="auto">
          <a:xfrm>
            <a:off x="657225" y="6307138"/>
            <a:ext cx="5942013"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lvl1pPr>
          </a:lstStyle>
          <a:p>
            <a:endParaRPr lang="en-US" dirty="0"/>
          </a:p>
        </p:txBody>
      </p:sp>
      <p:sp>
        <p:nvSpPr>
          <p:cNvPr id="1030" name="Rectangle 6"/>
          <p:cNvSpPr>
            <a:spLocks noGrp="1" noChangeArrowheads="1"/>
          </p:cNvSpPr>
          <p:nvPr>
            <p:ph type="sldNum" sz="quarter" idx="4"/>
          </p:nvPr>
        </p:nvSpPr>
        <p:spPr bwMode="auto">
          <a:xfrm>
            <a:off x="8610600" y="6489700"/>
            <a:ext cx="384175"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vl1pPr>
          </a:lstStyle>
          <a:p>
            <a:fld id="{87034D8C-3CB4-402A-BC46-2AB14C0FE90A}" type="slidenum">
              <a:rPr lang="en-US" smtClean="0"/>
              <a:pPr/>
              <a:t>‹#›</a:t>
            </a:fld>
            <a:endParaRPr lang="en-US"/>
          </a:p>
        </p:txBody>
      </p:sp>
      <p:pic>
        <p:nvPicPr>
          <p:cNvPr id="1031" name="Picture 7" descr="slide header_646.jpg"/>
          <p:cNvPicPr>
            <a:picLocks noChangeAspect="1"/>
          </p:cNvPicPr>
          <p:nvPr/>
        </p:nvPicPr>
        <p:blipFill>
          <a:blip r:embed="rId15" cstate="print"/>
          <a:srcRect/>
          <a:stretch>
            <a:fillRect/>
          </a:stretch>
        </p:blipFill>
        <p:spPr bwMode="auto">
          <a:xfrm>
            <a:off x="0" y="0"/>
            <a:ext cx="9144000" cy="155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itchFamily="34" charset="0"/>
        </a:defRPr>
      </a:lvl2pPr>
      <a:lvl3pPr algn="l" rtl="0" eaLnBrk="1" fontAlgn="base" hangingPunct="1">
        <a:spcBef>
          <a:spcPct val="0"/>
        </a:spcBef>
        <a:spcAft>
          <a:spcPct val="0"/>
        </a:spcAft>
        <a:defRPr sz="2600" b="1">
          <a:solidFill>
            <a:schemeClr val="tx2"/>
          </a:solidFill>
          <a:latin typeface="Trebuchet MS" pitchFamily="34" charset="0"/>
        </a:defRPr>
      </a:lvl3pPr>
      <a:lvl4pPr algn="l" rtl="0" eaLnBrk="1" fontAlgn="base" hangingPunct="1">
        <a:spcBef>
          <a:spcPct val="0"/>
        </a:spcBef>
        <a:spcAft>
          <a:spcPct val="0"/>
        </a:spcAft>
        <a:defRPr sz="2600" b="1">
          <a:solidFill>
            <a:schemeClr val="tx2"/>
          </a:solidFill>
          <a:latin typeface="Trebuchet MS" pitchFamily="34" charset="0"/>
        </a:defRPr>
      </a:lvl4pPr>
      <a:lvl5pPr algn="l" rtl="0" eaLnBrk="1" fontAlgn="base" hangingPunct="1">
        <a:spcBef>
          <a:spcPct val="0"/>
        </a:spcBef>
        <a:spcAft>
          <a:spcPct val="0"/>
        </a:spcAft>
        <a:defRPr sz="2600" b="1">
          <a:solidFill>
            <a:schemeClr val="tx2"/>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p:titleStyle>
    <p:bodyStyle>
      <a:lvl1pPr marL="342900" indent="-342900" algn="l" rtl="0" eaLnBrk="1" fontAlgn="base" hangingPunct="1">
        <a:spcBef>
          <a:spcPct val="20000"/>
        </a:spcBef>
        <a:spcAft>
          <a:spcPct val="0"/>
        </a:spcAft>
        <a:buClr>
          <a:srgbClr val="1F497D"/>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8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8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8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gif"/><Relationship Id="rId3"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df"/><Relationship Id="rId5" Type="http://schemas.openxmlformats.org/officeDocument/2006/relationships/image" Target="../media/image29.png"/><Relationship Id="rId6" Type="http://schemas.openxmlformats.org/officeDocument/2006/relationships/image" Target="../media/image30.pdf"/><Relationship Id="rId7"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6.pd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3.pd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9.pdf"/><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2.png"/><Relationship Id="rId3" Type="http://schemas.openxmlformats.org/officeDocument/2006/relationships/image" Target="../media/image4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1" Type="http://schemas.openxmlformats.org/officeDocument/2006/relationships/slideLayout" Target="../slideLayouts/slideLayout4.xml"/><Relationship Id="rId2" Type="http://schemas.openxmlformats.org/officeDocument/2006/relationships/image" Target="../media/image16.pdf"/></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df"/><Relationship Id="rId5" Type="http://schemas.openxmlformats.org/officeDocument/2006/relationships/image" Target="../media/image22.png"/><Relationship Id="rId1" Type="http://schemas.openxmlformats.org/officeDocument/2006/relationships/slideLayout" Target="../slideLayouts/slideLayout12.xml"/><Relationship Id="rId2" Type="http://schemas.openxmlformats.org/officeDocument/2006/relationships/image" Target="../media/image19.pd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pdf"/><Relationship Id="rId3"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smtClean="0"/>
              <a:t>Efficient Intranode Communication in GPU-Accelerated Systems</a:t>
            </a:r>
            <a:endParaRPr lang="zh-CN" altLang="en-US" dirty="0"/>
          </a:p>
        </p:txBody>
      </p:sp>
      <p:sp>
        <p:nvSpPr>
          <p:cNvPr id="3" name="副标题 2"/>
          <p:cNvSpPr>
            <a:spLocks noGrp="1"/>
          </p:cNvSpPr>
          <p:nvPr>
            <p:ph type="subTitle" idx="1"/>
          </p:nvPr>
        </p:nvSpPr>
        <p:spPr>
          <a:xfrm>
            <a:off x="985838" y="3125788"/>
            <a:ext cx="7548562" cy="1752600"/>
          </a:xfrm>
        </p:spPr>
        <p:txBody>
          <a:bodyPr/>
          <a:lstStyle/>
          <a:p>
            <a:r>
              <a:rPr lang="en-US" altLang="zh-CN" dirty="0" err="1" smtClean="0"/>
              <a:t>Feng</a:t>
            </a:r>
            <a:r>
              <a:rPr lang="en-US" altLang="zh-CN" dirty="0" smtClean="0"/>
              <a:t> </a:t>
            </a:r>
            <a:r>
              <a:rPr lang="en-US" altLang="zh-CN" dirty="0" err="1" smtClean="0"/>
              <a:t>Ji</a:t>
            </a:r>
            <a:r>
              <a:rPr lang="en-US" altLang="zh-CN" dirty="0" smtClean="0"/>
              <a:t>, </a:t>
            </a:r>
            <a:r>
              <a:rPr lang="en-US" altLang="zh-CN" dirty="0" err="1" smtClean="0"/>
              <a:t>Ashwin</a:t>
            </a:r>
            <a:r>
              <a:rPr lang="en-US" altLang="zh-CN" dirty="0" smtClean="0"/>
              <a:t> M. </a:t>
            </a:r>
            <a:r>
              <a:rPr lang="en-US" altLang="zh-CN" dirty="0" err="1" smtClean="0"/>
              <a:t>Aji</a:t>
            </a:r>
            <a:r>
              <a:rPr lang="en-US" altLang="zh-CN" dirty="0" smtClean="0"/>
              <a:t>, James </a:t>
            </a:r>
            <a:r>
              <a:rPr lang="en-US" altLang="zh-CN" dirty="0" err="1" smtClean="0"/>
              <a:t>Dinan</a:t>
            </a:r>
            <a:r>
              <a:rPr lang="en-US" altLang="zh-CN" dirty="0" smtClean="0"/>
              <a:t>, Darius </a:t>
            </a:r>
            <a:r>
              <a:rPr lang="en-US" altLang="zh-CN" dirty="0" err="1" smtClean="0"/>
              <a:t>Buntinas</a:t>
            </a:r>
            <a:r>
              <a:rPr lang="en-US" altLang="zh-CN" dirty="0" smtClean="0"/>
              <a:t>, </a:t>
            </a:r>
          </a:p>
          <a:p>
            <a:r>
              <a:rPr lang="en-US" altLang="zh-CN" dirty="0" err="1" smtClean="0"/>
              <a:t>Pavan</a:t>
            </a:r>
            <a:r>
              <a:rPr lang="en-US" altLang="zh-CN" dirty="0" smtClean="0"/>
              <a:t> </a:t>
            </a:r>
            <a:r>
              <a:rPr lang="en-US" altLang="zh-CN" dirty="0" err="1" smtClean="0"/>
              <a:t>Balaji</a:t>
            </a:r>
            <a:r>
              <a:rPr lang="en-US" altLang="zh-CN" dirty="0" smtClean="0"/>
              <a:t>, Wu-</a:t>
            </a:r>
            <a:r>
              <a:rPr lang="en-US" altLang="zh-CN" dirty="0" err="1" smtClean="0"/>
              <a:t>chun</a:t>
            </a:r>
            <a:r>
              <a:rPr lang="en-US" altLang="zh-CN" dirty="0" smtClean="0"/>
              <a:t> </a:t>
            </a:r>
            <a:r>
              <a:rPr lang="en-US" altLang="zh-CN" dirty="0" err="1" smtClean="0"/>
              <a:t>Feng</a:t>
            </a:r>
            <a:r>
              <a:rPr lang="en-US" altLang="zh-CN" dirty="0" smtClean="0"/>
              <a:t>, </a:t>
            </a:r>
            <a:r>
              <a:rPr lang="en-US" altLang="zh-CN" dirty="0" err="1" smtClean="0"/>
              <a:t>Xiaosong</a:t>
            </a:r>
            <a:r>
              <a:rPr lang="en-US" altLang="zh-CN" dirty="0" smtClean="0"/>
              <a:t> Ma</a:t>
            </a:r>
          </a:p>
          <a:p>
            <a:endParaRPr lang="en-US" altLang="zh-CN" sz="1800" dirty="0" smtClean="0"/>
          </a:p>
          <a:p>
            <a:r>
              <a:rPr lang="en-US" altLang="zh-CN" sz="1800" dirty="0" smtClean="0"/>
              <a:t>Presented by: James </a:t>
            </a:r>
            <a:r>
              <a:rPr lang="en-US" altLang="zh-CN" sz="1800" dirty="0" err="1" smtClean="0"/>
              <a:t>Dinan</a:t>
            </a:r>
            <a:endParaRPr lang="en-US" altLang="zh-CN" sz="1800" dirty="0" smtClean="0"/>
          </a:p>
          <a:p>
            <a:r>
              <a:rPr lang="en-US" altLang="zh-CN" sz="1800" dirty="0" smtClean="0"/>
              <a:t>James Wallace Givens Postdoctoral Fellow</a:t>
            </a:r>
          </a:p>
          <a:p>
            <a:r>
              <a:rPr lang="en-US" altLang="zh-CN" sz="1800" dirty="0" smtClean="0"/>
              <a:t>Argonne National Laboratory</a:t>
            </a:r>
          </a:p>
        </p:txBody>
      </p:sp>
      <p:pic>
        <p:nvPicPr>
          <p:cNvPr id="1026" name="Picture 2" descr="http://www.files.chem.vt.edu/chemclub/Virginia%20Tech%20Logo.gif"/>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10200" y="5715000"/>
            <a:ext cx="1752600" cy="79898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1" name="Picture 10" descr="head_logo.gif"/>
          <p:cNvPicPr>
            <a:picLocks noChangeAspect="1"/>
          </p:cNvPicPr>
          <p:nvPr/>
        </p:nvPicPr>
        <p:blipFill>
          <a:blip r:embed="rId3"/>
          <a:stretch>
            <a:fillRect/>
          </a:stretch>
        </p:blipFill>
        <p:spPr>
          <a:xfrm>
            <a:off x="1670696" y="5791200"/>
            <a:ext cx="3358504" cy="640232"/>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15628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Support for User-Defined </a:t>
            </a:r>
            <a:r>
              <a:rPr lang="en-US" dirty="0" err="1" smtClean="0"/>
              <a:t>Datatypes</a:t>
            </a:r>
            <a:endParaRPr lang="en-US" dirty="0"/>
          </a:p>
        </p:txBody>
      </p:sp>
      <p:sp>
        <p:nvSpPr>
          <p:cNvPr id="3" name="Content Placeholder 2"/>
          <p:cNvSpPr>
            <a:spLocks noGrp="1"/>
          </p:cNvSpPr>
          <p:nvPr>
            <p:ph idx="1"/>
          </p:nvPr>
        </p:nvSpPr>
        <p:spPr>
          <a:xfrm>
            <a:off x="457200" y="3581400"/>
            <a:ext cx="8077200" cy="2544763"/>
          </a:xfrm>
        </p:spPr>
        <p:txBody>
          <a:bodyPr/>
          <a:lstStyle/>
          <a:p>
            <a:pPr marL="222250" lvl="1" indent="-222250">
              <a:buNone/>
            </a:pPr>
            <a:r>
              <a:rPr lang="en-US" sz="1600" dirty="0" err="1" smtClean="0">
                <a:latin typeface="Menlo Regular"/>
                <a:cs typeface="Menlo Regular"/>
              </a:rPr>
              <a:t>MPI_Send(buffer</a:t>
            </a:r>
            <a:r>
              <a:rPr lang="en-US" sz="1600" dirty="0" smtClean="0">
                <a:latin typeface="Menlo Regular"/>
                <a:cs typeface="Menlo Regular"/>
              </a:rPr>
              <a:t>, </a:t>
            </a:r>
            <a:r>
              <a:rPr lang="en-US" sz="1600" b="1" i="1" dirty="0" err="1" smtClean="0">
                <a:latin typeface="Menlo Regular"/>
                <a:cs typeface="Menlo Regular"/>
              </a:rPr>
              <a:t>datatype</a:t>
            </a:r>
            <a:r>
              <a:rPr lang="en-US" sz="1600" dirty="0" smtClean="0">
                <a:latin typeface="Menlo Regular"/>
                <a:cs typeface="Menlo Regular"/>
              </a:rPr>
              <a:t>, count, to, … )</a:t>
            </a:r>
          </a:p>
          <a:p>
            <a:pPr marL="222250" lvl="1" indent="-222250">
              <a:buNone/>
            </a:pPr>
            <a:r>
              <a:rPr lang="en-US" sz="1600" dirty="0" err="1" smtClean="0">
                <a:latin typeface="Menlo Regular"/>
                <a:cs typeface="Menlo Regular"/>
              </a:rPr>
              <a:t>MPI_Recv(buffer</a:t>
            </a:r>
            <a:r>
              <a:rPr lang="en-US" sz="1600" dirty="0" smtClean="0">
                <a:latin typeface="Menlo Regular"/>
                <a:cs typeface="Menlo Regular"/>
              </a:rPr>
              <a:t>, </a:t>
            </a:r>
            <a:r>
              <a:rPr lang="en-US" sz="1600" b="1" i="1" dirty="0" err="1" smtClean="0">
                <a:latin typeface="Menlo Regular"/>
                <a:cs typeface="Menlo Regular"/>
              </a:rPr>
              <a:t>datatype</a:t>
            </a:r>
            <a:r>
              <a:rPr lang="en-US" sz="1600" dirty="0" smtClean="0">
                <a:latin typeface="Menlo Regular"/>
                <a:cs typeface="Menlo Regular"/>
              </a:rPr>
              <a:t>, count, from, … )</a:t>
            </a:r>
          </a:p>
          <a:p>
            <a:pPr lvl="1"/>
            <a:endParaRPr lang="en-US" sz="800" dirty="0" smtClean="0">
              <a:cs typeface="Menlo Regular"/>
            </a:endParaRPr>
          </a:p>
          <a:p>
            <a:r>
              <a:rPr lang="en-US" sz="2200" dirty="0" smtClean="0">
                <a:cs typeface="Menlo Regular"/>
              </a:rPr>
              <a:t>What if the </a:t>
            </a:r>
            <a:r>
              <a:rPr lang="en-US" sz="2200" dirty="0" err="1" smtClean="0">
                <a:cs typeface="Menlo Regular"/>
              </a:rPr>
              <a:t>datatype</a:t>
            </a:r>
            <a:r>
              <a:rPr lang="en-US" sz="2200" dirty="0" smtClean="0">
                <a:cs typeface="Menlo Regular"/>
              </a:rPr>
              <a:t> is noncontiguous?</a:t>
            </a:r>
          </a:p>
          <a:p>
            <a:r>
              <a:rPr lang="en-US" sz="2200" dirty="0" smtClean="0">
                <a:cs typeface="Menlo Regular"/>
              </a:rPr>
              <a:t>CUDA doesn’t support arbitrary noncontiguous transfers</a:t>
            </a:r>
            <a:endParaRPr lang="en-US" sz="1800" dirty="0" smtClean="0">
              <a:cs typeface="Menlo Regular"/>
            </a:endParaRPr>
          </a:p>
          <a:p>
            <a:r>
              <a:rPr lang="en-US" sz="2200" dirty="0" smtClean="0">
                <a:cs typeface="Menlo Regular"/>
              </a:rPr>
              <a:t>Pack data on the GPU [Jenkins ‘12]</a:t>
            </a:r>
          </a:p>
          <a:p>
            <a:pPr lvl="1"/>
            <a:r>
              <a:rPr lang="en-US" dirty="0" smtClean="0">
                <a:cs typeface="Menlo Regular"/>
              </a:rPr>
              <a:t>Flatten </a:t>
            </a:r>
            <a:r>
              <a:rPr lang="en-US" dirty="0" err="1" smtClean="0">
                <a:cs typeface="Menlo Regular"/>
              </a:rPr>
              <a:t>datatype</a:t>
            </a:r>
            <a:r>
              <a:rPr lang="en-US" dirty="0" smtClean="0">
                <a:cs typeface="Menlo Regular"/>
              </a:rPr>
              <a:t> tree representation</a:t>
            </a:r>
          </a:p>
          <a:p>
            <a:pPr lvl="1"/>
            <a:r>
              <a:rPr lang="en-US" dirty="0" smtClean="0">
                <a:cs typeface="Menlo Regular"/>
              </a:rPr>
              <a:t>Packing kernel that can saturate memory bus/banks</a:t>
            </a:r>
          </a:p>
          <a:p>
            <a:pPr lvl="1"/>
            <a:endParaRPr lang="en-US" dirty="0" smtClean="0"/>
          </a:p>
        </p:txBody>
      </p:sp>
      <p:sp>
        <p:nvSpPr>
          <p:cNvPr id="4" name="Slide Number Placeholder 3"/>
          <p:cNvSpPr>
            <a:spLocks noGrp="1"/>
          </p:cNvSpPr>
          <p:nvPr>
            <p:ph type="sldNum" sz="quarter" idx="12"/>
          </p:nvPr>
        </p:nvSpPr>
        <p:spPr/>
        <p:txBody>
          <a:bodyPr/>
          <a:lstStyle/>
          <a:p>
            <a:fld id="{87034D8C-3CB4-402A-BC46-2AB14C0FE90A}" type="slidenum">
              <a:rPr lang="en-US" smtClean="0"/>
              <a:pPr/>
              <a:t>10</a:t>
            </a:fld>
            <a:endParaRPr lang="en-US"/>
          </a:p>
        </p:txBody>
      </p:sp>
      <p:pic>
        <p:nvPicPr>
          <p:cNvPr id="5" name="Picture 4" descr="MPIColumnSliceMemory.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85800" y="1211224"/>
            <a:ext cx="3739332" cy="2065376"/>
          </a:xfrm>
          <a:prstGeom prst="rect">
            <a:avLst/>
          </a:prstGeom>
        </p:spPr>
      </p:pic>
      <p:pic>
        <p:nvPicPr>
          <p:cNvPr id="7" name="Picture 6" descr="subarray4D_pack.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921250" y="1121662"/>
            <a:ext cx="3613150" cy="2535938"/>
          </a:xfrm>
          <a:prstGeom prst="rect">
            <a:avLst/>
          </a:prstGeom>
        </p:spPr>
      </p:pic>
      <p:pic>
        <p:nvPicPr>
          <p:cNvPr id="8" name="Picture 7" descr="labels.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5486400" y="1219200"/>
            <a:ext cx="1536192" cy="10668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Intranode</a:t>
            </a:r>
            <a:r>
              <a:rPr lang="en-US" dirty="0" smtClean="0"/>
              <a:t> Communication in MPICH2 (Nemesis)</a:t>
            </a:r>
            <a:endParaRPr lang="en-US" dirty="0"/>
          </a:p>
        </p:txBody>
      </p:sp>
      <p:sp>
        <p:nvSpPr>
          <p:cNvPr id="4" name="Text Placeholder 3"/>
          <p:cNvSpPr>
            <a:spLocks noGrp="1"/>
          </p:cNvSpPr>
          <p:nvPr>
            <p:ph sz="half" idx="1"/>
          </p:nvPr>
        </p:nvSpPr>
        <p:spPr>
          <a:xfrm>
            <a:off x="457200" y="4419600"/>
            <a:ext cx="4038600" cy="1706563"/>
          </a:xfrm>
        </p:spPr>
        <p:txBody>
          <a:bodyPr/>
          <a:lstStyle/>
          <a:p>
            <a:r>
              <a:rPr lang="en-US" dirty="0" smtClean="0"/>
              <a:t>Short Message Transport</a:t>
            </a:r>
          </a:p>
          <a:p>
            <a:pPr lvl="1"/>
            <a:r>
              <a:rPr lang="en-US" dirty="0" smtClean="0"/>
              <a:t>Shared message queue</a:t>
            </a:r>
          </a:p>
          <a:p>
            <a:pPr lvl="1"/>
            <a:r>
              <a:rPr lang="en-US" dirty="0" smtClean="0"/>
              <a:t>Large, persistent queue</a:t>
            </a:r>
          </a:p>
          <a:p>
            <a:pPr lvl="1"/>
            <a:r>
              <a:rPr lang="en-US" dirty="0" smtClean="0"/>
              <a:t>Single buffer transport</a:t>
            </a:r>
          </a:p>
        </p:txBody>
      </p:sp>
      <p:sp>
        <p:nvSpPr>
          <p:cNvPr id="56" name="Content Placeholder 55"/>
          <p:cNvSpPr>
            <a:spLocks noGrp="1"/>
          </p:cNvSpPr>
          <p:nvPr>
            <p:ph sz="half" idx="2"/>
          </p:nvPr>
        </p:nvSpPr>
        <p:spPr>
          <a:xfrm>
            <a:off x="4648200" y="4419600"/>
            <a:ext cx="4038600" cy="1706563"/>
          </a:xfrm>
        </p:spPr>
        <p:txBody>
          <a:bodyPr/>
          <a:lstStyle/>
          <a:p>
            <a:r>
              <a:rPr lang="en-US" dirty="0" smtClean="0"/>
              <a:t>Large Message Transport</a:t>
            </a:r>
          </a:p>
          <a:p>
            <a:pPr lvl="1"/>
            <a:r>
              <a:rPr lang="en-US" dirty="0" smtClean="0"/>
              <a:t>Point-to-point shared buffer</a:t>
            </a:r>
          </a:p>
          <a:p>
            <a:pPr lvl="1"/>
            <a:r>
              <a:rPr lang="en-US" dirty="0" smtClean="0"/>
              <a:t>Ring buffer allocated at first connection</a:t>
            </a:r>
          </a:p>
          <a:p>
            <a:pPr lvl="1"/>
            <a:r>
              <a:rPr lang="en-US" dirty="0" smtClean="0"/>
              <a:t>Multi-buffered transport</a:t>
            </a:r>
          </a:p>
        </p:txBody>
      </p:sp>
      <p:sp>
        <p:nvSpPr>
          <p:cNvPr id="5" name="Slide Number Placeholder 4"/>
          <p:cNvSpPr>
            <a:spLocks noGrp="1"/>
          </p:cNvSpPr>
          <p:nvPr>
            <p:ph type="sldNum" sz="quarter" idx="12"/>
          </p:nvPr>
        </p:nvSpPr>
        <p:spPr/>
        <p:txBody>
          <a:bodyPr/>
          <a:lstStyle/>
          <a:p>
            <a:fld id="{AD48FC22-3DAF-3B4E-AE3F-6113BF592B2C}" type="slidenum">
              <a:rPr lang="en-US" smtClean="0"/>
              <a:pPr/>
              <a:t>11</a:t>
            </a:fld>
            <a:endParaRPr lang="en-US"/>
          </a:p>
        </p:txBody>
      </p:sp>
      <p:sp>
        <p:nvSpPr>
          <p:cNvPr id="8" name="圆角矩形 4"/>
          <p:cNvSpPr/>
          <p:nvPr/>
        </p:nvSpPr>
        <p:spPr>
          <a:xfrm>
            <a:off x="1840670" y="1524000"/>
            <a:ext cx="718783" cy="685879"/>
          </a:xfrm>
          <a:prstGeom prst="roundRect">
            <a:avLst/>
          </a:prstGeom>
          <a:solidFill>
            <a:schemeClr val="tx2"/>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rPr>
              <a:t>Rank 0</a:t>
            </a:r>
            <a:endParaRPr lang="zh-CN" altLang="en-US" dirty="0">
              <a:solidFill>
                <a:schemeClr val="bg1"/>
              </a:solidFill>
            </a:endParaRPr>
          </a:p>
        </p:txBody>
      </p:sp>
      <p:sp>
        <p:nvSpPr>
          <p:cNvPr id="9" name="圆角矩形 5"/>
          <p:cNvSpPr/>
          <p:nvPr/>
        </p:nvSpPr>
        <p:spPr>
          <a:xfrm>
            <a:off x="3062355" y="1524000"/>
            <a:ext cx="718783" cy="685879"/>
          </a:xfrm>
          <a:prstGeom prst="roundRect">
            <a:avLst/>
          </a:prstGeom>
          <a:solidFill>
            <a:schemeClr val="tx2"/>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rPr>
              <a:t>Rank 1</a:t>
            </a:r>
            <a:endParaRPr lang="zh-CN" altLang="en-US" dirty="0">
              <a:solidFill>
                <a:schemeClr val="bg1"/>
              </a:solidFill>
            </a:endParaRPr>
          </a:p>
        </p:txBody>
      </p:sp>
      <p:sp>
        <p:nvSpPr>
          <p:cNvPr id="10" name="圆角矩形 6"/>
          <p:cNvSpPr/>
          <p:nvPr/>
        </p:nvSpPr>
        <p:spPr>
          <a:xfrm>
            <a:off x="1828800" y="3276521"/>
            <a:ext cx="718783" cy="685879"/>
          </a:xfrm>
          <a:prstGeom prst="roundRect">
            <a:avLst/>
          </a:prstGeom>
          <a:solidFill>
            <a:schemeClr val="tx2"/>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rPr>
              <a:t>Rank 2</a:t>
            </a:r>
            <a:endParaRPr lang="zh-CN" altLang="en-US" dirty="0">
              <a:solidFill>
                <a:schemeClr val="bg1"/>
              </a:solidFill>
            </a:endParaRPr>
          </a:p>
        </p:txBody>
      </p:sp>
      <p:sp>
        <p:nvSpPr>
          <p:cNvPr id="11" name="圆角矩形 7"/>
          <p:cNvSpPr/>
          <p:nvPr/>
        </p:nvSpPr>
        <p:spPr>
          <a:xfrm>
            <a:off x="3050485" y="3276521"/>
            <a:ext cx="718783" cy="685879"/>
          </a:xfrm>
          <a:prstGeom prst="roundRect">
            <a:avLst/>
          </a:prstGeom>
          <a:solidFill>
            <a:schemeClr val="tx2"/>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rPr>
              <a:t>Rank 3</a:t>
            </a:r>
            <a:endParaRPr lang="zh-CN" altLang="en-US" dirty="0">
              <a:solidFill>
                <a:schemeClr val="bg1"/>
              </a:solidFill>
            </a:endParaRPr>
          </a:p>
        </p:txBody>
      </p:sp>
      <p:graphicFrame>
        <p:nvGraphicFramePr>
          <p:cNvPr id="12" name="Table 11"/>
          <p:cNvGraphicFramePr>
            <a:graphicFrameLocks noGrp="1"/>
          </p:cNvGraphicFramePr>
          <p:nvPr/>
        </p:nvGraphicFramePr>
        <p:xfrm>
          <a:off x="1828800" y="2333340"/>
          <a:ext cx="762000" cy="292100"/>
        </p:xfrm>
        <a:graphic>
          <a:graphicData uri="http://schemas.openxmlformats.org/drawingml/2006/table">
            <a:tbl>
              <a:tblPr firstRow="1" bandRow="1">
                <a:tableStyleId>{5C22544A-7EE6-4342-B048-85BDC9FD1C3A}</a:tableStyleId>
              </a:tblPr>
              <a:tblGrid>
                <a:gridCol w="254000"/>
                <a:gridCol w="254000"/>
                <a:gridCol w="254000"/>
              </a:tblGrid>
              <a:tr h="292100">
                <a:tc>
                  <a:txBody>
                    <a:bodyPr/>
                    <a:lstStyle/>
                    <a:p>
                      <a:endParaRPr lang="en-US" sz="800" dirty="0"/>
                    </a:p>
                  </a:txBody>
                  <a:tcPr/>
                </a:tc>
                <a:tc>
                  <a:txBody>
                    <a:bodyPr/>
                    <a:lstStyle/>
                    <a:p>
                      <a:endParaRPr lang="en-US" sz="800" dirty="0"/>
                    </a:p>
                  </a:txBody>
                  <a:tcPr/>
                </a:tc>
                <a:tc>
                  <a:txBody>
                    <a:bodyPr/>
                    <a:lstStyle/>
                    <a:p>
                      <a:pPr algn="ctr"/>
                      <a:endParaRPr lang="en-US" sz="1400" dirty="0"/>
                    </a:p>
                  </a:txBody>
                  <a:tcPr/>
                </a:tc>
              </a:tr>
            </a:tbl>
          </a:graphicData>
        </a:graphic>
      </p:graphicFrame>
      <p:graphicFrame>
        <p:nvGraphicFramePr>
          <p:cNvPr id="13" name="Table 12"/>
          <p:cNvGraphicFramePr>
            <a:graphicFrameLocks noGrp="1"/>
          </p:cNvGraphicFramePr>
          <p:nvPr/>
        </p:nvGraphicFramePr>
        <p:xfrm>
          <a:off x="3048000" y="2333340"/>
          <a:ext cx="762000" cy="292100"/>
        </p:xfrm>
        <a:graphic>
          <a:graphicData uri="http://schemas.openxmlformats.org/drawingml/2006/table">
            <a:tbl>
              <a:tblPr firstRow="1" bandRow="1">
                <a:tableStyleId>{5C22544A-7EE6-4342-B048-85BDC9FD1C3A}</a:tableStyleId>
              </a:tblPr>
              <a:tblGrid>
                <a:gridCol w="254000"/>
                <a:gridCol w="254000"/>
                <a:gridCol w="254000"/>
              </a:tblGrid>
              <a:tr h="292100">
                <a:tc>
                  <a:txBody>
                    <a:bodyPr/>
                    <a:lstStyle/>
                    <a:p>
                      <a:endParaRPr lang="en-US" sz="800" dirty="0"/>
                    </a:p>
                  </a:txBody>
                  <a:tcPr/>
                </a:tc>
                <a:tc>
                  <a:txBody>
                    <a:bodyPr/>
                    <a:lstStyle/>
                    <a:p>
                      <a:endParaRPr lang="en-US" sz="800" dirty="0"/>
                    </a:p>
                  </a:txBody>
                  <a:tcPr/>
                </a:tc>
                <a:tc>
                  <a:txBody>
                    <a:bodyPr/>
                    <a:lstStyle/>
                    <a:p>
                      <a:pPr algn="ctr"/>
                      <a:endParaRPr lang="en-US" sz="1400" dirty="0"/>
                    </a:p>
                  </a:txBody>
                  <a:tcPr/>
                </a:tc>
              </a:tr>
            </a:tbl>
          </a:graphicData>
        </a:graphic>
      </p:graphicFrame>
      <p:graphicFrame>
        <p:nvGraphicFramePr>
          <p:cNvPr id="14" name="Table 13"/>
          <p:cNvGraphicFramePr>
            <a:graphicFrameLocks noGrp="1"/>
          </p:cNvGraphicFramePr>
          <p:nvPr/>
        </p:nvGraphicFramePr>
        <p:xfrm>
          <a:off x="1828800" y="2879440"/>
          <a:ext cx="762000" cy="292100"/>
        </p:xfrm>
        <a:graphic>
          <a:graphicData uri="http://schemas.openxmlformats.org/drawingml/2006/table">
            <a:tbl>
              <a:tblPr firstRow="1" bandRow="1">
                <a:tableStyleId>{5C22544A-7EE6-4342-B048-85BDC9FD1C3A}</a:tableStyleId>
              </a:tblPr>
              <a:tblGrid>
                <a:gridCol w="254000"/>
                <a:gridCol w="254000"/>
                <a:gridCol w="254000"/>
              </a:tblGrid>
              <a:tr h="292100">
                <a:tc>
                  <a:txBody>
                    <a:bodyPr/>
                    <a:lstStyle/>
                    <a:p>
                      <a:endParaRPr lang="en-US" sz="800" dirty="0"/>
                    </a:p>
                  </a:txBody>
                  <a:tcPr/>
                </a:tc>
                <a:tc>
                  <a:txBody>
                    <a:bodyPr/>
                    <a:lstStyle/>
                    <a:p>
                      <a:endParaRPr lang="en-US" sz="800" dirty="0"/>
                    </a:p>
                  </a:txBody>
                  <a:tcPr/>
                </a:tc>
                <a:tc>
                  <a:txBody>
                    <a:bodyPr/>
                    <a:lstStyle/>
                    <a:p>
                      <a:pPr algn="ctr"/>
                      <a:endParaRPr lang="en-US" sz="1400" dirty="0"/>
                    </a:p>
                  </a:txBody>
                  <a:tcPr/>
                </a:tc>
              </a:tr>
            </a:tbl>
          </a:graphicData>
        </a:graphic>
      </p:graphicFrame>
      <p:graphicFrame>
        <p:nvGraphicFramePr>
          <p:cNvPr id="15" name="Table 14"/>
          <p:cNvGraphicFramePr>
            <a:graphicFrameLocks noGrp="1"/>
          </p:cNvGraphicFramePr>
          <p:nvPr/>
        </p:nvGraphicFramePr>
        <p:xfrm>
          <a:off x="3048000" y="2879440"/>
          <a:ext cx="762000" cy="292100"/>
        </p:xfrm>
        <a:graphic>
          <a:graphicData uri="http://schemas.openxmlformats.org/drawingml/2006/table">
            <a:tbl>
              <a:tblPr firstRow="1" bandRow="1">
                <a:tableStyleId>{5C22544A-7EE6-4342-B048-85BDC9FD1C3A}</a:tableStyleId>
              </a:tblPr>
              <a:tblGrid>
                <a:gridCol w="254000"/>
                <a:gridCol w="254000"/>
                <a:gridCol w="254000"/>
              </a:tblGrid>
              <a:tr h="292100">
                <a:tc>
                  <a:txBody>
                    <a:bodyPr/>
                    <a:lstStyle/>
                    <a:p>
                      <a:endParaRPr lang="en-US" sz="800" dirty="0"/>
                    </a:p>
                  </a:txBody>
                  <a:tcPr/>
                </a:tc>
                <a:tc>
                  <a:txBody>
                    <a:bodyPr/>
                    <a:lstStyle/>
                    <a:p>
                      <a:endParaRPr lang="en-US" sz="800" dirty="0"/>
                    </a:p>
                  </a:txBody>
                  <a:tcPr/>
                </a:tc>
                <a:tc>
                  <a:txBody>
                    <a:bodyPr/>
                    <a:lstStyle/>
                    <a:p>
                      <a:pPr algn="ctr"/>
                      <a:endParaRPr lang="en-US" sz="1400" dirty="0"/>
                    </a:p>
                  </a:txBody>
                  <a:tcPr/>
                </a:tc>
              </a:tr>
            </a:tbl>
          </a:graphicData>
        </a:graphic>
      </p:graphicFrame>
      <p:sp>
        <p:nvSpPr>
          <p:cNvPr id="16" name="Rounded Rectangle 15"/>
          <p:cNvSpPr/>
          <p:nvPr/>
        </p:nvSpPr>
        <p:spPr bwMode="auto">
          <a:xfrm>
            <a:off x="1709307" y="2286000"/>
            <a:ext cx="2209800" cy="914400"/>
          </a:xfrm>
          <a:prstGeom prst="round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7" name="TextBox 16"/>
          <p:cNvSpPr txBox="1"/>
          <p:nvPr/>
        </p:nvSpPr>
        <p:spPr>
          <a:xfrm rot="16200000">
            <a:off x="633696" y="2550363"/>
            <a:ext cx="1692741" cy="369332"/>
          </a:xfrm>
          <a:prstGeom prst="rect">
            <a:avLst/>
          </a:prstGeom>
          <a:noFill/>
        </p:spPr>
        <p:txBody>
          <a:bodyPr wrap="none" rtlCol="0">
            <a:spAutoFit/>
          </a:bodyPr>
          <a:lstStyle/>
          <a:p>
            <a:r>
              <a:rPr lang="en-US" dirty="0" smtClean="0"/>
              <a:t>Shared Memory</a:t>
            </a:r>
            <a:endParaRPr lang="en-US" dirty="0"/>
          </a:p>
        </p:txBody>
      </p:sp>
      <p:sp>
        <p:nvSpPr>
          <p:cNvPr id="28" name="圆角矩形 4"/>
          <p:cNvSpPr/>
          <p:nvPr/>
        </p:nvSpPr>
        <p:spPr>
          <a:xfrm>
            <a:off x="5345870" y="1523921"/>
            <a:ext cx="718783" cy="685879"/>
          </a:xfrm>
          <a:prstGeom prst="roundRect">
            <a:avLst/>
          </a:prstGeom>
          <a:solidFill>
            <a:schemeClr val="tx2"/>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rPr>
              <a:t>Rank 0</a:t>
            </a:r>
            <a:endParaRPr lang="zh-CN" altLang="en-US" dirty="0">
              <a:solidFill>
                <a:schemeClr val="bg1"/>
              </a:solidFill>
            </a:endParaRPr>
          </a:p>
        </p:txBody>
      </p:sp>
      <p:sp>
        <p:nvSpPr>
          <p:cNvPr id="29" name="圆角矩形 5"/>
          <p:cNvSpPr/>
          <p:nvPr/>
        </p:nvSpPr>
        <p:spPr>
          <a:xfrm>
            <a:off x="6977417" y="1523921"/>
            <a:ext cx="718783" cy="685879"/>
          </a:xfrm>
          <a:prstGeom prst="roundRect">
            <a:avLst/>
          </a:prstGeom>
          <a:solidFill>
            <a:schemeClr val="tx2"/>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rPr>
              <a:t>Rank 1</a:t>
            </a:r>
            <a:endParaRPr lang="zh-CN" altLang="en-US" dirty="0">
              <a:solidFill>
                <a:schemeClr val="bg1"/>
              </a:solidFill>
            </a:endParaRPr>
          </a:p>
        </p:txBody>
      </p:sp>
      <p:sp>
        <p:nvSpPr>
          <p:cNvPr id="37" name="TextBox 36"/>
          <p:cNvSpPr txBox="1"/>
          <p:nvPr/>
        </p:nvSpPr>
        <p:spPr>
          <a:xfrm rot="16200000">
            <a:off x="4138896" y="2550284"/>
            <a:ext cx="1692741" cy="369332"/>
          </a:xfrm>
          <a:prstGeom prst="rect">
            <a:avLst/>
          </a:prstGeom>
          <a:noFill/>
        </p:spPr>
        <p:txBody>
          <a:bodyPr wrap="none" rtlCol="0">
            <a:spAutoFit/>
          </a:bodyPr>
          <a:lstStyle/>
          <a:p>
            <a:r>
              <a:rPr lang="en-US" dirty="0" smtClean="0"/>
              <a:t>Shared Memory</a:t>
            </a:r>
            <a:endParaRPr lang="en-US" dirty="0"/>
          </a:p>
        </p:txBody>
      </p:sp>
      <p:cxnSp>
        <p:nvCxnSpPr>
          <p:cNvPr id="43" name="Straight Connector 42"/>
          <p:cNvCxnSpPr>
            <a:stCxn id="30" idx="0"/>
          </p:cNvCxnSpPr>
          <p:nvPr/>
        </p:nvCxnSpPr>
        <p:spPr bwMode="auto">
          <a:xfrm rot="16200000" flipV="1">
            <a:off x="5154742" y="2737791"/>
            <a:ext cx="1066721" cy="10581"/>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52" name="Straight Connector 51"/>
          <p:cNvCxnSpPr/>
          <p:nvPr/>
        </p:nvCxnSpPr>
        <p:spPr bwMode="auto">
          <a:xfrm rot="5400000" flipH="1" flipV="1">
            <a:off x="5992147" y="2214973"/>
            <a:ext cx="1066722" cy="1056218"/>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54" name="Straight Connector 53"/>
          <p:cNvCxnSpPr/>
          <p:nvPr/>
        </p:nvCxnSpPr>
        <p:spPr bwMode="auto">
          <a:xfrm>
            <a:off x="5997399" y="3581243"/>
            <a:ext cx="980018" cy="78"/>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30" name="圆角矩形 6"/>
          <p:cNvSpPr/>
          <p:nvPr/>
        </p:nvSpPr>
        <p:spPr>
          <a:xfrm>
            <a:off x="5334000" y="3276442"/>
            <a:ext cx="718783" cy="685879"/>
          </a:xfrm>
          <a:prstGeom prst="roundRect">
            <a:avLst/>
          </a:prstGeom>
          <a:solidFill>
            <a:schemeClr val="tx2"/>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rPr>
              <a:t>Rank 2</a:t>
            </a:r>
            <a:endParaRPr lang="zh-CN" altLang="en-US" dirty="0">
              <a:solidFill>
                <a:schemeClr val="bg1"/>
              </a:solidFill>
            </a:endParaRPr>
          </a:p>
        </p:txBody>
      </p:sp>
      <p:sp>
        <p:nvSpPr>
          <p:cNvPr id="31" name="圆角矩形 7"/>
          <p:cNvSpPr/>
          <p:nvPr/>
        </p:nvSpPr>
        <p:spPr>
          <a:xfrm>
            <a:off x="6977417" y="3276521"/>
            <a:ext cx="718783" cy="685879"/>
          </a:xfrm>
          <a:prstGeom prst="roundRect">
            <a:avLst/>
          </a:prstGeom>
          <a:solidFill>
            <a:schemeClr val="tx2"/>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rPr>
              <a:t>Rank 3</a:t>
            </a:r>
            <a:endParaRPr lang="zh-CN" altLang="en-US" dirty="0">
              <a:solidFill>
                <a:schemeClr val="bg1"/>
              </a:solidFill>
            </a:endParaRPr>
          </a:p>
        </p:txBody>
      </p:sp>
      <p:graphicFrame>
        <p:nvGraphicFramePr>
          <p:cNvPr id="32" name="Table 31"/>
          <p:cNvGraphicFramePr>
            <a:graphicFrameLocks noGrp="1"/>
          </p:cNvGraphicFramePr>
          <p:nvPr/>
        </p:nvGraphicFramePr>
        <p:xfrm>
          <a:off x="5286662" y="2590721"/>
          <a:ext cx="762000" cy="292100"/>
        </p:xfrm>
        <a:graphic>
          <a:graphicData uri="http://schemas.openxmlformats.org/drawingml/2006/table">
            <a:tbl>
              <a:tblPr firstRow="1" bandRow="1">
                <a:tableStyleId>{5C22544A-7EE6-4342-B048-85BDC9FD1C3A}</a:tableStyleId>
              </a:tblPr>
              <a:tblGrid>
                <a:gridCol w="254000"/>
                <a:gridCol w="254000"/>
                <a:gridCol w="254000"/>
              </a:tblGrid>
              <a:tr h="292100">
                <a:tc>
                  <a:txBody>
                    <a:bodyPr/>
                    <a:lstStyle/>
                    <a:p>
                      <a:endParaRPr lang="en-US" sz="800" dirty="0"/>
                    </a:p>
                  </a:txBody>
                  <a:tcPr/>
                </a:tc>
                <a:tc>
                  <a:txBody>
                    <a:bodyPr/>
                    <a:lstStyle/>
                    <a:p>
                      <a:endParaRPr lang="en-US" sz="800" dirty="0"/>
                    </a:p>
                  </a:txBody>
                  <a:tcPr/>
                </a:tc>
                <a:tc>
                  <a:txBody>
                    <a:bodyPr/>
                    <a:lstStyle/>
                    <a:p>
                      <a:pPr algn="ctr"/>
                      <a:endParaRPr lang="en-US" sz="1400" dirty="0"/>
                    </a:p>
                  </a:txBody>
                  <a:tcPr/>
                </a:tc>
              </a:tr>
            </a:tbl>
          </a:graphicData>
        </a:graphic>
      </p:graphicFrame>
      <p:graphicFrame>
        <p:nvGraphicFramePr>
          <p:cNvPr id="34" name="Table 33"/>
          <p:cNvGraphicFramePr>
            <a:graphicFrameLocks noGrp="1"/>
          </p:cNvGraphicFramePr>
          <p:nvPr/>
        </p:nvGraphicFramePr>
        <p:xfrm>
          <a:off x="6139217" y="3428921"/>
          <a:ext cx="762000" cy="292100"/>
        </p:xfrm>
        <a:graphic>
          <a:graphicData uri="http://schemas.openxmlformats.org/drawingml/2006/table">
            <a:tbl>
              <a:tblPr firstRow="1" bandRow="1">
                <a:tableStyleId>{5C22544A-7EE6-4342-B048-85BDC9FD1C3A}</a:tableStyleId>
              </a:tblPr>
              <a:tblGrid>
                <a:gridCol w="254000"/>
                <a:gridCol w="254000"/>
                <a:gridCol w="254000"/>
              </a:tblGrid>
              <a:tr h="292100">
                <a:tc>
                  <a:txBody>
                    <a:bodyPr/>
                    <a:lstStyle/>
                    <a:p>
                      <a:endParaRPr lang="en-US" sz="800" dirty="0"/>
                    </a:p>
                  </a:txBody>
                  <a:tcPr/>
                </a:tc>
                <a:tc>
                  <a:txBody>
                    <a:bodyPr/>
                    <a:lstStyle/>
                    <a:p>
                      <a:endParaRPr lang="en-US" sz="800" dirty="0"/>
                    </a:p>
                  </a:txBody>
                  <a:tcPr/>
                </a:tc>
                <a:tc>
                  <a:txBody>
                    <a:bodyPr/>
                    <a:lstStyle/>
                    <a:p>
                      <a:pPr algn="ctr"/>
                      <a:endParaRPr lang="en-US" sz="1400" dirty="0"/>
                    </a:p>
                  </a:txBody>
                  <a:tcPr/>
                </a:tc>
              </a:tr>
            </a:tbl>
          </a:graphicData>
        </a:graphic>
      </p:graphicFrame>
      <p:graphicFrame>
        <p:nvGraphicFramePr>
          <p:cNvPr id="38" name="Table 37"/>
          <p:cNvGraphicFramePr>
            <a:graphicFrameLocks noGrp="1"/>
          </p:cNvGraphicFramePr>
          <p:nvPr/>
        </p:nvGraphicFramePr>
        <p:xfrm>
          <a:off x="6172200" y="2590721"/>
          <a:ext cx="762000" cy="292100"/>
        </p:xfrm>
        <a:graphic>
          <a:graphicData uri="http://schemas.openxmlformats.org/drawingml/2006/table">
            <a:tbl>
              <a:tblPr firstRow="1" bandRow="1">
                <a:tableStyleId>{5C22544A-7EE6-4342-B048-85BDC9FD1C3A}</a:tableStyleId>
              </a:tblPr>
              <a:tblGrid>
                <a:gridCol w="254000"/>
                <a:gridCol w="254000"/>
                <a:gridCol w="254000"/>
              </a:tblGrid>
              <a:tr h="292100">
                <a:tc>
                  <a:txBody>
                    <a:bodyPr/>
                    <a:lstStyle/>
                    <a:p>
                      <a:endParaRPr lang="en-US" sz="800" dirty="0"/>
                    </a:p>
                  </a:txBody>
                  <a:tcPr/>
                </a:tc>
                <a:tc>
                  <a:txBody>
                    <a:bodyPr/>
                    <a:lstStyle/>
                    <a:p>
                      <a:endParaRPr lang="en-US" sz="800" dirty="0"/>
                    </a:p>
                  </a:txBody>
                  <a:tcPr/>
                </a:tc>
                <a:tc>
                  <a:txBody>
                    <a:bodyPr/>
                    <a:lstStyle/>
                    <a:p>
                      <a:pPr algn="ctr"/>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 name="矩形 24"/>
          <p:cNvSpPr/>
          <p:nvPr/>
        </p:nvSpPr>
        <p:spPr>
          <a:xfrm>
            <a:off x="1604699" y="3023232"/>
            <a:ext cx="6025480" cy="737918"/>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en-US" altLang="zh-CN" dirty="0" smtClean="0"/>
              <a:t>Non-integrated </a:t>
            </a:r>
            <a:r>
              <a:rPr lang="en-US" altLang="zh-CN" dirty="0" err="1" smtClean="0"/>
              <a:t>Intranode</a:t>
            </a:r>
            <a:r>
              <a:rPr lang="en-US" altLang="zh-CN" dirty="0" smtClean="0"/>
              <a:t> Communication</a:t>
            </a:r>
            <a:endParaRPr lang="zh-CN" altLang="en-US" dirty="0"/>
          </a:p>
        </p:txBody>
      </p:sp>
      <p:sp>
        <p:nvSpPr>
          <p:cNvPr id="3" name="内容占位符 2"/>
          <p:cNvSpPr>
            <a:spLocks noGrp="1"/>
          </p:cNvSpPr>
          <p:nvPr>
            <p:ph idx="1"/>
          </p:nvPr>
        </p:nvSpPr>
        <p:spPr>
          <a:xfrm>
            <a:off x="457200" y="4572000"/>
            <a:ext cx="8229600" cy="1554163"/>
          </a:xfrm>
        </p:spPr>
        <p:txBody>
          <a:bodyPr/>
          <a:lstStyle/>
          <a:p>
            <a:r>
              <a:rPr lang="en-US" altLang="zh-CN" dirty="0" smtClean="0"/>
              <a:t>Communication without accelerator integration</a:t>
            </a:r>
          </a:p>
          <a:p>
            <a:pPr lvl="1"/>
            <a:r>
              <a:rPr lang="en-US" altLang="zh-CN" dirty="0" smtClean="0"/>
              <a:t>2 PCIe data copies + 2 main memory copies</a:t>
            </a:r>
          </a:p>
          <a:p>
            <a:pPr lvl="1"/>
            <a:r>
              <a:rPr lang="en-US" altLang="zh-CN" dirty="0" smtClean="0"/>
              <a:t>Transfers are serialized</a:t>
            </a:r>
          </a:p>
          <a:p>
            <a:pPr lvl="1"/>
            <a:endParaRPr lang="en-US" altLang="zh-CN" dirty="0" smtClean="0"/>
          </a:p>
          <a:p>
            <a:pPr lvl="1"/>
            <a:endParaRPr lang="zh-CN" altLang="en-US" dirty="0"/>
          </a:p>
        </p:txBody>
      </p:sp>
      <p:sp>
        <p:nvSpPr>
          <p:cNvPr id="11" name="灯片编号占位符 10"/>
          <p:cNvSpPr>
            <a:spLocks noGrp="1"/>
          </p:cNvSpPr>
          <p:nvPr>
            <p:ph type="sldNum" sz="quarter" idx="12"/>
          </p:nvPr>
        </p:nvSpPr>
        <p:spPr/>
        <p:txBody>
          <a:bodyPr/>
          <a:lstStyle/>
          <a:p>
            <a:fld id="{0C913308-F349-4B6D-A68A-DD1791B4A57B}" type="slidenum">
              <a:rPr lang="zh-CN" altLang="en-US" smtClean="0"/>
              <a:pPr/>
              <a:t>12</a:t>
            </a:fld>
            <a:endParaRPr lang="zh-CN" altLang="en-US"/>
          </a:p>
        </p:txBody>
      </p:sp>
      <p:sp>
        <p:nvSpPr>
          <p:cNvPr id="22" name="TextBox 21"/>
          <p:cNvSpPr txBox="1"/>
          <p:nvPr/>
        </p:nvSpPr>
        <p:spPr>
          <a:xfrm>
            <a:off x="880533" y="1764992"/>
            <a:ext cx="658688" cy="369332"/>
          </a:xfrm>
          <a:prstGeom prst="rect">
            <a:avLst/>
          </a:prstGeom>
          <a:noFill/>
        </p:spPr>
        <p:txBody>
          <a:bodyPr wrap="square" rtlCol="0">
            <a:spAutoFit/>
          </a:bodyPr>
          <a:lstStyle/>
          <a:p>
            <a:r>
              <a:rPr lang="en-US" altLang="zh-CN" dirty="0" smtClean="0"/>
              <a:t>GPU</a:t>
            </a:r>
            <a:endParaRPr lang="zh-CN" altLang="en-US" dirty="0"/>
          </a:p>
        </p:txBody>
      </p:sp>
      <p:sp>
        <p:nvSpPr>
          <p:cNvPr id="23" name="TextBox 22"/>
          <p:cNvSpPr txBox="1"/>
          <p:nvPr/>
        </p:nvSpPr>
        <p:spPr>
          <a:xfrm>
            <a:off x="914400" y="3174945"/>
            <a:ext cx="624821" cy="369332"/>
          </a:xfrm>
          <a:prstGeom prst="rect">
            <a:avLst/>
          </a:prstGeom>
          <a:noFill/>
        </p:spPr>
        <p:txBody>
          <a:bodyPr wrap="square" rtlCol="0">
            <a:spAutoFit/>
          </a:bodyPr>
          <a:lstStyle/>
          <a:p>
            <a:r>
              <a:rPr lang="en-US" altLang="zh-CN" dirty="0" smtClean="0"/>
              <a:t>Host</a:t>
            </a:r>
            <a:endParaRPr lang="zh-CN" altLang="en-US" dirty="0"/>
          </a:p>
        </p:txBody>
      </p:sp>
      <p:sp>
        <p:nvSpPr>
          <p:cNvPr id="26" name="矩形 25"/>
          <p:cNvSpPr/>
          <p:nvPr/>
        </p:nvSpPr>
        <p:spPr>
          <a:xfrm>
            <a:off x="1604699" y="1681562"/>
            <a:ext cx="2057400" cy="737918"/>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1934899" y="1879545"/>
            <a:ext cx="1371600" cy="402501"/>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1947599" y="3190940"/>
            <a:ext cx="1371600" cy="402501"/>
          </a:xfrm>
          <a:prstGeom prst="roundRect">
            <a:avLst/>
          </a:prstGeom>
          <a:pattFill prst="wdUpDiag">
            <a:fgClr>
              <a:srgbClr val="00B05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1871399" y="1346145"/>
            <a:ext cx="1524000" cy="2616255"/>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右箭头 29"/>
          <p:cNvSpPr/>
          <p:nvPr/>
        </p:nvSpPr>
        <p:spPr>
          <a:xfrm rot="5400000">
            <a:off x="2243148" y="2551621"/>
            <a:ext cx="780500" cy="339471"/>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33" name="矩形 32"/>
          <p:cNvSpPr/>
          <p:nvPr/>
        </p:nvSpPr>
        <p:spPr>
          <a:xfrm>
            <a:off x="5632211" y="1681562"/>
            <a:ext cx="1954638" cy="737918"/>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a:off x="6037476" y="1849271"/>
            <a:ext cx="1303092" cy="40250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a:off x="6037476" y="3190940"/>
            <a:ext cx="1303092" cy="402501"/>
          </a:xfrm>
          <a:prstGeom prst="roundRect">
            <a:avLst/>
          </a:prstGeom>
          <a:pattFill prst="wdUpDiag">
            <a:fgClr>
              <a:schemeClr val="accent2"/>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a:off x="5973499" y="1346145"/>
            <a:ext cx="1447800" cy="2616255"/>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右箭头 36"/>
          <p:cNvSpPr/>
          <p:nvPr/>
        </p:nvSpPr>
        <p:spPr>
          <a:xfrm rot="16200000">
            <a:off x="6298772" y="2560098"/>
            <a:ext cx="780500" cy="322515"/>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38" name="TextBox 37"/>
          <p:cNvSpPr txBox="1"/>
          <p:nvPr/>
        </p:nvSpPr>
        <p:spPr>
          <a:xfrm>
            <a:off x="2114904" y="1317286"/>
            <a:ext cx="1064202" cy="369332"/>
          </a:xfrm>
          <a:prstGeom prst="rect">
            <a:avLst/>
          </a:prstGeom>
          <a:noFill/>
        </p:spPr>
        <p:txBody>
          <a:bodyPr wrap="none" rtlCol="0">
            <a:spAutoFit/>
          </a:bodyPr>
          <a:lstStyle/>
          <a:p>
            <a:r>
              <a:rPr lang="en-US" altLang="zh-CN" dirty="0" smtClean="0"/>
              <a:t>Process 0</a:t>
            </a:r>
            <a:endParaRPr lang="zh-CN" altLang="en-US" dirty="0"/>
          </a:p>
        </p:txBody>
      </p:sp>
      <p:sp>
        <p:nvSpPr>
          <p:cNvPr id="39" name="矩形 38"/>
          <p:cNvSpPr/>
          <p:nvPr/>
        </p:nvSpPr>
        <p:spPr>
          <a:xfrm>
            <a:off x="6168656" y="1330977"/>
            <a:ext cx="1064202" cy="369332"/>
          </a:xfrm>
          <a:prstGeom prst="rect">
            <a:avLst/>
          </a:prstGeom>
        </p:spPr>
        <p:txBody>
          <a:bodyPr wrap="none">
            <a:spAutoFit/>
          </a:bodyPr>
          <a:lstStyle/>
          <a:p>
            <a:r>
              <a:rPr lang="en-US" altLang="zh-CN" dirty="0"/>
              <a:t>Process </a:t>
            </a:r>
            <a:r>
              <a:rPr lang="en-US" altLang="zh-CN" dirty="0" smtClean="0"/>
              <a:t>1</a:t>
            </a:r>
            <a:endParaRPr lang="zh-CN" altLang="en-US" dirty="0"/>
          </a:p>
        </p:txBody>
      </p:sp>
      <p:sp>
        <p:nvSpPr>
          <p:cNvPr id="40" name="矩形 39"/>
          <p:cNvSpPr/>
          <p:nvPr/>
        </p:nvSpPr>
        <p:spPr>
          <a:xfrm>
            <a:off x="3890699" y="3086045"/>
            <a:ext cx="1524000" cy="609600"/>
          </a:xfrm>
          <a:prstGeom prst="rect">
            <a:avLst/>
          </a:prstGeom>
          <a:pattFill prst="wdUpDiag">
            <a:fgClr>
              <a:schemeClr val="accent1">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Nemesis Shr. Memory</a:t>
            </a:r>
            <a:endParaRPr lang="zh-CN" altLang="en-US" dirty="0">
              <a:solidFill>
                <a:schemeClr val="tx1"/>
              </a:solidFill>
            </a:endParaRPr>
          </a:p>
        </p:txBody>
      </p:sp>
      <p:sp>
        <p:nvSpPr>
          <p:cNvPr id="41" name="右箭头 40"/>
          <p:cNvSpPr/>
          <p:nvPr/>
        </p:nvSpPr>
        <p:spPr>
          <a:xfrm>
            <a:off x="3387779" y="3258853"/>
            <a:ext cx="426720" cy="257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右箭头 41"/>
          <p:cNvSpPr/>
          <p:nvPr/>
        </p:nvSpPr>
        <p:spPr>
          <a:xfrm>
            <a:off x="5549186" y="3242712"/>
            <a:ext cx="426720" cy="257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81127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Performance Potential: Intranode Bandwidth</a:t>
            </a:r>
            <a:endParaRPr lang="zh-CN" altLang="en-US" dirty="0"/>
          </a:p>
        </p:txBody>
      </p:sp>
      <p:sp>
        <p:nvSpPr>
          <p:cNvPr id="3" name="内容占位符 2"/>
          <p:cNvSpPr>
            <a:spLocks noGrp="1"/>
          </p:cNvSpPr>
          <p:nvPr>
            <p:ph sz="half" idx="1"/>
          </p:nvPr>
        </p:nvSpPr>
        <p:spPr>
          <a:xfrm>
            <a:off x="457200" y="4343400"/>
            <a:ext cx="8228013" cy="2286000"/>
          </a:xfrm>
        </p:spPr>
        <p:txBody>
          <a:bodyPr/>
          <a:lstStyle/>
          <a:p>
            <a:r>
              <a:rPr lang="en-US" altLang="zh-CN" dirty="0" smtClean="0"/>
              <a:t>Bandwidth measurement when using manual data movement</a:t>
            </a:r>
          </a:p>
          <a:p>
            <a:r>
              <a:rPr lang="en-US" altLang="zh-CN" dirty="0" smtClean="0"/>
              <a:t>Theoretical node bandwidth: 6 GB/sec</a:t>
            </a:r>
          </a:p>
          <a:p>
            <a:pPr lvl="1"/>
            <a:r>
              <a:rPr lang="en-US" altLang="zh-CN" dirty="0" smtClean="0"/>
              <a:t>Achieved for host-host transfers</a:t>
            </a:r>
          </a:p>
          <a:p>
            <a:r>
              <a:rPr lang="en-US" altLang="zh-CN" dirty="0" smtClean="0"/>
              <a:t>Observed bandwidth: 1.6 – 2.8 GB/sec</a:t>
            </a:r>
          </a:p>
          <a:p>
            <a:pPr lvl="1"/>
            <a:r>
              <a:rPr lang="en-US" altLang="zh-CN" dirty="0" smtClean="0"/>
              <a:t>With one/two GPU buffers – one/two copies</a:t>
            </a:r>
          </a:p>
        </p:txBody>
      </p:sp>
      <p:sp>
        <p:nvSpPr>
          <p:cNvPr id="4" name="灯片编号占位符 3"/>
          <p:cNvSpPr>
            <a:spLocks noGrp="1"/>
          </p:cNvSpPr>
          <p:nvPr>
            <p:ph type="sldNum" idx="10"/>
          </p:nvPr>
        </p:nvSpPr>
        <p:spPr/>
        <p:txBody>
          <a:bodyPr/>
          <a:lstStyle/>
          <a:p>
            <a:fld id="{0C913308-F349-4B6D-A68A-DD1791B4A57B}" type="slidenum">
              <a:rPr lang="zh-CN" altLang="en-US" smtClean="0"/>
              <a:pPr/>
              <a:t>13</a:t>
            </a:fld>
            <a:endParaRPr lang="zh-CN" altLang="en-US"/>
          </a:p>
        </p:txBody>
      </p:sp>
      <p:pic>
        <p:nvPicPr>
          <p:cNvPr id="1028" name="Picture 4"/>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57400" y="838200"/>
            <a:ext cx="4941758" cy="35052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82836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 name="矩形 24"/>
          <p:cNvSpPr/>
          <p:nvPr/>
        </p:nvSpPr>
        <p:spPr>
          <a:xfrm>
            <a:off x="1604699" y="2820087"/>
            <a:ext cx="6025480" cy="737918"/>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en-US" altLang="zh-CN" dirty="0" smtClean="0"/>
              <a:t>Eliminating Extra Copies</a:t>
            </a:r>
            <a:endParaRPr lang="zh-CN" altLang="en-US" dirty="0"/>
          </a:p>
        </p:txBody>
      </p:sp>
      <p:sp>
        <p:nvSpPr>
          <p:cNvPr id="3" name="内容占位符 2"/>
          <p:cNvSpPr>
            <a:spLocks noGrp="1"/>
          </p:cNvSpPr>
          <p:nvPr>
            <p:ph idx="1"/>
          </p:nvPr>
        </p:nvSpPr>
        <p:spPr>
          <a:xfrm>
            <a:off x="457200" y="4114800"/>
            <a:ext cx="8229600" cy="2011363"/>
          </a:xfrm>
        </p:spPr>
        <p:txBody>
          <a:bodyPr/>
          <a:lstStyle/>
          <a:p>
            <a:r>
              <a:rPr lang="en-US" altLang="zh-CN" dirty="0" smtClean="0"/>
              <a:t>Integration allows direct transfer into shared memory buffer</a:t>
            </a:r>
          </a:p>
          <a:p>
            <a:r>
              <a:rPr lang="en-US" altLang="zh-CN" dirty="0" smtClean="0"/>
              <a:t>LMT: sender and receiver drive transfer concurrently</a:t>
            </a:r>
          </a:p>
          <a:p>
            <a:pPr lvl="1"/>
            <a:r>
              <a:rPr lang="en-US" altLang="zh-CN" dirty="0" smtClean="0"/>
              <a:t>Pipeline data transfer</a:t>
            </a:r>
          </a:p>
          <a:p>
            <a:pPr lvl="1"/>
            <a:r>
              <a:rPr lang="en-US" altLang="zh-CN" dirty="0" smtClean="0"/>
              <a:t>Full utilization of PCIe links</a:t>
            </a:r>
          </a:p>
        </p:txBody>
      </p:sp>
      <p:sp>
        <p:nvSpPr>
          <p:cNvPr id="11" name="灯片编号占位符 10"/>
          <p:cNvSpPr>
            <a:spLocks noGrp="1"/>
          </p:cNvSpPr>
          <p:nvPr>
            <p:ph type="sldNum" sz="quarter" idx="12"/>
          </p:nvPr>
        </p:nvSpPr>
        <p:spPr/>
        <p:txBody>
          <a:bodyPr/>
          <a:lstStyle/>
          <a:p>
            <a:fld id="{0C913308-F349-4B6D-A68A-DD1791B4A57B}" type="slidenum">
              <a:rPr lang="zh-CN" altLang="en-US" smtClean="0"/>
              <a:pPr/>
              <a:t>14</a:t>
            </a:fld>
            <a:endParaRPr lang="zh-CN" altLang="en-US"/>
          </a:p>
        </p:txBody>
      </p:sp>
      <p:sp>
        <p:nvSpPr>
          <p:cNvPr id="22" name="TextBox 21"/>
          <p:cNvSpPr txBox="1"/>
          <p:nvPr/>
        </p:nvSpPr>
        <p:spPr>
          <a:xfrm>
            <a:off x="880533" y="1561847"/>
            <a:ext cx="658688" cy="369332"/>
          </a:xfrm>
          <a:prstGeom prst="rect">
            <a:avLst/>
          </a:prstGeom>
          <a:noFill/>
        </p:spPr>
        <p:txBody>
          <a:bodyPr wrap="square" rtlCol="0">
            <a:spAutoFit/>
          </a:bodyPr>
          <a:lstStyle/>
          <a:p>
            <a:r>
              <a:rPr lang="en-US" altLang="zh-CN" dirty="0" smtClean="0"/>
              <a:t>GPU</a:t>
            </a:r>
            <a:endParaRPr lang="zh-CN" altLang="en-US" dirty="0"/>
          </a:p>
        </p:txBody>
      </p:sp>
      <p:sp>
        <p:nvSpPr>
          <p:cNvPr id="23" name="TextBox 22"/>
          <p:cNvSpPr txBox="1"/>
          <p:nvPr/>
        </p:nvSpPr>
        <p:spPr>
          <a:xfrm>
            <a:off x="914400" y="2971800"/>
            <a:ext cx="624821" cy="369332"/>
          </a:xfrm>
          <a:prstGeom prst="rect">
            <a:avLst/>
          </a:prstGeom>
          <a:noFill/>
        </p:spPr>
        <p:txBody>
          <a:bodyPr wrap="square" rtlCol="0">
            <a:spAutoFit/>
          </a:bodyPr>
          <a:lstStyle/>
          <a:p>
            <a:r>
              <a:rPr lang="en-US" altLang="zh-CN" dirty="0" smtClean="0"/>
              <a:t>Host</a:t>
            </a:r>
            <a:endParaRPr lang="zh-CN" altLang="en-US" dirty="0"/>
          </a:p>
        </p:txBody>
      </p:sp>
      <p:sp>
        <p:nvSpPr>
          <p:cNvPr id="26" name="矩形 25"/>
          <p:cNvSpPr/>
          <p:nvPr/>
        </p:nvSpPr>
        <p:spPr>
          <a:xfrm>
            <a:off x="1604699" y="1478417"/>
            <a:ext cx="2057400" cy="737918"/>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1871399" y="1143000"/>
            <a:ext cx="1524000" cy="2616255"/>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5632211" y="1478417"/>
            <a:ext cx="1954638" cy="737918"/>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a:off x="5973499" y="1143000"/>
            <a:ext cx="1447800" cy="2616255"/>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37"/>
          <p:cNvSpPr txBox="1"/>
          <p:nvPr/>
        </p:nvSpPr>
        <p:spPr>
          <a:xfrm>
            <a:off x="2114904" y="1114141"/>
            <a:ext cx="1064202" cy="369332"/>
          </a:xfrm>
          <a:prstGeom prst="rect">
            <a:avLst/>
          </a:prstGeom>
          <a:noFill/>
        </p:spPr>
        <p:txBody>
          <a:bodyPr wrap="none" rtlCol="0">
            <a:spAutoFit/>
          </a:bodyPr>
          <a:lstStyle/>
          <a:p>
            <a:r>
              <a:rPr lang="en-US" altLang="zh-CN" dirty="0" smtClean="0"/>
              <a:t>Process 0</a:t>
            </a:r>
            <a:endParaRPr lang="zh-CN" altLang="en-US" dirty="0"/>
          </a:p>
        </p:txBody>
      </p:sp>
      <p:sp>
        <p:nvSpPr>
          <p:cNvPr id="39" name="矩形 38"/>
          <p:cNvSpPr/>
          <p:nvPr/>
        </p:nvSpPr>
        <p:spPr>
          <a:xfrm>
            <a:off x="6168656" y="1127832"/>
            <a:ext cx="1064202" cy="369332"/>
          </a:xfrm>
          <a:prstGeom prst="rect">
            <a:avLst/>
          </a:prstGeom>
        </p:spPr>
        <p:txBody>
          <a:bodyPr wrap="none">
            <a:spAutoFit/>
          </a:bodyPr>
          <a:lstStyle/>
          <a:p>
            <a:r>
              <a:rPr lang="en-US" altLang="zh-CN" dirty="0"/>
              <a:t>Process </a:t>
            </a:r>
            <a:r>
              <a:rPr lang="en-US" altLang="zh-CN" dirty="0" smtClean="0"/>
              <a:t>1</a:t>
            </a:r>
            <a:endParaRPr lang="zh-CN" altLang="en-US" dirty="0"/>
          </a:p>
        </p:txBody>
      </p:sp>
      <p:sp>
        <p:nvSpPr>
          <p:cNvPr id="40" name="矩形 39"/>
          <p:cNvSpPr/>
          <p:nvPr/>
        </p:nvSpPr>
        <p:spPr>
          <a:xfrm>
            <a:off x="3904608" y="2882900"/>
            <a:ext cx="1524000" cy="609600"/>
          </a:xfrm>
          <a:prstGeom prst="rect">
            <a:avLst/>
          </a:prstGeom>
          <a:pattFill prst="wdUpDiag">
            <a:fgClr>
              <a:schemeClr val="accent1">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Nemesis Shr. Memory</a:t>
            </a:r>
            <a:endParaRPr lang="zh-CN" altLang="en-US" dirty="0">
              <a:solidFill>
                <a:schemeClr val="tx1"/>
              </a:solidFill>
            </a:endParaRPr>
          </a:p>
        </p:txBody>
      </p:sp>
      <p:sp>
        <p:nvSpPr>
          <p:cNvPr id="24" name="直角上箭头 35"/>
          <p:cNvSpPr/>
          <p:nvPr/>
        </p:nvSpPr>
        <p:spPr>
          <a:xfrm rot="5400000">
            <a:off x="2465116" y="2105374"/>
            <a:ext cx="1428625" cy="1332677"/>
          </a:xfrm>
          <a:prstGeom prst="bentUpArrow">
            <a:avLst>
              <a:gd name="adj1" fmla="val 12611"/>
              <a:gd name="adj2" fmla="val 25953"/>
              <a:gd name="adj3" fmla="val 183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直角上箭头 36"/>
          <p:cNvSpPr/>
          <p:nvPr/>
        </p:nvSpPr>
        <p:spPr>
          <a:xfrm>
            <a:off x="5486400" y="2057400"/>
            <a:ext cx="1524000" cy="1160606"/>
          </a:xfrm>
          <a:prstGeom prst="bentUpArrow">
            <a:avLst>
              <a:gd name="adj1" fmla="val 12945"/>
              <a:gd name="adj2" fmla="val 25000"/>
              <a:gd name="adj3" fmla="val 199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1934899" y="1676400"/>
            <a:ext cx="1371600" cy="402501"/>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a:off x="6037476" y="1646126"/>
            <a:ext cx="1303092" cy="40250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81127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Copying Data Between Host and Device</a:t>
            </a:r>
            <a:endParaRPr lang="zh-CN" altLang="en-US" dirty="0"/>
          </a:p>
        </p:txBody>
      </p:sp>
      <p:sp>
        <p:nvSpPr>
          <p:cNvPr id="3" name="内容占位符 2"/>
          <p:cNvSpPr>
            <a:spLocks noGrp="1"/>
          </p:cNvSpPr>
          <p:nvPr>
            <p:ph idx="1"/>
          </p:nvPr>
        </p:nvSpPr>
        <p:spPr>
          <a:xfrm>
            <a:off x="457200" y="4038600"/>
            <a:ext cx="8229600" cy="2087563"/>
          </a:xfrm>
        </p:spPr>
        <p:txBody>
          <a:bodyPr>
            <a:normAutofit fontScale="92500" lnSpcReduction="10000"/>
          </a:bodyPr>
          <a:lstStyle/>
          <a:p>
            <a:r>
              <a:rPr lang="en-US" altLang="zh-CN" dirty="0" smtClean="0"/>
              <a:t>Three choices for selecting the right copy operation:</a:t>
            </a:r>
          </a:p>
          <a:p>
            <a:pPr marL="914400" lvl="1" indent="-457200">
              <a:buFont typeface="+mj-lt"/>
              <a:buAutoNum type="arabicPeriod"/>
            </a:pPr>
            <a:r>
              <a:rPr lang="en-US" altLang="zh-CN" i="1" dirty="0" smtClean="0"/>
              <a:t>UVA-Default</a:t>
            </a:r>
            <a:r>
              <a:rPr lang="en-US" altLang="zh-CN" dirty="0" smtClean="0"/>
              <a:t>: Use </a:t>
            </a:r>
            <a:r>
              <a:rPr lang="en-US" altLang="zh-CN" dirty="0" err="1" smtClean="0">
                <a:latin typeface="Andale Mono"/>
                <a:cs typeface="Andale Mono"/>
              </a:rPr>
              <a:t>cudaMemcpy</a:t>
            </a:r>
            <a:r>
              <a:rPr lang="en-US" altLang="zh-CN" dirty="0" smtClean="0">
                <a:latin typeface="Andale Mono"/>
                <a:cs typeface="Andale Mono"/>
              </a:rPr>
              <a:t>(…, </a:t>
            </a:r>
            <a:r>
              <a:rPr lang="en-US" altLang="zh-CN" dirty="0" err="1" smtClean="0">
                <a:latin typeface="Andale Mono"/>
                <a:cs typeface="Andale Mono"/>
              </a:rPr>
              <a:t>cudaMemcpyDefault</a:t>
            </a:r>
            <a:r>
              <a:rPr lang="en-US" altLang="zh-CN" dirty="0" smtClean="0">
                <a:latin typeface="Andale Mono"/>
                <a:cs typeface="Andale Mono"/>
              </a:rPr>
              <a:t>)</a:t>
            </a:r>
          </a:p>
          <a:p>
            <a:pPr marL="914400" lvl="1" indent="-457200">
              <a:buFont typeface="+mj-lt"/>
              <a:buAutoNum type="arabicPeriod"/>
            </a:pPr>
            <a:r>
              <a:rPr lang="en-US" altLang="zh-CN" i="1" dirty="0" smtClean="0">
                <a:cs typeface="Courier New" pitchFamily="49" charset="0"/>
              </a:rPr>
              <a:t>Query-and-copy</a:t>
            </a:r>
            <a:r>
              <a:rPr lang="en-US" altLang="zh-CN" dirty="0" smtClean="0">
                <a:cs typeface="Courier New" pitchFamily="49" charset="0"/>
              </a:rPr>
              <a:t>: UVA query buffer type</a:t>
            </a:r>
          </a:p>
          <a:p>
            <a:pPr lvl="2"/>
            <a:r>
              <a:rPr lang="en-US" altLang="zh-CN" dirty="0" smtClean="0">
                <a:cs typeface="Courier New" pitchFamily="49" charset="0"/>
              </a:rPr>
              <a:t>Dispatch </a:t>
            </a:r>
            <a:r>
              <a:rPr lang="en-US" altLang="zh-CN" dirty="0" err="1" smtClean="0">
                <a:latin typeface="Courier New" pitchFamily="49" charset="0"/>
                <a:cs typeface="Courier New" pitchFamily="49" charset="0"/>
              </a:rPr>
              <a:t>memcpy</a:t>
            </a:r>
            <a:r>
              <a:rPr lang="en-US" altLang="zh-CN" dirty="0" smtClean="0"/>
              <a:t> </a:t>
            </a:r>
            <a:r>
              <a:rPr lang="en-US" altLang="zh-CN" dirty="0" smtClean="0">
                <a:cs typeface="Courier New" pitchFamily="49" charset="0"/>
              </a:rPr>
              <a:t>or </a:t>
            </a:r>
            <a:r>
              <a:rPr lang="en-US" altLang="zh-CN" dirty="0" err="1" smtClean="0">
                <a:latin typeface="Courier New" pitchFamily="49" charset="0"/>
                <a:cs typeface="Courier New" pitchFamily="49" charset="0"/>
              </a:rPr>
              <a:t>cudaMemcpy</a:t>
            </a:r>
            <a:endParaRPr lang="en-US" altLang="zh-CN" dirty="0" smtClean="0">
              <a:latin typeface="Courier New" pitchFamily="49" charset="0"/>
              <a:cs typeface="Courier New" pitchFamily="49" charset="0"/>
            </a:endParaRPr>
          </a:p>
          <a:p>
            <a:pPr marL="914400" lvl="1" indent="-457200">
              <a:buFont typeface="+mj-lt"/>
              <a:buAutoNum type="arabicPeriod"/>
            </a:pPr>
            <a:r>
              <a:rPr lang="en-US" altLang="zh-CN" i="1" dirty="0" smtClean="0">
                <a:cs typeface="Courier New" pitchFamily="49" charset="0"/>
              </a:rPr>
              <a:t>Parameterized-copy</a:t>
            </a:r>
            <a:r>
              <a:rPr lang="en-US" altLang="zh-CN" dirty="0" smtClean="0">
                <a:cs typeface="Courier New" pitchFamily="49" charset="0"/>
              </a:rPr>
              <a:t>: Pass parameter for each buffer</a:t>
            </a:r>
          </a:p>
          <a:p>
            <a:pPr lvl="2"/>
            <a:r>
              <a:rPr lang="en-US" altLang="zh-CN" dirty="0" smtClean="0">
                <a:cs typeface="Courier New" pitchFamily="49" charset="0"/>
              </a:rPr>
              <a:t>Dispatch </a:t>
            </a:r>
            <a:r>
              <a:rPr lang="en-US" altLang="zh-CN" dirty="0" err="1" smtClean="0">
                <a:latin typeface="Courier New" pitchFamily="49" charset="0"/>
                <a:cs typeface="Courier New" pitchFamily="49" charset="0"/>
              </a:rPr>
              <a:t>memcpy</a:t>
            </a:r>
            <a:r>
              <a:rPr lang="en-US" altLang="zh-CN" dirty="0" smtClean="0"/>
              <a:t> </a:t>
            </a:r>
            <a:r>
              <a:rPr lang="en-US" altLang="zh-CN" dirty="0" smtClean="0">
                <a:cs typeface="Courier New" pitchFamily="49" charset="0"/>
              </a:rPr>
              <a:t>or </a:t>
            </a:r>
            <a:r>
              <a:rPr lang="en-US" altLang="zh-CN" dirty="0" err="1" smtClean="0">
                <a:latin typeface="Courier New" pitchFamily="49" charset="0"/>
                <a:cs typeface="Courier New" pitchFamily="49" charset="0"/>
              </a:rPr>
              <a:t>cudaMemcpy</a:t>
            </a:r>
            <a:endParaRPr lang="en-US" altLang="zh-CN" dirty="0" smtClean="0">
              <a:latin typeface="Courier New" pitchFamily="49" charset="0"/>
              <a:cs typeface="Courier New" pitchFamily="49" charset="0"/>
            </a:endParaRPr>
          </a:p>
        </p:txBody>
      </p:sp>
      <p:sp>
        <p:nvSpPr>
          <p:cNvPr id="4" name="灯片编号占位符 3"/>
          <p:cNvSpPr>
            <a:spLocks noGrp="1"/>
          </p:cNvSpPr>
          <p:nvPr>
            <p:ph type="sldNum" sz="quarter" idx="12"/>
          </p:nvPr>
        </p:nvSpPr>
        <p:spPr/>
        <p:txBody>
          <a:bodyPr/>
          <a:lstStyle/>
          <a:p>
            <a:fld id="{4D016C08-5118-4511-9B39-1EBA1208E1C4}" type="slidenum">
              <a:rPr lang="zh-CN" altLang="en-US" smtClean="0"/>
              <a:pPr/>
              <a:t>15</a:t>
            </a:fld>
            <a:endParaRPr lang="zh-CN" altLang="en-US"/>
          </a:p>
        </p:txBody>
      </p:sp>
      <p:pic>
        <p:nvPicPr>
          <p:cNvPr id="7" name="Picture 6" descr="bw_d2h.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57200" y="1082040"/>
            <a:ext cx="4114800" cy="2880360"/>
          </a:xfrm>
          <a:prstGeom prst="rect">
            <a:avLst/>
          </a:prstGeom>
        </p:spPr>
      </p:pic>
      <p:sp>
        <p:nvSpPr>
          <p:cNvPr id="8" name="TextBox 7"/>
          <p:cNvSpPr txBox="1"/>
          <p:nvPr/>
        </p:nvSpPr>
        <p:spPr>
          <a:xfrm>
            <a:off x="1963379" y="853440"/>
            <a:ext cx="1541821" cy="369332"/>
          </a:xfrm>
          <a:prstGeom prst="rect">
            <a:avLst/>
          </a:prstGeom>
          <a:noFill/>
        </p:spPr>
        <p:txBody>
          <a:bodyPr wrap="none" rtlCol="0">
            <a:spAutoFit/>
          </a:bodyPr>
          <a:lstStyle/>
          <a:p>
            <a:pPr algn="ctr"/>
            <a:r>
              <a:rPr lang="en-US" dirty="0" smtClean="0">
                <a:solidFill>
                  <a:schemeClr val="tx2"/>
                </a:solidFill>
              </a:rPr>
              <a:t>Host to Device</a:t>
            </a:r>
            <a:endParaRPr lang="en-US" dirty="0">
              <a:solidFill>
                <a:schemeClr val="tx2"/>
              </a:solidFill>
            </a:endParaRPr>
          </a:p>
        </p:txBody>
      </p:sp>
      <p:sp>
        <p:nvSpPr>
          <p:cNvPr id="9" name="TextBox 8"/>
          <p:cNvSpPr txBox="1"/>
          <p:nvPr/>
        </p:nvSpPr>
        <p:spPr>
          <a:xfrm>
            <a:off x="6115948" y="853440"/>
            <a:ext cx="1351652" cy="369332"/>
          </a:xfrm>
          <a:prstGeom prst="rect">
            <a:avLst/>
          </a:prstGeom>
          <a:noFill/>
        </p:spPr>
        <p:txBody>
          <a:bodyPr wrap="none" rtlCol="0">
            <a:spAutoFit/>
          </a:bodyPr>
          <a:lstStyle/>
          <a:p>
            <a:pPr algn="ctr"/>
            <a:r>
              <a:rPr lang="en-US" dirty="0" smtClean="0">
                <a:solidFill>
                  <a:schemeClr val="tx2"/>
                </a:solidFill>
              </a:rPr>
              <a:t>Host to Host</a:t>
            </a:r>
            <a:endParaRPr lang="en-US" dirty="0">
              <a:solidFill>
                <a:schemeClr val="tx2"/>
              </a:solidFill>
            </a:endParaRPr>
          </a:p>
        </p:txBody>
      </p:sp>
      <p:pic>
        <p:nvPicPr>
          <p:cNvPr id="10"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419600" y="1143000"/>
            <a:ext cx="4038600" cy="2870774"/>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25152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Large Message Transport Protocol</a:t>
            </a:r>
            <a:endParaRPr lang="zh-CN" altLang="en-US" dirty="0"/>
          </a:p>
        </p:txBody>
      </p:sp>
      <p:sp>
        <p:nvSpPr>
          <p:cNvPr id="3" name="内容占位符 2"/>
          <p:cNvSpPr>
            <a:spLocks noGrp="1"/>
          </p:cNvSpPr>
          <p:nvPr>
            <p:ph sz="half" idx="1"/>
          </p:nvPr>
        </p:nvSpPr>
        <p:spPr/>
        <p:txBody>
          <a:bodyPr/>
          <a:lstStyle/>
          <a:p>
            <a:r>
              <a:rPr lang="en-US" altLang="zh-CN" dirty="0" smtClean="0"/>
              <a:t>Shared buffer mapped between pairs of communicating processes</a:t>
            </a:r>
          </a:p>
          <a:p>
            <a:pPr lvl="1"/>
            <a:r>
              <a:rPr lang="en-US" altLang="zh-CN" dirty="0" smtClean="0"/>
              <a:t>Enables pipelined transfer</a:t>
            </a:r>
          </a:p>
          <a:p>
            <a:pPr lvl="1"/>
            <a:r>
              <a:rPr lang="en-US" altLang="zh-CN" dirty="0" smtClean="0"/>
              <a:t>Sender and receiver drive DMA concurrently</a:t>
            </a:r>
            <a:br>
              <a:rPr lang="en-US" altLang="zh-CN" dirty="0" smtClean="0"/>
            </a:br>
            <a:endParaRPr lang="en-US" altLang="zh-CN" dirty="0" smtClean="0"/>
          </a:p>
          <a:p>
            <a:r>
              <a:rPr lang="en-US" altLang="zh-CN" dirty="0" smtClean="0"/>
              <a:t>Fixed-size ring Buffer</a:t>
            </a:r>
          </a:p>
          <a:p>
            <a:pPr lvl="1"/>
            <a:r>
              <a:rPr lang="en-US" altLang="zh-CN" dirty="0" smtClean="0"/>
              <a:t>Set of fixed-size partitions</a:t>
            </a:r>
          </a:p>
          <a:p>
            <a:pPr lvl="1"/>
            <a:r>
              <a:rPr lang="en-US" altLang="zh-CN" i="1" dirty="0" smtClean="0"/>
              <a:t>R</a:t>
            </a:r>
            <a:r>
              <a:rPr lang="en-US" altLang="zh-CN" dirty="0" smtClean="0"/>
              <a:t> - receiver’s pointer</a:t>
            </a:r>
          </a:p>
          <a:p>
            <a:pPr lvl="1"/>
            <a:r>
              <a:rPr lang="en-US" altLang="zh-CN" i="1" dirty="0" smtClean="0"/>
              <a:t>S -</a:t>
            </a:r>
            <a:r>
              <a:rPr lang="en-US" altLang="zh-CN" dirty="0" smtClean="0"/>
              <a:t> sender’s pointer</a:t>
            </a:r>
          </a:p>
          <a:p>
            <a:pPr lvl="1"/>
            <a:endParaRPr lang="en-US" altLang="zh-CN" dirty="0" smtClean="0"/>
          </a:p>
          <a:p>
            <a:r>
              <a:rPr lang="en-US" altLang="zh-CN" dirty="0" smtClean="0"/>
              <a:t>Partition size </a:t>
            </a:r>
          </a:p>
          <a:p>
            <a:pPr lvl="1"/>
            <a:r>
              <a:rPr lang="en-US" altLang="zh-CN" dirty="0" smtClean="0"/>
              <a:t>Set to data length by Sender</a:t>
            </a:r>
          </a:p>
          <a:p>
            <a:pPr lvl="1"/>
            <a:r>
              <a:rPr lang="en-US" altLang="zh-CN" dirty="0" smtClean="0"/>
              <a:t>Set to zero by Receiver</a:t>
            </a:r>
          </a:p>
          <a:p>
            <a:endParaRPr lang="en-US" altLang="zh-CN" dirty="0" smtClean="0"/>
          </a:p>
          <a:p>
            <a:pPr lvl="1"/>
            <a:endParaRPr lang="en-US" altLang="zh-CN" dirty="0" smtClean="0"/>
          </a:p>
          <a:p>
            <a:pPr lvl="1"/>
            <a:endParaRPr lang="en-US" altLang="zh-CN" dirty="0" smtClean="0"/>
          </a:p>
        </p:txBody>
      </p:sp>
      <p:sp>
        <p:nvSpPr>
          <p:cNvPr id="4" name="灯片编号占位符 3"/>
          <p:cNvSpPr>
            <a:spLocks noGrp="1"/>
          </p:cNvSpPr>
          <p:nvPr>
            <p:ph type="sldNum" sz="quarter" idx="12"/>
          </p:nvPr>
        </p:nvSpPr>
        <p:spPr/>
        <p:txBody>
          <a:bodyPr/>
          <a:lstStyle/>
          <a:p>
            <a:fld id="{4D016C08-5118-4511-9B39-1EBA1208E1C4}" type="slidenum">
              <a:rPr lang="zh-CN" altLang="en-US" smtClean="0"/>
              <a:pPr/>
              <a:t>16</a:t>
            </a:fld>
            <a:endParaRPr lang="zh-CN" altLang="en-US"/>
          </a:p>
        </p:txBody>
      </p:sp>
      <p:pic>
        <p:nvPicPr>
          <p:cNvPr id="4098" name="Picture 2"/>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76800" y="1676400"/>
            <a:ext cx="3638550" cy="368617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11" name="弧形 10"/>
          <p:cNvSpPr/>
          <p:nvPr/>
        </p:nvSpPr>
        <p:spPr>
          <a:xfrm>
            <a:off x="6163429" y="2979427"/>
            <a:ext cx="1065292" cy="1080120"/>
          </a:xfrm>
          <a:prstGeom prst="arc">
            <a:avLst>
              <a:gd name="adj1" fmla="val 16200000"/>
              <a:gd name="adj2" fmla="val 9269192"/>
            </a:avLst>
          </a:prstGeom>
          <a:ln>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TextBox 11"/>
          <p:cNvSpPr txBox="1"/>
          <p:nvPr/>
        </p:nvSpPr>
        <p:spPr>
          <a:xfrm>
            <a:off x="7391400" y="1219200"/>
            <a:ext cx="504056" cy="369332"/>
          </a:xfrm>
          <a:prstGeom prst="rect">
            <a:avLst/>
          </a:prstGeom>
          <a:noFill/>
        </p:spPr>
        <p:txBody>
          <a:bodyPr wrap="square" rtlCol="0">
            <a:spAutoFit/>
          </a:bodyPr>
          <a:lstStyle/>
          <a:p>
            <a:r>
              <a:rPr lang="en-US" altLang="zh-CN" i="1" dirty="0" smtClean="0">
                <a:latin typeface="Times New Roman" pitchFamily="18" charset="0"/>
                <a:cs typeface="Times New Roman" pitchFamily="18" charset="0"/>
              </a:rPr>
              <a:t>R</a:t>
            </a:r>
            <a:endParaRPr lang="zh-CN" altLang="en-US" i="1" dirty="0">
              <a:latin typeface="Times New Roman" pitchFamily="18" charset="0"/>
              <a:cs typeface="Times New Roman" pitchFamily="18" charset="0"/>
            </a:endParaRPr>
          </a:p>
        </p:txBody>
      </p:sp>
      <p:sp>
        <p:nvSpPr>
          <p:cNvPr id="14" name="TextBox 13"/>
          <p:cNvSpPr txBox="1"/>
          <p:nvPr/>
        </p:nvSpPr>
        <p:spPr>
          <a:xfrm>
            <a:off x="6277744" y="5650468"/>
            <a:ext cx="504056" cy="369332"/>
          </a:xfrm>
          <a:prstGeom prst="rect">
            <a:avLst/>
          </a:prstGeom>
          <a:noFill/>
        </p:spPr>
        <p:txBody>
          <a:bodyPr wrap="square" rtlCol="0">
            <a:spAutoFit/>
          </a:bodyPr>
          <a:lstStyle/>
          <a:p>
            <a:r>
              <a:rPr lang="en-US" altLang="zh-CN" i="1" dirty="0" smtClean="0">
                <a:latin typeface="Times New Roman" pitchFamily="18" charset="0"/>
                <a:cs typeface="Times New Roman" pitchFamily="18" charset="0"/>
              </a:rPr>
              <a:t>S</a:t>
            </a:r>
            <a:endParaRPr lang="zh-CN" altLang="en-US" i="1" dirty="0">
              <a:latin typeface="Times New Roman" pitchFamily="18" charset="0"/>
              <a:cs typeface="Times New Roman" pitchFamily="18" charset="0"/>
            </a:endParaRPr>
          </a:p>
        </p:txBody>
      </p:sp>
      <p:cxnSp>
        <p:nvCxnSpPr>
          <p:cNvPr id="16" name="直接箭头连接符 15"/>
          <p:cNvCxnSpPr/>
          <p:nvPr/>
        </p:nvCxnSpPr>
        <p:spPr>
          <a:xfrm flipH="1">
            <a:off x="7391400" y="1588532"/>
            <a:ext cx="86479" cy="31646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直接箭头连接符 18"/>
          <p:cNvCxnSpPr/>
          <p:nvPr/>
        </p:nvCxnSpPr>
        <p:spPr>
          <a:xfrm rot="5400000" flipH="1" flipV="1">
            <a:off x="6243264" y="5481264"/>
            <a:ext cx="428624" cy="3884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87602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Extending LMT Protocol to Accelerators</a:t>
            </a:r>
            <a:endParaRPr lang="zh-CN" altLang="en-US" dirty="0"/>
          </a:p>
        </p:txBody>
      </p:sp>
      <p:sp>
        <p:nvSpPr>
          <p:cNvPr id="3" name="内容占位符 2"/>
          <p:cNvSpPr>
            <a:spLocks noGrp="1"/>
          </p:cNvSpPr>
          <p:nvPr>
            <p:ph sz="half" idx="1"/>
          </p:nvPr>
        </p:nvSpPr>
        <p:spPr/>
        <p:txBody>
          <a:bodyPr>
            <a:normAutofit/>
          </a:bodyPr>
          <a:lstStyle/>
          <a:p>
            <a:r>
              <a:rPr lang="en-US" altLang="zh-CN" dirty="0" smtClean="0"/>
              <a:t>Sender and receiver issue asynchronous PCIe data transfers</a:t>
            </a:r>
          </a:p>
          <a:p>
            <a:pPr lvl="1"/>
            <a:r>
              <a:rPr lang="en-US" altLang="zh-CN" dirty="0" smtClean="0"/>
              <a:t>Add </a:t>
            </a:r>
            <a:r>
              <a:rPr lang="en-US" altLang="zh-CN" i="1" dirty="0" smtClean="0"/>
              <a:t>Ra</a:t>
            </a:r>
            <a:r>
              <a:rPr lang="en-US" altLang="zh-CN" dirty="0" smtClean="0"/>
              <a:t> and </a:t>
            </a:r>
            <a:r>
              <a:rPr lang="en-US" altLang="zh-CN" i="1" dirty="0" smtClean="0"/>
              <a:t>Sa</a:t>
            </a:r>
            <a:r>
              <a:rPr lang="en-US" altLang="zh-CN" dirty="0" smtClean="0"/>
              <a:t> pointers</a:t>
            </a:r>
          </a:p>
          <a:p>
            <a:pPr lvl="1"/>
            <a:r>
              <a:rPr lang="en-US" altLang="zh-CN" dirty="0" smtClean="0"/>
              <a:t>Mark section of R/S segment in use by PCIe transfers</a:t>
            </a:r>
          </a:p>
          <a:p>
            <a:pPr lvl="1"/>
            <a:endParaRPr lang="en-US" altLang="zh-CN" dirty="0" smtClean="0"/>
          </a:p>
          <a:p>
            <a:r>
              <a:rPr lang="en-US" altLang="zh-CN" dirty="0" smtClean="0"/>
              <a:t>Proactively generate PCIe data transfers</a:t>
            </a:r>
          </a:p>
          <a:p>
            <a:pPr lvl="1"/>
            <a:r>
              <a:rPr lang="en-US" altLang="zh-CN" dirty="0" smtClean="0"/>
              <a:t>Move to the next partition</a:t>
            </a:r>
          </a:p>
          <a:p>
            <a:pPr lvl="1"/>
            <a:r>
              <a:rPr lang="en-US" altLang="zh-CN" dirty="0" smtClean="0"/>
              <a:t>Start new PCIe data copy</a:t>
            </a:r>
          </a:p>
          <a:p>
            <a:pPr lvl="1"/>
            <a:r>
              <a:rPr lang="en-US" altLang="zh-CN" dirty="0" smtClean="0"/>
              <a:t>Repeat until full or RB is empty</a:t>
            </a:r>
          </a:p>
          <a:p>
            <a:pPr lvl="1"/>
            <a:r>
              <a:rPr lang="en-US" altLang="zh-CN" dirty="0" smtClean="0"/>
              <a:t>Update R/S when checking PCIe operations later</a:t>
            </a:r>
            <a:endParaRPr lang="zh-CN" altLang="en-US" dirty="0"/>
          </a:p>
        </p:txBody>
      </p:sp>
      <p:sp>
        <p:nvSpPr>
          <p:cNvPr id="5" name="灯片编号占位符 4"/>
          <p:cNvSpPr>
            <a:spLocks noGrp="1"/>
          </p:cNvSpPr>
          <p:nvPr>
            <p:ph type="sldNum" sz="quarter" idx="12"/>
          </p:nvPr>
        </p:nvSpPr>
        <p:spPr/>
        <p:txBody>
          <a:bodyPr/>
          <a:lstStyle/>
          <a:p>
            <a:fld id="{4D016C08-5118-4511-9B39-1EBA1208E1C4}" type="slidenum">
              <a:rPr lang="zh-CN" altLang="en-US" smtClean="0"/>
              <a:pPr/>
              <a:t>17</a:t>
            </a:fld>
            <a:endParaRPr lang="zh-CN" altLang="en-US"/>
          </a:p>
        </p:txBody>
      </p:sp>
      <p:pic>
        <p:nvPicPr>
          <p:cNvPr id="7" name="Picture 2"/>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76800" y="1676400"/>
            <a:ext cx="3638550" cy="368617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8" name="弧形 7"/>
          <p:cNvSpPr/>
          <p:nvPr/>
        </p:nvSpPr>
        <p:spPr>
          <a:xfrm>
            <a:off x="6163429" y="2979427"/>
            <a:ext cx="1065292" cy="1080120"/>
          </a:xfrm>
          <a:prstGeom prst="arc">
            <a:avLst>
              <a:gd name="adj1" fmla="val 16200000"/>
              <a:gd name="adj2" fmla="val 9269192"/>
            </a:avLst>
          </a:prstGeom>
          <a:ln>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TextBox 8"/>
          <p:cNvSpPr txBox="1"/>
          <p:nvPr/>
        </p:nvSpPr>
        <p:spPr>
          <a:xfrm>
            <a:off x="7391400" y="1219200"/>
            <a:ext cx="504056" cy="369332"/>
          </a:xfrm>
          <a:prstGeom prst="rect">
            <a:avLst/>
          </a:prstGeom>
          <a:noFill/>
        </p:spPr>
        <p:txBody>
          <a:bodyPr wrap="square" rtlCol="0">
            <a:spAutoFit/>
          </a:bodyPr>
          <a:lstStyle/>
          <a:p>
            <a:r>
              <a:rPr lang="en-US" altLang="zh-CN" i="1" dirty="0" smtClean="0">
                <a:latin typeface="Times New Roman" pitchFamily="18" charset="0"/>
                <a:cs typeface="Times New Roman" pitchFamily="18" charset="0"/>
              </a:rPr>
              <a:t>R</a:t>
            </a:r>
            <a:endParaRPr lang="zh-CN" altLang="en-US" i="1" dirty="0">
              <a:latin typeface="Times New Roman" pitchFamily="18" charset="0"/>
              <a:cs typeface="Times New Roman" pitchFamily="18" charset="0"/>
            </a:endParaRPr>
          </a:p>
        </p:txBody>
      </p:sp>
      <p:sp>
        <p:nvSpPr>
          <p:cNvPr id="10" name="TextBox 9"/>
          <p:cNvSpPr txBox="1"/>
          <p:nvPr/>
        </p:nvSpPr>
        <p:spPr>
          <a:xfrm>
            <a:off x="6324600" y="5650468"/>
            <a:ext cx="504056" cy="369332"/>
          </a:xfrm>
          <a:prstGeom prst="rect">
            <a:avLst/>
          </a:prstGeom>
          <a:noFill/>
        </p:spPr>
        <p:txBody>
          <a:bodyPr wrap="square" rtlCol="0">
            <a:spAutoFit/>
          </a:bodyPr>
          <a:lstStyle/>
          <a:p>
            <a:r>
              <a:rPr lang="en-US" altLang="zh-CN" i="1" dirty="0" smtClean="0">
                <a:latin typeface="Times New Roman" pitchFamily="18" charset="0"/>
                <a:cs typeface="Times New Roman" pitchFamily="18" charset="0"/>
              </a:rPr>
              <a:t>S</a:t>
            </a:r>
            <a:endParaRPr lang="zh-CN" altLang="en-US" i="1" dirty="0">
              <a:latin typeface="Times New Roman" pitchFamily="18" charset="0"/>
              <a:cs typeface="Times New Roman" pitchFamily="18" charset="0"/>
            </a:endParaRPr>
          </a:p>
        </p:txBody>
      </p:sp>
      <p:cxnSp>
        <p:nvCxnSpPr>
          <p:cNvPr id="11" name="直接箭头连接符 10"/>
          <p:cNvCxnSpPr/>
          <p:nvPr/>
        </p:nvCxnSpPr>
        <p:spPr>
          <a:xfrm flipH="1">
            <a:off x="7391400" y="1588532"/>
            <a:ext cx="86479" cy="31646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直接箭头连接符 11"/>
          <p:cNvCxnSpPr/>
          <p:nvPr/>
        </p:nvCxnSpPr>
        <p:spPr>
          <a:xfrm rot="5400000" flipH="1" flipV="1">
            <a:off x="6266694" y="5496686"/>
            <a:ext cx="428623" cy="800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 name="TextBox 12"/>
          <p:cNvSpPr txBox="1"/>
          <p:nvPr/>
        </p:nvSpPr>
        <p:spPr>
          <a:xfrm>
            <a:off x="8487544" y="2221468"/>
            <a:ext cx="504056" cy="369332"/>
          </a:xfrm>
          <a:prstGeom prst="rect">
            <a:avLst/>
          </a:prstGeom>
          <a:noFill/>
        </p:spPr>
        <p:txBody>
          <a:bodyPr wrap="square" rtlCol="0">
            <a:spAutoFit/>
          </a:bodyPr>
          <a:lstStyle/>
          <a:p>
            <a:r>
              <a:rPr lang="en-US" altLang="zh-CN" i="1" dirty="0" smtClean="0">
                <a:latin typeface="Times New Roman" pitchFamily="18" charset="0"/>
                <a:cs typeface="Times New Roman" pitchFamily="18" charset="0"/>
              </a:rPr>
              <a:t>Ra</a:t>
            </a:r>
            <a:endParaRPr lang="zh-CN" altLang="en-US" i="1" dirty="0">
              <a:latin typeface="Times New Roman" pitchFamily="18" charset="0"/>
              <a:cs typeface="Times New Roman" pitchFamily="18" charset="0"/>
            </a:endParaRPr>
          </a:p>
        </p:txBody>
      </p:sp>
      <p:cxnSp>
        <p:nvCxnSpPr>
          <p:cNvPr id="14" name="直接箭头连接符 13"/>
          <p:cNvCxnSpPr/>
          <p:nvPr/>
        </p:nvCxnSpPr>
        <p:spPr>
          <a:xfrm rot="10800000" flipV="1">
            <a:off x="8305800" y="2590800"/>
            <a:ext cx="304800" cy="228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6" name="TextBox 15"/>
          <p:cNvSpPr txBox="1"/>
          <p:nvPr/>
        </p:nvSpPr>
        <p:spPr>
          <a:xfrm>
            <a:off x="5105400" y="5276848"/>
            <a:ext cx="504056" cy="369332"/>
          </a:xfrm>
          <a:prstGeom prst="rect">
            <a:avLst/>
          </a:prstGeom>
          <a:noFill/>
        </p:spPr>
        <p:txBody>
          <a:bodyPr wrap="square" rtlCol="0">
            <a:spAutoFit/>
          </a:bodyPr>
          <a:lstStyle/>
          <a:p>
            <a:r>
              <a:rPr lang="en-US" altLang="zh-CN" i="1" dirty="0" smtClean="0">
                <a:latin typeface="Times New Roman" pitchFamily="18" charset="0"/>
                <a:cs typeface="Times New Roman" pitchFamily="18" charset="0"/>
              </a:rPr>
              <a:t>Sa</a:t>
            </a:r>
            <a:endParaRPr lang="zh-CN" altLang="en-US" i="1" dirty="0">
              <a:latin typeface="Times New Roman" pitchFamily="18" charset="0"/>
              <a:cs typeface="Times New Roman" pitchFamily="18" charset="0"/>
            </a:endParaRPr>
          </a:p>
        </p:txBody>
      </p:sp>
      <p:cxnSp>
        <p:nvCxnSpPr>
          <p:cNvPr id="17" name="直接箭头连接符 16"/>
          <p:cNvCxnSpPr/>
          <p:nvPr/>
        </p:nvCxnSpPr>
        <p:spPr>
          <a:xfrm rot="5400000" flipH="1" flipV="1">
            <a:off x="5333232" y="5000624"/>
            <a:ext cx="323848" cy="228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83367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Experimental Evaluation</a:t>
            </a:r>
            <a:endParaRPr lang="zh-CN" altLang="en-US" dirty="0"/>
          </a:p>
        </p:txBody>
      </p:sp>
      <p:sp>
        <p:nvSpPr>
          <p:cNvPr id="3" name="内容占位符 2"/>
          <p:cNvSpPr>
            <a:spLocks noGrp="1"/>
          </p:cNvSpPr>
          <p:nvPr>
            <p:ph idx="1"/>
          </p:nvPr>
        </p:nvSpPr>
        <p:spPr>
          <a:xfrm>
            <a:off x="457200" y="3352800"/>
            <a:ext cx="8229600" cy="2773363"/>
          </a:xfrm>
        </p:spPr>
        <p:txBody>
          <a:bodyPr/>
          <a:lstStyle/>
          <a:p>
            <a:r>
              <a:rPr lang="en-US" altLang="zh-CN" dirty="0" smtClean="0"/>
              <a:t>Keeneland node architecture</a:t>
            </a:r>
          </a:p>
          <a:p>
            <a:pPr lvl="1"/>
            <a:r>
              <a:rPr lang="en-US" altLang="zh-CN" dirty="0" smtClean="0"/>
              <a:t>2x Intel Xeon X5660 CPUs, 24 GB Memory, 3x </a:t>
            </a:r>
            <a:r>
              <a:rPr lang="en-US" altLang="zh-CN" dirty="0" err="1" smtClean="0"/>
              <a:t>Nvidia</a:t>
            </a:r>
            <a:r>
              <a:rPr lang="en-US" altLang="zh-CN" dirty="0" smtClean="0"/>
              <a:t> M2070 </a:t>
            </a:r>
            <a:r>
              <a:rPr lang="en-US" altLang="zh-CN" dirty="0" err="1" smtClean="0"/>
              <a:t>GPUs</a:t>
            </a:r>
            <a:endParaRPr lang="en-US" altLang="zh-CN" dirty="0" smtClean="0"/>
          </a:p>
          <a:p>
            <a:pPr marL="457200" indent="-457200">
              <a:buFont typeface="+mj-lt"/>
              <a:buAutoNum type="arabicPeriod"/>
            </a:pPr>
            <a:r>
              <a:rPr lang="en-US" altLang="zh-CN" dirty="0" smtClean="0"/>
              <a:t>Parameter optimization: shared ring buffer and message queue</a:t>
            </a:r>
          </a:p>
          <a:p>
            <a:pPr marL="457200" indent="-457200">
              <a:buFont typeface="+mj-lt"/>
              <a:buAutoNum type="arabicPeriod"/>
            </a:pPr>
            <a:r>
              <a:rPr lang="en-US" altLang="zh-CN" dirty="0" smtClean="0"/>
              <a:t>Communication benchmarking: OSU latency/</a:t>
            </a:r>
            <a:r>
              <a:rPr lang="en-US" altLang="zh-CN" dirty="0" err="1" smtClean="0"/>
              <a:t>bw</a:t>
            </a:r>
            <a:endParaRPr lang="en-US" altLang="zh-CN" dirty="0" smtClean="0"/>
          </a:p>
          <a:p>
            <a:pPr marL="457200" indent="-457200">
              <a:buFont typeface="+mj-lt"/>
              <a:buAutoNum type="arabicPeriod"/>
            </a:pPr>
            <a:r>
              <a:rPr lang="en-US" altLang="zh-CN" dirty="0" smtClean="0"/>
              <a:t>Stencil2D from SHOC benchmark suite</a:t>
            </a:r>
          </a:p>
          <a:p>
            <a:endParaRPr lang="zh-CN" altLang="en-US" dirty="0" smtClean="0"/>
          </a:p>
          <a:p>
            <a:pPr lvl="1"/>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D016C08-5118-4511-9B39-1EBA1208E1C4}" type="slidenum">
              <a:rPr lang="zh-CN" altLang="en-US" smtClean="0"/>
              <a:pPr/>
              <a:t>18</a:t>
            </a:fld>
            <a:endParaRPr lang="zh-CN" altLang="en-US"/>
          </a:p>
        </p:txBody>
      </p:sp>
      <p:pic>
        <p:nvPicPr>
          <p:cNvPr id="6146" name="Picture 2"/>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01850" y="1219200"/>
            <a:ext cx="4984750" cy="1967396"/>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46653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Eager Parameters: Message </a:t>
            </a:r>
            <a:r>
              <a:rPr lang="en-US" altLang="zh-CN" dirty="0"/>
              <a:t>Queue</a:t>
            </a:r>
            <a:r>
              <a:rPr lang="en-US" altLang="zh-CN" dirty="0" smtClean="0"/>
              <a:t> Element Size</a:t>
            </a:r>
            <a:br>
              <a:rPr lang="en-US" altLang="zh-CN" dirty="0" smtClean="0"/>
            </a:br>
            <a:r>
              <a:rPr lang="en-US" altLang="zh-CN" dirty="0" smtClean="0"/>
              <a:t>and Eager/LMT Threshold</a:t>
            </a:r>
            <a:endParaRPr lang="zh-CN" altLang="en-US" dirty="0"/>
          </a:p>
        </p:txBody>
      </p:sp>
      <p:sp>
        <p:nvSpPr>
          <p:cNvPr id="3" name="内容占位符 2"/>
          <p:cNvSpPr>
            <a:spLocks noGrp="1"/>
          </p:cNvSpPr>
          <p:nvPr>
            <p:ph idx="1"/>
          </p:nvPr>
        </p:nvSpPr>
        <p:spPr>
          <a:xfrm>
            <a:off x="457200" y="4343400"/>
            <a:ext cx="8229600" cy="1630363"/>
          </a:xfrm>
        </p:spPr>
        <p:txBody>
          <a:bodyPr/>
          <a:lstStyle/>
          <a:p>
            <a:r>
              <a:rPr lang="en-US" altLang="zh-CN" dirty="0" smtClean="0"/>
              <a:t>GPU-GPU transfer of varying size</a:t>
            </a:r>
          </a:p>
          <a:p>
            <a:pPr lvl="1"/>
            <a:r>
              <a:rPr lang="en-US" altLang="zh-CN" dirty="0" smtClean="0"/>
              <a:t>“Shared </a:t>
            </a:r>
            <a:r>
              <a:rPr lang="en-US" altLang="zh-CN" dirty="0" err="1" smtClean="0"/>
              <a:t>buf</a:t>
            </a:r>
            <a:r>
              <a:rPr lang="en-US" altLang="zh-CN" dirty="0" smtClean="0"/>
              <a:t>” is manual data transfer</a:t>
            </a:r>
          </a:p>
          <a:p>
            <a:r>
              <a:rPr lang="en-US" altLang="zh-CN" dirty="0" smtClean="0"/>
              <a:t>Large message queue can support more requests</a:t>
            </a:r>
          </a:p>
          <a:p>
            <a:r>
              <a:rPr lang="en-US" altLang="zh-CN" dirty="0" smtClean="0"/>
              <a:t>Eager up to 64 </a:t>
            </a:r>
            <a:r>
              <a:rPr lang="en-US" altLang="zh-CN" dirty="0" err="1" smtClean="0"/>
              <a:t>kB</a:t>
            </a:r>
            <a:r>
              <a:rPr lang="en-US" altLang="zh-CN" dirty="0" smtClean="0"/>
              <a:t>, LMT for +64 </a:t>
            </a:r>
            <a:r>
              <a:rPr lang="en-US" altLang="zh-CN" dirty="0" err="1" smtClean="0"/>
              <a:t>kB</a:t>
            </a:r>
            <a:endParaRPr lang="en-US" altLang="zh-CN" dirty="0" smtClean="0"/>
          </a:p>
          <a:p>
            <a:pPr lvl="1"/>
            <a:r>
              <a:rPr lang="en-US" altLang="zh-CN" dirty="0" smtClean="0"/>
              <a:t>The same value as host-only </a:t>
            </a:r>
            <a:endParaRPr lang="zh-CN" altLang="en-US" dirty="0"/>
          </a:p>
          <a:p>
            <a:endParaRPr lang="zh-CN" altLang="en-US" dirty="0"/>
          </a:p>
        </p:txBody>
      </p:sp>
      <p:sp>
        <p:nvSpPr>
          <p:cNvPr id="5" name="灯片编号占位符 4"/>
          <p:cNvSpPr>
            <a:spLocks noGrp="1"/>
          </p:cNvSpPr>
          <p:nvPr>
            <p:ph type="sldNum" sz="quarter" idx="12"/>
          </p:nvPr>
        </p:nvSpPr>
        <p:spPr/>
        <p:txBody>
          <a:bodyPr/>
          <a:lstStyle/>
          <a:p>
            <a:fld id="{4D016C08-5118-4511-9B39-1EBA1208E1C4}" type="slidenum">
              <a:rPr lang="zh-CN" altLang="en-US" smtClean="0"/>
              <a:pPr/>
              <a:t>19</a:t>
            </a:fld>
            <a:endParaRPr lang="zh-CN" altLang="en-US"/>
          </a:p>
        </p:txBody>
      </p:sp>
      <p:pic>
        <p:nvPicPr>
          <p:cNvPr id="7170" name="Picture 2"/>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85881" y="1219200"/>
            <a:ext cx="4153319" cy="29718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8" name="Picture 7" descr="lat_cudax_mq_caplmt_d2d.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18681" y="1219200"/>
            <a:ext cx="4245429" cy="29718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58099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Fields using GPU Accelerators at Argonne</a:t>
            </a:r>
            <a:endParaRPr lang="en-US" dirty="0"/>
          </a:p>
        </p:txBody>
      </p:sp>
      <p:sp>
        <p:nvSpPr>
          <p:cNvPr id="13" name="Slide Number Placeholder 12"/>
          <p:cNvSpPr>
            <a:spLocks noGrp="1"/>
          </p:cNvSpPr>
          <p:nvPr>
            <p:ph type="sldNum" sz="quarter" idx="12"/>
          </p:nvPr>
        </p:nvSpPr>
        <p:spPr/>
        <p:txBody>
          <a:bodyPr/>
          <a:lstStyle/>
          <a:p>
            <a:fld id="{87034D8C-3CB4-402A-BC46-2AB14C0FE90A}" type="slidenum">
              <a:rPr lang="en-US" smtClean="0"/>
              <a:pPr/>
              <a:t>2</a:t>
            </a:fld>
            <a:endParaRPr lang="en-US"/>
          </a:p>
        </p:txBody>
      </p:sp>
      <p:sp>
        <p:nvSpPr>
          <p:cNvPr id="4" name="Title 1"/>
          <p:cNvSpPr txBox="1">
            <a:spLocks/>
          </p:cNvSpPr>
          <p:nvPr/>
        </p:nvSpPr>
        <p:spPr bwMode="auto">
          <a:xfrm>
            <a:off x="493305" y="939534"/>
            <a:ext cx="3240495" cy="45984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2400" dirty="0" smtClean="0"/>
              <a:t>Computed</a:t>
            </a:r>
            <a:r>
              <a:rPr kumimoji="0" lang="en-US" sz="2400" b="1" i="0" u="none" strike="noStrike" kern="1200" cap="none" spc="0" normalizeH="0" baseline="0" noProof="0" dirty="0" smtClean="0">
                <a:ln>
                  <a:noFill/>
                </a:ln>
                <a:solidFill>
                  <a:srgbClr val="1F497D"/>
                </a:solidFill>
                <a:effectLst/>
                <a:uLnTx/>
                <a:uFillTx/>
                <a:latin typeface="Trebuchet MS"/>
                <a:ea typeface="ＭＳ Ｐゴシック" pitchFamily="-112" charset="-128"/>
                <a:cs typeface="Trebuchet MS"/>
              </a:rPr>
              <a:t> </a:t>
            </a:r>
            <a:r>
              <a:rPr lang="en-US" sz="2400" dirty="0" smtClean="0"/>
              <a:t>Tomography</a:t>
            </a:r>
            <a:endParaRPr lang="en-US" sz="2400" dirty="0"/>
          </a:p>
        </p:txBody>
      </p:sp>
      <p:sp>
        <p:nvSpPr>
          <p:cNvPr id="5" name="Title 1"/>
          <p:cNvSpPr txBox="1">
            <a:spLocks/>
          </p:cNvSpPr>
          <p:nvPr/>
        </p:nvSpPr>
        <p:spPr bwMode="auto">
          <a:xfrm>
            <a:off x="4303458" y="939534"/>
            <a:ext cx="2558504" cy="45984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fontAlgn="base">
              <a:spcBef>
                <a:spcPct val="0"/>
              </a:spcBef>
              <a:spcAft>
                <a:spcPct val="0"/>
              </a:spcAft>
            </a:pPr>
            <a:r>
              <a:rPr lang="en-US" sz="2400" dirty="0" smtClean="0"/>
              <a:t>Micro-tomography</a:t>
            </a:r>
            <a:endParaRPr kumimoji="0" lang="en-US" sz="2400" b="1" i="0" u="none" strike="noStrike" kern="1200" cap="none" spc="0" normalizeH="0" baseline="0" noProof="0" dirty="0">
              <a:ln>
                <a:noFill/>
              </a:ln>
              <a:solidFill>
                <a:srgbClr val="1F497D"/>
              </a:solidFill>
              <a:effectLst/>
              <a:uLnTx/>
              <a:uFillTx/>
              <a:latin typeface="Trebuchet MS"/>
              <a:ea typeface="ＭＳ Ｐゴシック" pitchFamily="-112" charset="-128"/>
              <a:cs typeface="Trebuchet MS"/>
            </a:endParaRPr>
          </a:p>
        </p:txBody>
      </p:sp>
      <p:pic>
        <p:nvPicPr>
          <p:cNvPr id="6" name="Picture 4" descr="head1.png"/>
          <p:cNvPicPr>
            <a:picLocks noChangeAspect="1"/>
          </p:cNvPicPr>
          <p:nvPr/>
        </p:nvPicPr>
        <p:blipFill>
          <a:blip r:embed="rId3"/>
          <a:srcRect/>
          <a:stretch>
            <a:fillRect/>
          </a:stretch>
        </p:blipFill>
        <p:spPr bwMode="auto">
          <a:xfrm>
            <a:off x="688194" y="1432695"/>
            <a:ext cx="2669961" cy="2448484"/>
          </a:xfrm>
          <a:prstGeom prst="rect">
            <a:avLst/>
          </a:prstGeom>
          <a:noFill/>
          <a:ln w="9525">
            <a:noFill/>
            <a:miter lim="800000"/>
            <a:headEnd/>
            <a:tailEnd/>
          </a:ln>
        </p:spPr>
      </p:pic>
      <p:pic>
        <p:nvPicPr>
          <p:cNvPr id="7" name="Picture 6" descr="vl3_20080519_190205.png"/>
          <p:cNvPicPr>
            <a:picLocks noChangeAspect="1"/>
          </p:cNvPicPr>
          <p:nvPr/>
        </p:nvPicPr>
        <p:blipFill>
          <a:blip r:embed="rId4"/>
          <a:srcRect/>
          <a:stretch>
            <a:fillRect/>
          </a:stretch>
        </p:blipFill>
        <p:spPr bwMode="auto">
          <a:xfrm>
            <a:off x="4303457" y="1452954"/>
            <a:ext cx="2787625" cy="2229931"/>
          </a:xfrm>
          <a:prstGeom prst="rect">
            <a:avLst/>
          </a:prstGeom>
          <a:noFill/>
          <a:ln w="9525">
            <a:noFill/>
            <a:miter lim="800000"/>
            <a:headEnd/>
            <a:tailEnd/>
          </a:ln>
        </p:spPr>
      </p:pic>
      <p:pic>
        <p:nvPicPr>
          <p:cNvPr id="8" name="Picture 7" descr="newData-image00655-vl3.png"/>
          <p:cNvPicPr>
            <a:picLocks noChangeAspect="1"/>
          </p:cNvPicPr>
          <p:nvPr/>
        </p:nvPicPr>
        <p:blipFill>
          <a:blip r:embed="rId5"/>
          <a:stretch>
            <a:fillRect/>
          </a:stretch>
        </p:blipFill>
        <p:spPr>
          <a:xfrm>
            <a:off x="1997242" y="4178104"/>
            <a:ext cx="3450568" cy="1916982"/>
          </a:xfrm>
          <a:prstGeom prst="rect">
            <a:avLst/>
          </a:prstGeom>
        </p:spPr>
      </p:pic>
      <p:sp>
        <p:nvSpPr>
          <p:cNvPr id="9" name="Title 1"/>
          <p:cNvSpPr txBox="1">
            <a:spLocks/>
          </p:cNvSpPr>
          <p:nvPr/>
        </p:nvSpPr>
        <p:spPr bwMode="auto">
          <a:xfrm>
            <a:off x="6355594" y="3319510"/>
            <a:ext cx="2558504" cy="45984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lgn="r" fontAlgn="base">
              <a:spcBef>
                <a:spcPct val="0"/>
              </a:spcBef>
              <a:spcAft>
                <a:spcPct val="0"/>
              </a:spcAft>
            </a:pPr>
            <a:r>
              <a:rPr lang="en-US" sz="2400" dirty="0" smtClean="0"/>
              <a:t>Cosmology</a:t>
            </a:r>
            <a:endParaRPr kumimoji="0" lang="en-US" sz="2400" b="1" i="0" u="none" strike="noStrike" kern="1200" cap="none" spc="0" normalizeH="0" baseline="0" noProof="0" dirty="0">
              <a:ln>
                <a:noFill/>
              </a:ln>
              <a:solidFill>
                <a:srgbClr val="1F497D"/>
              </a:solidFill>
              <a:effectLst/>
              <a:uLnTx/>
              <a:uFillTx/>
              <a:latin typeface="Trebuchet MS"/>
              <a:ea typeface="ＭＳ Ｐゴシック" pitchFamily="-112" charset="-128"/>
              <a:cs typeface="Trebuchet MS"/>
            </a:endParaRPr>
          </a:p>
        </p:txBody>
      </p:sp>
      <p:pic>
        <p:nvPicPr>
          <p:cNvPr id="10" name="Picture 9" descr="B1024-RD0080-04-100s.png"/>
          <p:cNvPicPr>
            <a:picLocks noChangeAspect="1"/>
          </p:cNvPicPr>
          <p:nvPr/>
        </p:nvPicPr>
        <p:blipFill>
          <a:blip r:embed="rId6"/>
          <a:stretch>
            <a:fillRect/>
          </a:stretch>
        </p:blipFill>
        <p:spPr>
          <a:xfrm>
            <a:off x="6583680" y="3768021"/>
            <a:ext cx="2330418" cy="2330418"/>
          </a:xfrm>
          <a:prstGeom prst="rect">
            <a:avLst/>
          </a:prstGeom>
        </p:spPr>
      </p:pic>
      <p:sp>
        <p:nvSpPr>
          <p:cNvPr id="11" name="Title 1"/>
          <p:cNvSpPr txBox="1">
            <a:spLocks/>
          </p:cNvSpPr>
          <p:nvPr/>
        </p:nvSpPr>
        <p:spPr bwMode="auto">
          <a:xfrm>
            <a:off x="2889306" y="3770136"/>
            <a:ext cx="2558504" cy="45984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lgn="r" fontAlgn="base">
              <a:spcBef>
                <a:spcPct val="0"/>
              </a:spcBef>
              <a:spcAft>
                <a:spcPct val="0"/>
              </a:spcAft>
            </a:pPr>
            <a:r>
              <a:rPr lang="en-US" sz="2400" dirty="0" smtClean="0"/>
              <a:t>Bioengineering</a:t>
            </a:r>
            <a:endParaRPr kumimoji="0" lang="en-US" sz="2400" b="1" i="0" u="none" strike="noStrike" kern="1200" cap="none" spc="0" normalizeH="0" baseline="0" noProof="0" dirty="0">
              <a:ln>
                <a:noFill/>
              </a:ln>
              <a:solidFill>
                <a:srgbClr val="1F497D"/>
              </a:solidFill>
              <a:effectLst/>
              <a:uLnTx/>
              <a:uFillTx/>
              <a:latin typeface="Trebuchet MS"/>
              <a:ea typeface="ＭＳ Ｐゴシック" pitchFamily="-112" charset="-128"/>
              <a:cs typeface="Trebuchet MS"/>
            </a:endParaRPr>
          </a:p>
        </p:txBody>
      </p:sp>
      <p:sp>
        <p:nvSpPr>
          <p:cNvPr id="12" name="TextBox 11"/>
          <p:cNvSpPr txBox="1"/>
          <p:nvPr/>
        </p:nvSpPr>
        <p:spPr>
          <a:xfrm>
            <a:off x="633042" y="6288255"/>
            <a:ext cx="3928896" cy="307777"/>
          </a:xfrm>
          <a:prstGeom prst="rect">
            <a:avLst/>
          </a:prstGeom>
          <a:noFill/>
        </p:spPr>
        <p:txBody>
          <a:bodyPr wrap="none" rtlCol="0">
            <a:spAutoFit/>
          </a:bodyPr>
          <a:lstStyle/>
          <a:p>
            <a:r>
              <a:rPr lang="en-US" sz="1400" dirty="0" smtClean="0"/>
              <a:t>Acknowledgement: </a:t>
            </a:r>
            <a:r>
              <a:rPr lang="en-US" sz="1400" dirty="0" err="1" smtClean="0"/>
              <a:t>Venkatram</a:t>
            </a:r>
            <a:r>
              <a:rPr lang="en-US" sz="1400" dirty="0" smtClean="0"/>
              <a:t> </a:t>
            </a:r>
            <a:r>
              <a:rPr lang="en-US" sz="1400" dirty="0" err="1" smtClean="0"/>
              <a:t>Vishwanath</a:t>
            </a:r>
            <a:r>
              <a:rPr lang="en-US" sz="1400" dirty="0" smtClean="0"/>
              <a:t> @ ANL</a:t>
            </a:r>
            <a:endParaRPr lang="en-US" sz="14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LMT Parameter: Shared Ring Buffer Unit Size</a:t>
            </a:r>
            <a:endParaRPr lang="zh-CN" altLang="en-US" dirty="0"/>
          </a:p>
        </p:txBody>
      </p:sp>
      <p:sp>
        <p:nvSpPr>
          <p:cNvPr id="5" name="内容占位符 4"/>
          <p:cNvSpPr>
            <a:spLocks noGrp="1"/>
          </p:cNvSpPr>
          <p:nvPr>
            <p:ph sz="half" idx="1"/>
          </p:nvPr>
        </p:nvSpPr>
        <p:spPr/>
        <p:txBody>
          <a:bodyPr/>
          <a:lstStyle/>
          <a:p>
            <a:r>
              <a:rPr lang="en-US" altLang="zh-CN" dirty="0" smtClean="0"/>
              <a:t>Host-to-host</a:t>
            </a:r>
          </a:p>
          <a:p>
            <a:pPr lvl="1"/>
            <a:r>
              <a:rPr lang="en-US" altLang="zh-CN" dirty="0" smtClean="0"/>
              <a:t>Default buffer unit size 32 KB</a:t>
            </a:r>
          </a:p>
          <a:p>
            <a:endParaRPr lang="en-US" altLang="zh-CN" dirty="0" smtClean="0"/>
          </a:p>
          <a:p>
            <a:r>
              <a:rPr lang="en-US" altLang="zh-CN" dirty="0" smtClean="0"/>
              <a:t>GPU involved</a:t>
            </a:r>
          </a:p>
          <a:p>
            <a:pPr lvl="1"/>
            <a:r>
              <a:rPr lang="en-US" altLang="zh-CN" dirty="0" smtClean="0"/>
              <a:t>Use 256 KB</a:t>
            </a:r>
          </a:p>
          <a:p>
            <a:pPr lvl="1"/>
            <a:r>
              <a:rPr lang="en-US" altLang="zh-CN" dirty="0" smtClean="0"/>
              <a:t>PCIe bandwidth favors larger messages</a:t>
            </a:r>
          </a:p>
          <a:p>
            <a:endParaRPr lang="en-US" altLang="zh-CN" dirty="0" smtClean="0"/>
          </a:p>
          <a:p>
            <a:r>
              <a:rPr lang="en-US" altLang="zh-CN" dirty="0" smtClean="0"/>
              <a:t>Parameter choice requires knowledge of buffer locations on sender and receiver</a:t>
            </a:r>
          </a:p>
          <a:p>
            <a:pPr lvl="1"/>
            <a:r>
              <a:rPr lang="en-US" altLang="zh-CN" dirty="0" smtClean="0"/>
              <a:t>Exchange information during handshaking phase of LMT protocol</a:t>
            </a:r>
          </a:p>
          <a:p>
            <a:pPr lvl="1"/>
            <a:endParaRPr lang="en-US" altLang="zh-CN" dirty="0" smtClean="0"/>
          </a:p>
          <a:p>
            <a:endParaRPr lang="zh-CN" altLang="en-US" dirty="0" smtClean="0"/>
          </a:p>
          <a:p>
            <a:pPr lvl="1"/>
            <a:endParaRPr lang="zh-CN" altLang="en-US" dirty="0" smtClean="0"/>
          </a:p>
          <a:p>
            <a:endParaRPr lang="zh-CN" altLang="en-US" dirty="0"/>
          </a:p>
        </p:txBody>
      </p:sp>
      <p:sp>
        <p:nvSpPr>
          <p:cNvPr id="4" name="灯片编号占位符 3"/>
          <p:cNvSpPr>
            <a:spLocks noGrp="1"/>
          </p:cNvSpPr>
          <p:nvPr>
            <p:ph type="sldNum" sz="quarter" idx="12"/>
          </p:nvPr>
        </p:nvSpPr>
        <p:spPr/>
        <p:txBody>
          <a:bodyPr/>
          <a:lstStyle/>
          <a:p>
            <a:fld id="{4D016C08-5118-4511-9B39-1EBA1208E1C4}" type="slidenum">
              <a:rPr lang="zh-CN" altLang="en-US" smtClean="0"/>
              <a:pPr/>
              <a:t>20</a:t>
            </a:fld>
            <a:endParaRPr lang="zh-CN" altLang="en-US"/>
          </a:p>
        </p:txBody>
      </p:sp>
      <p:pic>
        <p:nvPicPr>
          <p:cNvPr id="5122" name="Picture 2"/>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67200" y="1645691"/>
            <a:ext cx="4660899" cy="3154909"/>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6" name="TextBox 5"/>
          <p:cNvSpPr txBox="1"/>
          <p:nvPr/>
        </p:nvSpPr>
        <p:spPr>
          <a:xfrm>
            <a:off x="4876800" y="1295400"/>
            <a:ext cx="3721100" cy="369332"/>
          </a:xfrm>
          <a:prstGeom prst="rect">
            <a:avLst/>
          </a:prstGeom>
          <a:noFill/>
        </p:spPr>
        <p:txBody>
          <a:bodyPr wrap="square" rtlCol="0">
            <a:spAutoFit/>
          </a:bodyPr>
          <a:lstStyle/>
          <a:p>
            <a:r>
              <a:rPr lang="en-US" altLang="zh-CN" dirty="0" err="1" smtClean="0">
                <a:solidFill>
                  <a:schemeClr val="tx2"/>
                </a:solidFill>
              </a:rPr>
              <a:t>Intranode</a:t>
            </a:r>
            <a:r>
              <a:rPr lang="en-US" altLang="zh-CN" dirty="0" smtClean="0">
                <a:solidFill>
                  <a:schemeClr val="tx2"/>
                </a:solidFill>
              </a:rPr>
              <a:t> bandwidth – two processes</a:t>
            </a:r>
            <a:endParaRPr lang="zh-CN" altLang="en-US" dirty="0">
              <a:solidFill>
                <a:schemeClr val="tx2"/>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208098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Latency &amp; Bandwidth Improvement</a:t>
            </a:r>
            <a:endParaRPr lang="zh-CN" altLang="en-US" dirty="0"/>
          </a:p>
        </p:txBody>
      </p:sp>
      <p:sp>
        <p:nvSpPr>
          <p:cNvPr id="3" name="内容占位符 2"/>
          <p:cNvSpPr>
            <a:spLocks noGrp="1"/>
          </p:cNvSpPr>
          <p:nvPr>
            <p:ph sz="half" idx="1"/>
          </p:nvPr>
        </p:nvSpPr>
        <p:spPr>
          <a:xfrm>
            <a:off x="457200" y="4267200"/>
            <a:ext cx="4038600" cy="1858963"/>
          </a:xfrm>
        </p:spPr>
        <p:txBody>
          <a:bodyPr/>
          <a:lstStyle/>
          <a:p>
            <a:r>
              <a:rPr lang="en-US" altLang="zh-CN" dirty="0" smtClean="0"/>
              <a:t>Less impact on D2D case</a:t>
            </a:r>
          </a:p>
          <a:p>
            <a:pPr lvl="1"/>
            <a:r>
              <a:rPr lang="en-US" altLang="zh-CN" dirty="0" smtClean="0"/>
              <a:t>PCIe latency dominant </a:t>
            </a:r>
          </a:p>
          <a:p>
            <a:r>
              <a:rPr lang="en-US" altLang="zh-CN" dirty="0" smtClean="0"/>
              <a:t>Improvement: 6.7% (D2D), 15.7% (H2D), 10.9% (D2H)</a:t>
            </a:r>
            <a:endParaRPr lang="zh-CN" altLang="en-US" dirty="0" smtClean="0"/>
          </a:p>
          <a:p>
            <a:endParaRPr lang="zh-CN" altLang="en-US" dirty="0" smtClean="0"/>
          </a:p>
          <a:p>
            <a:endParaRPr lang="zh-CN" altLang="en-US" dirty="0"/>
          </a:p>
        </p:txBody>
      </p:sp>
      <p:sp>
        <p:nvSpPr>
          <p:cNvPr id="4" name="内容占位符 3"/>
          <p:cNvSpPr>
            <a:spLocks noGrp="1"/>
          </p:cNvSpPr>
          <p:nvPr>
            <p:ph sz="half" idx="2"/>
          </p:nvPr>
        </p:nvSpPr>
        <p:spPr>
          <a:xfrm>
            <a:off x="4876800" y="4267200"/>
            <a:ext cx="3810000" cy="1858963"/>
          </a:xfrm>
        </p:spPr>
        <p:txBody>
          <a:bodyPr/>
          <a:lstStyle/>
          <a:p>
            <a:r>
              <a:rPr lang="en-US" altLang="zh-CN" dirty="0" smtClean="0"/>
              <a:t>Bandwidth discrepancy in different  PCIe bus directions</a:t>
            </a:r>
          </a:p>
          <a:p>
            <a:r>
              <a:rPr lang="en-US" altLang="zh-CN" dirty="0" smtClean="0"/>
              <a:t>Improvement: 56.5% (D2D), 48.7% (H2D), 27.9% (D2H)</a:t>
            </a:r>
          </a:p>
          <a:p>
            <a:r>
              <a:rPr lang="en-US" altLang="zh-CN" dirty="0" smtClean="0"/>
              <a:t>Nearly saturates peak (6 GB/sec) in D2H case</a:t>
            </a:r>
            <a:endParaRPr lang="zh-CN" altLang="en-US" dirty="0" smtClean="0"/>
          </a:p>
          <a:p>
            <a:endParaRPr lang="zh-CN" altLang="en-US" dirty="0" smtClean="0"/>
          </a:p>
          <a:p>
            <a:endParaRPr lang="zh-CN" altLang="en-US" dirty="0"/>
          </a:p>
        </p:txBody>
      </p:sp>
      <p:sp>
        <p:nvSpPr>
          <p:cNvPr id="5" name="灯片编号占位符 4"/>
          <p:cNvSpPr>
            <a:spLocks noGrp="1"/>
          </p:cNvSpPr>
          <p:nvPr>
            <p:ph type="sldNum" sz="quarter" idx="12"/>
          </p:nvPr>
        </p:nvSpPr>
        <p:spPr/>
        <p:txBody>
          <a:bodyPr/>
          <a:lstStyle/>
          <a:p>
            <a:fld id="{4D016C08-5118-4511-9B39-1EBA1208E1C4}" type="slidenum">
              <a:rPr lang="zh-CN" altLang="en-US" smtClean="0"/>
              <a:pPr/>
              <a:t>21</a:t>
            </a:fld>
            <a:endParaRPr lang="zh-CN" altLang="en-US"/>
          </a:p>
        </p:txBody>
      </p:sp>
      <p:pic>
        <p:nvPicPr>
          <p:cNvPr id="8194" name="Picture 2"/>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94229" y="1089159"/>
            <a:ext cx="4353971" cy="302564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48200" y="1090639"/>
            <a:ext cx="4191000" cy="307106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026491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Application Performance: Stencil2D Kernel</a:t>
            </a:r>
            <a:endParaRPr lang="zh-CN" altLang="en-US" dirty="0"/>
          </a:p>
        </p:txBody>
      </p:sp>
      <p:sp>
        <p:nvSpPr>
          <p:cNvPr id="3" name="内容占位符 2"/>
          <p:cNvSpPr>
            <a:spLocks noGrp="1"/>
          </p:cNvSpPr>
          <p:nvPr>
            <p:ph idx="1"/>
          </p:nvPr>
        </p:nvSpPr>
        <p:spPr>
          <a:xfrm>
            <a:off x="457200" y="4343400"/>
            <a:ext cx="8229600" cy="1782763"/>
          </a:xfrm>
        </p:spPr>
        <p:txBody>
          <a:bodyPr/>
          <a:lstStyle/>
          <a:p>
            <a:r>
              <a:rPr lang="en-US" altLang="zh-CN" dirty="0" smtClean="0"/>
              <a:t>Nine-point stencil computation, SHOC benchmark suite</a:t>
            </a:r>
          </a:p>
          <a:p>
            <a:pPr lvl="1"/>
            <a:r>
              <a:rPr lang="en-US" altLang="zh-CN" dirty="0" smtClean="0"/>
              <a:t>Halo exchange with neighboring processes</a:t>
            </a:r>
          </a:p>
          <a:p>
            <a:pPr lvl="1"/>
            <a:r>
              <a:rPr lang="en-US" altLang="zh-CN" dirty="0" smtClean="0"/>
              <a:t>Benefit from latency improvement </a:t>
            </a:r>
          </a:p>
          <a:p>
            <a:pPr lvl="1"/>
            <a:r>
              <a:rPr lang="en-US" altLang="zh-CN" dirty="0" smtClean="0"/>
              <a:t>Relative fraction of communication time decreases with problem size</a:t>
            </a:r>
          </a:p>
          <a:p>
            <a:pPr lvl="1"/>
            <a:r>
              <a:rPr lang="en-US" altLang="zh-CN" dirty="0" smtClean="0"/>
              <a:t>Average execution time improvement of 4.3%</a:t>
            </a:r>
          </a:p>
          <a:p>
            <a:pPr lvl="1"/>
            <a:endParaRPr lang="en-US" altLang="zh-CN" dirty="0" smtClean="0"/>
          </a:p>
          <a:p>
            <a:pPr lvl="1"/>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22</a:t>
            </a:fld>
            <a:endParaRPr lang="zh-CN" altLang="en-US"/>
          </a:p>
        </p:txBody>
      </p:sp>
      <p:sp>
        <p:nvSpPr>
          <p:cNvPr id="5" name="内容占位符 2"/>
          <p:cNvSpPr txBox="1">
            <a:spLocks/>
          </p:cNvSpPr>
          <p:nvPr/>
        </p:nvSpPr>
        <p:spPr>
          <a:xfrm>
            <a:off x="4038600" y="4114800"/>
            <a:ext cx="3960440" cy="31605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altLang="zh-CN" dirty="0" smtClean="0"/>
          </a:p>
        </p:txBody>
      </p:sp>
      <p:pic>
        <p:nvPicPr>
          <p:cNvPr id="9218" name="Picture 2"/>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191000" y="990600"/>
            <a:ext cx="4563317" cy="32766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grpSp>
        <p:nvGrpSpPr>
          <p:cNvPr id="22" name="Group 21"/>
          <p:cNvGrpSpPr/>
          <p:nvPr/>
        </p:nvGrpSpPr>
        <p:grpSpPr>
          <a:xfrm>
            <a:off x="381000" y="1524000"/>
            <a:ext cx="3657600" cy="1828800"/>
            <a:chOff x="-76200" y="1143000"/>
            <a:chExt cx="4572000" cy="2667000"/>
          </a:xfrm>
        </p:grpSpPr>
        <p:sp>
          <p:nvSpPr>
            <p:cNvPr id="11" name="Rectangle 10"/>
            <p:cNvSpPr/>
            <p:nvPr/>
          </p:nvSpPr>
          <p:spPr bwMode="auto">
            <a:xfrm>
              <a:off x="533400" y="1752600"/>
              <a:ext cx="1371600" cy="1371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2" name="Rectangle 11"/>
            <p:cNvSpPr/>
            <p:nvPr/>
          </p:nvSpPr>
          <p:spPr bwMode="auto">
            <a:xfrm>
              <a:off x="762000" y="1981200"/>
              <a:ext cx="914400" cy="914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3" name="Rectangle 12"/>
            <p:cNvSpPr/>
            <p:nvPr/>
          </p:nvSpPr>
          <p:spPr bwMode="auto">
            <a:xfrm>
              <a:off x="2514600" y="1752600"/>
              <a:ext cx="1371600" cy="1371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4" name="Rectangle 13"/>
            <p:cNvSpPr/>
            <p:nvPr/>
          </p:nvSpPr>
          <p:spPr bwMode="auto">
            <a:xfrm>
              <a:off x="2743200" y="1981200"/>
              <a:ext cx="914400" cy="914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5" name="Left-Right Arrow 14"/>
            <p:cNvSpPr/>
            <p:nvPr/>
          </p:nvSpPr>
          <p:spPr bwMode="auto">
            <a:xfrm>
              <a:off x="1905000" y="2286000"/>
              <a:ext cx="609600" cy="304800"/>
            </a:xfrm>
            <a:prstGeom prst="leftRight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6" name="Left-Right Arrow 15"/>
            <p:cNvSpPr/>
            <p:nvPr/>
          </p:nvSpPr>
          <p:spPr bwMode="auto">
            <a:xfrm rot="16200000">
              <a:off x="914400" y="1295400"/>
              <a:ext cx="609600" cy="304800"/>
            </a:xfrm>
            <a:prstGeom prst="leftRight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7" name="Left-Right Arrow 16"/>
            <p:cNvSpPr/>
            <p:nvPr/>
          </p:nvSpPr>
          <p:spPr bwMode="auto">
            <a:xfrm rot="16200000">
              <a:off x="914400" y="3276600"/>
              <a:ext cx="609600" cy="304800"/>
            </a:xfrm>
            <a:prstGeom prst="leftRight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8" name="Left-Right Arrow 17"/>
            <p:cNvSpPr/>
            <p:nvPr/>
          </p:nvSpPr>
          <p:spPr bwMode="auto">
            <a:xfrm rot="16200000">
              <a:off x="2895600" y="1295400"/>
              <a:ext cx="609600" cy="304800"/>
            </a:xfrm>
            <a:prstGeom prst="leftRight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9" name="Left-Right Arrow 18"/>
            <p:cNvSpPr/>
            <p:nvPr/>
          </p:nvSpPr>
          <p:spPr bwMode="auto">
            <a:xfrm rot="16200000">
              <a:off x="2895600" y="3352800"/>
              <a:ext cx="609600" cy="304800"/>
            </a:xfrm>
            <a:prstGeom prst="leftRight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20" name="Left-Right Arrow 19"/>
            <p:cNvSpPr/>
            <p:nvPr/>
          </p:nvSpPr>
          <p:spPr bwMode="auto">
            <a:xfrm>
              <a:off x="-76200" y="2286000"/>
              <a:ext cx="609600" cy="304800"/>
            </a:xfrm>
            <a:prstGeom prst="leftRight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21" name="Left-Right Arrow 20"/>
            <p:cNvSpPr/>
            <p:nvPr/>
          </p:nvSpPr>
          <p:spPr bwMode="auto">
            <a:xfrm>
              <a:off x="3886200" y="2286000"/>
              <a:ext cx="609600" cy="304800"/>
            </a:xfrm>
            <a:prstGeom prst="leftRight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485687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Conclusions</a:t>
            </a:r>
            <a:endParaRPr lang="en-US" dirty="0"/>
          </a:p>
        </p:txBody>
      </p:sp>
      <p:sp>
        <p:nvSpPr>
          <p:cNvPr id="3" name="Content Placeholder 2"/>
          <p:cNvSpPr>
            <a:spLocks noGrp="1"/>
          </p:cNvSpPr>
          <p:nvPr>
            <p:ph idx="1"/>
          </p:nvPr>
        </p:nvSpPr>
        <p:spPr/>
        <p:txBody>
          <a:bodyPr/>
          <a:lstStyle/>
          <a:p>
            <a:r>
              <a:rPr lang="en-US" dirty="0" smtClean="0"/>
              <a:t>Accelerators are ubiquitous, moving target</a:t>
            </a:r>
          </a:p>
          <a:p>
            <a:pPr lvl="1"/>
            <a:r>
              <a:rPr lang="en-US" dirty="0" smtClean="0"/>
              <a:t>Exciting new opportunities for systems researchers</a:t>
            </a:r>
          </a:p>
          <a:p>
            <a:pPr lvl="1"/>
            <a:r>
              <a:rPr lang="en-US" dirty="0" smtClean="0"/>
              <a:t>Requires evolution of HPC software stack</a:t>
            </a:r>
          </a:p>
          <a:p>
            <a:endParaRPr lang="en-US" altLang="zh-CN" dirty="0" smtClean="0"/>
          </a:p>
          <a:p>
            <a:r>
              <a:rPr lang="en-US" altLang="zh-CN" dirty="0" smtClean="0"/>
              <a:t>Integrate accelerator-awareness with MPI</a:t>
            </a:r>
          </a:p>
          <a:p>
            <a:pPr lvl="1"/>
            <a:r>
              <a:rPr lang="en-US" altLang="zh-CN" dirty="0" smtClean="0"/>
              <a:t>Support multiple accelerators and programming models</a:t>
            </a:r>
          </a:p>
          <a:p>
            <a:pPr lvl="1"/>
            <a:r>
              <a:rPr lang="en-US" dirty="0" smtClean="0"/>
              <a:t>Goals are productivity and performance</a:t>
            </a:r>
            <a:endParaRPr lang="en-US" altLang="zh-CN" dirty="0" smtClean="0"/>
          </a:p>
          <a:p>
            <a:endParaRPr lang="en-US" altLang="zh-CN" dirty="0" smtClean="0"/>
          </a:p>
          <a:p>
            <a:r>
              <a:rPr lang="en-US" altLang="zh-CN" dirty="0" smtClean="0"/>
              <a:t>Optimized </a:t>
            </a:r>
            <a:r>
              <a:rPr lang="en-US" altLang="zh-CN" dirty="0" err="1" smtClean="0"/>
              <a:t>Intranode</a:t>
            </a:r>
            <a:r>
              <a:rPr lang="en-US" altLang="zh-CN" dirty="0" smtClean="0"/>
              <a:t> communication</a:t>
            </a:r>
          </a:p>
          <a:p>
            <a:pPr lvl="1"/>
            <a:r>
              <a:rPr lang="en-US" altLang="zh-CN" dirty="0" smtClean="0"/>
              <a:t>Eliminate extra main memory copies</a:t>
            </a:r>
          </a:p>
          <a:p>
            <a:pPr lvl="1"/>
            <a:r>
              <a:rPr lang="en-US" altLang="zh-CN" dirty="0" smtClean="0"/>
              <a:t>Pipeline data flow in ring buffer</a:t>
            </a:r>
          </a:p>
          <a:p>
            <a:pPr lvl="1"/>
            <a:r>
              <a:rPr lang="en-US" altLang="zh-CN" dirty="0" smtClean="0"/>
              <a:t>Optimize data copying</a:t>
            </a:r>
          </a:p>
          <a:p>
            <a:endParaRPr lang="en-US" dirty="0" smtClean="0"/>
          </a:p>
          <a:p>
            <a:endParaRPr lang="en-US" dirty="0" smtClean="0"/>
          </a:p>
          <a:p>
            <a:pPr marL="457200" indent="-457200">
              <a:buNone/>
            </a:pPr>
            <a:endParaRPr lang="en-US" dirty="0" smtClean="0"/>
          </a:p>
        </p:txBody>
      </p:sp>
      <p:sp>
        <p:nvSpPr>
          <p:cNvPr id="4" name="Slide Number Placeholder 3"/>
          <p:cNvSpPr>
            <a:spLocks noGrp="1"/>
          </p:cNvSpPr>
          <p:nvPr>
            <p:ph type="sldNum" sz="quarter" idx="12"/>
          </p:nvPr>
        </p:nvSpPr>
        <p:spPr/>
        <p:txBody>
          <a:bodyPr/>
          <a:lstStyle/>
          <a:p>
            <a:fld id="{87034D8C-3CB4-402A-BC46-2AB14C0FE90A}"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2590800"/>
            <a:ext cx="8229600" cy="3535363"/>
          </a:xfrm>
        </p:spPr>
        <p:txBody>
          <a:bodyPr/>
          <a:lstStyle/>
          <a:p>
            <a:pPr algn="ctr">
              <a:buNone/>
            </a:pPr>
            <a:r>
              <a:rPr lang="en-US" sz="5000" dirty="0" smtClean="0"/>
              <a:t>Questions?</a:t>
            </a:r>
            <a:endParaRPr lang="en-US" sz="5000" dirty="0"/>
          </a:p>
        </p:txBody>
      </p:sp>
      <p:sp>
        <p:nvSpPr>
          <p:cNvPr id="4" name="Slide Number Placeholder 3"/>
          <p:cNvSpPr>
            <a:spLocks noGrp="1"/>
          </p:cNvSpPr>
          <p:nvPr>
            <p:ph type="sldNum" sz="quarter" idx="12"/>
          </p:nvPr>
        </p:nvSpPr>
        <p:spPr/>
        <p:txBody>
          <a:bodyPr/>
          <a:lstStyle/>
          <a:p>
            <a:fld id="{87034D8C-3CB4-402A-BC46-2AB14C0FE90A}"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2590800"/>
            <a:ext cx="8229600" cy="3535363"/>
          </a:xfrm>
        </p:spPr>
        <p:txBody>
          <a:bodyPr/>
          <a:lstStyle/>
          <a:p>
            <a:pPr algn="ctr">
              <a:buNone/>
            </a:pPr>
            <a:r>
              <a:rPr lang="en-US" sz="5000" dirty="0" smtClean="0"/>
              <a:t>Backup Slides</a:t>
            </a:r>
            <a:endParaRPr lang="en-US" sz="5000" dirty="0"/>
          </a:p>
        </p:txBody>
      </p:sp>
      <p:sp>
        <p:nvSpPr>
          <p:cNvPr id="4" name="Slide Number Placeholder 3"/>
          <p:cNvSpPr>
            <a:spLocks noGrp="1"/>
          </p:cNvSpPr>
          <p:nvPr>
            <p:ph type="sldNum" sz="quarter" idx="12"/>
          </p:nvPr>
        </p:nvSpPr>
        <p:spPr/>
        <p:txBody>
          <a:bodyPr/>
          <a:lstStyle/>
          <a:p>
            <a:fld id="{87034D8C-3CB4-402A-BC46-2AB14C0FE90A}"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Host-side</a:t>
            </a:r>
            <a:r>
              <a:rPr lang="en-US" altLang="zh-CN" dirty="0" smtClean="0"/>
              <a:t> </a:t>
            </a:r>
            <a:r>
              <a:rPr lang="en-US" altLang="zh-CN" dirty="0" err="1" smtClean="0"/>
              <a:t>M</a:t>
            </a:r>
            <a:r>
              <a:rPr lang="en-US" altLang="zh-CN" dirty="0" err="1" smtClean="0"/>
              <a:t>emcpy</a:t>
            </a:r>
            <a:r>
              <a:rPr lang="en-US" altLang="zh-CN" dirty="0" smtClean="0"/>
              <a:t> </a:t>
            </a:r>
            <a:r>
              <a:rPr lang="en-US" altLang="zh-CN" dirty="0" smtClean="0"/>
              <a:t>B</a:t>
            </a:r>
            <a:r>
              <a:rPr lang="en-US" altLang="zh-CN" dirty="0" smtClean="0"/>
              <a:t>andwidth</a:t>
            </a:r>
            <a:endParaRPr lang="zh-CN" altLang="en-US" dirty="0"/>
          </a:p>
        </p:txBody>
      </p:sp>
      <p:sp>
        <p:nvSpPr>
          <p:cNvPr id="3" name="灯片编号占位符 2"/>
          <p:cNvSpPr>
            <a:spLocks noGrp="1"/>
          </p:cNvSpPr>
          <p:nvPr>
            <p:ph type="sldNum" sz="quarter" idx="12"/>
          </p:nvPr>
        </p:nvSpPr>
        <p:spPr/>
        <p:txBody>
          <a:bodyPr/>
          <a:lstStyle/>
          <a:p>
            <a:fld id="{4D016C08-5118-4511-9B39-1EBA1208E1C4}" type="slidenum">
              <a:rPr lang="zh-CN" altLang="en-US" smtClean="0"/>
              <a:pPr/>
              <a:t>26</a:t>
            </a:fld>
            <a:endParaRPr lang="zh-CN" altLang="en-US"/>
          </a:p>
        </p:txBody>
      </p:sp>
      <p:pic>
        <p:nvPicPr>
          <p:cNvPr id="6" name="Picture 2"/>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95400" y="1600200"/>
            <a:ext cx="6172200" cy="438741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3162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381000" y="304800"/>
            <a:ext cx="8077200" cy="762000"/>
          </a:xfrm>
        </p:spPr>
        <p:txBody>
          <a:bodyPr/>
          <a:lstStyle/>
          <a:p>
            <a:pPr eaLnBrk="1" hangingPunct="1"/>
            <a:r>
              <a:rPr lang="en-US" dirty="0" smtClean="0">
                <a:latin typeface="Calibri" pitchFamily="34" charset="0"/>
                <a:cs typeface="Calibri" pitchFamily="34" charset="0"/>
              </a:rPr>
              <a:t>GPU-Based Supercomputers</a:t>
            </a:r>
            <a:endParaRPr lang="en-US" dirty="0">
              <a:latin typeface="Calibri" pitchFamily="34" charset="0"/>
              <a:cs typeface="Calibri" pitchFamily="34" charset="0"/>
            </a:endParaRPr>
          </a:p>
        </p:txBody>
      </p:sp>
      <p:sp>
        <p:nvSpPr>
          <p:cNvPr id="15365" name="Rectangle 3"/>
          <p:cNvSpPr>
            <a:spLocks noGrp="1" noChangeArrowheads="1"/>
          </p:cNvSpPr>
          <p:nvPr>
            <p:ph type="body" idx="1"/>
          </p:nvPr>
        </p:nvSpPr>
        <p:spPr>
          <a:xfrm>
            <a:off x="457200" y="1066800"/>
            <a:ext cx="7848600" cy="4572000"/>
          </a:xfrm>
        </p:spPr>
        <p:txBody>
          <a:bodyPr/>
          <a:lstStyle/>
          <a:p>
            <a:pPr eaLnBrk="1" hangingPunct="1">
              <a:buNone/>
            </a:pPr>
            <a:r>
              <a:rPr lang="en-US" dirty="0" smtClean="0"/>
              <a:t> </a:t>
            </a:r>
          </a:p>
        </p:txBody>
      </p:sp>
      <p:pic>
        <p:nvPicPr>
          <p:cNvPr id="9" name="Picture 2"/>
          <p:cNvPicPr>
            <a:picLocks noChangeAspect="1" noChangeArrowheads="1"/>
          </p:cNvPicPr>
          <p:nvPr/>
        </p:nvPicPr>
        <p:blipFill>
          <a:blip r:embed="rId3"/>
          <a:srcRect/>
          <a:stretch>
            <a:fillRect/>
          </a:stretch>
        </p:blipFill>
        <p:spPr bwMode="auto">
          <a:xfrm>
            <a:off x="2895600" y="1143000"/>
            <a:ext cx="3276600" cy="1563467"/>
          </a:xfrm>
          <a:prstGeom prst="rect">
            <a:avLst/>
          </a:prstGeom>
          <a:noFill/>
          <a:ln w="12700" cap="flat">
            <a:noFill/>
            <a:miter lim="800000"/>
            <a:headEnd/>
            <a:tailEnd/>
          </a:ln>
        </p:spPr>
      </p:pic>
      <p:pic>
        <p:nvPicPr>
          <p:cNvPr id="11" name="Picture 2" descr="http://t3.gstatic.com/images?q=tbn:ANd9GcTbkmAsI_WHEl5bQjjeyW2m2ghFyQt3vl5LqjBcDn6rOxqbbnA&amp;t=1&amp;usg=__VckrWFV_SjnebD_4te_XJ67NFfE="/>
          <p:cNvPicPr>
            <a:picLocks noChangeAspect="1" noChangeArrowheads="1"/>
          </p:cNvPicPr>
          <p:nvPr/>
        </p:nvPicPr>
        <p:blipFill>
          <a:blip r:embed="rId4"/>
          <a:srcRect/>
          <a:stretch>
            <a:fillRect/>
          </a:stretch>
        </p:blipFill>
        <p:spPr bwMode="auto">
          <a:xfrm>
            <a:off x="457200" y="1219200"/>
            <a:ext cx="1737360" cy="1447800"/>
          </a:xfrm>
          <a:prstGeom prst="rect">
            <a:avLst/>
          </a:prstGeom>
          <a:noFill/>
        </p:spPr>
      </p:pic>
      <p:pic>
        <p:nvPicPr>
          <p:cNvPr id="15" name="Picture 6" descr="http://t1.gstatic.com/images?q=tbn:ANd9GcRobnEYqje1BZKnmlmXsGnJHs12ATpnrBdFe6IN_0WKFFkOqyI&amp;t=1&amp;usg=__XO7fZVp70a4jHhFyASR5ifRMhoE="/>
          <p:cNvPicPr>
            <a:picLocks noChangeAspect="1" noChangeArrowheads="1"/>
          </p:cNvPicPr>
          <p:nvPr/>
        </p:nvPicPr>
        <p:blipFill>
          <a:blip r:embed="rId5"/>
          <a:srcRect/>
          <a:stretch>
            <a:fillRect/>
          </a:stretch>
        </p:blipFill>
        <p:spPr bwMode="auto">
          <a:xfrm>
            <a:off x="6686375" y="1066800"/>
            <a:ext cx="2305225" cy="1528465"/>
          </a:xfrm>
          <a:prstGeom prst="rect">
            <a:avLst/>
          </a:prstGeom>
          <a:noFill/>
        </p:spPr>
      </p:pic>
      <p:pic>
        <p:nvPicPr>
          <p:cNvPr id="15362" name="Picture 2"/>
          <p:cNvPicPr>
            <a:picLocks noChangeAspect="1" noChangeArrowheads="1"/>
          </p:cNvPicPr>
          <p:nvPr/>
        </p:nvPicPr>
        <p:blipFill>
          <a:blip r:embed="rId6"/>
          <a:srcRect/>
          <a:stretch>
            <a:fillRect/>
          </a:stretch>
        </p:blipFill>
        <p:spPr bwMode="auto">
          <a:xfrm>
            <a:off x="457200" y="2696914"/>
            <a:ext cx="8305800" cy="3582716"/>
          </a:xfrm>
          <a:prstGeom prst="rect">
            <a:avLst/>
          </a:prstGeom>
          <a:noFill/>
          <a:ln w="9525">
            <a:noFill/>
            <a:miter lim="800000"/>
            <a:headEnd/>
            <a:tailEnd/>
          </a:ln>
        </p:spPr>
      </p:pic>
      <p:sp>
        <p:nvSpPr>
          <p:cNvPr id="19" name="Rounded Rectangle 18"/>
          <p:cNvSpPr/>
          <p:nvPr/>
        </p:nvSpPr>
        <p:spPr bwMode="auto">
          <a:xfrm>
            <a:off x="304800" y="3857625"/>
            <a:ext cx="8488180" cy="533400"/>
          </a:xfrm>
          <a:prstGeom prst="round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0" name="Rounded Rectangle 19"/>
          <p:cNvSpPr/>
          <p:nvPr/>
        </p:nvSpPr>
        <p:spPr bwMode="auto">
          <a:xfrm>
            <a:off x="304800" y="5000625"/>
            <a:ext cx="8488180" cy="1219200"/>
          </a:xfrm>
          <a:prstGeom prst="round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2" name="Slide Number Placeholder 11"/>
          <p:cNvSpPr>
            <a:spLocks noGrp="1"/>
          </p:cNvSpPr>
          <p:nvPr>
            <p:ph type="sldNum" sz="quarter" idx="12"/>
          </p:nvPr>
        </p:nvSpPr>
        <p:spPr/>
        <p:txBody>
          <a:bodyPr/>
          <a:lstStyle/>
          <a:p>
            <a:fld id="{87034D8C-3CB4-402A-BC46-2AB14C0FE90A}" type="slidenum">
              <a:rPr lang="en-US" smtClean="0"/>
              <a:pPr/>
              <a:t>3</a:t>
            </a:fld>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GPU-Accelerated High Performance Computing</a:t>
            </a:r>
            <a:endParaRPr lang="en-US" dirty="0"/>
          </a:p>
        </p:txBody>
      </p:sp>
      <p:sp>
        <p:nvSpPr>
          <p:cNvPr id="3" name="Content Placeholder 2"/>
          <p:cNvSpPr>
            <a:spLocks noGrp="1"/>
          </p:cNvSpPr>
          <p:nvPr>
            <p:ph sz="half" idx="1"/>
          </p:nvPr>
        </p:nvSpPr>
        <p:spPr>
          <a:xfrm>
            <a:off x="457200" y="1295400"/>
            <a:ext cx="4953000" cy="4830763"/>
          </a:xfrm>
        </p:spPr>
        <p:txBody>
          <a:bodyPr/>
          <a:lstStyle/>
          <a:p>
            <a:r>
              <a:rPr lang="en-US" sz="2000" dirty="0" err="1" smtClean="0"/>
              <a:t>GPUs</a:t>
            </a:r>
            <a:r>
              <a:rPr lang="en-US" sz="2000" dirty="0" smtClean="0"/>
              <a:t> are general purpose, highly</a:t>
            </a:r>
            <a:br>
              <a:rPr lang="en-US" sz="2000" dirty="0" smtClean="0"/>
            </a:br>
            <a:r>
              <a:rPr lang="en-US" sz="2000" dirty="0" smtClean="0"/>
              <a:t>parallel processors</a:t>
            </a:r>
          </a:p>
          <a:p>
            <a:pPr lvl="1"/>
            <a:r>
              <a:rPr lang="en-US" sz="1800" dirty="0" smtClean="0"/>
              <a:t>High </a:t>
            </a:r>
            <a:r>
              <a:rPr lang="en-US" sz="1800" dirty="0" err="1" smtClean="0"/>
              <a:t>FLOPs</a:t>
            </a:r>
            <a:r>
              <a:rPr lang="en-US" sz="1800" dirty="0" smtClean="0"/>
              <a:t>/Watt and </a:t>
            </a:r>
            <a:r>
              <a:rPr lang="en-US" sz="1800" dirty="0" err="1" smtClean="0"/>
              <a:t>FLOPs</a:t>
            </a:r>
            <a:r>
              <a:rPr lang="en-US" sz="1800" dirty="0" smtClean="0"/>
              <a:t>/$</a:t>
            </a:r>
          </a:p>
          <a:p>
            <a:pPr lvl="1"/>
            <a:r>
              <a:rPr lang="en-US" sz="1800" dirty="0" smtClean="0"/>
              <a:t>Unit of execution </a:t>
            </a:r>
            <a:r>
              <a:rPr lang="en-US" sz="1800" i="1" dirty="0" smtClean="0"/>
              <a:t>Kernel</a:t>
            </a:r>
          </a:p>
          <a:p>
            <a:pPr lvl="1"/>
            <a:r>
              <a:rPr lang="en-US" sz="1800" dirty="0" smtClean="0"/>
              <a:t>Separate memory subsystem</a:t>
            </a:r>
          </a:p>
          <a:p>
            <a:pPr lvl="1"/>
            <a:r>
              <a:rPr lang="en-US" sz="1800" dirty="0" err="1" smtClean="0"/>
              <a:t>Prog</a:t>
            </a:r>
            <a:r>
              <a:rPr lang="en-US" sz="1800" dirty="0" smtClean="0"/>
              <a:t>. Models: CUDA, </a:t>
            </a:r>
            <a:r>
              <a:rPr lang="en-US" sz="1800" dirty="0" err="1" smtClean="0"/>
              <a:t>OpenCL</a:t>
            </a:r>
            <a:r>
              <a:rPr lang="en-US" sz="1800" dirty="0" smtClean="0"/>
              <a:t>, …</a:t>
            </a:r>
          </a:p>
          <a:p>
            <a:endParaRPr lang="en-US" sz="800" dirty="0" smtClean="0"/>
          </a:p>
          <a:p>
            <a:r>
              <a:rPr lang="en-US" sz="2000" dirty="0" smtClean="0"/>
              <a:t>Clusters with </a:t>
            </a:r>
            <a:r>
              <a:rPr lang="en-US" sz="2000" dirty="0" err="1" smtClean="0"/>
              <a:t>GPUs</a:t>
            </a:r>
            <a:r>
              <a:rPr lang="en-US" sz="2000" dirty="0" smtClean="0"/>
              <a:t> are becoming</a:t>
            </a:r>
            <a:br>
              <a:rPr lang="en-US" sz="2000" dirty="0" smtClean="0"/>
            </a:br>
            <a:r>
              <a:rPr lang="en-US" sz="2000" dirty="0" smtClean="0"/>
              <a:t>common</a:t>
            </a:r>
          </a:p>
          <a:p>
            <a:pPr lvl="1"/>
            <a:r>
              <a:rPr lang="en-US" sz="1800" dirty="0" smtClean="0"/>
              <a:t>Multiple </a:t>
            </a:r>
            <a:r>
              <a:rPr lang="en-US" sz="1800" dirty="0" err="1" smtClean="0"/>
              <a:t>GPUs</a:t>
            </a:r>
            <a:r>
              <a:rPr lang="en-US" sz="1800" dirty="0" smtClean="0"/>
              <a:t> per node</a:t>
            </a:r>
          </a:p>
          <a:p>
            <a:pPr lvl="1"/>
            <a:r>
              <a:rPr lang="en-US" sz="1800" dirty="0" err="1" smtClean="0"/>
              <a:t>Nonuniform</a:t>
            </a:r>
            <a:r>
              <a:rPr lang="en-US" sz="1800" dirty="0" smtClean="0"/>
              <a:t> node architecture</a:t>
            </a:r>
          </a:p>
          <a:p>
            <a:pPr lvl="1"/>
            <a:r>
              <a:rPr lang="en-US" sz="1800" dirty="0" smtClean="0"/>
              <a:t>Node topology plays role in performance</a:t>
            </a:r>
          </a:p>
          <a:p>
            <a:endParaRPr lang="en-US" sz="800" dirty="0" smtClean="0"/>
          </a:p>
          <a:p>
            <a:r>
              <a:rPr lang="en-US" sz="2000" dirty="0" smtClean="0"/>
              <a:t>New programmability and performance challenges for programming models and runtime systems</a:t>
            </a:r>
          </a:p>
        </p:txBody>
      </p:sp>
      <p:sp>
        <p:nvSpPr>
          <p:cNvPr id="4" name="Slide Number Placeholder 3"/>
          <p:cNvSpPr>
            <a:spLocks noGrp="1"/>
          </p:cNvSpPr>
          <p:nvPr>
            <p:ph type="sldNum" sz="quarter" idx="12"/>
          </p:nvPr>
        </p:nvSpPr>
        <p:spPr/>
        <p:txBody>
          <a:bodyPr/>
          <a:lstStyle/>
          <a:p>
            <a:fld id="{87034D8C-3CB4-402A-BC46-2AB14C0FE90A}" type="slidenum">
              <a:rPr lang="en-US" smtClean="0"/>
              <a:pPr/>
              <a:t>4</a:t>
            </a:fld>
            <a:endParaRPr lang="en-US"/>
          </a:p>
        </p:txBody>
      </p:sp>
      <p:pic>
        <p:nvPicPr>
          <p:cNvPr id="5" name="Picture 4" descr="system_model.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666403" y="1752600"/>
            <a:ext cx="4096597" cy="2178397"/>
          </a:xfrm>
          <a:prstGeom prst="rect">
            <a:avLst/>
          </a:prstGeom>
        </p:spPr>
      </p:pic>
      <p:pic>
        <p:nvPicPr>
          <p:cNvPr id="8" name="Picture 7" descr="nvidia_kepler_tesla_k10.jpg"/>
          <p:cNvPicPr>
            <a:picLocks noChangeAspect="1"/>
          </p:cNvPicPr>
          <p:nvPr/>
        </p:nvPicPr>
        <p:blipFill>
          <a:blip r:embed="rId4"/>
          <a:stretch>
            <a:fillRect/>
          </a:stretch>
        </p:blipFill>
        <p:spPr>
          <a:xfrm>
            <a:off x="5461852" y="4271765"/>
            <a:ext cx="2767748" cy="1900435"/>
          </a:xfrm>
          <a:prstGeom prst="rect">
            <a:avLst/>
          </a:prstGeom>
        </p:spPr>
      </p:pic>
      <p:sp>
        <p:nvSpPr>
          <p:cNvPr id="7" name="TextBox 6"/>
          <p:cNvSpPr txBox="1"/>
          <p:nvPr/>
        </p:nvSpPr>
        <p:spPr>
          <a:xfrm>
            <a:off x="5254192" y="1295400"/>
            <a:ext cx="2944285" cy="369332"/>
          </a:xfrm>
          <a:prstGeom prst="rect">
            <a:avLst/>
          </a:prstGeom>
          <a:noFill/>
        </p:spPr>
        <p:txBody>
          <a:bodyPr wrap="none" rtlCol="0">
            <a:spAutoFit/>
          </a:bodyPr>
          <a:lstStyle/>
          <a:p>
            <a:pPr algn="ctr"/>
            <a:r>
              <a:rPr lang="en-US" dirty="0" smtClean="0">
                <a:solidFill>
                  <a:schemeClr val="tx2"/>
                </a:solidFill>
              </a:rPr>
              <a:t>Keeneland Node Architecture</a:t>
            </a:r>
            <a:endParaRPr lang="en-US" dirty="0">
              <a:solidFill>
                <a:schemeClr val="tx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94613" cy="608013"/>
          </a:xfrm>
        </p:spPr>
        <p:txBody>
          <a:bodyPr/>
          <a:lstStyle/>
          <a:p>
            <a:r>
              <a:rPr lang="en-US" dirty="0" smtClean="0"/>
              <a:t>Heterogeneity and </a:t>
            </a:r>
            <a:r>
              <a:rPr lang="en-US" i="1" dirty="0" smtClean="0"/>
              <a:t>Intra</a:t>
            </a:r>
            <a:r>
              <a:rPr lang="en-US" dirty="0" smtClean="0"/>
              <a:t>-node GPU-GPU </a:t>
            </a:r>
            <a:r>
              <a:rPr lang="en-US" dirty="0" err="1" smtClean="0"/>
              <a:t>Xfers</a:t>
            </a:r>
            <a:endParaRPr lang="en-US" dirty="0"/>
          </a:p>
        </p:txBody>
      </p:sp>
      <p:sp>
        <p:nvSpPr>
          <p:cNvPr id="8" name="Text Placeholder 7"/>
          <p:cNvSpPr>
            <a:spLocks noGrp="1"/>
          </p:cNvSpPr>
          <p:nvPr>
            <p:ph type="body" sz="half" idx="2"/>
          </p:nvPr>
        </p:nvSpPr>
        <p:spPr>
          <a:xfrm>
            <a:off x="457200" y="4648200"/>
            <a:ext cx="8228013" cy="1609724"/>
          </a:xfrm>
        </p:spPr>
        <p:txBody>
          <a:bodyPr/>
          <a:lstStyle/>
          <a:p>
            <a:r>
              <a:rPr lang="en-US" dirty="0" smtClean="0"/>
              <a:t>CUDA provides GPU-GPU DMA using CUDA IPC</a:t>
            </a:r>
          </a:p>
          <a:p>
            <a:r>
              <a:rPr lang="en-US" dirty="0" smtClean="0"/>
              <a:t>Same I/O hub – DMA best</a:t>
            </a:r>
          </a:p>
          <a:p>
            <a:r>
              <a:rPr lang="en-US" dirty="0" smtClean="0"/>
              <a:t>Different I/O hubs – Shared memory best</a:t>
            </a:r>
          </a:p>
          <a:p>
            <a:pPr lvl="1"/>
            <a:r>
              <a:rPr lang="en-US" dirty="0" smtClean="0"/>
              <a:t>Mismatch between </a:t>
            </a:r>
            <a:r>
              <a:rPr lang="en-US" dirty="0" err="1" smtClean="0"/>
              <a:t>PCIe</a:t>
            </a:r>
            <a:r>
              <a:rPr lang="en-US" dirty="0" smtClean="0"/>
              <a:t> and QPI ordering semantics</a:t>
            </a:r>
          </a:p>
          <a:p>
            <a:endParaRPr lang="en-US" dirty="0"/>
          </a:p>
        </p:txBody>
      </p:sp>
      <p:sp>
        <p:nvSpPr>
          <p:cNvPr id="4" name="Slide Number Placeholder 3"/>
          <p:cNvSpPr>
            <a:spLocks noGrp="1"/>
          </p:cNvSpPr>
          <p:nvPr>
            <p:ph type="sldNum" idx="10"/>
          </p:nvPr>
        </p:nvSpPr>
        <p:spPr/>
        <p:txBody>
          <a:bodyPr/>
          <a:lstStyle/>
          <a:p>
            <a:fld id="{87034D8C-3CB4-402A-BC46-2AB14C0FE90A}" type="slidenum">
              <a:rPr lang="en-US" smtClean="0"/>
              <a:pPr/>
              <a:t>5</a:t>
            </a:fld>
            <a:endParaRPr lang="en-US"/>
          </a:p>
        </p:txBody>
      </p:sp>
      <p:pic>
        <p:nvPicPr>
          <p:cNvPr id="10" name="Picture 9" descr="bw_d2d_mag.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495800" y="1196340"/>
            <a:ext cx="4495800" cy="3147060"/>
          </a:xfrm>
          <a:prstGeom prst="rect">
            <a:avLst/>
          </a:prstGeom>
        </p:spPr>
      </p:pic>
      <p:pic>
        <p:nvPicPr>
          <p:cNvPr id="11" name="Picture 10" descr="bw_d1d_kee.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52400" y="1196340"/>
            <a:ext cx="4463143" cy="3124200"/>
          </a:xfrm>
          <a:prstGeom prst="rect">
            <a:avLst/>
          </a:prstGeom>
        </p:spPr>
      </p:pic>
      <p:sp>
        <p:nvSpPr>
          <p:cNvPr id="7" name="TextBox 6"/>
          <p:cNvSpPr txBox="1"/>
          <p:nvPr/>
        </p:nvSpPr>
        <p:spPr>
          <a:xfrm>
            <a:off x="1371600" y="990600"/>
            <a:ext cx="2494681" cy="369332"/>
          </a:xfrm>
          <a:prstGeom prst="rect">
            <a:avLst/>
          </a:prstGeom>
          <a:noFill/>
        </p:spPr>
        <p:txBody>
          <a:bodyPr wrap="none" rtlCol="0">
            <a:spAutoFit/>
          </a:bodyPr>
          <a:lstStyle/>
          <a:p>
            <a:r>
              <a:rPr lang="en-US" dirty="0" smtClean="0"/>
              <a:t>GPU-GPU, Same I/O Hub</a:t>
            </a:r>
            <a:endParaRPr lang="en-US" dirty="0"/>
          </a:p>
        </p:txBody>
      </p:sp>
      <p:sp>
        <p:nvSpPr>
          <p:cNvPr id="9" name="TextBox 8"/>
          <p:cNvSpPr txBox="1"/>
          <p:nvPr/>
        </p:nvSpPr>
        <p:spPr>
          <a:xfrm>
            <a:off x="5791200" y="990600"/>
            <a:ext cx="2351425" cy="369332"/>
          </a:xfrm>
          <a:prstGeom prst="rect">
            <a:avLst/>
          </a:prstGeom>
          <a:noFill/>
        </p:spPr>
        <p:txBody>
          <a:bodyPr wrap="none" rtlCol="0">
            <a:spAutoFit/>
          </a:bodyPr>
          <a:lstStyle/>
          <a:p>
            <a:r>
              <a:rPr lang="en-US" dirty="0" smtClean="0"/>
              <a:t>GPU-GPU, Diff. I/O Hub</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MPI-ACC: Programmability and Performance</a:t>
            </a:r>
            <a:endParaRPr lang="en-US" dirty="0"/>
          </a:p>
        </p:txBody>
      </p:sp>
      <p:sp>
        <p:nvSpPr>
          <p:cNvPr id="3" name="Content Placeholder 2"/>
          <p:cNvSpPr>
            <a:spLocks noGrp="1"/>
          </p:cNvSpPr>
          <p:nvPr>
            <p:ph sz="half" idx="1"/>
          </p:nvPr>
        </p:nvSpPr>
        <p:spPr>
          <a:xfrm>
            <a:off x="457200" y="1295400"/>
            <a:ext cx="3581400" cy="4830763"/>
          </a:xfrm>
        </p:spPr>
        <p:txBody>
          <a:bodyPr/>
          <a:lstStyle/>
          <a:p>
            <a:r>
              <a:rPr lang="en-US" altLang="zh-CN" dirty="0" smtClean="0"/>
              <a:t>GPU Global memory</a:t>
            </a:r>
          </a:p>
          <a:p>
            <a:pPr lvl="1"/>
            <a:r>
              <a:rPr lang="en-US" altLang="zh-CN" dirty="0" smtClean="0"/>
              <a:t>Separate address space</a:t>
            </a:r>
          </a:p>
          <a:p>
            <a:pPr lvl="1"/>
            <a:r>
              <a:rPr lang="en-US" altLang="zh-CN" dirty="0" smtClean="0"/>
              <a:t>Manually managed</a:t>
            </a:r>
          </a:p>
          <a:p>
            <a:endParaRPr lang="en-US" altLang="zh-CN" dirty="0" smtClean="0"/>
          </a:p>
          <a:p>
            <a:r>
              <a:rPr lang="en-US" altLang="zh-CN" dirty="0" smtClean="0"/>
              <a:t>Message Passing Interface</a:t>
            </a:r>
          </a:p>
          <a:p>
            <a:pPr lvl="1"/>
            <a:r>
              <a:rPr lang="en-US" dirty="0" smtClean="0"/>
              <a:t>Most popular parallel programming model</a:t>
            </a:r>
            <a:endParaRPr lang="en-US" altLang="zh-CN" dirty="0" smtClean="0"/>
          </a:p>
          <a:p>
            <a:pPr lvl="1"/>
            <a:r>
              <a:rPr lang="en-US" altLang="zh-CN" dirty="0" smtClean="0"/>
              <a:t>Host</a:t>
            </a:r>
            <a:r>
              <a:rPr lang="zh-CN" altLang="en-US" dirty="0" smtClean="0"/>
              <a:t> </a:t>
            </a:r>
            <a:r>
              <a:rPr lang="en-US" altLang="zh-CN" dirty="0" smtClean="0"/>
              <a:t>memory only</a:t>
            </a:r>
            <a:endParaRPr lang="en-US" dirty="0" smtClean="0"/>
          </a:p>
          <a:p>
            <a:endParaRPr lang="en-US" dirty="0" smtClean="0"/>
          </a:p>
          <a:p>
            <a:r>
              <a:rPr lang="en-US" dirty="0" smtClean="0"/>
              <a:t>Integrate accelerator  awareness with MPI</a:t>
            </a:r>
            <a:br>
              <a:rPr lang="en-US" dirty="0" smtClean="0"/>
            </a:br>
            <a:r>
              <a:rPr lang="en-US" dirty="0" smtClean="0"/>
              <a:t>(ANL, NCSU, VT)</a:t>
            </a:r>
          </a:p>
          <a:p>
            <a:pPr lvl="1"/>
            <a:r>
              <a:rPr lang="en-US" dirty="0" smtClean="0"/>
              <a:t>Productivity and performance benefits</a:t>
            </a:r>
          </a:p>
          <a:p>
            <a:pPr lvl="1"/>
            <a:endParaRPr lang="en-US" dirty="0" smtClean="0"/>
          </a:p>
        </p:txBody>
      </p:sp>
      <p:sp>
        <p:nvSpPr>
          <p:cNvPr id="4" name="Slide Number Placeholder 3"/>
          <p:cNvSpPr>
            <a:spLocks noGrp="1"/>
          </p:cNvSpPr>
          <p:nvPr>
            <p:ph type="sldNum" sz="quarter" idx="12"/>
          </p:nvPr>
        </p:nvSpPr>
        <p:spPr/>
        <p:txBody>
          <a:bodyPr/>
          <a:lstStyle/>
          <a:p>
            <a:fld id="{87034D8C-3CB4-402A-BC46-2AB14C0FE90A}" type="slidenum">
              <a:rPr lang="en-US" smtClean="0"/>
              <a:pPr/>
              <a:t>6</a:t>
            </a:fld>
            <a:endParaRPr lang="en-US"/>
          </a:p>
        </p:txBody>
      </p:sp>
      <p:sp>
        <p:nvSpPr>
          <p:cNvPr id="10" name="矩形 3"/>
          <p:cNvSpPr/>
          <p:nvPr/>
        </p:nvSpPr>
        <p:spPr>
          <a:xfrm>
            <a:off x="4196266" y="2236687"/>
            <a:ext cx="1677161" cy="1530037"/>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4"/>
          <p:cNvSpPr/>
          <p:nvPr/>
        </p:nvSpPr>
        <p:spPr>
          <a:xfrm>
            <a:off x="4284336" y="2297718"/>
            <a:ext cx="718783" cy="685879"/>
          </a:xfrm>
          <a:prstGeom prst="roundRect">
            <a:avLst/>
          </a:prstGeom>
          <a:solidFill>
            <a:schemeClr val="tx2"/>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bg1"/>
                </a:solidFill>
              </a:rPr>
              <a:t>MPI rank 0</a:t>
            </a:r>
            <a:endParaRPr lang="zh-CN" altLang="en-US" sz="1400" dirty="0">
              <a:solidFill>
                <a:schemeClr val="bg1"/>
              </a:solidFill>
            </a:endParaRPr>
          </a:p>
        </p:txBody>
      </p:sp>
      <p:sp>
        <p:nvSpPr>
          <p:cNvPr id="12" name="圆角矩形 5"/>
          <p:cNvSpPr/>
          <p:nvPr/>
        </p:nvSpPr>
        <p:spPr>
          <a:xfrm>
            <a:off x="5092967" y="2297718"/>
            <a:ext cx="718783" cy="685879"/>
          </a:xfrm>
          <a:prstGeom prst="roundRect">
            <a:avLst/>
          </a:prstGeom>
          <a:solidFill>
            <a:schemeClr val="tx2"/>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bg1"/>
                </a:solidFill>
              </a:rPr>
              <a:t>MPI rank 1</a:t>
            </a:r>
            <a:endParaRPr lang="zh-CN" altLang="en-US" sz="1400" dirty="0">
              <a:solidFill>
                <a:schemeClr val="bg1"/>
              </a:solidFill>
            </a:endParaRPr>
          </a:p>
        </p:txBody>
      </p:sp>
      <p:sp>
        <p:nvSpPr>
          <p:cNvPr id="13" name="圆角矩形 6"/>
          <p:cNvSpPr/>
          <p:nvPr/>
        </p:nvSpPr>
        <p:spPr>
          <a:xfrm>
            <a:off x="4284336" y="3036357"/>
            <a:ext cx="718783" cy="685879"/>
          </a:xfrm>
          <a:prstGeom prst="roundRect">
            <a:avLst/>
          </a:prstGeom>
          <a:solidFill>
            <a:schemeClr val="tx2"/>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bg1"/>
                </a:solidFill>
              </a:rPr>
              <a:t>MPI rank 2</a:t>
            </a:r>
            <a:endParaRPr lang="zh-CN" altLang="en-US" sz="1400" dirty="0">
              <a:solidFill>
                <a:schemeClr val="bg1"/>
              </a:solidFill>
            </a:endParaRPr>
          </a:p>
        </p:txBody>
      </p:sp>
      <p:sp>
        <p:nvSpPr>
          <p:cNvPr id="14" name="圆角矩形 7"/>
          <p:cNvSpPr/>
          <p:nvPr/>
        </p:nvSpPr>
        <p:spPr>
          <a:xfrm>
            <a:off x="5092967" y="3036357"/>
            <a:ext cx="718783" cy="685879"/>
          </a:xfrm>
          <a:prstGeom prst="roundRect">
            <a:avLst/>
          </a:prstGeom>
          <a:solidFill>
            <a:schemeClr val="tx2"/>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bg1"/>
                </a:solidFill>
              </a:rPr>
              <a:t>MPI rank 3</a:t>
            </a:r>
            <a:endParaRPr lang="zh-CN" altLang="en-US" sz="1400" dirty="0">
              <a:solidFill>
                <a:schemeClr val="bg1"/>
              </a:solidFill>
            </a:endParaRPr>
          </a:p>
        </p:txBody>
      </p:sp>
      <p:sp>
        <p:nvSpPr>
          <p:cNvPr id="15" name="矩形 22"/>
          <p:cNvSpPr/>
          <p:nvPr/>
        </p:nvSpPr>
        <p:spPr>
          <a:xfrm>
            <a:off x="5854000" y="5901792"/>
            <a:ext cx="793153" cy="381465"/>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rPr>
              <a:t>NIC</a:t>
            </a:r>
            <a:endParaRPr lang="zh-CN" altLang="en-US" dirty="0">
              <a:solidFill>
                <a:schemeClr val="bg1"/>
              </a:solidFill>
            </a:endParaRPr>
          </a:p>
        </p:txBody>
      </p:sp>
      <p:grpSp>
        <p:nvGrpSpPr>
          <p:cNvPr id="16" name="组合 40"/>
          <p:cNvGrpSpPr/>
          <p:nvPr/>
        </p:nvGrpSpPr>
        <p:grpSpPr>
          <a:xfrm>
            <a:off x="4334425" y="3766727"/>
            <a:ext cx="1517083" cy="761161"/>
            <a:chOff x="3685614" y="4382740"/>
            <a:chExt cx="1771885" cy="1152258"/>
          </a:xfrm>
        </p:grpSpPr>
        <p:sp>
          <p:nvSpPr>
            <p:cNvPr id="17" name="矩形 8"/>
            <p:cNvSpPr/>
            <p:nvPr/>
          </p:nvSpPr>
          <p:spPr>
            <a:xfrm>
              <a:off x="3685614" y="5030942"/>
              <a:ext cx="1771885" cy="50405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solidFill>
                </a:rPr>
                <a:t>Main memory</a:t>
              </a:r>
              <a:endParaRPr lang="zh-CN" altLang="en-US" sz="1600" dirty="0">
                <a:solidFill>
                  <a:schemeClr val="tx1"/>
                </a:solidFill>
              </a:endParaRPr>
            </a:p>
          </p:txBody>
        </p:sp>
        <p:sp>
          <p:nvSpPr>
            <p:cNvPr id="18" name="左右箭头 24"/>
            <p:cNvSpPr/>
            <p:nvPr/>
          </p:nvSpPr>
          <p:spPr>
            <a:xfrm rot="5400000">
              <a:off x="4302091" y="4530609"/>
              <a:ext cx="607554" cy="3118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TextBox 18"/>
          <p:cNvSpPr txBox="1"/>
          <p:nvPr/>
        </p:nvSpPr>
        <p:spPr>
          <a:xfrm>
            <a:off x="4114800" y="1713681"/>
            <a:ext cx="792205" cy="523220"/>
          </a:xfrm>
          <a:prstGeom prst="rect">
            <a:avLst/>
          </a:prstGeom>
          <a:noFill/>
        </p:spPr>
        <p:txBody>
          <a:bodyPr wrap="none" rtlCol="0">
            <a:spAutoFit/>
          </a:bodyPr>
          <a:lstStyle/>
          <a:p>
            <a:r>
              <a:rPr lang="en-US" altLang="zh-CN" sz="2800" dirty="0" smtClean="0"/>
              <a:t>CPU</a:t>
            </a:r>
            <a:endParaRPr lang="zh-CN" altLang="en-US" sz="2800" dirty="0"/>
          </a:p>
        </p:txBody>
      </p:sp>
      <p:sp>
        <p:nvSpPr>
          <p:cNvPr id="20" name="矩形 2"/>
          <p:cNvSpPr/>
          <p:nvPr/>
        </p:nvSpPr>
        <p:spPr>
          <a:xfrm>
            <a:off x="6402998" y="1831033"/>
            <a:ext cx="2283802" cy="283159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9"/>
          <p:cNvSpPr/>
          <p:nvPr/>
        </p:nvSpPr>
        <p:spPr>
          <a:xfrm>
            <a:off x="6727011" y="2045846"/>
            <a:ext cx="1662851" cy="1675844"/>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11"/>
          <p:cNvSpPr/>
          <p:nvPr/>
        </p:nvSpPr>
        <p:spPr>
          <a:xfrm>
            <a:off x="6840410" y="2194694"/>
            <a:ext cx="356325" cy="375620"/>
          </a:xfrm>
          <a:prstGeom prst="roundRect">
            <a:avLst/>
          </a:prstGeom>
          <a:solidFill>
            <a:schemeClr val="accent3">
              <a:lumMod val="60000"/>
              <a:lumOff val="4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3" name="圆角矩形 12"/>
          <p:cNvSpPr/>
          <p:nvPr/>
        </p:nvSpPr>
        <p:spPr>
          <a:xfrm>
            <a:off x="7202111" y="2194694"/>
            <a:ext cx="356325" cy="375620"/>
          </a:xfrm>
          <a:prstGeom prst="roundRect">
            <a:avLst/>
          </a:prstGeom>
          <a:solidFill>
            <a:schemeClr val="accent3">
              <a:lumMod val="60000"/>
              <a:lumOff val="4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4" name="圆角矩形 13"/>
          <p:cNvSpPr/>
          <p:nvPr/>
        </p:nvSpPr>
        <p:spPr>
          <a:xfrm>
            <a:off x="7558437" y="2194694"/>
            <a:ext cx="356325" cy="375620"/>
          </a:xfrm>
          <a:prstGeom prst="roundRect">
            <a:avLst/>
          </a:prstGeom>
          <a:solidFill>
            <a:schemeClr val="accent3">
              <a:lumMod val="60000"/>
              <a:lumOff val="4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5" name="圆角矩形 14"/>
          <p:cNvSpPr/>
          <p:nvPr/>
        </p:nvSpPr>
        <p:spPr>
          <a:xfrm>
            <a:off x="7914762" y="2194694"/>
            <a:ext cx="356325" cy="375620"/>
          </a:xfrm>
          <a:prstGeom prst="roundRect">
            <a:avLst/>
          </a:prstGeom>
          <a:solidFill>
            <a:schemeClr val="accent3">
              <a:lumMod val="60000"/>
              <a:lumOff val="4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6" name="圆角矩形 15"/>
          <p:cNvSpPr/>
          <p:nvPr/>
        </p:nvSpPr>
        <p:spPr>
          <a:xfrm>
            <a:off x="6852837" y="2570314"/>
            <a:ext cx="356325" cy="375620"/>
          </a:xfrm>
          <a:prstGeom prst="roundRect">
            <a:avLst/>
          </a:prstGeom>
          <a:solidFill>
            <a:schemeClr val="accent3">
              <a:lumMod val="60000"/>
              <a:lumOff val="4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7" name="圆角矩形 16"/>
          <p:cNvSpPr/>
          <p:nvPr/>
        </p:nvSpPr>
        <p:spPr>
          <a:xfrm>
            <a:off x="7214538" y="2570314"/>
            <a:ext cx="356325" cy="375620"/>
          </a:xfrm>
          <a:prstGeom prst="roundRect">
            <a:avLst/>
          </a:prstGeom>
          <a:solidFill>
            <a:schemeClr val="accent3">
              <a:lumMod val="60000"/>
              <a:lumOff val="4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8" name="圆角矩形 17"/>
          <p:cNvSpPr/>
          <p:nvPr/>
        </p:nvSpPr>
        <p:spPr>
          <a:xfrm>
            <a:off x="7570863" y="2570314"/>
            <a:ext cx="356325" cy="375620"/>
          </a:xfrm>
          <a:prstGeom prst="roundRect">
            <a:avLst/>
          </a:prstGeom>
          <a:solidFill>
            <a:schemeClr val="accent3">
              <a:lumMod val="60000"/>
              <a:lumOff val="4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9" name="圆角矩形 18"/>
          <p:cNvSpPr/>
          <p:nvPr/>
        </p:nvSpPr>
        <p:spPr>
          <a:xfrm>
            <a:off x="7927188" y="2570314"/>
            <a:ext cx="356325" cy="375620"/>
          </a:xfrm>
          <a:prstGeom prst="roundRect">
            <a:avLst/>
          </a:prstGeom>
          <a:solidFill>
            <a:schemeClr val="accent3">
              <a:lumMod val="60000"/>
              <a:lumOff val="4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30" name="矩形 19"/>
          <p:cNvSpPr/>
          <p:nvPr/>
        </p:nvSpPr>
        <p:spPr>
          <a:xfrm>
            <a:off x="6737388" y="4183992"/>
            <a:ext cx="1666949" cy="404514"/>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solidFill>
              </a:rPr>
              <a:t>Global memory</a:t>
            </a:r>
            <a:endParaRPr lang="zh-CN" altLang="en-US" sz="1600" dirty="0">
              <a:solidFill>
                <a:schemeClr val="tx1"/>
              </a:solidFill>
            </a:endParaRPr>
          </a:p>
        </p:txBody>
      </p:sp>
      <p:sp>
        <p:nvSpPr>
          <p:cNvPr id="31" name="矩形 20"/>
          <p:cNvSpPr/>
          <p:nvPr/>
        </p:nvSpPr>
        <p:spPr>
          <a:xfrm>
            <a:off x="6798825" y="3112569"/>
            <a:ext cx="1544076" cy="404514"/>
          </a:xfrm>
          <a:prstGeom prst="rect">
            <a:avLst/>
          </a:prstGeom>
          <a:solidFill>
            <a:schemeClr val="accent5">
              <a:lumMod val="40000"/>
              <a:lumOff val="6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solidFill>
              </a:rPr>
              <a:t>Shared memory</a:t>
            </a:r>
            <a:endParaRPr lang="zh-CN" altLang="en-US" sz="1600" dirty="0">
              <a:solidFill>
                <a:schemeClr val="tx1"/>
              </a:solidFill>
            </a:endParaRPr>
          </a:p>
        </p:txBody>
      </p:sp>
      <p:sp>
        <p:nvSpPr>
          <p:cNvPr id="32" name="左右箭头 25"/>
          <p:cNvSpPr/>
          <p:nvPr/>
        </p:nvSpPr>
        <p:spPr>
          <a:xfrm rot="5400000">
            <a:off x="7421225" y="3826417"/>
            <a:ext cx="398436" cy="25716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6782133" y="1759589"/>
            <a:ext cx="1599867" cy="369332"/>
          </a:xfrm>
          <a:prstGeom prst="rect">
            <a:avLst/>
          </a:prstGeom>
          <a:noFill/>
        </p:spPr>
        <p:txBody>
          <a:bodyPr wrap="none" rtlCol="0">
            <a:spAutoFit/>
          </a:bodyPr>
          <a:lstStyle/>
          <a:p>
            <a:r>
              <a:rPr lang="en-US" altLang="zh-CN" dirty="0" smtClean="0"/>
              <a:t>Multiprocessor</a:t>
            </a:r>
            <a:endParaRPr lang="zh-CN" altLang="en-US" dirty="0"/>
          </a:p>
        </p:txBody>
      </p:sp>
      <p:sp>
        <p:nvSpPr>
          <p:cNvPr id="34" name="TextBox 33"/>
          <p:cNvSpPr txBox="1"/>
          <p:nvPr/>
        </p:nvSpPr>
        <p:spPr>
          <a:xfrm>
            <a:off x="6324600" y="1295400"/>
            <a:ext cx="827471" cy="523220"/>
          </a:xfrm>
          <a:prstGeom prst="rect">
            <a:avLst/>
          </a:prstGeom>
          <a:noFill/>
        </p:spPr>
        <p:txBody>
          <a:bodyPr wrap="none" rtlCol="0">
            <a:spAutoFit/>
          </a:bodyPr>
          <a:lstStyle/>
          <a:p>
            <a:r>
              <a:rPr lang="en-US" altLang="zh-CN" sz="2800" dirty="0" smtClean="0"/>
              <a:t>GPU</a:t>
            </a:r>
            <a:endParaRPr lang="zh-CN" altLang="en-US" sz="2800" dirty="0"/>
          </a:p>
        </p:txBody>
      </p:sp>
      <p:sp>
        <p:nvSpPr>
          <p:cNvPr id="35" name="TextBox 34"/>
          <p:cNvSpPr txBox="1"/>
          <p:nvPr/>
        </p:nvSpPr>
        <p:spPr>
          <a:xfrm>
            <a:off x="5494493" y="4858299"/>
            <a:ext cx="1512168" cy="338554"/>
          </a:xfrm>
          <a:prstGeom prst="rect">
            <a:avLst/>
          </a:prstGeom>
          <a:noFill/>
        </p:spPr>
        <p:txBody>
          <a:bodyPr wrap="square" rtlCol="0">
            <a:spAutoFit/>
          </a:bodyPr>
          <a:lstStyle/>
          <a:p>
            <a:pPr algn="ctr"/>
            <a:r>
              <a:rPr lang="en-US" altLang="zh-CN" sz="1600" dirty="0" err="1" smtClean="0"/>
              <a:t>PCIe</a:t>
            </a:r>
            <a:r>
              <a:rPr lang="en-US" altLang="zh-CN" sz="1600" dirty="0" smtClean="0"/>
              <a:t>, HT/QPI</a:t>
            </a:r>
            <a:endParaRPr lang="zh-CN" altLang="en-US" sz="1600" dirty="0"/>
          </a:p>
        </p:txBody>
      </p:sp>
      <p:sp>
        <p:nvSpPr>
          <p:cNvPr id="36" name="左右箭头 44"/>
          <p:cNvSpPr/>
          <p:nvPr/>
        </p:nvSpPr>
        <p:spPr>
          <a:xfrm>
            <a:off x="4730406" y="5166886"/>
            <a:ext cx="3563392"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上下箭头 45"/>
          <p:cNvSpPr/>
          <p:nvPr/>
        </p:nvSpPr>
        <p:spPr>
          <a:xfrm>
            <a:off x="5034846" y="4588506"/>
            <a:ext cx="220986" cy="57838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上下箭头 46"/>
          <p:cNvSpPr/>
          <p:nvPr/>
        </p:nvSpPr>
        <p:spPr>
          <a:xfrm>
            <a:off x="7542598" y="4685205"/>
            <a:ext cx="220986" cy="51164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上下箭头 47"/>
          <p:cNvSpPr/>
          <p:nvPr/>
        </p:nvSpPr>
        <p:spPr>
          <a:xfrm>
            <a:off x="6125609" y="5362359"/>
            <a:ext cx="220986" cy="51164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MPI+GPU Programming</a:t>
            </a:r>
            <a:endParaRPr lang="en-US" dirty="0"/>
          </a:p>
        </p:txBody>
      </p:sp>
      <p:sp>
        <p:nvSpPr>
          <p:cNvPr id="3" name="Content Placeholder 2"/>
          <p:cNvSpPr>
            <a:spLocks noGrp="1"/>
          </p:cNvSpPr>
          <p:nvPr>
            <p:ph idx="1"/>
          </p:nvPr>
        </p:nvSpPr>
        <p:spPr>
          <a:xfrm>
            <a:off x="457200" y="4343400"/>
            <a:ext cx="8229600" cy="1706563"/>
          </a:xfrm>
        </p:spPr>
        <p:txBody>
          <a:bodyPr/>
          <a:lstStyle/>
          <a:p>
            <a:r>
              <a:rPr lang="en-US" sz="2000" dirty="0" smtClean="0"/>
              <a:t>MPI operates on data in host memory only</a:t>
            </a:r>
          </a:p>
          <a:p>
            <a:r>
              <a:rPr lang="en-US" sz="2000" dirty="0" smtClean="0"/>
              <a:t>Manual copy between host and GPU memory serializes PCIe, Interconnect</a:t>
            </a:r>
          </a:p>
          <a:p>
            <a:pPr lvl="1"/>
            <a:r>
              <a:rPr lang="en-US" sz="1800" dirty="0" smtClean="0"/>
              <a:t>Can do better than this, but will incur protocol overheads multiple times</a:t>
            </a:r>
          </a:p>
          <a:p>
            <a:r>
              <a:rPr lang="en-US" sz="2000" b="1" dirty="0" smtClean="0"/>
              <a:t>Productivity</a:t>
            </a:r>
            <a:r>
              <a:rPr lang="en-US" sz="2000" dirty="0" smtClean="0"/>
              <a:t>: Manual data movement</a:t>
            </a:r>
          </a:p>
          <a:p>
            <a:r>
              <a:rPr lang="en-US" sz="2000" b="1" dirty="0" smtClean="0"/>
              <a:t>Performance</a:t>
            </a:r>
            <a:r>
              <a:rPr lang="en-US" sz="2000" dirty="0" smtClean="0"/>
              <a:t>: Inefficient, unless large, non-portable investment in tuning</a:t>
            </a:r>
            <a:endParaRPr lang="en-US" sz="2000" dirty="0"/>
          </a:p>
        </p:txBody>
      </p:sp>
      <p:sp>
        <p:nvSpPr>
          <p:cNvPr id="4" name="Slide Number Placeholder 3"/>
          <p:cNvSpPr>
            <a:spLocks noGrp="1"/>
          </p:cNvSpPr>
          <p:nvPr>
            <p:ph type="sldNum" sz="quarter" idx="12"/>
          </p:nvPr>
        </p:nvSpPr>
        <p:spPr/>
        <p:txBody>
          <a:bodyPr/>
          <a:lstStyle/>
          <a:p>
            <a:fld id="{87034D8C-3CB4-402A-BC46-2AB14C0FE90A}" type="slidenum">
              <a:rPr lang="en-US" smtClean="0"/>
              <a:pPr/>
              <a:t>7</a:t>
            </a:fld>
            <a:endParaRPr lang="en-US"/>
          </a:p>
        </p:txBody>
      </p:sp>
      <p:pic>
        <p:nvPicPr>
          <p:cNvPr id="5" name="Picture 4"/>
          <p:cNvPicPr>
            <a:picLocks noChangeAspect="1"/>
          </p:cNvPicPr>
          <p:nvPr/>
        </p:nvPicPr>
        <p:blipFill>
          <a:blip r:embed="rId2"/>
          <a:stretch>
            <a:fillRect/>
          </a:stretch>
        </p:blipFill>
        <p:spPr>
          <a:xfrm>
            <a:off x="533400" y="990600"/>
            <a:ext cx="5676900" cy="3292602"/>
          </a:xfrm>
          <a:prstGeom prst="rect">
            <a:avLst/>
          </a:prstGeom>
        </p:spPr>
      </p:pic>
      <p:sp>
        <p:nvSpPr>
          <p:cNvPr id="7" name="Rectangle 6"/>
          <p:cNvSpPr/>
          <p:nvPr/>
        </p:nvSpPr>
        <p:spPr bwMode="auto">
          <a:xfrm>
            <a:off x="533399" y="2514600"/>
            <a:ext cx="5828737" cy="251863"/>
          </a:xfrm>
          <a:prstGeom prst="rect">
            <a:avLst/>
          </a:prstGeom>
          <a:noFill/>
          <a:ln w="254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8" name="Rectangle 7"/>
          <p:cNvSpPr/>
          <p:nvPr/>
        </p:nvSpPr>
        <p:spPr bwMode="auto">
          <a:xfrm>
            <a:off x="533400" y="3505200"/>
            <a:ext cx="5828737" cy="251863"/>
          </a:xfrm>
          <a:prstGeom prst="rect">
            <a:avLst/>
          </a:prstGeom>
          <a:noFill/>
          <a:ln w="254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8013" cy="762000"/>
          </a:xfrm>
        </p:spPr>
        <p:txBody>
          <a:bodyPr/>
          <a:lstStyle/>
          <a:p>
            <a:r>
              <a:rPr lang="en-US" dirty="0" smtClean="0"/>
              <a:t>MPI-ACC Interface: Passing GPU Buffers to MPI</a:t>
            </a:r>
            <a:endParaRPr lang="en-US" dirty="0"/>
          </a:p>
        </p:txBody>
      </p:sp>
      <p:pic>
        <p:nvPicPr>
          <p:cNvPr id="8" name="Content Placeholder 7" descr="mvapich_shortcomings.pdf"/>
          <p:cNvPicPr>
            <a:picLocks noGrp="1" noChangeAspect="1"/>
          </p:cNvPicPr>
          <p:nvPr>
            <p:ph sz="half"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81000" y="1131034"/>
            <a:ext cx="4648200" cy="2788920"/>
          </a:xfrm>
        </p:spPr>
      </p:pic>
      <p:sp>
        <p:nvSpPr>
          <p:cNvPr id="7" name="Text Placeholder 6"/>
          <p:cNvSpPr>
            <a:spLocks noGrp="1"/>
          </p:cNvSpPr>
          <p:nvPr>
            <p:ph type="body" sz="half" idx="2"/>
          </p:nvPr>
        </p:nvSpPr>
        <p:spPr>
          <a:xfrm>
            <a:off x="457200" y="4038600"/>
            <a:ext cx="8228013" cy="2438400"/>
          </a:xfrm>
        </p:spPr>
        <p:txBody>
          <a:bodyPr/>
          <a:lstStyle/>
          <a:p>
            <a:r>
              <a:rPr lang="en-US" sz="2000" dirty="0" smtClean="0"/>
              <a:t>Unified Virtual Address (UVA) space</a:t>
            </a:r>
          </a:p>
          <a:p>
            <a:pPr lvl="1"/>
            <a:r>
              <a:rPr lang="en-US" sz="1800" dirty="0" smtClean="0"/>
              <a:t>Allow device pointer in MPI routines directly</a:t>
            </a:r>
          </a:p>
          <a:p>
            <a:pPr lvl="1"/>
            <a:r>
              <a:rPr lang="en-US" sz="1800" dirty="0" smtClean="0"/>
              <a:t>Currently supported only by CUDA and newer NVIDIA </a:t>
            </a:r>
            <a:r>
              <a:rPr lang="en-US" sz="1800" dirty="0" err="1" smtClean="0"/>
              <a:t>GPUs</a:t>
            </a:r>
            <a:endParaRPr lang="en-US" sz="1800" dirty="0" smtClean="0"/>
          </a:p>
          <a:p>
            <a:pPr lvl="1"/>
            <a:r>
              <a:rPr lang="en-US" sz="1800" dirty="0" smtClean="0"/>
              <a:t>Query cost is high and added to </a:t>
            </a:r>
            <a:r>
              <a:rPr lang="en-US" sz="1800" i="1" dirty="0" smtClean="0"/>
              <a:t>every </a:t>
            </a:r>
            <a:r>
              <a:rPr lang="en-US" sz="1800" dirty="0" smtClean="0"/>
              <a:t>operation (CPU-CPU)</a:t>
            </a:r>
          </a:p>
          <a:p>
            <a:r>
              <a:rPr lang="en-US" sz="2000" dirty="0" smtClean="0"/>
              <a:t>Explicit Interface – e.g. </a:t>
            </a:r>
            <a:r>
              <a:rPr lang="en-US" sz="2000" dirty="0" err="1" smtClean="0"/>
              <a:t>MPI_CUDA_Send</a:t>
            </a:r>
            <a:r>
              <a:rPr lang="en-US" sz="2000" dirty="0" smtClean="0"/>
              <a:t>(…), overloading</a:t>
            </a:r>
          </a:p>
          <a:p>
            <a:r>
              <a:rPr lang="en-US" sz="2000" dirty="0" smtClean="0"/>
              <a:t>MPI </a:t>
            </a:r>
            <a:r>
              <a:rPr lang="en-US" sz="2000" dirty="0" err="1" smtClean="0"/>
              <a:t>Datatypes</a:t>
            </a:r>
            <a:r>
              <a:rPr lang="en-US" sz="2000" dirty="0" smtClean="0"/>
              <a:t> – Compatible with MPI </a:t>
            </a:r>
            <a:r>
              <a:rPr lang="en-US" sz="2000" i="1" dirty="0" smtClean="0"/>
              <a:t>and</a:t>
            </a:r>
            <a:r>
              <a:rPr lang="en-US" sz="2000" dirty="0" smtClean="0"/>
              <a:t> many accelerator models</a:t>
            </a:r>
          </a:p>
          <a:p>
            <a:endParaRPr lang="en-US" sz="1800" dirty="0"/>
          </a:p>
        </p:txBody>
      </p:sp>
      <p:sp>
        <p:nvSpPr>
          <p:cNvPr id="4" name="Slide Number Placeholder 3"/>
          <p:cNvSpPr>
            <a:spLocks noGrp="1"/>
          </p:cNvSpPr>
          <p:nvPr>
            <p:ph type="sldNum" idx="10"/>
          </p:nvPr>
        </p:nvSpPr>
        <p:spPr/>
        <p:txBody>
          <a:bodyPr/>
          <a:lstStyle/>
          <a:p>
            <a:fld id="{87034D8C-3CB4-402A-BC46-2AB14C0FE90A}" type="slidenum">
              <a:rPr lang="en-US" smtClean="0"/>
              <a:pPr/>
              <a:t>8</a:t>
            </a:fld>
            <a:endParaRPr lang="en-US"/>
          </a:p>
        </p:txBody>
      </p:sp>
      <p:sp>
        <p:nvSpPr>
          <p:cNvPr id="6" name="Rectangle 5"/>
          <p:cNvSpPr/>
          <p:nvPr/>
        </p:nvSpPr>
        <p:spPr bwMode="auto">
          <a:xfrm>
            <a:off x="5562600" y="1791732"/>
            <a:ext cx="1143000" cy="914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MPI </a:t>
            </a:r>
            <a:r>
              <a:rPr kumimoji="0" lang="en-US" sz="1800" b="0" i="0" u="none" strike="noStrike" cap="none" normalizeH="0" baseline="0" dirty="0" err="1" smtClean="0">
                <a:ln>
                  <a:noFill/>
                </a:ln>
                <a:solidFill>
                  <a:schemeClr val="tx1"/>
                </a:solidFill>
                <a:effectLst/>
                <a:latin typeface="Calibri" pitchFamily="34" charset="0"/>
              </a:rPr>
              <a:t>Datatype</a:t>
            </a:r>
            <a:endParaRPr kumimoji="0" lang="en-US" sz="1800" b="0" i="0" u="none" strike="noStrike" cap="none" normalizeH="0" baseline="0" dirty="0" smtClean="0">
              <a:ln>
                <a:noFill/>
              </a:ln>
              <a:solidFill>
                <a:schemeClr val="tx1"/>
              </a:solidFill>
              <a:effectLst/>
              <a:latin typeface="Calibri" pitchFamily="34" charset="0"/>
            </a:endParaRPr>
          </a:p>
        </p:txBody>
      </p:sp>
      <p:sp>
        <p:nvSpPr>
          <p:cNvPr id="9" name="TextBox 8"/>
          <p:cNvSpPr txBox="1"/>
          <p:nvPr/>
        </p:nvSpPr>
        <p:spPr>
          <a:xfrm>
            <a:off x="1203584" y="914400"/>
            <a:ext cx="3044924" cy="338554"/>
          </a:xfrm>
          <a:prstGeom prst="rect">
            <a:avLst/>
          </a:prstGeom>
          <a:noFill/>
        </p:spPr>
        <p:txBody>
          <a:bodyPr wrap="none" rtlCol="0">
            <a:spAutoFit/>
          </a:bodyPr>
          <a:lstStyle/>
          <a:p>
            <a:r>
              <a:rPr lang="en-US" sz="1600" dirty="0" smtClean="0"/>
              <a:t>MPI-ACC Interface Cost (CPU-CPU)</a:t>
            </a:r>
            <a:endParaRPr lang="en-US" sz="1600" dirty="0"/>
          </a:p>
        </p:txBody>
      </p:sp>
      <p:sp>
        <p:nvSpPr>
          <p:cNvPr id="12" name="Rounded Rectangle 11"/>
          <p:cNvSpPr/>
          <p:nvPr/>
        </p:nvSpPr>
        <p:spPr bwMode="auto">
          <a:xfrm>
            <a:off x="7086600" y="2057400"/>
            <a:ext cx="1524000" cy="3810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Calibri" pitchFamily="34" charset="0"/>
              </a:rPr>
              <a:t>CL_Context</a:t>
            </a:r>
            <a:endParaRPr kumimoji="0" lang="en-US" sz="1600" b="0" i="0" u="none" strike="noStrike" cap="none" normalizeH="0" baseline="0" dirty="0" smtClean="0">
              <a:ln>
                <a:noFill/>
              </a:ln>
              <a:solidFill>
                <a:schemeClr val="tx1"/>
              </a:solidFill>
              <a:effectLst/>
              <a:latin typeface="Calibri" pitchFamily="34" charset="0"/>
            </a:endParaRPr>
          </a:p>
        </p:txBody>
      </p:sp>
      <p:cxnSp>
        <p:nvCxnSpPr>
          <p:cNvPr id="14" name="Straight Arrow Connector 13"/>
          <p:cNvCxnSpPr>
            <a:stCxn id="12" idx="1"/>
            <a:endCxn id="6" idx="3"/>
          </p:cNvCxnSpPr>
          <p:nvPr/>
        </p:nvCxnSpPr>
        <p:spPr bwMode="auto">
          <a:xfrm rot="10800000" flipV="1">
            <a:off x="6705600" y="2247900"/>
            <a:ext cx="381000" cy="1032"/>
          </a:xfrm>
          <a:prstGeom prst="straightConnector1">
            <a:avLst/>
          </a:prstGeom>
          <a:ln>
            <a:solidFill>
              <a:schemeClr val="tx1">
                <a:lumMod val="50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bwMode="auto">
          <a:xfrm>
            <a:off x="7086600" y="2616200"/>
            <a:ext cx="1524000" cy="3810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Calibri" pitchFamily="34" charset="0"/>
              </a:rPr>
              <a:t>CL_Mem</a:t>
            </a:r>
            <a:endParaRPr kumimoji="0" lang="en-US" sz="1600" b="0" i="0" u="none" strike="noStrike" cap="none" normalizeH="0" baseline="0" dirty="0" smtClean="0">
              <a:ln>
                <a:noFill/>
              </a:ln>
              <a:solidFill>
                <a:schemeClr val="tx1"/>
              </a:solidFill>
              <a:effectLst/>
              <a:latin typeface="Calibri" pitchFamily="34" charset="0"/>
            </a:endParaRPr>
          </a:p>
        </p:txBody>
      </p:sp>
      <p:cxnSp>
        <p:nvCxnSpPr>
          <p:cNvPr id="16" name="Straight Arrow Connector 15"/>
          <p:cNvCxnSpPr>
            <a:stCxn id="15" idx="1"/>
            <a:endCxn id="6" idx="3"/>
          </p:cNvCxnSpPr>
          <p:nvPr/>
        </p:nvCxnSpPr>
        <p:spPr bwMode="auto">
          <a:xfrm rot="10800000">
            <a:off x="6705600" y="2248932"/>
            <a:ext cx="381000" cy="557768"/>
          </a:xfrm>
          <a:prstGeom prst="straightConnector1">
            <a:avLst/>
          </a:prstGeom>
          <a:ln>
            <a:solidFill>
              <a:schemeClr val="tx1">
                <a:lumMod val="50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bwMode="auto">
          <a:xfrm>
            <a:off x="7086600" y="3124200"/>
            <a:ext cx="1524000" cy="3810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Calibri" pitchFamily="34" charset="0"/>
              </a:rPr>
              <a:t>CL_Device_ID</a:t>
            </a:r>
            <a:endParaRPr kumimoji="0" lang="en-US" sz="1600" b="0" i="0" u="none" strike="noStrike" cap="none" normalizeH="0" baseline="0" dirty="0" smtClean="0">
              <a:ln>
                <a:noFill/>
              </a:ln>
              <a:solidFill>
                <a:schemeClr val="tx1"/>
              </a:solidFill>
              <a:effectLst/>
              <a:latin typeface="Calibri" pitchFamily="34" charset="0"/>
            </a:endParaRPr>
          </a:p>
        </p:txBody>
      </p:sp>
      <p:cxnSp>
        <p:nvCxnSpPr>
          <p:cNvPr id="21" name="Straight Arrow Connector 20"/>
          <p:cNvCxnSpPr>
            <a:stCxn id="20" idx="1"/>
            <a:endCxn id="6" idx="3"/>
          </p:cNvCxnSpPr>
          <p:nvPr/>
        </p:nvCxnSpPr>
        <p:spPr bwMode="auto">
          <a:xfrm rot="10800000">
            <a:off x="6705600" y="2248932"/>
            <a:ext cx="381000" cy="1065768"/>
          </a:xfrm>
          <a:prstGeom prst="straightConnector1">
            <a:avLst/>
          </a:prstGeom>
          <a:ln>
            <a:solidFill>
              <a:schemeClr val="tx1">
                <a:lumMod val="50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bwMode="auto">
          <a:xfrm>
            <a:off x="7086600" y="3657600"/>
            <a:ext cx="1524000" cy="3810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Calibri" pitchFamily="34" charset="0"/>
              </a:rPr>
              <a:t>CL_Cmd_queue</a:t>
            </a:r>
            <a:endParaRPr kumimoji="0" lang="en-US" sz="1600" b="0" i="0" u="none" strike="noStrike" cap="none" normalizeH="0" baseline="0" dirty="0" smtClean="0">
              <a:ln>
                <a:noFill/>
              </a:ln>
              <a:solidFill>
                <a:schemeClr val="tx1"/>
              </a:solidFill>
              <a:effectLst/>
              <a:latin typeface="Calibri" pitchFamily="34" charset="0"/>
            </a:endParaRPr>
          </a:p>
        </p:txBody>
      </p:sp>
      <p:cxnSp>
        <p:nvCxnSpPr>
          <p:cNvPr id="23" name="Straight Arrow Connector 22"/>
          <p:cNvCxnSpPr>
            <a:stCxn id="22" idx="1"/>
            <a:endCxn id="6" idx="3"/>
          </p:cNvCxnSpPr>
          <p:nvPr/>
        </p:nvCxnSpPr>
        <p:spPr bwMode="auto">
          <a:xfrm rot="10800000">
            <a:off x="6705600" y="2248932"/>
            <a:ext cx="381000" cy="1599168"/>
          </a:xfrm>
          <a:prstGeom prst="straightConnector1">
            <a:avLst/>
          </a:prstGeom>
          <a:ln>
            <a:solidFill>
              <a:schemeClr val="tx1">
                <a:lumMod val="50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261180" y="1143000"/>
            <a:ext cx="1120820" cy="369332"/>
          </a:xfrm>
          <a:prstGeom prst="rect">
            <a:avLst/>
          </a:prstGeom>
          <a:noFill/>
        </p:spPr>
        <p:txBody>
          <a:bodyPr wrap="none" rtlCol="0">
            <a:spAutoFit/>
          </a:bodyPr>
          <a:lstStyle/>
          <a:p>
            <a:r>
              <a:rPr lang="en-US" dirty="0" smtClean="0"/>
              <a:t>Attributes</a:t>
            </a:r>
            <a:endParaRPr lang="en-US" dirty="0"/>
          </a:p>
        </p:txBody>
      </p:sp>
      <p:sp>
        <p:nvSpPr>
          <p:cNvPr id="17" name="Rounded Rectangle 16"/>
          <p:cNvSpPr/>
          <p:nvPr/>
        </p:nvSpPr>
        <p:spPr bwMode="auto">
          <a:xfrm>
            <a:off x="7086600" y="1524000"/>
            <a:ext cx="1524000" cy="3810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rPr>
              <a:t>BUFTYPE=OCL</a:t>
            </a:r>
          </a:p>
        </p:txBody>
      </p:sp>
      <p:cxnSp>
        <p:nvCxnSpPr>
          <p:cNvPr id="18" name="Straight Arrow Connector 17"/>
          <p:cNvCxnSpPr>
            <a:stCxn id="17" idx="1"/>
            <a:endCxn id="6" idx="3"/>
          </p:cNvCxnSpPr>
          <p:nvPr/>
        </p:nvCxnSpPr>
        <p:spPr bwMode="auto">
          <a:xfrm rot="10800000" flipV="1">
            <a:off x="6705600" y="1714500"/>
            <a:ext cx="381000" cy="534432"/>
          </a:xfrm>
          <a:prstGeom prst="straightConnector1">
            <a:avLst/>
          </a:prstGeom>
          <a:ln>
            <a:solidFill>
              <a:schemeClr val="tx1">
                <a:lumMod val="50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MPI-ACC: Integrated, Optimized Data Movement</a:t>
            </a:r>
            <a:endParaRPr lang="en-US" dirty="0"/>
          </a:p>
        </p:txBody>
      </p:sp>
      <p:sp>
        <p:nvSpPr>
          <p:cNvPr id="3" name="Content Placeholder 2"/>
          <p:cNvSpPr>
            <a:spLocks noGrp="1"/>
          </p:cNvSpPr>
          <p:nvPr>
            <p:ph idx="1"/>
          </p:nvPr>
        </p:nvSpPr>
        <p:spPr>
          <a:xfrm>
            <a:off x="457200" y="1143000"/>
            <a:ext cx="8229600" cy="5334000"/>
          </a:xfrm>
        </p:spPr>
        <p:txBody>
          <a:bodyPr/>
          <a:lstStyle/>
          <a:p>
            <a:r>
              <a:rPr lang="en-US" dirty="0" smtClean="0"/>
              <a:t>Use MPI for </a:t>
            </a:r>
            <a:r>
              <a:rPr lang="en-US" i="1" dirty="0" smtClean="0"/>
              <a:t>all</a:t>
            </a:r>
            <a:r>
              <a:rPr lang="en-US" dirty="0" smtClean="0"/>
              <a:t> data movement</a:t>
            </a:r>
          </a:p>
          <a:p>
            <a:pPr lvl="1"/>
            <a:r>
              <a:rPr lang="en-US" dirty="0" smtClean="0"/>
              <a:t>Support multiple accelerators and </a:t>
            </a:r>
            <a:r>
              <a:rPr lang="en-US" dirty="0" err="1" smtClean="0"/>
              <a:t>prog</a:t>
            </a:r>
            <a:r>
              <a:rPr lang="en-US" dirty="0" smtClean="0"/>
              <a:t>. models (CUDA, </a:t>
            </a:r>
            <a:r>
              <a:rPr lang="en-US" dirty="0" err="1" smtClean="0"/>
              <a:t>OpenCL</a:t>
            </a:r>
            <a:r>
              <a:rPr lang="en-US" dirty="0" smtClean="0"/>
              <a:t>, …)</a:t>
            </a:r>
          </a:p>
          <a:p>
            <a:pPr lvl="1"/>
            <a:r>
              <a:rPr lang="en-US" dirty="0" smtClean="0"/>
              <a:t>Allow application to portably leverage system-specific optimizations</a:t>
            </a:r>
          </a:p>
          <a:p>
            <a:endParaRPr lang="en-US" sz="800" i="1" dirty="0" smtClean="0"/>
          </a:p>
          <a:p>
            <a:r>
              <a:rPr lang="en-US" i="1" dirty="0" smtClean="0"/>
              <a:t>Inter</a:t>
            </a:r>
            <a:r>
              <a:rPr lang="en-US" dirty="0" smtClean="0"/>
              <a:t>-node data movement [</a:t>
            </a:r>
            <a:r>
              <a:rPr lang="en-US" dirty="0" err="1" smtClean="0"/>
              <a:t>Aji</a:t>
            </a:r>
            <a:r>
              <a:rPr lang="en-US" dirty="0" smtClean="0"/>
              <a:t> HPCC’12]</a:t>
            </a:r>
          </a:p>
          <a:p>
            <a:pPr lvl="1"/>
            <a:r>
              <a:rPr lang="en-US" dirty="0" smtClean="0"/>
              <a:t>Pipelining: Fully utilize PCIe and network links</a:t>
            </a:r>
          </a:p>
          <a:p>
            <a:pPr lvl="1"/>
            <a:r>
              <a:rPr lang="en-US" dirty="0" smtClean="0"/>
              <a:t>GPU direct (CUDA): Multi-device pinning eliminates data copying</a:t>
            </a:r>
          </a:p>
          <a:p>
            <a:pPr lvl="1"/>
            <a:r>
              <a:rPr lang="en-US" dirty="0" smtClean="0"/>
              <a:t>Handle caching (</a:t>
            </a:r>
            <a:r>
              <a:rPr lang="en-US" dirty="0" err="1" smtClean="0"/>
              <a:t>OpenCL</a:t>
            </a:r>
            <a:r>
              <a:rPr lang="en-US" dirty="0" smtClean="0"/>
              <a:t>): Avoid expensive command queue creation</a:t>
            </a:r>
          </a:p>
          <a:p>
            <a:endParaRPr lang="en-US" sz="800" i="1" dirty="0" smtClean="0"/>
          </a:p>
          <a:p>
            <a:r>
              <a:rPr lang="en-US" i="1" dirty="0" smtClean="0"/>
              <a:t>Intra</a:t>
            </a:r>
            <a:r>
              <a:rPr lang="en-US" dirty="0" smtClean="0"/>
              <a:t>-node data movement</a:t>
            </a:r>
          </a:p>
          <a:p>
            <a:pPr lvl="1"/>
            <a:r>
              <a:rPr lang="en-US" dirty="0" smtClean="0"/>
              <a:t>Shared memory protocol [</a:t>
            </a:r>
            <a:r>
              <a:rPr lang="en-US" dirty="0" err="1" smtClean="0"/>
              <a:t>Ji</a:t>
            </a:r>
            <a:r>
              <a:rPr lang="en-US" dirty="0" smtClean="0"/>
              <a:t> ASHES’12]</a:t>
            </a:r>
          </a:p>
          <a:p>
            <a:pPr lvl="2"/>
            <a:r>
              <a:rPr lang="en-US" dirty="0" smtClean="0"/>
              <a:t>Sender and receiver drive independent DMA transfers</a:t>
            </a:r>
          </a:p>
          <a:p>
            <a:pPr lvl="1"/>
            <a:r>
              <a:rPr lang="en-US" dirty="0" smtClean="0"/>
              <a:t>Direct </a:t>
            </a:r>
            <a:r>
              <a:rPr lang="en-US" smtClean="0"/>
              <a:t>DMA protocol </a:t>
            </a:r>
            <a:r>
              <a:rPr lang="en-US" dirty="0" smtClean="0"/>
              <a:t>[</a:t>
            </a:r>
            <a:r>
              <a:rPr lang="en-US" dirty="0" err="1" smtClean="0"/>
              <a:t>Ji</a:t>
            </a:r>
            <a:r>
              <a:rPr lang="en-US" dirty="0" smtClean="0"/>
              <a:t> HPCC’12]</a:t>
            </a:r>
          </a:p>
          <a:p>
            <a:pPr lvl="2"/>
            <a:r>
              <a:rPr lang="en-US" dirty="0" smtClean="0"/>
              <a:t>GPU-GPU DMA transfer (CUDA IPC)</a:t>
            </a:r>
          </a:p>
          <a:p>
            <a:pPr lvl="1"/>
            <a:r>
              <a:rPr lang="en-US" dirty="0" smtClean="0"/>
              <a:t>Both protocols needed, PCIe limitations serialize DMA across I/O hubs</a:t>
            </a:r>
          </a:p>
          <a:p>
            <a:endParaRPr lang="en-US" dirty="0"/>
          </a:p>
        </p:txBody>
      </p:sp>
      <p:sp>
        <p:nvSpPr>
          <p:cNvPr id="4" name="Slide Number Placeholder 3"/>
          <p:cNvSpPr>
            <a:spLocks noGrp="1"/>
          </p:cNvSpPr>
          <p:nvPr>
            <p:ph type="sldNum" sz="quarter" idx="12"/>
          </p:nvPr>
        </p:nvSpPr>
        <p:spPr/>
        <p:txBody>
          <a:bodyPr/>
          <a:lstStyle/>
          <a:p>
            <a:fld id="{87034D8C-3CB4-402A-BC46-2AB14C0FE90A}"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ue_2007">
  <a:themeElements>
    <a:clrScheme name="Custom 7">
      <a:dk1>
        <a:srgbClr val="616161"/>
      </a:dk1>
      <a:lt1>
        <a:srgbClr val="FFFFFF"/>
      </a:lt1>
      <a:dk2>
        <a:srgbClr val="1F497D"/>
      </a:dk2>
      <a:lt2>
        <a:srgbClr val="D2D2D2"/>
      </a:lt2>
      <a:accent1>
        <a:srgbClr val="A6C4DE"/>
      </a:accent1>
      <a:accent2>
        <a:srgbClr val="D8AC28"/>
      </a:accent2>
      <a:accent3>
        <a:srgbClr val="A22B38"/>
      </a:accent3>
      <a:accent4>
        <a:srgbClr val="7AB800"/>
      </a:accent4>
      <a:accent5>
        <a:srgbClr val="9D7D9E"/>
      </a:accent5>
      <a:accent6>
        <a:srgbClr val="BF5C28"/>
      </a:accent6>
      <a:hlink>
        <a:srgbClr val="4D8ABE"/>
      </a:hlink>
      <a:folHlink>
        <a:srgbClr val="4D8ABE"/>
      </a:folHlink>
    </a:clrScheme>
    <a:fontScheme name="Blue design">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lue design 1">
        <a:dk1>
          <a:srgbClr val="616161"/>
        </a:dk1>
        <a:lt1>
          <a:srgbClr val="FFFFFF"/>
        </a:lt1>
        <a:dk2>
          <a:srgbClr val="1F497D"/>
        </a:dk2>
        <a:lt2>
          <a:srgbClr val="D2D2D2"/>
        </a:lt2>
        <a:accent1>
          <a:srgbClr val="5C0426"/>
        </a:accent1>
        <a:accent2>
          <a:srgbClr val="9D7D9E"/>
        </a:accent2>
        <a:accent3>
          <a:srgbClr val="FFFFFF"/>
        </a:accent3>
        <a:accent4>
          <a:srgbClr val="525252"/>
        </a:accent4>
        <a:accent5>
          <a:srgbClr val="B5AAAC"/>
        </a:accent5>
        <a:accent6>
          <a:srgbClr val="8E718F"/>
        </a:accent6>
        <a:hlink>
          <a:srgbClr val="253D51"/>
        </a:hlink>
        <a:folHlink>
          <a:srgbClr val="0D204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Custom 11">
      <a:dk1>
        <a:srgbClr val="616161"/>
      </a:dk1>
      <a:lt1>
        <a:sysClr val="window" lastClr="FFFFFF"/>
      </a:lt1>
      <a:dk2>
        <a:srgbClr val="1F497D"/>
      </a:dk2>
      <a:lt2>
        <a:srgbClr val="D2D2D2"/>
      </a:lt2>
      <a:accent1>
        <a:srgbClr val="A6C4DE"/>
      </a:accent1>
      <a:accent2>
        <a:srgbClr val="D8AC28"/>
      </a:accent2>
      <a:accent3>
        <a:srgbClr val="A22B38"/>
      </a:accent3>
      <a:accent4>
        <a:srgbClr val="7AB800"/>
      </a:accent4>
      <a:accent5>
        <a:srgbClr val="4B7D9E"/>
      </a:accent5>
      <a:accent6>
        <a:srgbClr val="BF5C28"/>
      </a:accent6>
      <a:hlink>
        <a:srgbClr val="4D8ABE"/>
      </a:hlink>
      <a:folHlink>
        <a:srgbClr val="4D8A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blue_2007.potx</Template>
  <TotalTime>2112</TotalTime>
  <Words>1512</Words>
  <Application>Microsoft Macintosh PowerPoint</Application>
  <PresentationFormat>On-screen Show (4:3)</PresentationFormat>
  <Paragraphs>278</Paragraphs>
  <Slides>26</Slides>
  <Notes>2</Notes>
  <HiddenSlides>0</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blue_2007</vt:lpstr>
      <vt:lpstr>Efficient Intranode Communication in GPU-Accelerated Systems</vt:lpstr>
      <vt:lpstr>Fields using GPU Accelerators at Argonne</vt:lpstr>
      <vt:lpstr>GPU-Based Supercomputers</vt:lpstr>
      <vt:lpstr>GPU-Accelerated High Performance Computing</vt:lpstr>
      <vt:lpstr>Heterogeneity and Intra-node GPU-GPU Xfers</vt:lpstr>
      <vt:lpstr>MPI-ACC: Programmability and Performance</vt:lpstr>
      <vt:lpstr>Current MPI+GPU Programming</vt:lpstr>
      <vt:lpstr>MPI-ACC Interface: Passing GPU Buffers to MPI</vt:lpstr>
      <vt:lpstr>MPI-ACC: Integrated, Optimized Data Movement</vt:lpstr>
      <vt:lpstr>Integrated Support for User-Defined Datatypes</vt:lpstr>
      <vt:lpstr>Intranode Communication in MPICH2 (Nemesis)</vt:lpstr>
      <vt:lpstr>Non-integrated Intranode Communication</vt:lpstr>
      <vt:lpstr>Performance Potential: Intranode Bandwidth</vt:lpstr>
      <vt:lpstr>Eliminating Extra Copies</vt:lpstr>
      <vt:lpstr>Copying Data Between Host and Device</vt:lpstr>
      <vt:lpstr>Large Message Transport Protocol</vt:lpstr>
      <vt:lpstr>Extending LMT Protocol to Accelerators</vt:lpstr>
      <vt:lpstr>Experimental Evaluation</vt:lpstr>
      <vt:lpstr>Eager Parameters: Message Queue Element Size and Eager/LMT Threshold</vt:lpstr>
      <vt:lpstr>LMT Parameter: Shared Ring Buffer Unit Size</vt:lpstr>
      <vt:lpstr>Latency &amp; Bandwidth Improvement</vt:lpstr>
      <vt:lpstr>Application Performance: Stencil2D Kernel</vt:lpstr>
      <vt:lpstr>Conclusions</vt:lpstr>
      <vt:lpstr>Slide 24</vt:lpstr>
      <vt:lpstr>Slide 25</vt:lpstr>
      <vt:lpstr>Host-side Memcpy Bandwidth</vt:lpstr>
    </vt:vector>
  </TitlesOfParts>
  <Manager/>
  <Company>Argonne National Laboratory</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LANS Seminar Talk</dc:title>
  <dc:subject/>
  <dc:creator>James Dinan</dc:creator>
  <cp:keywords/>
  <dc:description/>
  <cp:lastModifiedBy>guestadmin</cp:lastModifiedBy>
  <cp:revision>245</cp:revision>
  <dcterms:created xsi:type="dcterms:W3CDTF">2012-05-27T02:52:21Z</dcterms:created>
  <dcterms:modified xsi:type="dcterms:W3CDTF">2012-05-27T03:02:39Z</dcterms:modified>
  <cp:category/>
</cp:coreProperties>
</file>