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16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17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Default Extension="pdf" ContentType="application/pd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56" r:id="rId2"/>
    <p:sldId id="323" r:id="rId3"/>
    <p:sldId id="306" r:id="rId4"/>
    <p:sldId id="308" r:id="rId5"/>
    <p:sldId id="315" r:id="rId6"/>
    <p:sldId id="309" r:id="rId7"/>
    <p:sldId id="310" r:id="rId8"/>
    <p:sldId id="317" r:id="rId9"/>
    <p:sldId id="311" r:id="rId10"/>
    <p:sldId id="312" r:id="rId11"/>
    <p:sldId id="320" r:id="rId12"/>
    <p:sldId id="318" r:id="rId13"/>
    <p:sldId id="313" r:id="rId14"/>
    <p:sldId id="314" r:id="rId15"/>
    <p:sldId id="282" r:id="rId16"/>
    <p:sldId id="305" r:id="rId17"/>
    <p:sldId id="321" r:id="rId18"/>
    <p:sldId id="322" r:id="rId19"/>
    <p:sldId id="31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21660" autoAdjust="0"/>
    <p:restoredTop sz="86458" autoAdjust="0"/>
  </p:normalViewPr>
  <p:slideViewPr>
    <p:cSldViewPr>
      <p:cViewPr varScale="1">
        <p:scale>
          <a:sx n="89" d="100"/>
          <a:sy n="89" d="100"/>
        </p:scale>
        <p:origin x="-49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slide footer_blue_646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613775"/>
            <a:ext cx="914400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 descr="slide header_646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286000" y="0"/>
            <a:ext cx="9144000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952999" y="152400"/>
            <a:ext cx="1903413" cy="3048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B18B65-4CBA-DB46-9D73-AD0C58E7BE22}" type="datetime1">
              <a:rPr lang="en-US" smtClean="0"/>
              <a:pPr/>
              <a:t>9/20/11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762000" y="8610601"/>
            <a:ext cx="5486400" cy="228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Go to ”Insert (View) | Header and Footer" to add your organization, sponsor, meeting name here; then, click "Apply to All"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6324599" y="8685213"/>
            <a:ext cx="531813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A05E24-A365-DF40-BF27-0C4D1E380F5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269693-4B73-3F4B-BE08-27CE2957F7EB}" type="datetime1">
              <a:rPr lang="en-US" smtClean="0"/>
              <a:pPr/>
              <a:t>9/20/11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Go to ”Insert (View) | Header and Footer" to add your organization, sponsor, meeting name here; then, click "Apply to All"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1A7F71-A600-874B-8C52-75C3F91F2D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85838" y="1671638"/>
            <a:ext cx="7696200" cy="1069975"/>
          </a:xfrm>
        </p:spPr>
        <p:txBody>
          <a:bodyPr/>
          <a:lstStyle>
            <a:lvl1pPr>
              <a:defRPr sz="3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85838" y="312578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3079" name="Picture 7" descr="title header_Blue_646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7" descr="doe_black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4963" y="6456363"/>
            <a:ext cx="960437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8" descr="title footer_Blue_646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794500"/>
            <a:ext cx="9144000" cy="6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155F7B-9C0A-0B4E-8A63-3E426153177C}" type="datetime1">
              <a:rPr lang="en-US" smtClean="0"/>
              <a:pPr/>
              <a:t>9/20/11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Go to ”Insert (View) | Header and Footer" to add your organization, sponsor, meeting name here; then, click "Apply to All"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sz="2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A681E4-6596-A544-82FC-E67BCE55E877}" type="datetime1">
              <a:rPr lang="en-US" smtClean="0"/>
              <a:pPr/>
              <a:t>9/20/11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Go to ”Insert (View) | Header and Footer" to add your organization, sponsor, meeting name here; then, click "Apply to All"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694613" cy="6080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90600"/>
            <a:ext cx="8228013" cy="25574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00463"/>
            <a:ext cx="8228013" cy="25574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48FC22-3DAF-3B4E-AE3F-6113BF592B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4EBEF8-AA9F-3240-B6BA-D470F51683CA}" type="datetime1">
              <a:rPr lang="en-US" smtClean="0"/>
              <a:pPr/>
              <a:t>9/20/11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Go to ”Insert (View) | Header and Footer" to add your organization, sponsor, meeting name here; then, click "Apply to All"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3000" b="1" cap="none" baseline="0"/>
            </a:lvl1pPr>
          </a:lstStyle>
          <a:p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A24F376-380F-4F43-B40D-127D595B9104}" type="datetime1">
              <a:rPr lang="en-US" smtClean="0"/>
              <a:pPr/>
              <a:t>9/20/11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Go to ”Insert (View) | Header and Footer" to add your organization, sponsor, meeting name here; then, click "Apply to All"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076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076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 u="none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32AE0F-AA2A-1C48-A88B-2E72029DECA4}" type="datetime1">
              <a:rPr lang="en-US" smtClean="0"/>
              <a:pPr/>
              <a:t>9/20/11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Go to ”Insert (View) | Header and Footer" to add your organization, sponsor, meeting name here; then, click "Apply to All"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50F714-18F8-3F4B-AD72-C8221F5C154E}" type="datetime1">
              <a:rPr lang="en-US" smtClean="0"/>
              <a:pPr/>
              <a:t>9/20/11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Go to ”Insert (View) | Header and Footer" to add your organization, sponsor, meeting name here; then, click "Apply to All"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C8AE45-5AB5-F04F-BDC5-FE6DC48E0A0C}" type="datetime1">
              <a:rPr lang="en-US" smtClean="0"/>
              <a:pPr/>
              <a:t>9/20/11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Go to ”Insert (View) | Header and Footer" to add your organization, sponsor, meeting name here; then, click "Apply to All"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C7531D-2238-6543-938D-B3237130B1AD}" type="datetime1">
              <a:rPr lang="en-US" smtClean="0"/>
              <a:pPr/>
              <a:t>9/20/11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Go to ”Insert (View) | Header and Footer" to add your organization, sponsor, meeting name here; then, click "Apply to All"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479550"/>
          </a:xfrm>
        </p:spPr>
        <p:txBody>
          <a:bodyPr anchor="t"/>
          <a:lstStyle>
            <a:lvl1pPr algn="l">
              <a:defRPr sz="26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52601"/>
            <a:ext cx="3008313" cy="4419600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13C915-4855-0B49-B63A-F9D62B3014CD}" type="datetime1">
              <a:rPr lang="en-US" smtClean="0"/>
              <a:pPr/>
              <a:t>9/20/11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Go to ”Insert (View) | Header and Footer" to add your organization, sponsor, meeting name here; then, click "Apply to All"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A85A98-D041-1A48-8981-4E70C8B76B60}" type="datetime1">
              <a:rPr lang="en-US" smtClean="0"/>
              <a:pPr/>
              <a:t>9/20/11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Go to ”Insert (View) | Header and Footer" to add your organization, sponsor, meeting name here; then, click "Apply to All"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5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5" descr="slide footer_blue_646.jp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324600"/>
            <a:ext cx="914400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94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10400" y="6572250"/>
            <a:ext cx="13716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fld id="{BAD65ADE-7CC6-C14D-8C86-B3F14AF61B2C}" type="datetime1">
              <a:rPr lang="en-US" smtClean="0"/>
              <a:pPr/>
              <a:t>9/20/11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7225" y="6307138"/>
            <a:ext cx="594201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r>
              <a:rPr lang="en-US" smtClean="0"/>
              <a:t>Go to ”Insert (View) | Header and Footer" to add your organization, sponsor, meeting name here; then, click "Apply to All"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0600" y="6489700"/>
            <a:ext cx="3841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31" name="Picture 7" descr="slide header_646.jpg"/>
          <p:cNvPicPr>
            <a:picLocks noChangeAspect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9144000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Char char="•"/>
        <a:defRPr sz="18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Char char="–"/>
        <a:defRPr sz="18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8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df"/><Relationship Id="rId3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df"/><Relationship Id="rId3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Non-Collective Communicator</a:t>
            </a:r>
            <a:br>
              <a:rPr lang="en-US" dirty="0" smtClean="0"/>
            </a:br>
            <a:r>
              <a:rPr lang="en-US" dirty="0" smtClean="0"/>
              <a:t>Creation in MPI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985838" y="3125788"/>
            <a:ext cx="7396162" cy="2132012"/>
          </a:xfrm>
        </p:spPr>
        <p:txBody>
          <a:bodyPr/>
          <a:lstStyle/>
          <a:p>
            <a:r>
              <a:rPr lang="en-US" sz="2400" dirty="0" smtClean="0"/>
              <a:t>James Dinan</a:t>
            </a:r>
            <a:r>
              <a:rPr lang="en-US" sz="2400" baseline="30000" dirty="0" smtClean="0"/>
              <a:t>1</a:t>
            </a:r>
            <a:r>
              <a:rPr lang="en-US" sz="2400" dirty="0" smtClean="0"/>
              <a:t>, </a:t>
            </a:r>
            <a:r>
              <a:rPr lang="en-US" sz="2400" dirty="0" err="1" smtClean="0"/>
              <a:t>Sriram</a:t>
            </a:r>
            <a:r>
              <a:rPr lang="en-US" sz="2400" dirty="0" smtClean="0"/>
              <a:t> Krishnamoorthy</a:t>
            </a:r>
            <a:r>
              <a:rPr lang="en-US" baseline="30000" dirty="0" smtClean="0"/>
              <a:t>2</a:t>
            </a:r>
            <a:r>
              <a:rPr lang="en-US" sz="2400" dirty="0" smtClean="0"/>
              <a:t>, </a:t>
            </a:r>
            <a:r>
              <a:rPr lang="en-US" sz="2400" dirty="0" err="1" smtClean="0"/>
              <a:t>Pavan</a:t>
            </a:r>
            <a:r>
              <a:rPr lang="en-US" sz="2400" dirty="0" smtClean="0"/>
              <a:t> Balaji</a:t>
            </a:r>
            <a:r>
              <a:rPr lang="en-US" baseline="30000" dirty="0" smtClean="0"/>
              <a:t>1</a:t>
            </a:r>
            <a:r>
              <a:rPr lang="en-US" sz="2400" dirty="0" smtClean="0"/>
              <a:t>,</a:t>
            </a:r>
            <a:br>
              <a:rPr lang="en-US" sz="2400" dirty="0" smtClean="0"/>
            </a:br>
            <a:r>
              <a:rPr lang="en-US" sz="2400" dirty="0" smtClean="0"/>
              <a:t>Jeff Hammond</a:t>
            </a:r>
            <a:r>
              <a:rPr lang="en-US" baseline="30000" dirty="0" smtClean="0"/>
              <a:t>1</a:t>
            </a:r>
            <a:r>
              <a:rPr lang="en-US" sz="2400" dirty="0" smtClean="0"/>
              <a:t>, </a:t>
            </a:r>
            <a:r>
              <a:rPr lang="en-US" sz="2400" dirty="0" err="1" smtClean="0"/>
              <a:t>Manojkumar</a:t>
            </a:r>
            <a:r>
              <a:rPr lang="en-US" sz="2400" dirty="0" smtClean="0"/>
              <a:t> Krishnan</a:t>
            </a:r>
            <a:r>
              <a:rPr lang="en-US" baseline="30000" dirty="0" smtClean="0"/>
              <a:t>2</a:t>
            </a:r>
            <a:r>
              <a:rPr lang="en-US" sz="2400" dirty="0" smtClean="0"/>
              <a:t>, </a:t>
            </a:r>
            <a:r>
              <a:rPr lang="en-US" sz="2400" dirty="0" err="1" smtClean="0"/>
              <a:t>Vinod</a:t>
            </a:r>
            <a:r>
              <a:rPr lang="en-US" sz="2400" dirty="0" smtClean="0"/>
              <a:t> Tipparaju</a:t>
            </a:r>
            <a:r>
              <a:rPr lang="en-US" baseline="30000" dirty="0" smtClean="0"/>
              <a:t>2</a:t>
            </a:r>
            <a:r>
              <a:rPr lang="en-US" sz="2400" dirty="0" smtClean="0"/>
              <a:t>, and </a:t>
            </a:r>
            <a:r>
              <a:rPr lang="en-US" sz="2400" dirty="0" err="1" smtClean="0"/>
              <a:t>Abhinav</a:t>
            </a:r>
            <a:r>
              <a:rPr lang="en-US" sz="2400" dirty="0" smtClean="0"/>
              <a:t> Vishnu</a:t>
            </a:r>
            <a:r>
              <a:rPr lang="en-US" baseline="30000" dirty="0" smtClean="0"/>
              <a:t>2</a:t>
            </a:r>
          </a:p>
          <a:p>
            <a:endParaRPr lang="en-US" sz="2400" baseline="30000" dirty="0" smtClean="0"/>
          </a:p>
          <a:p>
            <a:r>
              <a:rPr lang="en-US" baseline="30000" dirty="0" smtClean="0"/>
              <a:t>1</a:t>
            </a:r>
            <a:r>
              <a:rPr lang="en-US" dirty="0" smtClean="0"/>
              <a:t> Argonne National Laboratory</a:t>
            </a:r>
          </a:p>
          <a:p>
            <a:r>
              <a:rPr lang="en-US" baseline="30000" dirty="0" smtClean="0"/>
              <a:t>2</a:t>
            </a:r>
            <a:r>
              <a:rPr lang="en-US" dirty="0" smtClean="0"/>
              <a:t> Pacific Northwest National Laboratory</a:t>
            </a:r>
          </a:p>
          <a:p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Study: Markov Chain Monte Carlo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Dynamical nucleation theory</a:t>
            </a:r>
            <a:br>
              <a:rPr lang="en-US" dirty="0" smtClean="0"/>
            </a:br>
            <a:r>
              <a:rPr lang="en-US" dirty="0" smtClean="0"/>
              <a:t>Monte Carlo (DNTMC)</a:t>
            </a:r>
          </a:p>
          <a:p>
            <a:pPr lvl="1"/>
            <a:r>
              <a:rPr lang="en-US" dirty="0" smtClean="0"/>
              <a:t>Part of </a:t>
            </a:r>
            <a:r>
              <a:rPr lang="en-US" dirty="0" err="1" smtClean="0"/>
              <a:t>NWChem</a:t>
            </a:r>
            <a:endParaRPr lang="en-US" dirty="0" smtClean="0"/>
          </a:p>
          <a:p>
            <a:pPr lvl="1"/>
            <a:r>
              <a:rPr lang="en-US" dirty="0" smtClean="0"/>
              <a:t>Markov chain Monte Carlo</a:t>
            </a:r>
            <a:endParaRPr lang="en-US" sz="800" dirty="0" smtClean="0"/>
          </a:p>
          <a:p>
            <a:endParaRPr lang="en-US" sz="1000" dirty="0" smtClean="0"/>
          </a:p>
          <a:p>
            <a:r>
              <a:rPr lang="en-US" dirty="0" smtClean="0"/>
              <a:t>Multiple levels of parallelism</a:t>
            </a:r>
          </a:p>
          <a:p>
            <a:pPr lvl="1"/>
            <a:r>
              <a:rPr lang="en-US" dirty="0" smtClean="0"/>
              <a:t>Multi-node “Walker” groups</a:t>
            </a:r>
          </a:p>
          <a:p>
            <a:pPr lvl="1"/>
            <a:r>
              <a:rPr lang="en-US" dirty="0" smtClean="0"/>
              <a:t>Walker: </a:t>
            </a:r>
            <a:r>
              <a:rPr lang="en-US" i="1" dirty="0" smtClean="0"/>
              <a:t>N</a:t>
            </a:r>
            <a:r>
              <a:rPr lang="en-US" dirty="0" smtClean="0"/>
              <a:t> random samples</a:t>
            </a:r>
          </a:p>
          <a:p>
            <a:pPr lvl="1"/>
            <a:r>
              <a:rPr lang="en-US" dirty="0" smtClean="0"/>
              <a:t>Concurrent, sequential traversals</a:t>
            </a:r>
            <a:endParaRPr lang="en-US" sz="800" dirty="0" smtClean="0"/>
          </a:p>
          <a:p>
            <a:endParaRPr lang="en-US" sz="1000" dirty="0" smtClean="0"/>
          </a:p>
          <a:p>
            <a:r>
              <a:rPr lang="en-US" dirty="0" smtClean="0"/>
              <a:t>Load imbalance</a:t>
            </a:r>
          </a:p>
          <a:p>
            <a:pPr lvl="1"/>
            <a:r>
              <a:rPr lang="en-US" dirty="0" smtClean="0"/>
              <a:t>Sample computation (energy calculation) time is irregular</a:t>
            </a:r>
          </a:p>
          <a:p>
            <a:pPr lvl="1"/>
            <a:r>
              <a:rPr lang="en-US" dirty="0" smtClean="0"/>
              <a:t>Sample can be rejected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0" y="1433240"/>
            <a:ext cx="3926114" cy="2757032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br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5954852" y="4191000"/>
            <a:ext cx="2884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T L </a:t>
            </a:r>
            <a:r>
              <a:rPr lang="en-US" sz="1000" dirty="0" err="1" smtClean="0"/>
              <a:t>Windus</a:t>
            </a:r>
            <a:r>
              <a:rPr lang="en-US" sz="1000" dirty="0" smtClean="0"/>
              <a:t> </a:t>
            </a:r>
            <a:r>
              <a:rPr lang="en-US" sz="1000" i="1" dirty="0" smtClean="0"/>
              <a:t>et al</a:t>
            </a:r>
            <a:r>
              <a:rPr lang="en-US" sz="1000" dirty="0" smtClean="0"/>
              <a:t> 2008 </a:t>
            </a:r>
            <a:r>
              <a:rPr lang="en-US" sz="1000" i="1" dirty="0" smtClean="0"/>
              <a:t>J. Phys.: Conf. Ser.</a:t>
            </a:r>
            <a:r>
              <a:rPr lang="en-US" sz="1000" dirty="0" smtClean="0"/>
              <a:t> </a:t>
            </a:r>
            <a:r>
              <a:rPr lang="en-US" sz="1000" b="1" dirty="0" smtClean="0"/>
              <a:t>125</a:t>
            </a:r>
            <a:r>
              <a:rPr lang="en-US" sz="1000" dirty="0" smtClean="0"/>
              <a:t> 012017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MCMC Load Balancing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05800" cy="4830763"/>
          </a:xfrm>
        </p:spPr>
        <p:txBody>
          <a:bodyPr/>
          <a:lstStyle/>
          <a:p>
            <a:r>
              <a:rPr lang="en-US" dirty="0" smtClean="0"/>
              <a:t>Inner parallelism is malleable</a:t>
            </a:r>
          </a:p>
          <a:p>
            <a:pPr lvl="1"/>
            <a:r>
              <a:rPr lang="en-US" dirty="0" smtClean="0"/>
              <a:t>Group computation scales as nodes added to walker group</a:t>
            </a:r>
          </a:p>
          <a:p>
            <a:endParaRPr lang="en-US" dirty="0" smtClean="0"/>
          </a:p>
          <a:p>
            <a:r>
              <a:rPr lang="en-US" dirty="0" smtClean="0"/>
              <a:t>Regroup idle processes with active groups</a:t>
            </a:r>
          </a:p>
          <a:p>
            <a:endParaRPr lang="en-US" dirty="0" smtClean="0"/>
          </a:p>
          <a:p>
            <a:r>
              <a:rPr lang="en-US" dirty="0" smtClean="0"/>
              <a:t>Preliminary results:</a:t>
            </a:r>
          </a:p>
          <a:p>
            <a:pPr lvl="1"/>
            <a:r>
              <a:rPr lang="en-US" dirty="0" smtClean="0"/>
              <a:t>30% decrease in total application execution time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876800" y="1371600"/>
          <a:ext cx="3886200" cy="289560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388620"/>
                <a:gridCol w="388620"/>
                <a:gridCol w="388620"/>
                <a:gridCol w="388620"/>
                <a:gridCol w="388620"/>
                <a:gridCol w="388620"/>
                <a:gridCol w="388620"/>
                <a:gridCol w="388620"/>
                <a:gridCol w="388620"/>
                <a:gridCol w="388620"/>
              </a:tblGrid>
              <a:tr h="23722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0</a:t>
                      </a:r>
                      <a:endParaRPr lang="en-US" sz="1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4</a:t>
                      </a:r>
                      <a:endParaRPr lang="en-US" sz="1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8</a:t>
                      </a:r>
                      <a:endParaRPr lang="en-US" sz="1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12</a:t>
                      </a:r>
                      <a:endParaRPr lang="en-US" sz="1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…</a:t>
                      </a:r>
                      <a:endParaRPr lang="en-US" sz="1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32</a:t>
                      </a:r>
                      <a:endParaRPr lang="en-US" sz="1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36</a:t>
                      </a:r>
                      <a:endParaRPr lang="en-US" sz="1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40</a:t>
                      </a:r>
                      <a:endParaRPr lang="en-US" sz="1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44</a:t>
                      </a:r>
                      <a:endParaRPr lang="en-US" sz="1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…</a:t>
                      </a:r>
                      <a:endParaRPr lang="en-US" sz="1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0962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0962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0962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0962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0962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0962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0962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0962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0962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0962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0962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0962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MCMC Benchmark Kernel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MPI-only benchmark</a:t>
            </a:r>
          </a:p>
          <a:p>
            <a:endParaRPr lang="en-US" sz="800" dirty="0" smtClean="0"/>
          </a:p>
          <a:p>
            <a:r>
              <a:rPr lang="en-US" dirty="0" smtClean="0"/>
              <a:t>“Walker” groups</a:t>
            </a:r>
          </a:p>
          <a:p>
            <a:pPr lvl="1"/>
            <a:r>
              <a:rPr lang="en-US" dirty="0" smtClean="0"/>
              <a:t>Initial group size: G = 4</a:t>
            </a:r>
          </a:p>
          <a:p>
            <a:endParaRPr lang="en-US" sz="800" dirty="0" smtClean="0"/>
          </a:p>
          <a:p>
            <a:r>
              <a:rPr lang="en-US" dirty="0" smtClean="0"/>
              <a:t>Simple work distribution</a:t>
            </a:r>
          </a:p>
          <a:p>
            <a:pPr lvl="1"/>
            <a:r>
              <a:rPr lang="en-US" dirty="0" smtClean="0"/>
              <a:t>Samples: S = (leader % 32) * 10,000</a:t>
            </a:r>
          </a:p>
          <a:p>
            <a:pPr lvl="1"/>
            <a:r>
              <a:rPr lang="en-US" dirty="0" smtClean="0"/>
              <a:t>Sample time: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s</a:t>
            </a:r>
            <a:r>
              <a:rPr lang="en-US" dirty="0" smtClean="0"/>
              <a:t> = 100 ms / |G|</a:t>
            </a:r>
          </a:p>
          <a:p>
            <a:pPr lvl="1"/>
            <a:r>
              <a:rPr lang="en-US" dirty="0" smtClean="0"/>
              <a:t>Weak scaling benchmark</a:t>
            </a:r>
          </a:p>
          <a:p>
            <a:endParaRPr lang="en-US" sz="800" dirty="0" smtClean="0"/>
          </a:p>
          <a:p>
            <a:r>
              <a:rPr lang="en-US" dirty="0" smtClean="0"/>
              <a:t>Load balancing</a:t>
            </a:r>
          </a:p>
          <a:p>
            <a:pPr lvl="1"/>
            <a:r>
              <a:rPr lang="en-US" dirty="0" smtClean="0"/>
              <a:t>Join right when idle</a:t>
            </a:r>
          </a:p>
          <a:p>
            <a:pPr lvl="1"/>
            <a:r>
              <a:rPr lang="en-US" dirty="0" smtClean="0"/>
              <a:t>Asynchronous: Check for merge request after each work unit</a:t>
            </a:r>
          </a:p>
          <a:p>
            <a:pPr lvl="1"/>
            <a:r>
              <a:rPr lang="en-US" dirty="0" smtClean="0"/>
              <a:t>Synchronous: Collectively regroup every </a:t>
            </a:r>
            <a:r>
              <a:rPr lang="en-US" i="1" dirty="0" err="1" smtClean="0"/>
              <a:t>i</a:t>
            </a:r>
            <a:r>
              <a:rPr lang="en-US" dirty="0" smtClean="0"/>
              <a:t> samples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Evaluation: Load Balancing Benchmark Results</a:t>
            </a:r>
            <a:endParaRPr lang="en-US" dirty="0"/>
          </a:p>
        </p:txBody>
      </p:sp>
      <p:pic>
        <p:nvPicPr>
          <p:cNvPr id="5" name="Content Placeholder 4" descr="bgp-mcmc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l="-18143" r="-18143"/>
              <a:stretch>
                <a:fillRect/>
              </a:stretch>
            </p:blipFill>
          </mc:Choice>
          <mc:Fallback>
            <p:blipFill>
              <a:blip r:embed="rId3"/>
              <a:srcRect l="-18143" r="-18143"/>
              <a:stretch>
                <a:fillRect/>
              </a:stretch>
            </p:blipFill>
          </mc:Fallback>
        </mc:AlternateContent>
        <p:spPr/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MPI Extensions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Eliminate </a:t>
            </a:r>
            <a:r>
              <a:rPr lang="en-US" dirty="0" err="1" smtClean="0"/>
              <a:t>O(log</a:t>
            </a:r>
            <a:r>
              <a:rPr lang="en-US" dirty="0" smtClean="0"/>
              <a:t> </a:t>
            </a:r>
            <a:r>
              <a:rPr lang="en-US" dirty="0" err="1" smtClean="0"/>
              <a:t>g</a:t>
            </a:r>
            <a:r>
              <a:rPr lang="en-US" dirty="0" smtClean="0"/>
              <a:t>) factor by</a:t>
            </a:r>
            <a:br>
              <a:rPr lang="en-US" dirty="0" smtClean="0"/>
            </a:br>
            <a:r>
              <a:rPr lang="en-US" dirty="0" smtClean="0"/>
              <a:t>direct implementation</a:t>
            </a:r>
          </a:p>
          <a:p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Multicommunicator</a:t>
            </a:r>
          </a:p>
          <a:p>
            <a:pPr lvl="1"/>
            <a:r>
              <a:rPr lang="en-US" dirty="0" smtClean="0"/>
              <a:t>Multiple remote groups</a:t>
            </a:r>
          </a:p>
          <a:p>
            <a:pPr lvl="1"/>
            <a:r>
              <a:rPr lang="en-US" dirty="0" smtClean="0"/>
              <a:t>Flatten into an intercommunicator</a:t>
            </a:r>
            <a:endParaRPr lang="en-US" baseline="0" dirty="0" smtClean="0"/>
          </a:p>
          <a:p>
            <a:endParaRPr lang="en-US" baseline="0" dirty="0" smtClean="0"/>
          </a:p>
          <a:p>
            <a:pPr marL="457200" lvl="0" indent="-457200">
              <a:buFont typeface="+mj-lt"/>
              <a:buAutoNum type="arabicPeriod"/>
            </a:pPr>
            <a:r>
              <a:rPr lang="en-US" dirty="0" smtClean="0"/>
              <a:t>MPI_Group_comm_create(MPI_Comm in, </a:t>
            </a:r>
            <a:r>
              <a:rPr lang="en-US" dirty="0" err="1" smtClean="0"/>
              <a:t>MPI_Group</a:t>
            </a:r>
            <a:r>
              <a:rPr lang="en-US" dirty="0" smtClean="0"/>
              <a:t> </a:t>
            </a:r>
            <a:r>
              <a:rPr lang="en-US" dirty="0" err="1" smtClean="0"/>
              <a:t>grp</a:t>
            </a:r>
            <a:r>
              <a:rPr lang="en-US" dirty="0" smtClean="0"/>
              <a:t>, 	</a:t>
            </a:r>
            <a:r>
              <a:rPr lang="en-US" dirty="0" err="1" smtClean="0"/>
              <a:t>int</a:t>
            </a:r>
            <a:r>
              <a:rPr lang="en-US" dirty="0" smtClean="0"/>
              <a:t> tag, </a:t>
            </a:r>
            <a:r>
              <a:rPr lang="en-US" dirty="0" err="1" smtClean="0"/>
              <a:t>MPI_Comm</a:t>
            </a:r>
            <a:r>
              <a:rPr lang="en-US" dirty="0" smtClean="0"/>
              <a:t> *out)</a:t>
            </a:r>
          </a:p>
          <a:p>
            <a:pPr lvl="1"/>
            <a:r>
              <a:rPr lang="en-US" dirty="0" smtClean="0"/>
              <a:t>Tag allows for safe communication and distinction of calls</a:t>
            </a:r>
          </a:p>
          <a:p>
            <a:pPr lvl="1"/>
            <a:r>
              <a:rPr lang="en-US" dirty="0" smtClean="0"/>
              <a:t>Available in MPICH2 (MPIX), used by GA</a:t>
            </a:r>
          </a:p>
          <a:p>
            <a:pPr lvl="1"/>
            <a:r>
              <a:rPr lang="en-US" dirty="0" smtClean="0"/>
              <a:t>Proposed for MPI-3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97500" y="1405466"/>
          <a:ext cx="1181100" cy="203200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295275"/>
                <a:gridCol w="295275"/>
                <a:gridCol w="295275"/>
                <a:gridCol w="295275"/>
              </a:tblGrid>
              <a:tr h="2540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073900" y="1261533"/>
          <a:ext cx="1181100" cy="101600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295275"/>
                <a:gridCol w="295275"/>
                <a:gridCol w="295275"/>
                <a:gridCol w="295275"/>
              </a:tblGrid>
              <a:tr h="2540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 bwMode="auto">
          <a:xfrm rot="5400000" flipH="1" flipV="1">
            <a:off x="6502400" y="1833033"/>
            <a:ext cx="609600" cy="533400"/>
          </a:xfrm>
          <a:prstGeom prst="straightConnector1">
            <a:avLst/>
          </a:prstGeom>
          <a:noFill/>
          <a:ln w="34925" cap="flat" cmpd="sng" algn="ctr">
            <a:solidFill>
              <a:srgbClr val="61616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8" name="Rectangle 7"/>
          <p:cNvSpPr/>
          <p:nvPr/>
        </p:nvSpPr>
        <p:spPr bwMode="auto">
          <a:xfrm>
            <a:off x="5359400" y="1227665"/>
            <a:ext cx="2946400" cy="2353735"/>
          </a:xfrm>
          <a:prstGeom prst="rect">
            <a:avLst/>
          </a:prstGeom>
          <a:noFill/>
          <a:ln w="38100" cap="flat" cmpd="sng" algn="ctr">
            <a:solidFill>
              <a:srgbClr val="61616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88000" y="880533"/>
            <a:ext cx="66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Local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188200" y="892201"/>
            <a:ext cx="916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Remote</a:t>
            </a: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7073900" y="2531533"/>
          <a:ext cx="1181100" cy="101600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295275"/>
                <a:gridCol w="295275"/>
                <a:gridCol w="295275"/>
                <a:gridCol w="295275"/>
              </a:tblGrid>
              <a:tr h="2540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3" name="Straight Arrow Connector 12"/>
          <p:cNvCxnSpPr/>
          <p:nvPr/>
        </p:nvCxnSpPr>
        <p:spPr bwMode="auto">
          <a:xfrm rot="16200000" flipH="1">
            <a:off x="6502400" y="2442633"/>
            <a:ext cx="609600" cy="533400"/>
          </a:xfrm>
          <a:prstGeom prst="straightConnector1">
            <a:avLst/>
          </a:prstGeom>
          <a:noFill/>
          <a:ln w="34925" cap="flat" cmpd="sng" algn="ctr">
            <a:solidFill>
              <a:srgbClr val="61616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Algorithm for non-collective communicator creation</a:t>
            </a:r>
          </a:p>
          <a:p>
            <a:pPr lvl="1"/>
            <a:r>
              <a:rPr lang="en-US" dirty="0" smtClean="0"/>
              <a:t>Recursive intercommunicator creation and merging</a:t>
            </a:r>
          </a:p>
          <a:p>
            <a:pPr lvl="1"/>
            <a:r>
              <a:rPr lang="en-US" dirty="0" smtClean="0"/>
              <a:t>Benefits:</a:t>
            </a:r>
          </a:p>
          <a:p>
            <a:pPr lvl="2"/>
            <a:r>
              <a:rPr lang="en-US" dirty="0" smtClean="0"/>
              <a:t>Support for GA groups</a:t>
            </a:r>
          </a:p>
          <a:p>
            <a:pPr lvl="2"/>
            <a:r>
              <a:rPr lang="en-US" dirty="0" smtClean="0"/>
              <a:t>Lower overhead for small communicators</a:t>
            </a:r>
          </a:p>
          <a:p>
            <a:pPr lvl="2"/>
            <a:r>
              <a:rPr lang="en-US" dirty="0" smtClean="0"/>
              <a:t>Recovering from failures</a:t>
            </a:r>
          </a:p>
          <a:p>
            <a:pPr lvl="2"/>
            <a:r>
              <a:rPr lang="en-US" dirty="0" smtClean="0"/>
              <a:t>Load balancing (MCMC benchmark)</a:t>
            </a:r>
          </a:p>
          <a:p>
            <a:pPr lvl="1"/>
            <a:endParaRPr lang="en-US" sz="800" dirty="0" smtClean="0"/>
          </a:p>
          <a:p>
            <a:r>
              <a:rPr lang="en-US" dirty="0" smtClean="0"/>
              <a:t>Cost is high, proposed extension to MPI</a:t>
            </a:r>
          </a:p>
          <a:p>
            <a:pPr lvl="1"/>
            <a:r>
              <a:rPr lang="en-US" dirty="0" smtClean="0"/>
              <a:t>Multicommunicators</a:t>
            </a:r>
          </a:p>
          <a:p>
            <a:pPr lvl="1"/>
            <a:r>
              <a:rPr lang="en-US" dirty="0" smtClean="0"/>
              <a:t>MPI_Group_comm_create(…)</a:t>
            </a:r>
          </a:p>
          <a:p>
            <a:pPr lvl="1"/>
            <a:endParaRPr lang="en-US" sz="800" dirty="0" smtClean="0"/>
          </a:p>
          <a:p>
            <a:pPr lvl="1">
              <a:buNone/>
            </a:pPr>
            <a:endParaRPr lang="en-US" dirty="0" smtClean="0"/>
          </a:p>
          <a:p>
            <a:pPr lvl="1" indent="-742950">
              <a:buNone/>
            </a:pPr>
            <a:r>
              <a:rPr lang="en-US" sz="2400" dirty="0" smtClean="0"/>
              <a:t>Contact: Jim </a:t>
            </a:r>
            <a:r>
              <a:rPr lang="en-US" sz="2400" dirty="0" err="1" smtClean="0"/>
              <a:t>Dinan</a:t>
            </a:r>
            <a:r>
              <a:rPr lang="en-US" sz="2400" dirty="0" smtClean="0"/>
              <a:t>  -- </a:t>
            </a:r>
            <a:r>
              <a:rPr lang="en-US" sz="2400" dirty="0" err="1" smtClean="0"/>
              <a:t>dinan@mcs.anl.gov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4294967295"/>
          </p:nvPr>
        </p:nvSpPr>
        <p:spPr>
          <a:xfrm>
            <a:off x="1371600" y="2743200"/>
            <a:ext cx="6400800" cy="1500187"/>
          </a:xfrm>
        </p:spPr>
        <p:txBody>
          <a:bodyPr/>
          <a:lstStyle/>
          <a:p>
            <a:pPr algn="ctr">
              <a:buNone/>
            </a:pPr>
            <a:r>
              <a:rPr lang="en-US" sz="3600" dirty="0" smtClean="0"/>
              <a:t>Additional Slides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Asynchronous Load Balancing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828800" y="1489046"/>
          <a:ext cx="5410200" cy="492154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541020"/>
                <a:gridCol w="541020"/>
                <a:gridCol w="541020"/>
                <a:gridCol w="541020"/>
                <a:gridCol w="541020"/>
                <a:gridCol w="541020"/>
                <a:gridCol w="541020"/>
                <a:gridCol w="541020"/>
                <a:gridCol w="541020"/>
                <a:gridCol w="541020"/>
              </a:tblGrid>
              <a:tr h="49215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0</a:t>
                      </a:r>
                      <a:endParaRPr lang="en-US" sz="1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4</a:t>
                      </a:r>
                      <a:endParaRPr lang="en-US" sz="1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8</a:t>
                      </a:r>
                      <a:endParaRPr lang="en-US" sz="1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12</a:t>
                      </a:r>
                      <a:endParaRPr lang="en-US" sz="1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…</a:t>
                      </a:r>
                      <a:endParaRPr lang="en-US" sz="1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32</a:t>
                      </a:r>
                      <a:endParaRPr lang="en-US" sz="1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36</a:t>
                      </a:r>
                      <a:endParaRPr lang="en-US" sz="1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40</a:t>
                      </a:r>
                      <a:endParaRPr lang="en-US" sz="1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44</a:t>
                      </a:r>
                      <a:endParaRPr lang="en-US" sz="1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…</a:t>
                      </a:r>
                      <a:endParaRPr lang="en-US" sz="1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 bwMode="auto">
          <a:xfrm>
            <a:off x="2438400" y="1981200"/>
            <a:ext cx="457200" cy="457200"/>
          </a:xfrm>
          <a:prstGeom prst="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2971800" y="1981200"/>
            <a:ext cx="457200" cy="457200"/>
          </a:xfrm>
          <a:prstGeom prst="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438400" y="2514600"/>
            <a:ext cx="457200" cy="201168"/>
          </a:xfrm>
          <a:prstGeom prst="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971800" y="2514600"/>
            <a:ext cx="457200" cy="457200"/>
          </a:xfrm>
          <a:prstGeom prst="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971800" y="3048000"/>
            <a:ext cx="457200" cy="457200"/>
          </a:xfrm>
          <a:prstGeom prst="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438400" y="2770632"/>
            <a:ext cx="457200" cy="201168"/>
          </a:xfrm>
          <a:prstGeom prst="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2438400" y="3048000"/>
            <a:ext cx="457200" cy="201168"/>
          </a:xfrm>
          <a:prstGeom prst="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971800" y="3581400"/>
            <a:ext cx="457200" cy="91440"/>
          </a:xfrm>
          <a:prstGeom prst="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2971800" y="3700467"/>
            <a:ext cx="457200" cy="91440"/>
          </a:xfrm>
          <a:prstGeom prst="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2971800" y="3818949"/>
            <a:ext cx="457200" cy="91440"/>
          </a:xfrm>
          <a:prstGeom prst="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2971800" y="3938406"/>
            <a:ext cx="457200" cy="91440"/>
          </a:xfrm>
          <a:prstGeom prst="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2971800" y="4133088"/>
            <a:ext cx="457200" cy="91440"/>
          </a:xfrm>
          <a:prstGeom prst="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3505200" y="1981200"/>
            <a:ext cx="457200" cy="457200"/>
          </a:xfrm>
          <a:prstGeom prst="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3505200" y="2514600"/>
            <a:ext cx="457200" cy="457200"/>
          </a:xfrm>
          <a:prstGeom prst="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3505200" y="3048000"/>
            <a:ext cx="457200" cy="457200"/>
          </a:xfrm>
          <a:prstGeom prst="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3505200" y="3586911"/>
            <a:ext cx="457200" cy="457200"/>
          </a:xfrm>
          <a:prstGeom prst="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3505200" y="4120311"/>
            <a:ext cx="457200" cy="457200"/>
          </a:xfrm>
          <a:prstGeom prst="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3505200" y="4638861"/>
            <a:ext cx="457200" cy="9144"/>
          </a:xfrm>
          <a:prstGeom prst="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3505200" y="4674852"/>
            <a:ext cx="457200" cy="9144"/>
          </a:xfrm>
          <a:prstGeom prst="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3505200" y="4748589"/>
            <a:ext cx="457200" cy="9144"/>
          </a:xfrm>
          <a:prstGeom prst="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3505200" y="4712721"/>
            <a:ext cx="457200" cy="9144"/>
          </a:xfrm>
          <a:prstGeom prst="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3505200" y="4791261"/>
            <a:ext cx="457200" cy="9144"/>
          </a:xfrm>
          <a:prstGeom prst="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3505200" y="4827252"/>
            <a:ext cx="457200" cy="9144"/>
          </a:xfrm>
          <a:prstGeom prst="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3505200" y="4900989"/>
            <a:ext cx="457200" cy="9144"/>
          </a:xfrm>
          <a:prstGeom prst="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3505200" y="4865121"/>
            <a:ext cx="457200" cy="9144"/>
          </a:xfrm>
          <a:prstGeom prst="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cxnSp>
        <p:nvCxnSpPr>
          <p:cNvPr id="64" name="Straight Arrow Connector 63"/>
          <p:cNvCxnSpPr/>
          <p:nvPr/>
        </p:nvCxnSpPr>
        <p:spPr bwMode="auto">
          <a:xfrm rot="16200000" flipH="1">
            <a:off x="2655430" y="3270078"/>
            <a:ext cx="262128" cy="257664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 bwMode="auto">
          <a:xfrm rot="16200000" flipH="1">
            <a:off x="3198168" y="4269432"/>
            <a:ext cx="262128" cy="257664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 bwMode="auto">
          <a:xfrm rot="16200000" flipH="1">
            <a:off x="2131368" y="2178504"/>
            <a:ext cx="262128" cy="257664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9" name="Rectangle 68"/>
          <p:cNvSpPr/>
          <p:nvPr/>
        </p:nvSpPr>
        <p:spPr bwMode="auto">
          <a:xfrm>
            <a:off x="5105400" y="1981200"/>
            <a:ext cx="457200" cy="457200"/>
          </a:xfrm>
          <a:prstGeom prst="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5638800" y="1981200"/>
            <a:ext cx="457200" cy="457200"/>
          </a:xfrm>
          <a:prstGeom prst="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5105400" y="2514600"/>
            <a:ext cx="457200" cy="201168"/>
          </a:xfrm>
          <a:prstGeom prst="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5638800" y="2514600"/>
            <a:ext cx="457200" cy="457200"/>
          </a:xfrm>
          <a:prstGeom prst="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5638800" y="3048000"/>
            <a:ext cx="457200" cy="457200"/>
          </a:xfrm>
          <a:prstGeom prst="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5105400" y="2770632"/>
            <a:ext cx="457200" cy="201168"/>
          </a:xfrm>
          <a:prstGeom prst="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5105400" y="3048000"/>
            <a:ext cx="457200" cy="201168"/>
          </a:xfrm>
          <a:prstGeom prst="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5638800" y="3581400"/>
            <a:ext cx="457200" cy="91440"/>
          </a:xfrm>
          <a:prstGeom prst="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5638800" y="3700467"/>
            <a:ext cx="457200" cy="91440"/>
          </a:xfrm>
          <a:prstGeom prst="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5638800" y="3818949"/>
            <a:ext cx="457200" cy="91440"/>
          </a:xfrm>
          <a:prstGeom prst="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5638800" y="3938406"/>
            <a:ext cx="457200" cy="91440"/>
          </a:xfrm>
          <a:prstGeom prst="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80" name="Rectangle 79"/>
          <p:cNvSpPr/>
          <p:nvPr/>
        </p:nvSpPr>
        <p:spPr bwMode="auto">
          <a:xfrm>
            <a:off x="5638800" y="4133088"/>
            <a:ext cx="457200" cy="91440"/>
          </a:xfrm>
          <a:prstGeom prst="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6172200" y="1981200"/>
            <a:ext cx="457200" cy="457200"/>
          </a:xfrm>
          <a:prstGeom prst="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82" name="Rectangle 81"/>
          <p:cNvSpPr/>
          <p:nvPr/>
        </p:nvSpPr>
        <p:spPr bwMode="auto">
          <a:xfrm>
            <a:off x="6172200" y="2514600"/>
            <a:ext cx="457200" cy="457200"/>
          </a:xfrm>
          <a:prstGeom prst="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6172200" y="3048000"/>
            <a:ext cx="457200" cy="457200"/>
          </a:xfrm>
          <a:prstGeom prst="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6172200" y="3586911"/>
            <a:ext cx="457200" cy="457200"/>
          </a:xfrm>
          <a:prstGeom prst="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85" name="Rectangle 84"/>
          <p:cNvSpPr/>
          <p:nvPr/>
        </p:nvSpPr>
        <p:spPr bwMode="auto">
          <a:xfrm>
            <a:off x="6172200" y="4120311"/>
            <a:ext cx="457200" cy="457200"/>
          </a:xfrm>
          <a:prstGeom prst="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86" name="Rectangle 85"/>
          <p:cNvSpPr/>
          <p:nvPr/>
        </p:nvSpPr>
        <p:spPr bwMode="auto">
          <a:xfrm>
            <a:off x="6172200" y="4638861"/>
            <a:ext cx="457200" cy="9144"/>
          </a:xfrm>
          <a:prstGeom prst="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87" name="Rectangle 86"/>
          <p:cNvSpPr/>
          <p:nvPr/>
        </p:nvSpPr>
        <p:spPr bwMode="auto">
          <a:xfrm>
            <a:off x="6172200" y="4674852"/>
            <a:ext cx="457200" cy="9144"/>
          </a:xfrm>
          <a:prstGeom prst="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6172200" y="4748589"/>
            <a:ext cx="457200" cy="9144"/>
          </a:xfrm>
          <a:prstGeom prst="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89" name="Rectangle 88"/>
          <p:cNvSpPr/>
          <p:nvPr/>
        </p:nvSpPr>
        <p:spPr bwMode="auto">
          <a:xfrm>
            <a:off x="6172200" y="4712721"/>
            <a:ext cx="457200" cy="9144"/>
          </a:xfrm>
          <a:prstGeom prst="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90" name="Rectangle 89"/>
          <p:cNvSpPr/>
          <p:nvPr/>
        </p:nvSpPr>
        <p:spPr bwMode="auto">
          <a:xfrm>
            <a:off x="6172200" y="4791261"/>
            <a:ext cx="457200" cy="9144"/>
          </a:xfrm>
          <a:prstGeom prst="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91" name="Rectangle 90"/>
          <p:cNvSpPr/>
          <p:nvPr/>
        </p:nvSpPr>
        <p:spPr bwMode="auto">
          <a:xfrm>
            <a:off x="6172200" y="4827252"/>
            <a:ext cx="457200" cy="9144"/>
          </a:xfrm>
          <a:prstGeom prst="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92" name="Rectangle 91"/>
          <p:cNvSpPr/>
          <p:nvPr/>
        </p:nvSpPr>
        <p:spPr bwMode="auto">
          <a:xfrm>
            <a:off x="6172200" y="4900989"/>
            <a:ext cx="457200" cy="9144"/>
          </a:xfrm>
          <a:prstGeom prst="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93" name="Rectangle 92"/>
          <p:cNvSpPr/>
          <p:nvPr/>
        </p:nvSpPr>
        <p:spPr bwMode="auto">
          <a:xfrm>
            <a:off x="6172200" y="4865121"/>
            <a:ext cx="457200" cy="9144"/>
          </a:xfrm>
          <a:prstGeom prst="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cxnSp>
        <p:nvCxnSpPr>
          <p:cNvPr id="94" name="Straight Arrow Connector 93"/>
          <p:cNvCxnSpPr/>
          <p:nvPr/>
        </p:nvCxnSpPr>
        <p:spPr bwMode="auto">
          <a:xfrm rot="16200000" flipH="1">
            <a:off x="5322430" y="3270078"/>
            <a:ext cx="262128" cy="257664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 bwMode="auto">
          <a:xfrm rot="16200000" flipH="1">
            <a:off x="5865168" y="4269432"/>
            <a:ext cx="262128" cy="257664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 bwMode="auto">
          <a:xfrm rot="16200000" flipH="1">
            <a:off x="4798368" y="2178504"/>
            <a:ext cx="262128" cy="257664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Collective Load Balancing (</a:t>
            </a:r>
            <a:r>
              <a:rPr lang="en-US" dirty="0" err="1" smtClean="0"/>
              <a:t>i</a:t>
            </a:r>
            <a:r>
              <a:rPr lang="en-US" dirty="0" smtClean="0"/>
              <a:t> = 2)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828800" y="1143000"/>
          <a:ext cx="5410200" cy="492154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541020"/>
                <a:gridCol w="541020"/>
                <a:gridCol w="541020"/>
                <a:gridCol w="541020"/>
                <a:gridCol w="541020"/>
                <a:gridCol w="541020"/>
                <a:gridCol w="541020"/>
                <a:gridCol w="541020"/>
                <a:gridCol w="541020"/>
                <a:gridCol w="541020"/>
              </a:tblGrid>
              <a:tr h="49215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0</a:t>
                      </a:r>
                      <a:endParaRPr lang="en-US" sz="1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4</a:t>
                      </a:r>
                      <a:endParaRPr lang="en-US" sz="1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8</a:t>
                      </a:r>
                      <a:endParaRPr lang="en-US" sz="1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12</a:t>
                      </a:r>
                      <a:endParaRPr lang="en-US" sz="1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…</a:t>
                      </a:r>
                      <a:endParaRPr lang="en-US" sz="1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32</a:t>
                      </a:r>
                      <a:endParaRPr lang="en-US" sz="1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36</a:t>
                      </a:r>
                      <a:endParaRPr lang="en-US" sz="1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40</a:t>
                      </a:r>
                      <a:endParaRPr lang="en-US" sz="1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44</a:t>
                      </a:r>
                      <a:endParaRPr lang="en-US" sz="1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…</a:t>
                      </a:r>
                      <a:endParaRPr lang="en-US" sz="1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 bwMode="auto">
          <a:xfrm>
            <a:off x="2438400" y="1635154"/>
            <a:ext cx="457200" cy="457200"/>
          </a:xfrm>
          <a:prstGeom prst="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2971800" y="1635154"/>
            <a:ext cx="457200" cy="457200"/>
          </a:xfrm>
          <a:prstGeom prst="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971800" y="2168554"/>
            <a:ext cx="457200" cy="457200"/>
          </a:xfrm>
          <a:prstGeom prst="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971800" y="2701954"/>
            <a:ext cx="457200" cy="457200"/>
          </a:xfrm>
          <a:prstGeom prst="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2438400" y="2701954"/>
            <a:ext cx="457200" cy="201168"/>
          </a:xfrm>
          <a:prstGeom prst="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971800" y="3768754"/>
            <a:ext cx="457200" cy="91440"/>
          </a:xfrm>
          <a:prstGeom prst="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2971800" y="3887821"/>
            <a:ext cx="457200" cy="91440"/>
          </a:xfrm>
          <a:prstGeom prst="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2971800" y="4853257"/>
            <a:ext cx="457200" cy="91440"/>
          </a:xfrm>
          <a:prstGeom prst="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2971800" y="4972714"/>
            <a:ext cx="457200" cy="91440"/>
          </a:xfrm>
          <a:prstGeom prst="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3505200" y="1635154"/>
            <a:ext cx="457200" cy="457200"/>
          </a:xfrm>
          <a:prstGeom prst="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3505200" y="2168554"/>
            <a:ext cx="457200" cy="457200"/>
          </a:xfrm>
          <a:prstGeom prst="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3505200" y="2701954"/>
            <a:ext cx="457200" cy="457200"/>
          </a:xfrm>
          <a:prstGeom prst="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3505200" y="4285878"/>
            <a:ext cx="457200" cy="457200"/>
          </a:xfrm>
          <a:prstGeom prst="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3505200" y="4841065"/>
            <a:ext cx="457200" cy="457200"/>
          </a:xfrm>
          <a:prstGeom prst="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2438400" y="2168554"/>
            <a:ext cx="457200" cy="457200"/>
          </a:xfrm>
          <a:prstGeom prst="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2438400" y="2957986"/>
            <a:ext cx="457200" cy="201168"/>
          </a:xfrm>
          <a:prstGeom prst="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cxnSp>
        <p:nvCxnSpPr>
          <p:cNvPr id="66" name="Straight Connector 65"/>
          <p:cNvCxnSpPr/>
          <p:nvPr/>
        </p:nvCxnSpPr>
        <p:spPr bwMode="auto">
          <a:xfrm>
            <a:off x="1905000" y="2653771"/>
            <a:ext cx="5257800" cy="158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8" name="Rectangle 97"/>
          <p:cNvSpPr/>
          <p:nvPr/>
        </p:nvSpPr>
        <p:spPr bwMode="auto">
          <a:xfrm>
            <a:off x="3505200" y="3235354"/>
            <a:ext cx="457200" cy="457200"/>
          </a:xfrm>
          <a:prstGeom prst="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99" name="Rectangle 98"/>
          <p:cNvSpPr/>
          <p:nvPr/>
        </p:nvSpPr>
        <p:spPr bwMode="auto">
          <a:xfrm>
            <a:off x="3505200" y="3768754"/>
            <a:ext cx="457200" cy="457200"/>
          </a:xfrm>
          <a:prstGeom prst="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00" name="Rectangle 99"/>
          <p:cNvSpPr/>
          <p:nvPr/>
        </p:nvSpPr>
        <p:spPr bwMode="auto">
          <a:xfrm>
            <a:off x="2971800" y="3235354"/>
            <a:ext cx="457200" cy="457200"/>
          </a:xfrm>
          <a:prstGeom prst="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cxnSp>
        <p:nvCxnSpPr>
          <p:cNvPr id="102" name="Straight Connector 101"/>
          <p:cNvCxnSpPr/>
          <p:nvPr/>
        </p:nvCxnSpPr>
        <p:spPr bwMode="auto">
          <a:xfrm>
            <a:off x="1905000" y="3731398"/>
            <a:ext cx="5257800" cy="158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 bwMode="auto">
          <a:xfrm>
            <a:off x="1905000" y="4796710"/>
            <a:ext cx="5257800" cy="158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28" name="Rectangle 127"/>
          <p:cNvSpPr/>
          <p:nvPr/>
        </p:nvSpPr>
        <p:spPr bwMode="auto">
          <a:xfrm>
            <a:off x="3505200" y="5368954"/>
            <a:ext cx="457200" cy="457200"/>
          </a:xfrm>
          <a:prstGeom prst="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cxnSp>
        <p:nvCxnSpPr>
          <p:cNvPr id="129" name="Straight Connector 128"/>
          <p:cNvCxnSpPr/>
          <p:nvPr/>
        </p:nvCxnSpPr>
        <p:spPr bwMode="auto">
          <a:xfrm>
            <a:off x="1905000" y="5863510"/>
            <a:ext cx="5257800" cy="158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30" name="Rectangle 129"/>
          <p:cNvSpPr/>
          <p:nvPr/>
        </p:nvSpPr>
        <p:spPr bwMode="auto">
          <a:xfrm>
            <a:off x="3505200" y="5935882"/>
            <a:ext cx="457200" cy="9144"/>
          </a:xfrm>
          <a:prstGeom prst="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31" name="Rectangle 130"/>
          <p:cNvSpPr/>
          <p:nvPr/>
        </p:nvSpPr>
        <p:spPr bwMode="auto">
          <a:xfrm>
            <a:off x="3505200" y="5971873"/>
            <a:ext cx="457200" cy="9144"/>
          </a:xfrm>
          <a:prstGeom prst="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32" name="Rectangle 131"/>
          <p:cNvSpPr/>
          <p:nvPr/>
        </p:nvSpPr>
        <p:spPr bwMode="auto">
          <a:xfrm>
            <a:off x="3505200" y="6045610"/>
            <a:ext cx="457200" cy="9144"/>
          </a:xfrm>
          <a:prstGeom prst="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33" name="Rectangle 132"/>
          <p:cNvSpPr/>
          <p:nvPr/>
        </p:nvSpPr>
        <p:spPr bwMode="auto">
          <a:xfrm>
            <a:off x="3505200" y="6009742"/>
            <a:ext cx="457200" cy="9144"/>
          </a:xfrm>
          <a:prstGeom prst="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34" name="Rectangle 133"/>
          <p:cNvSpPr/>
          <p:nvPr/>
        </p:nvSpPr>
        <p:spPr bwMode="auto">
          <a:xfrm>
            <a:off x="3505200" y="6088282"/>
            <a:ext cx="457200" cy="9144"/>
          </a:xfrm>
          <a:prstGeom prst="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35" name="Rectangle 134"/>
          <p:cNvSpPr/>
          <p:nvPr/>
        </p:nvSpPr>
        <p:spPr bwMode="auto">
          <a:xfrm>
            <a:off x="3505200" y="6124273"/>
            <a:ext cx="457200" cy="9144"/>
          </a:xfrm>
          <a:prstGeom prst="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38" name="Rectangle 137"/>
          <p:cNvSpPr/>
          <p:nvPr/>
        </p:nvSpPr>
        <p:spPr bwMode="auto">
          <a:xfrm>
            <a:off x="5105400" y="1628217"/>
            <a:ext cx="457200" cy="457200"/>
          </a:xfrm>
          <a:prstGeom prst="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39" name="Rectangle 138"/>
          <p:cNvSpPr/>
          <p:nvPr/>
        </p:nvSpPr>
        <p:spPr bwMode="auto">
          <a:xfrm>
            <a:off x="5638800" y="1628217"/>
            <a:ext cx="457200" cy="457200"/>
          </a:xfrm>
          <a:prstGeom prst="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40" name="Rectangle 139"/>
          <p:cNvSpPr/>
          <p:nvPr/>
        </p:nvSpPr>
        <p:spPr bwMode="auto">
          <a:xfrm>
            <a:off x="5638800" y="2161617"/>
            <a:ext cx="457200" cy="457200"/>
          </a:xfrm>
          <a:prstGeom prst="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41" name="Rectangle 140"/>
          <p:cNvSpPr/>
          <p:nvPr/>
        </p:nvSpPr>
        <p:spPr bwMode="auto">
          <a:xfrm>
            <a:off x="5638800" y="2695017"/>
            <a:ext cx="457200" cy="457200"/>
          </a:xfrm>
          <a:prstGeom prst="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42" name="Rectangle 141"/>
          <p:cNvSpPr/>
          <p:nvPr/>
        </p:nvSpPr>
        <p:spPr bwMode="auto">
          <a:xfrm>
            <a:off x="5105400" y="2695017"/>
            <a:ext cx="457200" cy="201168"/>
          </a:xfrm>
          <a:prstGeom prst="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43" name="Rectangle 142"/>
          <p:cNvSpPr/>
          <p:nvPr/>
        </p:nvSpPr>
        <p:spPr bwMode="auto">
          <a:xfrm>
            <a:off x="5638800" y="3761817"/>
            <a:ext cx="457200" cy="91440"/>
          </a:xfrm>
          <a:prstGeom prst="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44" name="Rectangle 143"/>
          <p:cNvSpPr/>
          <p:nvPr/>
        </p:nvSpPr>
        <p:spPr bwMode="auto">
          <a:xfrm>
            <a:off x="5638800" y="3880884"/>
            <a:ext cx="457200" cy="91440"/>
          </a:xfrm>
          <a:prstGeom prst="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45" name="Rectangle 144"/>
          <p:cNvSpPr/>
          <p:nvPr/>
        </p:nvSpPr>
        <p:spPr bwMode="auto">
          <a:xfrm>
            <a:off x="5638800" y="4846320"/>
            <a:ext cx="457200" cy="91440"/>
          </a:xfrm>
          <a:prstGeom prst="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46" name="Rectangle 145"/>
          <p:cNvSpPr/>
          <p:nvPr/>
        </p:nvSpPr>
        <p:spPr bwMode="auto">
          <a:xfrm>
            <a:off x="5638800" y="4965777"/>
            <a:ext cx="457200" cy="91440"/>
          </a:xfrm>
          <a:prstGeom prst="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47" name="Rectangle 146"/>
          <p:cNvSpPr/>
          <p:nvPr/>
        </p:nvSpPr>
        <p:spPr bwMode="auto">
          <a:xfrm>
            <a:off x="6172200" y="1628217"/>
            <a:ext cx="457200" cy="457200"/>
          </a:xfrm>
          <a:prstGeom prst="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48" name="Rectangle 147"/>
          <p:cNvSpPr/>
          <p:nvPr/>
        </p:nvSpPr>
        <p:spPr bwMode="auto">
          <a:xfrm>
            <a:off x="6172200" y="2161617"/>
            <a:ext cx="457200" cy="457200"/>
          </a:xfrm>
          <a:prstGeom prst="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49" name="Rectangle 148"/>
          <p:cNvSpPr/>
          <p:nvPr/>
        </p:nvSpPr>
        <p:spPr bwMode="auto">
          <a:xfrm>
            <a:off x="6172200" y="2695017"/>
            <a:ext cx="457200" cy="457200"/>
          </a:xfrm>
          <a:prstGeom prst="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50" name="Rectangle 149"/>
          <p:cNvSpPr/>
          <p:nvPr/>
        </p:nvSpPr>
        <p:spPr bwMode="auto">
          <a:xfrm>
            <a:off x="6172200" y="4278941"/>
            <a:ext cx="457200" cy="457200"/>
          </a:xfrm>
          <a:prstGeom prst="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51" name="Rectangle 150"/>
          <p:cNvSpPr/>
          <p:nvPr/>
        </p:nvSpPr>
        <p:spPr bwMode="auto">
          <a:xfrm>
            <a:off x="6172200" y="4834128"/>
            <a:ext cx="457200" cy="457200"/>
          </a:xfrm>
          <a:prstGeom prst="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52" name="Rectangle 151"/>
          <p:cNvSpPr/>
          <p:nvPr/>
        </p:nvSpPr>
        <p:spPr bwMode="auto">
          <a:xfrm>
            <a:off x="5105400" y="2161617"/>
            <a:ext cx="457200" cy="457200"/>
          </a:xfrm>
          <a:prstGeom prst="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53" name="Rectangle 152"/>
          <p:cNvSpPr/>
          <p:nvPr/>
        </p:nvSpPr>
        <p:spPr bwMode="auto">
          <a:xfrm>
            <a:off x="5105400" y="2951049"/>
            <a:ext cx="457200" cy="201168"/>
          </a:xfrm>
          <a:prstGeom prst="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54" name="Rectangle 153"/>
          <p:cNvSpPr/>
          <p:nvPr/>
        </p:nvSpPr>
        <p:spPr bwMode="auto">
          <a:xfrm>
            <a:off x="6172200" y="3228417"/>
            <a:ext cx="457200" cy="457200"/>
          </a:xfrm>
          <a:prstGeom prst="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55" name="Rectangle 154"/>
          <p:cNvSpPr/>
          <p:nvPr/>
        </p:nvSpPr>
        <p:spPr bwMode="auto">
          <a:xfrm>
            <a:off x="6172200" y="3761817"/>
            <a:ext cx="457200" cy="457200"/>
          </a:xfrm>
          <a:prstGeom prst="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56" name="Rectangle 155"/>
          <p:cNvSpPr/>
          <p:nvPr/>
        </p:nvSpPr>
        <p:spPr bwMode="auto">
          <a:xfrm>
            <a:off x="5638800" y="3228417"/>
            <a:ext cx="457200" cy="457200"/>
          </a:xfrm>
          <a:prstGeom prst="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57" name="Rectangle 156"/>
          <p:cNvSpPr/>
          <p:nvPr/>
        </p:nvSpPr>
        <p:spPr bwMode="auto">
          <a:xfrm>
            <a:off x="6172200" y="5362017"/>
            <a:ext cx="457200" cy="457200"/>
          </a:xfrm>
          <a:prstGeom prst="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58" name="Rectangle 157"/>
          <p:cNvSpPr/>
          <p:nvPr/>
        </p:nvSpPr>
        <p:spPr bwMode="auto">
          <a:xfrm>
            <a:off x="6172200" y="5928945"/>
            <a:ext cx="457200" cy="9144"/>
          </a:xfrm>
          <a:prstGeom prst="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59" name="Rectangle 158"/>
          <p:cNvSpPr/>
          <p:nvPr/>
        </p:nvSpPr>
        <p:spPr bwMode="auto">
          <a:xfrm>
            <a:off x="6172200" y="5964936"/>
            <a:ext cx="457200" cy="9144"/>
          </a:xfrm>
          <a:prstGeom prst="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60" name="Rectangle 159"/>
          <p:cNvSpPr/>
          <p:nvPr/>
        </p:nvSpPr>
        <p:spPr bwMode="auto">
          <a:xfrm>
            <a:off x="6172200" y="6038673"/>
            <a:ext cx="457200" cy="9144"/>
          </a:xfrm>
          <a:prstGeom prst="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61" name="Rectangle 160"/>
          <p:cNvSpPr/>
          <p:nvPr/>
        </p:nvSpPr>
        <p:spPr bwMode="auto">
          <a:xfrm>
            <a:off x="6172200" y="6002805"/>
            <a:ext cx="457200" cy="9144"/>
          </a:xfrm>
          <a:prstGeom prst="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62" name="Rectangle 161"/>
          <p:cNvSpPr/>
          <p:nvPr/>
        </p:nvSpPr>
        <p:spPr bwMode="auto">
          <a:xfrm>
            <a:off x="6172200" y="6081345"/>
            <a:ext cx="457200" cy="9144"/>
          </a:xfrm>
          <a:prstGeom prst="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63" name="Rectangle 162"/>
          <p:cNvSpPr/>
          <p:nvPr/>
        </p:nvSpPr>
        <p:spPr bwMode="auto">
          <a:xfrm>
            <a:off x="6172200" y="6117336"/>
            <a:ext cx="457200" cy="9144"/>
          </a:xfrm>
          <a:prstGeom prst="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cxnSp>
        <p:nvCxnSpPr>
          <p:cNvPr id="164" name="Straight Arrow Connector 163"/>
          <p:cNvCxnSpPr/>
          <p:nvPr/>
        </p:nvCxnSpPr>
        <p:spPr bwMode="auto">
          <a:xfrm rot="16200000" flipH="1">
            <a:off x="2131368" y="2330904"/>
            <a:ext cx="262128" cy="257664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5" name="Straight Arrow Connector 164"/>
          <p:cNvCxnSpPr/>
          <p:nvPr/>
        </p:nvCxnSpPr>
        <p:spPr bwMode="auto">
          <a:xfrm rot="16200000" flipH="1">
            <a:off x="2664768" y="3431232"/>
            <a:ext cx="262128" cy="257664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6" name="Straight Arrow Connector 165"/>
          <p:cNvCxnSpPr/>
          <p:nvPr/>
        </p:nvCxnSpPr>
        <p:spPr bwMode="auto">
          <a:xfrm rot="16200000" flipH="1">
            <a:off x="3198168" y="5564832"/>
            <a:ext cx="262128" cy="257664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9" name="Straight Arrow Connector 168"/>
          <p:cNvCxnSpPr/>
          <p:nvPr/>
        </p:nvCxnSpPr>
        <p:spPr bwMode="auto">
          <a:xfrm rot="16200000" flipH="1">
            <a:off x="4798368" y="2330904"/>
            <a:ext cx="262128" cy="257664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0" name="Straight Arrow Connector 169"/>
          <p:cNvCxnSpPr/>
          <p:nvPr/>
        </p:nvCxnSpPr>
        <p:spPr bwMode="auto">
          <a:xfrm rot="16200000" flipH="1">
            <a:off x="5331768" y="3431232"/>
            <a:ext cx="262128" cy="257664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1" name="Straight Arrow Connector 170"/>
          <p:cNvCxnSpPr/>
          <p:nvPr/>
        </p:nvCxnSpPr>
        <p:spPr bwMode="auto">
          <a:xfrm rot="16200000" flipH="1">
            <a:off x="5865168" y="5564832"/>
            <a:ext cx="262128" cy="257664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of Regrouping Operations on 8k Cores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518920"/>
          <a:ext cx="8229600" cy="434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Load Balancing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Average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Sandard</a:t>
                      </a:r>
                      <a:r>
                        <a:rPr lang="en-US" dirty="0" smtClean="0"/>
                        <a:t> Deviation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Asynch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14.38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Collective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Collective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Collective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Collective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Collective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Collective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Collective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Collective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Non-collective communicator creation</a:t>
            </a:r>
          </a:p>
          <a:p>
            <a:pPr marL="688975" lvl="1" indent="-288925"/>
            <a:r>
              <a:rPr lang="en-US" dirty="0" smtClean="0"/>
              <a:t>Result of Global Arrays/ARMCI on MPI one-sided work</a:t>
            </a:r>
          </a:p>
          <a:p>
            <a:pPr marL="688975" lvl="1" indent="-288925"/>
            <a:r>
              <a:rPr lang="en-US" dirty="0" smtClean="0"/>
              <a:t>GA/ARMCI flexible process groups</a:t>
            </a:r>
          </a:p>
          <a:p>
            <a:pPr marL="1089025" lvl="2" indent="-288925"/>
            <a:r>
              <a:rPr lang="en-US" dirty="0" smtClean="0"/>
              <a:t>Believed impossible to support on MPI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Case study: MCMC Load Balancing</a:t>
            </a:r>
          </a:p>
          <a:p>
            <a:pPr marL="688975" lvl="1" indent="-288925"/>
            <a:r>
              <a:rPr lang="en-US" dirty="0" smtClean="0"/>
              <a:t>Dynamical nucleation theory Monte Carlo application</a:t>
            </a:r>
          </a:p>
          <a:p>
            <a:pPr marL="688975" lvl="1" indent="-288925"/>
            <a:r>
              <a:rPr lang="en-US" dirty="0" smtClean="0"/>
              <a:t>Malleable multi-level parallel load balancing work</a:t>
            </a:r>
          </a:p>
          <a:p>
            <a:pPr marL="688975" lvl="1" indent="-288925"/>
            <a:r>
              <a:rPr lang="en-US" dirty="0" smtClean="0"/>
              <a:t>Collaborators: </a:t>
            </a:r>
            <a:r>
              <a:rPr lang="en-US" dirty="0" err="1" smtClean="0"/>
              <a:t>Humayun</a:t>
            </a:r>
            <a:r>
              <a:rPr lang="en-US" dirty="0" smtClean="0"/>
              <a:t> Arafat, P. </a:t>
            </a:r>
            <a:r>
              <a:rPr lang="en-US" dirty="0" err="1" smtClean="0"/>
              <a:t>Sadayappan</a:t>
            </a:r>
            <a:r>
              <a:rPr lang="en-US" dirty="0" smtClean="0"/>
              <a:t> (OSU),</a:t>
            </a:r>
            <a:br>
              <a:rPr lang="en-US" dirty="0" smtClean="0"/>
            </a:br>
            <a:r>
              <a:rPr lang="en-US" dirty="0" err="1" smtClean="0"/>
              <a:t>Sriram</a:t>
            </a:r>
            <a:r>
              <a:rPr lang="en-US" dirty="0" smtClean="0"/>
              <a:t> </a:t>
            </a:r>
            <a:r>
              <a:rPr lang="en-US" dirty="0" err="1" smtClean="0"/>
              <a:t>Krishnamoorthy</a:t>
            </a:r>
            <a:r>
              <a:rPr lang="en-US" dirty="0" smtClean="0"/>
              <a:t> (PNNL), Theresa </a:t>
            </a:r>
            <a:r>
              <a:rPr lang="en-US" dirty="0" err="1" smtClean="0"/>
              <a:t>Windus</a:t>
            </a:r>
            <a:r>
              <a:rPr lang="en-US" dirty="0" smtClean="0"/>
              <a:t> (ISU)</a:t>
            </a:r>
          </a:p>
          <a:p>
            <a:pPr marL="857250" lvl="1" indent="-45720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MPI Communicators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Core concept in MPI:</a:t>
            </a:r>
          </a:p>
          <a:p>
            <a:pPr lvl="1"/>
            <a:r>
              <a:rPr lang="en-US" dirty="0" smtClean="0"/>
              <a:t>All communication is encapsulated within a communicator</a:t>
            </a:r>
          </a:p>
          <a:p>
            <a:pPr lvl="1"/>
            <a:r>
              <a:rPr lang="en-US" dirty="0" smtClean="0"/>
              <a:t>Enables libraries that doesn’t interfere with application</a:t>
            </a:r>
          </a:p>
          <a:p>
            <a:endParaRPr lang="en-US" dirty="0" smtClean="0"/>
          </a:p>
          <a:p>
            <a:r>
              <a:rPr lang="en-US" dirty="0" smtClean="0"/>
              <a:t>Two types of communicators</a:t>
            </a:r>
          </a:p>
          <a:p>
            <a:pPr lvl="1"/>
            <a:r>
              <a:rPr lang="en-US" b="1" i="1" dirty="0" err="1" smtClean="0"/>
              <a:t>Intra</a:t>
            </a:r>
            <a:r>
              <a:rPr lang="en-US" dirty="0" err="1" smtClean="0"/>
              <a:t>communicator</a:t>
            </a:r>
            <a:r>
              <a:rPr lang="en-US" dirty="0" smtClean="0"/>
              <a:t> – Communicate within one group</a:t>
            </a:r>
          </a:p>
          <a:p>
            <a:pPr lvl="1"/>
            <a:r>
              <a:rPr lang="en-US" b="1" i="1" dirty="0" smtClean="0"/>
              <a:t>Inter</a:t>
            </a:r>
            <a:r>
              <a:rPr lang="en-US" dirty="0" smtClean="0"/>
              <a:t>communicator – Communicate between two groups</a:t>
            </a:r>
          </a:p>
          <a:p>
            <a:endParaRPr lang="en-US" dirty="0" smtClean="0"/>
          </a:p>
          <a:p>
            <a:r>
              <a:rPr lang="en-US" dirty="0" smtClean="0"/>
              <a:t>Communicator creation is collective</a:t>
            </a:r>
          </a:p>
          <a:p>
            <a:pPr lvl="1"/>
            <a:r>
              <a:rPr lang="en-US" dirty="0" smtClean="0"/>
              <a:t>Believed that “non-collective” creation can’t be supported by MPI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096000" y="1397000"/>
          <a:ext cx="2362200" cy="203200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295275"/>
                <a:gridCol w="295275"/>
                <a:gridCol w="295275"/>
                <a:gridCol w="295275"/>
                <a:gridCol w="295275"/>
                <a:gridCol w="295275"/>
                <a:gridCol w="295275"/>
                <a:gridCol w="295275"/>
              </a:tblGrid>
              <a:tr h="2540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944562"/>
          </a:xfrm>
        </p:spPr>
        <p:txBody>
          <a:bodyPr/>
          <a:lstStyle/>
          <a:p>
            <a:r>
              <a:rPr lang="en-US" dirty="0" smtClean="0"/>
              <a:t>Non-Collective Communicator Creation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communicator collectively</a:t>
            </a:r>
            <a:br>
              <a:rPr lang="en-US" dirty="0" smtClean="0"/>
            </a:br>
            <a:r>
              <a:rPr lang="en-US" dirty="0" smtClean="0"/>
              <a:t>only on new members</a:t>
            </a:r>
          </a:p>
          <a:p>
            <a:endParaRPr lang="en-US" sz="800" dirty="0" smtClean="0"/>
          </a:p>
          <a:p>
            <a:r>
              <a:rPr lang="en-US" dirty="0" smtClean="0"/>
              <a:t>Global Arrays process groups</a:t>
            </a:r>
          </a:p>
          <a:p>
            <a:pPr lvl="1"/>
            <a:r>
              <a:rPr lang="en-US" dirty="0" smtClean="0"/>
              <a:t>Past: collectives using MPI Send/</a:t>
            </a:r>
            <a:r>
              <a:rPr lang="en-US" dirty="0" err="1" smtClean="0"/>
              <a:t>Recv</a:t>
            </a:r>
            <a:endParaRPr lang="en-US" dirty="0" smtClean="0"/>
          </a:p>
          <a:p>
            <a:endParaRPr lang="en-US" sz="800" dirty="0" smtClean="0"/>
          </a:p>
          <a:p>
            <a:r>
              <a:rPr lang="en-US" dirty="0" smtClean="0"/>
              <a:t>Overhead reduction</a:t>
            </a:r>
          </a:p>
          <a:p>
            <a:pPr lvl="1"/>
            <a:r>
              <a:rPr lang="en-US" dirty="0" smtClean="0"/>
              <a:t>Multi-level parallelism</a:t>
            </a:r>
          </a:p>
          <a:p>
            <a:pPr lvl="1"/>
            <a:r>
              <a:rPr lang="en-US" dirty="0" smtClean="0"/>
              <a:t>Small communicators when parent is large</a:t>
            </a:r>
          </a:p>
          <a:p>
            <a:endParaRPr lang="en-US" sz="800" dirty="0" smtClean="0"/>
          </a:p>
          <a:p>
            <a:r>
              <a:rPr lang="en-US" dirty="0" smtClean="0"/>
              <a:t>Recovery from failures</a:t>
            </a:r>
          </a:p>
          <a:p>
            <a:pPr lvl="1"/>
            <a:r>
              <a:rPr lang="en-US" dirty="0" smtClean="0"/>
              <a:t>Not all ranks in parent can participate</a:t>
            </a:r>
          </a:p>
          <a:p>
            <a:endParaRPr lang="en-US" sz="800" dirty="0" smtClean="0"/>
          </a:p>
          <a:p>
            <a:r>
              <a:rPr lang="en-US" dirty="0" smtClean="0"/>
              <a:t>Load balancing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096000" y="1397000"/>
          <a:ext cx="2362200" cy="203200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295275"/>
                <a:gridCol w="295275"/>
                <a:gridCol w="295275"/>
                <a:gridCol w="295275"/>
                <a:gridCol w="295275"/>
                <a:gridCol w="295275"/>
                <a:gridCol w="295275"/>
                <a:gridCol w="295275"/>
              </a:tblGrid>
              <a:tr h="2540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350001" y="2353735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  <a:sym typeface="Wingdings"/>
              </a:rPr>
              <a:t>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dirty="0" smtClean="0"/>
              <a:t>Intercommunicator</a:t>
            </a:r>
            <a:r>
              <a:rPr lang="en-US" baseline="0" dirty="0" smtClean="0"/>
              <a:t> Creation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0"/>
            <a:ext cx="8229600" cy="2316163"/>
          </a:xfrm>
        </p:spPr>
        <p:txBody>
          <a:bodyPr/>
          <a:lstStyle/>
          <a:p>
            <a:r>
              <a:rPr lang="en-US" dirty="0" smtClean="0"/>
              <a:t>Intercommunicator creation parameters</a:t>
            </a:r>
          </a:p>
          <a:p>
            <a:pPr lvl="1">
              <a:tabLst>
                <a:tab pos="2343150" algn="l"/>
              </a:tabLst>
            </a:pPr>
            <a:r>
              <a:rPr lang="en-US" dirty="0" smtClean="0"/>
              <a:t>Local </a:t>
            </a:r>
            <a:r>
              <a:rPr lang="en-US" dirty="0" err="1" smtClean="0"/>
              <a:t>comm</a:t>
            </a:r>
            <a:r>
              <a:rPr lang="en-US" dirty="0" smtClean="0"/>
              <a:t> 	– All ranks participate</a:t>
            </a:r>
          </a:p>
          <a:p>
            <a:pPr lvl="1">
              <a:tabLst>
                <a:tab pos="2343150" algn="l"/>
              </a:tabLst>
            </a:pPr>
            <a:r>
              <a:rPr lang="en-US" dirty="0" smtClean="0"/>
              <a:t>Peer </a:t>
            </a:r>
            <a:r>
              <a:rPr lang="en-US" dirty="0" err="1" smtClean="0"/>
              <a:t>comm</a:t>
            </a:r>
            <a:r>
              <a:rPr lang="en-US" dirty="0" smtClean="0"/>
              <a:t> 	– Communicator used to identify remote leader</a:t>
            </a:r>
          </a:p>
          <a:p>
            <a:pPr lvl="1">
              <a:tabLst>
                <a:tab pos="2343150" algn="l"/>
              </a:tabLst>
            </a:pPr>
            <a:r>
              <a:rPr lang="en-US" dirty="0" smtClean="0"/>
              <a:t>Local leader	– Local rank that is in both local and peer </a:t>
            </a:r>
            <a:r>
              <a:rPr lang="en-US" dirty="0" err="1" smtClean="0"/>
              <a:t>comms</a:t>
            </a:r>
            <a:endParaRPr lang="en-US" dirty="0" smtClean="0"/>
          </a:p>
          <a:p>
            <a:pPr lvl="1">
              <a:tabLst>
                <a:tab pos="2343150" algn="l"/>
              </a:tabLst>
            </a:pPr>
            <a:r>
              <a:rPr lang="en-US" dirty="0" smtClean="0"/>
              <a:t>Remote leader	– “Parent” communicator containing peer group leader</a:t>
            </a:r>
          </a:p>
          <a:p>
            <a:pPr lvl="1">
              <a:tabLst>
                <a:tab pos="2343150" algn="l"/>
              </a:tabLst>
            </a:pPr>
            <a:r>
              <a:rPr lang="en-US" dirty="0" smtClean="0"/>
              <a:t>Safe tag 	– Communicate safely on peer </a:t>
            </a:r>
            <a:r>
              <a:rPr lang="en-US" dirty="0" err="1" smtClean="0"/>
              <a:t>comm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62100" y="1230868"/>
          <a:ext cx="2362200" cy="203200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295275"/>
                <a:gridCol w="295275"/>
                <a:gridCol w="295275"/>
                <a:gridCol w="295275"/>
                <a:gridCol w="295275"/>
                <a:gridCol w="295275"/>
                <a:gridCol w="295275"/>
                <a:gridCol w="295275"/>
              </a:tblGrid>
              <a:tr h="2540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143500" y="1230868"/>
          <a:ext cx="1181100" cy="203200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295275"/>
                <a:gridCol w="295275"/>
                <a:gridCol w="295275"/>
                <a:gridCol w="295275"/>
              </a:tblGrid>
              <a:tr h="2540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819900" y="1230868"/>
          <a:ext cx="1181100" cy="203200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295275"/>
                <a:gridCol w="295275"/>
                <a:gridCol w="295275"/>
                <a:gridCol w="295275"/>
              </a:tblGrid>
              <a:tr h="2540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cxnSp>
        <p:nvCxnSpPr>
          <p:cNvPr id="10" name="Straight Arrow Connector 9"/>
          <p:cNvCxnSpPr/>
          <p:nvPr/>
        </p:nvCxnSpPr>
        <p:spPr bwMode="auto">
          <a:xfrm rot="5400000" flipH="1" flipV="1">
            <a:off x="6305924" y="1981200"/>
            <a:ext cx="533400" cy="53340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14" name="Rectangle 13"/>
          <p:cNvSpPr/>
          <p:nvPr/>
        </p:nvSpPr>
        <p:spPr bwMode="auto">
          <a:xfrm>
            <a:off x="5105400" y="1197000"/>
            <a:ext cx="2946400" cy="2116667"/>
          </a:xfrm>
          <a:prstGeom prst="rect">
            <a:avLst/>
          </a:prstGeom>
          <a:noFill/>
          <a:ln w="38100" cap="flat" cmpd="sng" algn="ctr">
            <a:solidFill>
              <a:srgbClr val="61616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1532467" y="1205468"/>
            <a:ext cx="2429933" cy="2082800"/>
          </a:xfrm>
          <a:prstGeom prst="rect">
            <a:avLst/>
          </a:prstGeom>
          <a:noFill/>
          <a:ln w="3810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52600" y="3262867"/>
            <a:ext cx="1988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Intracommunicator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596468" y="3288268"/>
            <a:ext cx="1992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Intercommunicator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334000" y="849868"/>
            <a:ext cx="66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Local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934200" y="861536"/>
            <a:ext cx="916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Remote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Non-Collective Communicator Creation Algorithm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auto">
          <a:xfrm>
            <a:off x="1447800" y="1600200"/>
            <a:ext cx="609600" cy="609600"/>
          </a:xfrm>
          <a:prstGeom prst="rect">
            <a:avLst/>
          </a:prstGeom>
          <a:noFill/>
          <a:ln w="2540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2209800" y="1600200"/>
            <a:ext cx="609600" cy="609600"/>
          </a:xfrm>
          <a:prstGeom prst="rect">
            <a:avLst/>
          </a:prstGeom>
          <a:noFill/>
          <a:ln w="2540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3048000" y="1600200"/>
            <a:ext cx="609600" cy="609600"/>
          </a:xfrm>
          <a:prstGeom prst="rect">
            <a:avLst/>
          </a:prstGeom>
          <a:noFill/>
          <a:ln w="2540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3810000" y="1600200"/>
            <a:ext cx="609600" cy="609600"/>
          </a:xfrm>
          <a:prstGeom prst="rect">
            <a:avLst/>
          </a:prstGeom>
          <a:noFill/>
          <a:ln w="2540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4648200" y="1600200"/>
            <a:ext cx="609600" cy="609600"/>
          </a:xfrm>
          <a:prstGeom prst="rect">
            <a:avLst/>
          </a:prstGeom>
          <a:noFill/>
          <a:ln w="2540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5410200" y="1600200"/>
            <a:ext cx="609600" cy="609600"/>
          </a:xfrm>
          <a:prstGeom prst="rect">
            <a:avLst/>
          </a:prstGeom>
          <a:noFill/>
          <a:ln w="2540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6248400" y="1600200"/>
            <a:ext cx="609600" cy="609600"/>
          </a:xfrm>
          <a:prstGeom prst="rect">
            <a:avLst/>
          </a:prstGeom>
          <a:noFill/>
          <a:ln w="2540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7010400" y="1600200"/>
            <a:ext cx="609600" cy="609600"/>
          </a:xfrm>
          <a:prstGeom prst="rect">
            <a:avLst/>
          </a:prstGeom>
          <a:noFill/>
          <a:ln w="2540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28600" y="2286000"/>
            <a:ext cx="21235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MPI_COMM_SELF</a:t>
            </a:r>
          </a:p>
          <a:p>
            <a:r>
              <a:rPr lang="en-US" dirty="0" smtClean="0"/>
              <a:t>(</a:t>
            </a:r>
            <a:r>
              <a:rPr lang="en-US" i="1" dirty="0" err="1" smtClean="0"/>
              <a:t>intra</a:t>
            </a:r>
            <a:r>
              <a:rPr lang="en-US" dirty="0" err="1" smtClean="0"/>
              <a:t>communicator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 bwMode="auto">
          <a:xfrm>
            <a:off x="1371600" y="1524000"/>
            <a:ext cx="1524000" cy="762000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2971800" y="1524000"/>
            <a:ext cx="1524000" cy="762000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4572000" y="1524000"/>
            <a:ext cx="1524000" cy="762000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6172200" y="1524000"/>
            <a:ext cx="1524000" cy="762000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705600" y="2286000"/>
            <a:ext cx="24076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MPI_Intercomm_create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i="1" dirty="0" smtClean="0"/>
              <a:t>inter</a:t>
            </a:r>
            <a:r>
              <a:rPr lang="en-US" dirty="0" smtClean="0"/>
              <a:t>communicator)</a:t>
            </a:r>
            <a:endParaRPr lang="en-US" dirty="0"/>
          </a:p>
        </p:txBody>
      </p:sp>
      <p:cxnSp>
        <p:nvCxnSpPr>
          <p:cNvPr id="34" name="Straight Arrow Connector 33"/>
          <p:cNvCxnSpPr/>
          <p:nvPr/>
        </p:nvCxnSpPr>
        <p:spPr bwMode="auto">
          <a:xfrm rot="10800000">
            <a:off x="7696200" y="2057400"/>
            <a:ext cx="381000" cy="22860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 flipV="1">
            <a:off x="990600" y="2057400"/>
            <a:ext cx="457202" cy="228601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55" name="Rectangle 54"/>
          <p:cNvSpPr/>
          <p:nvPr/>
        </p:nvSpPr>
        <p:spPr bwMode="auto">
          <a:xfrm>
            <a:off x="1447800" y="3276599"/>
            <a:ext cx="1371600" cy="609600"/>
          </a:xfrm>
          <a:prstGeom prst="rect">
            <a:avLst/>
          </a:prstGeom>
          <a:noFill/>
          <a:ln w="2540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3048000" y="3276599"/>
            <a:ext cx="1371600" cy="609600"/>
          </a:xfrm>
          <a:prstGeom prst="rect">
            <a:avLst/>
          </a:prstGeom>
          <a:noFill/>
          <a:ln w="2540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4648200" y="3276599"/>
            <a:ext cx="1371600" cy="609600"/>
          </a:xfrm>
          <a:prstGeom prst="rect">
            <a:avLst/>
          </a:prstGeom>
          <a:noFill/>
          <a:ln w="2540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6248400" y="3276600"/>
            <a:ext cx="1371600" cy="609600"/>
          </a:xfrm>
          <a:prstGeom prst="rect">
            <a:avLst/>
          </a:prstGeom>
          <a:noFill/>
          <a:ln w="2540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cxnSp>
        <p:nvCxnSpPr>
          <p:cNvPr id="70" name="Straight Arrow Connector 69"/>
          <p:cNvCxnSpPr/>
          <p:nvPr/>
        </p:nvCxnSpPr>
        <p:spPr bwMode="auto">
          <a:xfrm rot="5400000">
            <a:off x="4152900" y="2781300"/>
            <a:ext cx="838200" cy="158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93" name="TextBox 92"/>
          <p:cNvSpPr txBox="1"/>
          <p:nvPr/>
        </p:nvSpPr>
        <p:spPr>
          <a:xfrm>
            <a:off x="3352800" y="2526268"/>
            <a:ext cx="2417812" cy="369332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err="1" smtClean="0"/>
              <a:t>MPI_Intercomm_merge</a:t>
            </a:r>
            <a:endParaRPr lang="en-US" dirty="0" smtClean="0"/>
          </a:p>
        </p:txBody>
      </p:sp>
      <p:sp>
        <p:nvSpPr>
          <p:cNvPr id="94" name="Rectangle 93"/>
          <p:cNvSpPr/>
          <p:nvPr/>
        </p:nvSpPr>
        <p:spPr bwMode="auto">
          <a:xfrm>
            <a:off x="1371600" y="3200400"/>
            <a:ext cx="3124200" cy="762000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95" name="Rectangle 94"/>
          <p:cNvSpPr/>
          <p:nvPr/>
        </p:nvSpPr>
        <p:spPr bwMode="auto">
          <a:xfrm>
            <a:off x="4572000" y="3200400"/>
            <a:ext cx="3124200" cy="762000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1447800" y="4571999"/>
            <a:ext cx="2971800" cy="609600"/>
          </a:xfrm>
          <a:prstGeom prst="rect">
            <a:avLst/>
          </a:prstGeom>
          <a:noFill/>
          <a:ln w="2540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06" name="Rectangle 105"/>
          <p:cNvSpPr/>
          <p:nvPr/>
        </p:nvSpPr>
        <p:spPr bwMode="auto">
          <a:xfrm>
            <a:off x="4648200" y="4571999"/>
            <a:ext cx="3048000" cy="609600"/>
          </a:xfrm>
          <a:prstGeom prst="rect">
            <a:avLst/>
          </a:prstGeom>
          <a:noFill/>
          <a:ln w="2540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cxnSp>
        <p:nvCxnSpPr>
          <p:cNvPr id="110" name="Straight Arrow Connector 109"/>
          <p:cNvCxnSpPr>
            <a:endCxn id="111" idx="0"/>
          </p:cNvCxnSpPr>
          <p:nvPr/>
        </p:nvCxnSpPr>
        <p:spPr bwMode="auto">
          <a:xfrm rot="5400000">
            <a:off x="4343400" y="4267200"/>
            <a:ext cx="457200" cy="158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111" name="Rectangle 110"/>
          <p:cNvSpPr/>
          <p:nvPr/>
        </p:nvSpPr>
        <p:spPr bwMode="auto">
          <a:xfrm>
            <a:off x="1371600" y="4495800"/>
            <a:ext cx="6400800" cy="762000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40" name="Rectangle 139"/>
          <p:cNvSpPr/>
          <p:nvPr/>
        </p:nvSpPr>
        <p:spPr bwMode="auto">
          <a:xfrm>
            <a:off x="1447800" y="5715000"/>
            <a:ext cx="6248400" cy="609600"/>
          </a:xfrm>
          <a:prstGeom prst="rect">
            <a:avLst/>
          </a:prstGeom>
          <a:noFill/>
          <a:ln w="2540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cxnSp>
        <p:nvCxnSpPr>
          <p:cNvPr id="143" name="Straight Arrow Connector 142"/>
          <p:cNvCxnSpPr/>
          <p:nvPr/>
        </p:nvCxnSpPr>
        <p:spPr bwMode="auto">
          <a:xfrm rot="5400000">
            <a:off x="4342606" y="5485606"/>
            <a:ext cx="457200" cy="158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144" name="TextBox 143"/>
          <p:cNvSpPr txBox="1"/>
          <p:nvPr/>
        </p:nvSpPr>
        <p:spPr>
          <a:xfrm>
            <a:off x="8001000" y="5715000"/>
            <a:ext cx="5331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pf Dingbats"/>
                <a:ea typeface="Zapf Dingbats"/>
                <a:cs typeface="Zapf Dingbats"/>
              </a:rPr>
              <a:t>✓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5" name="Rounded Rectangle 144"/>
          <p:cNvSpPr/>
          <p:nvPr/>
        </p:nvSpPr>
        <p:spPr bwMode="auto">
          <a:xfrm>
            <a:off x="1524000" y="1676400"/>
            <a:ext cx="457200" cy="457200"/>
          </a:xfrm>
          <a:prstGeom prst="round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0</a:t>
            </a:r>
          </a:p>
        </p:txBody>
      </p:sp>
      <p:sp>
        <p:nvSpPr>
          <p:cNvPr id="146" name="Rounded Rectangle 145"/>
          <p:cNvSpPr/>
          <p:nvPr/>
        </p:nvSpPr>
        <p:spPr bwMode="auto">
          <a:xfrm>
            <a:off x="2286000" y="1676400"/>
            <a:ext cx="457200" cy="457200"/>
          </a:xfrm>
          <a:prstGeom prst="round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1</a:t>
            </a:r>
          </a:p>
        </p:txBody>
      </p:sp>
      <p:sp>
        <p:nvSpPr>
          <p:cNvPr id="147" name="Rounded Rectangle 146"/>
          <p:cNvSpPr/>
          <p:nvPr/>
        </p:nvSpPr>
        <p:spPr bwMode="auto">
          <a:xfrm>
            <a:off x="3124200" y="1676400"/>
            <a:ext cx="457200" cy="457200"/>
          </a:xfrm>
          <a:prstGeom prst="round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2</a:t>
            </a:r>
          </a:p>
        </p:txBody>
      </p:sp>
      <p:sp>
        <p:nvSpPr>
          <p:cNvPr id="148" name="Rounded Rectangle 147"/>
          <p:cNvSpPr/>
          <p:nvPr/>
        </p:nvSpPr>
        <p:spPr bwMode="auto">
          <a:xfrm>
            <a:off x="3886200" y="1676400"/>
            <a:ext cx="457200" cy="457200"/>
          </a:xfrm>
          <a:prstGeom prst="round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3</a:t>
            </a:r>
          </a:p>
        </p:txBody>
      </p:sp>
      <p:sp>
        <p:nvSpPr>
          <p:cNvPr id="149" name="Rounded Rectangle 148"/>
          <p:cNvSpPr/>
          <p:nvPr/>
        </p:nvSpPr>
        <p:spPr bwMode="auto">
          <a:xfrm>
            <a:off x="4724400" y="1676400"/>
            <a:ext cx="457200" cy="457200"/>
          </a:xfrm>
          <a:prstGeom prst="round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4</a:t>
            </a:r>
          </a:p>
        </p:txBody>
      </p:sp>
      <p:sp>
        <p:nvSpPr>
          <p:cNvPr id="150" name="Rounded Rectangle 149"/>
          <p:cNvSpPr/>
          <p:nvPr/>
        </p:nvSpPr>
        <p:spPr bwMode="auto">
          <a:xfrm>
            <a:off x="5486400" y="1676400"/>
            <a:ext cx="457200" cy="457200"/>
          </a:xfrm>
          <a:prstGeom prst="round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5</a:t>
            </a:r>
          </a:p>
        </p:txBody>
      </p:sp>
      <p:sp>
        <p:nvSpPr>
          <p:cNvPr id="151" name="Rounded Rectangle 150"/>
          <p:cNvSpPr/>
          <p:nvPr/>
        </p:nvSpPr>
        <p:spPr bwMode="auto">
          <a:xfrm>
            <a:off x="6324600" y="1676400"/>
            <a:ext cx="457200" cy="457200"/>
          </a:xfrm>
          <a:prstGeom prst="round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6</a:t>
            </a:r>
          </a:p>
        </p:txBody>
      </p:sp>
      <p:sp>
        <p:nvSpPr>
          <p:cNvPr id="152" name="Rounded Rectangle 151"/>
          <p:cNvSpPr/>
          <p:nvPr/>
        </p:nvSpPr>
        <p:spPr bwMode="auto">
          <a:xfrm>
            <a:off x="7086600" y="1676400"/>
            <a:ext cx="457200" cy="457200"/>
          </a:xfrm>
          <a:prstGeom prst="round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7</a:t>
            </a:r>
          </a:p>
        </p:txBody>
      </p:sp>
      <p:sp>
        <p:nvSpPr>
          <p:cNvPr id="161" name="Rounded Rectangle 160"/>
          <p:cNvSpPr/>
          <p:nvPr/>
        </p:nvSpPr>
        <p:spPr bwMode="auto">
          <a:xfrm>
            <a:off x="1524000" y="3352800"/>
            <a:ext cx="457200" cy="457200"/>
          </a:xfrm>
          <a:prstGeom prst="round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0</a:t>
            </a:r>
          </a:p>
        </p:txBody>
      </p:sp>
      <p:sp>
        <p:nvSpPr>
          <p:cNvPr id="162" name="Rounded Rectangle 161"/>
          <p:cNvSpPr/>
          <p:nvPr/>
        </p:nvSpPr>
        <p:spPr bwMode="auto">
          <a:xfrm>
            <a:off x="2286000" y="3352800"/>
            <a:ext cx="457200" cy="457200"/>
          </a:xfrm>
          <a:prstGeom prst="round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1</a:t>
            </a:r>
          </a:p>
        </p:txBody>
      </p:sp>
      <p:sp>
        <p:nvSpPr>
          <p:cNvPr id="163" name="Rounded Rectangle 162"/>
          <p:cNvSpPr/>
          <p:nvPr/>
        </p:nvSpPr>
        <p:spPr bwMode="auto">
          <a:xfrm>
            <a:off x="3124200" y="3352800"/>
            <a:ext cx="457200" cy="457200"/>
          </a:xfrm>
          <a:prstGeom prst="round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2</a:t>
            </a:r>
          </a:p>
        </p:txBody>
      </p:sp>
      <p:sp>
        <p:nvSpPr>
          <p:cNvPr id="164" name="Rounded Rectangle 163"/>
          <p:cNvSpPr/>
          <p:nvPr/>
        </p:nvSpPr>
        <p:spPr bwMode="auto">
          <a:xfrm>
            <a:off x="3886200" y="3352800"/>
            <a:ext cx="457200" cy="457200"/>
          </a:xfrm>
          <a:prstGeom prst="round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3</a:t>
            </a:r>
          </a:p>
        </p:txBody>
      </p:sp>
      <p:sp>
        <p:nvSpPr>
          <p:cNvPr id="165" name="Rounded Rectangle 164"/>
          <p:cNvSpPr/>
          <p:nvPr/>
        </p:nvSpPr>
        <p:spPr bwMode="auto">
          <a:xfrm>
            <a:off x="4724400" y="3352800"/>
            <a:ext cx="457200" cy="457200"/>
          </a:xfrm>
          <a:prstGeom prst="round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4</a:t>
            </a:r>
          </a:p>
        </p:txBody>
      </p:sp>
      <p:sp>
        <p:nvSpPr>
          <p:cNvPr id="166" name="Rounded Rectangle 165"/>
          <p:cNvSpPr/>
          <p:nvPr/>
        </p:nvSpPr>
        <p:spPr bwMode="auto">
          <a:xfrm>
            <a:off x="5486400" y="3352800"/>
            <a:ext cx="457200" cy="457200"/>
          </a:xfrm>
          <a:prstGeom prst="round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5</a:t>
            </a:r>
          </a:p>
        </p:txBody>
      </p:sp>
      <p:sp>
        <p:nvSpPr>
          <p:cNvPr id="167" name="Rounded Rectangle 166"/>
          <p:cNvSpPr/>
          <p:nvPr/>
        </p:nvSpPr>
        <p:spPr bwMode="auto">
          <a:xfrm>
            <a:off x="6324600" y="3352800"/>
            <a:ext cx="457200" cy="457200"/>
          </a:xfrm>
          <a:prstGeom prst="round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6</a:t>
            </a:r>
          </a:p>
        </p:txBody>
      </p:sp>
      <p:sp>
        <p:nvSpPr>
          <p:cNvPr id="168" name="Rounded Rectangle 167"/>
          <p:cNvSpPr/>
          <p:nvPr/>
        </p:nvSpPr>
        <p:spPr bwMode="auto">
          <a:xfrm>
            <a:off x="7086600" y="3352800"/>
            <a:ext cx="457200" cy="457200"/>
          </a:xfrm>
          <a:prstGeom prst="round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7</a:t>
            </a:r>
          </a:p>
        </p:txBody>
      </p:sp>
      <p:sp>
        <p:nvSpPr>
          <p:cNvPr id="169" name="Rounded Rectangle 168"/>
          <p:cNvSpPr/>
          <p:nvPr/>
        </p:nvSpPr>
        <p:spPr bwMode="auto">
          <a:xfrm>
            <a:off x="1524000" y="4648200"/>
            <a:ext cx="457200" cy="457200"/>
          </a:xfrm>
          <a:prstGeom prst="round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0</a:t>
            </a:r>
          </a:p>
        </p:txBody>
      </p:sp>
      <p:sp>
        <p:nvSpPr>
          <p:cNvPr id="170" name="Rounded Rectangle 169"/>
          <p:cNvSpPr/>
          <p:nvPr/>
        </p:nvSpPr>
        <p:spPr bwMode="auto">
          <a:xfrm>
            <a:off x="2286000" y="4648200"/>
            <a:ext cx="457200" cy="457200"/>
          </a:xfrm>
          <a:prstGeom prst="round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1</a:t>
            </a:r>
          </a:p>
        </p:txBody>
      </p:sp>
      <p:sp>
        <p:nvSpPr>
          <p:cNvPr id="171" name="Rounded Rectangle 170"/>
          <p:cNvSpPr/>
          <p:nvPr/>
        </p:nvSpPr>
        <p:spPr bwMode="auto">
          <a:xfrm>
            <a:off x="3124200" y="4648200"/>
            <a:ext cx="457200" cy="457200"/>
          </a:xfrm>
          <a:prstGeom prst="round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2</a:t>
            </a:r>
          </a:p>
        </p:txBody>
      </p:sp>
      <p:sp>
        <p:nvSpPr>
          <p:cNvPr id="172" name="Rounded Rectangle 171"/>
          <p:cNvSpPr/>
          <p:nvPr/>
        </p:nvSpPr>
        <p:spPr bwMode="auto">
          <a:xfrm>
            <a:off x="3886200" y="4648200"/>
            <a:ext cx="457200" cy="457200"/>
          </a:xfrm>
          <a:prstGeom prst="round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3</a:t>
            </a:r>
          </a:p>
        </p:txBody>
      </p:sp>
      <p:sp>
        <p:nvSpPr>
          <p:cNvPr id="173" name="Rounded Rectangle 172"/>
          <p:cNvSpPr/>
          <p:nvPr/>
        </p:nvSpPr>
        <p:spPr bwMode="auto">
          <a:xfrm>
            <a:off x="4724400" y="4648200"/>
            <a:ext cx="457200" cy="457200"/>
          </a:xfrm>
          <a:prstGeom prst="round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4</a:t>
            </a:r>
          </a:p>
        </p:txBody>
      </p:sp>
      <p:sp>
        <p:nvSpPr>
          <p:cNvPr id="174" name="Rounded Rectangle 173"/>
          <p:cNvSpPr/>
          <p:nvPr/>
        </p:nvSpPr>
        <p:spPr bwMode="auto">
          <a:xfrm>
            <a:off x="5486400" y="4648200"/>
            <a:ext cx="457200" cy="457200"/>
          </a:xfrm>
          <a:prstGeom prst="round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5</a:t>
            </a:r>
          </a:p>
        </p:txBody>
      </p:sp>
      <p:sp>
        <p:nvSpPr>
          <p:cNvPr id="175" name="Rounded Rectangle 174"/>
          <p:cNvSpPr/>
          <p:nvPr/>
        </p:nvSpPr>
        <p:spPr bwMode="auto">
          <a:xfrm>
            <a:off x="6324600" y="4648200"/>
            <a:ext cx="457200" cy="457200"/>
          </a:xfrm>
          <a:prstGeom prst="round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6</a:t>
            </a:r>
          </a:p>
        </p:txBody>
      </p:sp>
      <p:sp>
        <p:nvSpPr>
          <p:cNvPr id="176" name="Rounded Rectangle 175"/>
          <p:cNvSpPr/>
          <p:nvPr/>
        </p:nvSpPr>
        <p:spPr bwMode="auto">
          <a:xfrm>
            <a:off x="7086600" y="4648200"/>
            <a:ext cx="457200" cy="457200"/>
          </a:xfrm>
          <a:prstGeom prst="round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7</a:t>
            </a:r>
          </a:p>
        </p:txBody>
      </p:sp>
      <p:sp>
        <p:nvSpPr>
          <p:cNvPr id="177" name="Rounded Rectangle 176"/>
          <p:cNvSpPr/>
          <p:nvPr/>
        </p:nvSpPr>
        <p:spPr bwMode="auto">
          <a:xfrm>
            <a:off x="1524000" y="5791200"/>
            <a:ext cx="457200" cy="457200"/>
          </a:xfrm>
          <a:prstGeom prst="round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0</a:t>
            </a:r>
          </a:p>
        </p:txBody>
      </p:sp>
      <p:sp>
        <p:nvSpPr>
          <p:cNvPr id="178" name="Rounded Rectangle 177"/>
          <p:cNvSpPr/>
          <p:nvPr/>
        </p:nvSpPr>
        <p:spPr bwMode="auto">
          <a:xfrm>
            <a:off x="2286000" y="5791200"/>
            <a:ext cx="457200" cy="457200"/>
          </a:xfrm>
          <a:prstGeom prst="round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1</a:t>
            </a:r>
          </a:p>
        </p:txBody>
      </p:sp>
      <p:sp>
        <p:nvSpPr>
          <p:cNvPr id="179" name="Rounded Rectangle 178"/>
          <p:cNvSpPr/>
          <p:nvPr/>
        </p:nvSpPr>
        <p:spPr bwMode="auto">
          <a:xfrm>
            <a:off x="3124200" y="5791200"/>
            <a:ext cx="457200" cy="457200"/>
          </a:xfrm>
          <a:prstGeom prst="round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2</a:t>
            </a:r>
          </a:p>
        </p:txBody>
      </p:sp>
      <p:sp>
        <p:nvSpPr>
          <p:cNvPr id="180" name="Rounded Rectangle 179"/>
          <p:cNvSpPr/>
          <p:nvPr/>
        </p:nvSpPr>
        <p:spPr bwMode="auto">
          <a:xfrm>
            <a:off x="3886200" y="5791200"/>
            <a:ext cx="457200" cy="457200"/>
          </a:xfrm>
          <a:prstGeom prst="round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3</a:t>
            </a:r>
          </a:p>
        </p:txBody>
      </p:sp>
      <p:sp>
        <p:nvSpPr>
          <p:cNvPr id="181" name="Rounded Rectangle 180"/>
          <p:cNvSpPr/>
          <p:nvPr/>
        </p:nvSpPr>
        <p:spPr bwMode="auto">
          <a:xfrm>
            <a:off x="4724400" y="5791200"/>
            <a:ext cx="457200" cy="457200"/>
          </a:xfrm>
          <a:prstGeom prst="round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4</a:t>
            </a:r>
          </a:p>
        </p:txBody>
      </p:sp>
      <p:sp>
        <p:nvSpPr>
          <p:cNvPr id="182" name="Rounded Rectangle 181"/>
          <p:cNvSpPr/>
          <p:nvPr/>
        </p:nvSpPr>
        <p:spPr bwMode="auto">
          <a:xfrm>
            <a:off x="5486400" y="5791200"/>
            <a:ext cx="457200" cy="457200"/>
          </a:xfrm>
          <a:prstGeom prst="round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5</a:t>
            </a:r>
          </a:p>
        </p:txBody>
      </p:sp>
      <p:sp>
        <p:nvSpPr>
          <p:cNvPr id="183" name="Rounded Rectangle 182"/>
          <p:cNvSpPr/>
          <p:nvPr/>
        </p:nvSpPr>
        <p:spPr bwMode="auto">
          <a:xfrm>
            <a:off x="6324600" y="5791200"/>
            <a:ext cx="457200" cy="457200"/>
          </a:xfrm>
          <a:prstGeom prst="round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6</a:t>
            </a:r>
          </a:p>
        </p:txBody>
      </p:sp>
      <p:sp>
        <p:nvSpPr>
          <p:cNvPr id="184" name="Rounded Rectangle 183"/>
          <p:cNvSpPr/>
          <p:nvPr/>
        </p:nvSpPr>
        <p:spPr bwMode="auto">
          <a:xfrm>
            <a:off x="7086600" y="5791200"/>
            <a:ext cx="457200" cy="457200"/>
          </a:xfrm>
          <a:prstGeom prst="round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/>
      <p:bldP spid="29" grpId="0" animBg="1"/>
      <p:bldP spid="30" grpId="0" animBg="1"/>
      <p:bldP spid="31" grpId="0" animBg="1"/>
      <p:bldP spid="32" grpId="0" animBg="1"/>
      <p:bldP spid="33" grpId="0"/>
      <p:bldP spid="55" grpId="0" animBg="1"/>
      <p:bldP spid="55" grpId="1" animBg="1"/>
      <p:bldP spid="57" grpId="0" animBg="1"/>
      <p:bldP spid="57" grpId="1" animBg="1"/>
      <p:bldP spid="60" grpId="0" animBg="1"/>
      <p:bldP spid="60" grpId="1" animBg="1"/>
      <p:bldP spid="61" grpId="0" animBg="1"/>
      <p:bldP spid="61" grpId="1" animBg="1"/>
      <p:bldP spid="93" grpId="0" animBg="1"/>
      <p:bldP spid="93" grpId="1" animBg="1"/>
      <p:bldP spid="94" grpId="0" animBg="1"/>
      <p:bldP spid="95" grpId="0" animBg="1"/>
      <p:bldP spid="104" grpId="2" animBg="1"/>
      <p:bldP spid="106" grpId="2" animBg="1"/>
      <p:bldP spid="111" grpId="0" animBg="1"/>
      <p:bldP spid="140" grpId="0" animBg="1"/>
      <p:bldP spid="144" grpId="0"/>
      <p:bldP spid="161" grpId="0" animBg="1"/>
      <p:bldP spid="162" grpId="0" animBg="1"/>
      <p:bldP spid="163" grpId="0" animBg="1"/>
      <p:bldP spid="164" grpId="0" animBg="1"/>
      <p:bldP spid="165" grpId="0" animBg="1"/>
      <p:bldP spid="166" grpId="0" animBg="1"/>
      <p:bldP spid="167" grpId="0" animBg="1"/>
      <p:bldP spid="168" grpId="0" animBg="1"/>
      <p:bldP spid="169" grpId="0" animBg="1"/>
      <p:bldP spid="170" grpId="0" animBg="1"/>
      <p:bldP spid="171" grpId="0" animBg="1"/>
      <p:bldP spid="172" grpId="0" animBg="1"/>
      <p:bldP spid="173" grpId="0" animBg="1"/>
      <p:bldP spid="174" grpId="0" animBg="1"/>
      <p:bldP spid="175" grpId="0" animBg="1"/>
      <p:bldP spid="176" grpId="0" animBg="1"/>
      <p:bldP spid="177" grpId="0" animBg="1"/>
      <p:bldP spid="178" grpId="0" animBg="1"/>
      <p:bldP spid="179" grpId="0" animBg="1"/>
      <p:bldP spid="180" grpId="0" animBg="1"/>
      <p:bldP spid="181" grpId="0" animBg="1"/>
      <p:bldP spid="182" grpId="0" animBg="1"/>
      <p:bldP spid="183" grpId="0" animBg="1"/>
      <p:bldP spid="18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Non-Collective Algorithm in Detail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066800"/>
            <a:ext cx="5588000" cy="508884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251293" y="2133600"/>
            <a:ext cx="24801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Translate group ranks to</a:t>
            </a:r>
            <a:b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ordered list of ranks on</a:t>
            </a:r>
            <a:b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parent communicator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51293" y="3505200"/>
            <a:ext cx="2236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Calculate my group ID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51293" y="4038600"/>
            <a:ext cx="1140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Left group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51293" y="4724400"/>
            <a:ext cx="1269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Right group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Right Brace 10"/>
          <p:cNvSpPr/>
          <p:nvPr/>
        </p:nvSpPr>
        <p:spPr bwMode="auto">
          <a:xfrm>
            <a:off x="5943600" y="1981200"/>
            <a:ext cx="304800" cy="1219200"/>
          </a:xfrm>
          <a:prstGeom prst="rightBrace">
            <a:avLst/>
          </a:prstGeom>
          <a:noFill/>
          <a:ln w="25400" cap="flat" cmpd="sng" algn="ctr">
            <a:solidFill>
              <a:schemeClr val="accent2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2" name="Right Brace 11"/>
          <p:cNvSpPr/>
          <p:nvPr/>
        </p:nvSpPr>
        <p:spPr bwMode="auto">
          <a:xfrm>
            <a:off x="6067986" y="4038600"/>
            <a:ext cx="152400" cy="381000"/>
          </a:xfrm>
          <a:prstGeom prst="rightBrace">
            <a:avLst/>
          </a:prstGeom>
          <a:noFill/>
          <a:ln w="25400" cap="flat" cmpd="sng" algn="ctr">
            <a:solidFill>
              <a:schemeClr val="accent2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3" name="Right Brace 12"/>
          <p:cNvSpPr/>
          <p:nvPr/>
        </p:nvSpPr>
        <p:spPr bwMode="auto">
          <a:xfrm>
            <a:off x="6067986" y="4724400"/>
            <a:ext cx="152400" cy="381000"/>
          </a:xfrm>
          <a:prstGeom prst="rightBrace">
            <a:avLst/>
          </a:prstGeom>
          <a:noFill/>
          <a:ln w="25400" cap="flat" cmpd="sng" algn="ctr">
            <a:solidFill>
              <a:schemeClr val="accent2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 rot="10800000">
            <a:off x="3962400" y="3657600"/>
            <a:ext cx="20574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  <p:bldP spid="11" grpId="0" animBg="1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IBM Blue Gene/P at Argonne</a:t>
            </a:r>
          </a:p>
          <a:p>
            <a:pPr lvl="1"/>
            <a:r>
              <a:rPr lang="en-US" dirty="0" smtClean="0"/>
              <a:t>Node: 4 Core, 850 MHz PowerPC 450 processor, 2GB memory</a:t>
            </a:r>
          </a:p>
          <a:p>
            <a:pPr lvl="1"/>
            <a:r>
              <a:rPr lang="en-US" dirty="0" smtClean="0"/>
              <a:t>Rack: 1024 Nodes</a:t>
            </a:r>
          </a:p>
          <a:p>
            <a:pPr lvl="1"/>
            <a:r>
              <a:rPr lang="en-US" dirty="0" smtClean="0"/>
              <a:t>40 Racks = 163,840 cores</a:t>
            </a:r>
          </a:p>
          <a:p>
            <a:pPr lvl="1"/>
            <a:r>
              <a:rPr lang="en-US" dirty="0" smtClean="0"/>
              <a:t>IBM MPI, derived from MPICH2</a:t>
            </a:r>
          </a:p>
          <a:p>
            <a:endParaRPr lang="en-US" dirty="0" smtClean="0"/>
          </a:p>
          <a:p>
            <a:r>
              <a:rPr lang="en-US" dirty="0" smtClean="0"/>
              <a:t>Currently limited to two racks</a:t>
            </a:r>
          </a:p>
          <a:p>
            <a:pPr lvl="1"/>
            <a:r>
              <a:rPr lang="en-US" dirty="0" smtClean="0"/>
              <a:t>Bug in MPI intercommunicators; still looking into it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Evaluation: </a:t>
            </a:r>
            <a:r>
              <a:rPr lang="en-US" dirty="0" err="1" smtClean="0"/>
              <a:t>Microbenchmark</a:t>
            </a:r>
            <a:endParaRPr lang="en-US" dirty="0"/>
          </a:p>
        </p:txBody>
      </p:sp>
      <p:pic>
        <p:nvPicPr>
          <p:cNvPr id="5" name="Content Placeholder 4" descr="bgp-create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l="-9625" r="-9625"/>
              <a:stretch>
                <a:fillRect/>
              </a:stretch>
            </p:blipFill>
          </mc:Choice>
          <mc:Fallback>
            <p:blipFill>
              <a:blip r:embed="rId3"/>
              <a:srcRect l="-9625" r="-9625"/>
              <a:stretch>
                <a:fillRect/>
              </a:stretch>
            </p:blipFill>
          </mc:Fallback>
        </mc:AlternateContent>
        <p:spPr/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696200" y="1676400"/>
            <a:ext cx="9822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O(log</a:t>
            </a:r>
            <a:r>
              <a:rPr lang="en-US" baseline="30000" dirty="0" smtClean="0"/>
              <a:t>2 </a:t>
            </a:r>
            <a:r>
              <a:rPr lang="en-US" dirty="0" err="1" smtClean="0"/>
              <a:t>g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96200" y="4038600"/>
            <a:ext cx="934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O(log</a:t>
            </a:r>
            <a:r>
              <a:rPr lang="en-US" dirty="0" smtClean="0"/>
              <a:t> </a:t>
            </a:r>
            <a:r>
              <a:rPr lang="en-US" dirty="0" err="1" smtClean="0"/>
              <a:t>p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theme/theme1.xml><?xml version="1.0" encoding="utf-8"?>
<a:theme xmlns:a="http://schemas.openxmlformats.org/drawingml/2006/main" name="blue_200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lue design">
      <a:majorFont>
        <a:latin typeface="Trebuchet MS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Blue design 1">
        <a:dk1>
          <a:srgbClr val="616161"/>
        </a:dk1>
        <a:lt1>
          <a:srgbClr val="FFFFFF"/>
        </a:lt1>
        <a:dk2>
          <a:srgbClr val="1F497D"/>
        </a:dk2>
        <a:lt2>
          <a:srgbClr val="D2D2D2"/>
        </a:lt2>
        <a:accent1>
          <a:srgbClr val="5C0426"/>
        </a:accent1>
        <a:accent2>
          <a:srgbClr val="9D7D9E"/>
        </a:accent2>
        <a:accent3>
          <a:srgbClr val="FFFFFF"/>
        </a:accent3>
        <a:accent4>
          <a:srgbClr val="525252"/>
        </a:accent4>
        <a:accent5>
          <a:srgbClr val="B5AAAC"/>
        </a:accent5>
        <a:accent6>
          <a:srgbClr val="8E718F"/>
        </a:accent6>
        <a:hlink>
          <a:srgbClr val="253D51"/>
        </a:hlink>
        <a:folHlink>
          <a:srgbClr val="0D204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Custom 11">
      <a:dk1>
        <a:srgbClr val="616161"/>
      </a:dk1>
      <a:lt1>
        <a:sysClr val="window" lastClr="FFFFFF"/>
      </a:lt1>
      <a:dk2>
        <a:srgbClr val="1F497D"/>
      </a:dk2>
      <a:lt2>
        <a:srgbClr val="D2D2D2"/>
      </a:lt2>
      <a:accent1>
        <a:srgbClr val="A6C4DE"/>
      </a:accent1>
      <a:accent2>
        <a:srgbClr val="D8AC28"/>
      </a:accent2>
      <a:accent3>
        <a:srgbClr val="A22B38"/>
      </a:accent3>
      <a:accent4>
        <a:srgbClr val="7AB800"/>
      </a:accent4>
      <a:accent5>
        <a:srgbClr val="4B7D9E"/>
      </a:accent5>
      <a:accent6>
        <a:srgbClr val="BF5C28"/>
      </a:accent6>
      <a:hlink>
        <a:srgbClr val="4D8ABE"/>
      </a:hlink>
      <a:folHlink>
        <a:srgbClr val="4D8AB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blue_2007.potx</Template>
  <TotalTime>1110</TotalTime>
  <Words>858</Words>
  <Application>Microsoft Macintosh PowerPoint</Application>
  <PresentationFormat>On-screen Show (4:3)</PresentationFormat>
  <Paragraphs>291</Paragraphs>
  <Slides>19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blue_2007</vt:lpstr>
      <vt:lpstr>Non-Collective Communicator Creation in MPI</vt:lpstr>
      <vt:lpstr>Outline</vt:lpstr>
      <vt:lpstr>MPI Communicators</vt:lpstr>
      <vt:lpstr>Non-Collective Communicator Creation</vt:lpstr>
      <vt:lpstr>Intercommunicator Creation</vt:lpstr>
      <vt:lpstr>Non-Collective Communicator Creation Algorithm</vt:lpstr>
      <vt:lpstr>Non-Collective Algorithm in Detail</vt:lpstr>
      <vt:lpstr>Experimental Evaluation</vt:lpstr>
      <vt:lpstr>Evaluation: Microbenchmark</vt:lpstr>
      <vt:lpstr>Case Study: Markov Chain Monte Carlo</vt:lpstr>
      <vt:lpstr>MCMC Load Balancing</vt:lpstr>
      <vt:lpstr>MCMC Benchmark Kernel</vt:lpstr>
      <vt:lpstr>Evaluation: Load Balancing Benchmark Results</vt:lpstr>
      <vt:lpstr>Proposed MPI Extensions</vt:lpstr>
      <vt:lpstr>Conclusions</vt:lpstr>
      <vt:lpstr>Slide 16</vt:lpstr>
      <vt:lpstr>Asynchronous Load Balancing</vt:lpstr>
      <vt:lpstr>Collective Load Balancing (i = 2)</vt:lpstr>
      <vt:lpstr>Number of Regrouping Operations on 8k Cores</vt:lpstr>
    </vt:vector>
  </TitlesOfParts>
  <Manager/>
  <Company>Argonne National Laboratory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LANS Seminar Talk</dc:title>
  <dc:subject/>
  <dc:creator>James Dinan</dc:creator>
  <cp:keywords/>
  <dc:description/>
  <cp:lastModifiedBy>James Dinan</cp:lastModifiedBy>
  <cp:revision>116</cp:revision>
  <dcterms:created xsi:type="dcterms:W3CDTF">2011-09-20T12:35:07Z</dcterms:created>
  <dcterms:modified xsi:type="dcterms:W3CDTF">2011-09-20T12:43:06Z</dcterms:modified>
  <cp:category/>
</cp:coreProperties>
</file>