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421" r:id="rId3"/>
    <p:sldId id="420" r:id="rId4"/>
    <p:sldId id="447" r:id="rId5"/>
    <p:sldId id="451" r:id="rId6"/>
    <p:sldId id="459" r:id="rId7"/>
    <p:sldId id="452" r:id="rId8"/>
    <p:sldId id="431" r:id="rId9"/>
    <p:sldId id="415" r:id="rId10"/>
    <p:sldId id="439" r:id="rId11"/>
    <p:sldId id="455" r:id="rId12"/>
    <p:sldId id="432" r:id="rId13"/>
    <p:sldId id="456" r:id="rId14"/>
    <p:sldId id="457" r:id="rId15"/>
    <p:sldId id="442" r:id="rId16"/>
    <p:sldId id="425" r:id="rId17"/>
    <p:sldId id="443" r:id="rId18"/>
    <p:sldId id="446" r:id="rId19"/>
    <p:sldId id="450" r:id="rId20"/>
    <p:sldId id="445" r:id="rId21"/>
    <p:sldId id="384" r:id="rId22"/>
  </p:sldIdLst>
  <p:sldSz cx="9144000" cy="6858000" type="screen4x3"/>
  <p:notesSz cx="92710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Abhinav Vishnu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8E8E8"/>
    <a:srgbClr val="66CCFF"/>
    <a:srgbClr val="008000"/>
    <a:srgbClr val="A0CEFF"/>
    <a:srgbClr val="CCECFF"/>
    <a:srgbClr val="008080"/>
    <a:srgbClr val="FFFF99"/>
    <a:srgbClr val="DDDDDD"/>
    <a:srgbClr val="00605E"/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879" autoAdjust="0"/>
    <p:restoredTop sz="95181" autoAdjust="0"/>
  </p:normalViewPr>
  <p:slideViewPr>
    <p:cSldViewPr snapToGrid="0">
      <p:cViewPr varScale="1">
        <p:scale>
          <a:sx n="110" d="100"/>
          <a:sy n="110" d="100"/>
        </p:scale>
        <p:origin x="-5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68859152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esProps" Target="pres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viewProps" Target="viewProps.xml"/><Relationship Id="rId26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11" Type="http://schemas.openxmlformats.org/officeDocument/2006/relationships/slide" Target="slides/slide10.xml"/><Relationship Id="rId29" Type="http://schemas.openxmlformats.org/officeDocument/2006/relationships/theme" Target="theme/theme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09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3038" y="0"/>
            <a:ext cx="40179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-109" charset="0"/>
              </a:defRPr>
            </a:lvl1pPr>
          </a:lstStyle>
          <a:p>
            <a:fld id="{DFB46026-84E4-E247-B90D-4B37E0B16BA6}" type="datetime1">
              <a:rPr lang="en-US"/>
              <a:pPr/>
              <a:t>5/25/11</a:t>
            </a:fld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8450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pitchFamily="-109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3038" y="6648450"/>
            <a:ext cx="40179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pitchFamily="-109" charset="0"/>
              </a:defRPr>
            </a:lvl1pPr>
          </a:lstStyle>
          <a:p>
            <a:fld id="{8C516EE8-7DB8-FA47-ADB4-92766714CC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3038" y="0"/>
            <a:ext cx="40179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AD24C700-6FFB-9249-AE7D-0793E0D0CB03}" type="datetime1">
              <a:rPr lang="en-US"/>
              <a:pPr/>
              <a:t>5/25/11</a:t>
            </a:fld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24225"/>
            <a:ext cx="679767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8450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3038" y="6648450"/>
            <a:ext cx="401796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1CEA4A1-36DD-2F49-BF18-E97DF844A9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0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24C700-6FFB-9249-AE7D-0793E0D0CB03}" type="datetime1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EA4A1-36DD-2F49-BF18-E97DF844A9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24C700-6FFB-9249-AE7D-0793E0D0CB03}" type="datetime1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EA4A1-36DD-2F49-BF18-E97DF844A9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D24C700-6FFB-9249-AE7D-0793E0D0CB03}" type="datetime1">
              <a:rPr lang="en-US" smtClean="0"/>
              <a:pPr/>
              <a:t>5/25/11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EA4A1-36DD-2F49-BF18-E97DF844A9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owerPoint_Path_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5487988"/>
            <a:ext cx="9140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_2-Color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3D7FFA-F7B5-8846-A59C-1BF0CD15C85C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_Path_Foo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87988"/>
            <a:ext cx="9140825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_2-Color_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C4CA2A-CA38-AA44-87BA-12B0DC1133D3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PNNL_Logo_2-Color_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59E26E-7C02-A947-92E7-A628C4FD2E40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PNNL_Logo_2-Color_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8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B356D-1084-D44E-A8FE-784C55F65564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NNL_Logo_2-Color_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8476D8-F173-714C-B022-F2B9BDA816AF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5" descr="PNNL_Logo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C0337A-1590-D64D-8175-6C5216C35E8E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 descr="PNNL_Logo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9463" y="5849938"/>
            <a:ext cx="18288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AEDA7-1632-A043-A2D4-A8817EB03D8A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4D53C-2A76-524B-B820-BAF93B24D5E6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0975" y="6424613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77777"/>
                </a:solidFill>
              </a:defRPr>
            </a:lvl1pPr>
          </a:lstStyle>
          <a:p>
            <a:fld id="{46E29A56-EBB3-3847-983B-C97A9823D338}" type="slidenum">
              <a:rPr lang="en-US"/>
              <a:pPr/>
              <a:t>‹#›</a:t>
            </a:fld>
            <a:r>
              <a:rPr lang="en-US">
                <a:latin typeface="Times New Roman" pitchFamily="-109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25" r:id="rId9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11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12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sz="14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hyperlink" Target="http://hpc.pnl.gov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emsl.pnl.gov/docs/global/" TargetMode="External"/><Relationship Id="rId3" Type="http://schemas.openxmlformats.org/officeDocument/2006/relationships/hyperlink" Target="http://www.emsl.pnl.gov/docs/parsoft/armci/" TargetMode="External"/><Relationship Id="rId5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465931" y="1288813"/>
            <a:ext cx="8212138" cy="1344612"/>
          </a:xfrm>
        </p:spPr>
        <p:txBody>
          <a:bodyPr lIns="91440" tIns="45720" rIns="91440" bIns="45720"/>
          <a:lstStyle/>
          <a:p>
            <a:pPr algn="ctr">
              <a:lnSpc>
                <a:spcPct val="95000"/>
              </a:lnSpc>
            </a:pPr>
            <a:r>
              <a:rPr lang="en-GB" sz="3200" dirty="0" smtClean="0"/>
              <a:t>Dynamic Time Variant Connection Management for PGAS Models on InfiniBand</a:t>
            </a:r>
            <a:endParaRPr lang="en-US" sz="3200" dirty="0"/>
          </a:p>
        </p:txBody>
      </p:sp>
      <p:sp>
        <p:nvSpPr>
          <p:cNvPr id="16387" name="Subtitle 4"/>
          <p:cNvSpPr>
            <a:spLocks noGrp="1"/>
          </p:cNvSpPr>
          <p:nvPr>
            <p:ph type="subTitle" idx="1"/>
          </p:nvPr>
        </p:nvSpPr>
        <p:spPr>
          <a:xfrm>
            <a:off x="467519" y="2940282"/>
            <a:ext cx="8208962" cy="1898650"/>
          </a:xfrm>
        </p:spPr>
        <p:txBody>
          <a:bodyPr lIns="91440" tIns="45720" rIns="91440" bIns="45720"/>
          <a:lstStyle/>
          <a:p>
            <a:pPr marL="0" indent="0" algn="ctr">
              <a:buFontTx/>
              <a:buNone/>
            </a:pPr>
            <a:r>
              <a:rPr lang="en-US" sz="2000" b="1" i="1" dirty="0" smtClean="0"/>
              <a:t>Abhinav Vishnu</a:t>
            </a:r>
            <a:r>
              <a:rPr lang="en-US" sz="2000" b="1" i="1" baseline="30000" dirty="0" smtClean="0"/>
              <a:t>1</a:t>
            </a:r>
            <a:r>
              <a:rPr lang="en-US" sz="2000" b="1" dirty="0" smtClean="0"/>
              <a:t>, </a:t>
            </a:r>
            <a:r>
              <a:rPr lang="en-US" sz="2000" dirty="0" err="1" smtClean="0"/>
              <a:t>Manoj</a:t>
            </a:r>
            <a:r>
              <a:rPr lang="en-US" sz="2000" dirty="0" smtClean="0"/>
              <a:t> Krishnan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</a:t>
            </a:r>
          </a:p>
          <a:p>
            <a:pPr marL="0" indent="0" algn="ctr">
              <a:buFontTx/>
              <a:buNone/>
            </a:pPr>
            <a:r>
              <a:rPr lang="en-US" sz="2000" dirty="0" smtClean="0"/>
              <a:t>and </a:t>
            </a:r>
            <a:r>
              <a:rPr lang="en-US" sz="2000" dirty="0" err="1" smtClean="0"/>
              <a:t>Pavan</a:t>
            </a:r>
            <a:r>
              <a:rPr lang="en-US" sz="2000" dirty="0" smtClean="0"/>
              <a:t> Balaji</a:t>
            </a:r>
            <a:r>
              <a:rPr lang="en-US" sz="2000" baseline="30000" dirty="0" smtClean="0"/>
              <a:t>2</a:t>
            </a:r>
            <a:endParaRPr lang="en-GB" sz="2000" b="1" baseline="30000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GB" sz="2000" b="1" baseline="30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000" baseline="30000" dirty="0" smtClean="0"/>
              <a:t>1</a:t>
            </a:r>
            <a:r>
              <a:rPr lang="en-US" sz="2000" dirty="0" smtClean="0"/>
              <a:t>Pacific Northwest National Laboratory</a:t>
            </a:r>
          </a:p>
          <a:p>
            <a:pPr algn="ctr">
              <a:buNone/>
            </a:pPr>
            <a:r>
              <a:rPr lang="en-US" sz="2000" dirty="0" smtClean="0"/>
              <a:t>Richland, WA</a:t>
            </a:r>
          </a:p>
          <a:p>
            <a:pPr algn="ctr">
              <a:buNone/>
            </a:pPr>
            <a:r>
              <a:rPr lang="en-US" sz="2000" baseline="30000" dirty="0" smtClean="0"/>
              <a:t>2</a:t>
            </a:r>
            <a:r>
              <a:rPr lang="en-US" sz="2000" dirty="0" smtClean="0"/>
              <a:t>Argonne National Laboratory</a:t>
            </a:r>
          </a:p>
          <a:p>
            <a:pPr algn="ctr">
              <a:buNone/>
            </a:pPr>
            <a:r>
              <a:rPr lang="en-US" sz="2000" dirty="0" smtClean="0"/>
              <a:t>Argonne, IL</a:t>
            </a:r>
          </a:p>
          <a:p>
            <a:pPr algn="ctr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FontTx/>
              <a:buNone/>
            </a:pPr>
            <a:endParaRPr lang="en-US" sz="2800" b="1" i="1" dirty="0" smtClean="0"/>
          </a:p>
          <a:p>
            <a:pPr marL="0" indent="0">
              <a:buFontTx/>
              <a:buNone/>
            </a:pPr>
            <a:endParaRPr 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Remote Memory Copy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Communication Runtime Systems for Global Arrays</a:t>
            </a:r>
          </a:p>
          <a:p>
            <a:pPr lvl="1"/>
            <a:r>
              <a:rPr lang="en-US" dirty="0" smtClean="0"/>
              <a:t>Used in Global Trees, and Chapel</a:t>
            </a:r>
          </a:p>
          <a:p>
            <a:r>
              <a:rPr lang="en-US" sz="2000" dirty="0" smtClean="0"/>
              <a:t>Provides one-sided communication runtime primitives</a:t>
            </a:r>
          </a:p>
          <a:p>
            <a:r>
              <a:rPr lang="en-US" sz="2000" dirty="0" smtClean="0"/>
              <a:t>Currently Supported Platforms</a:t>
            </a:r>
          </a:p>
          <a:p>
            <a:pPr lvl="1"/>
            <a:r>
              <a:rPr lang="en-US" dirty="0" smtClean="0"/>
              <a:t>Commodity Networks</a:t>
            </a:r>
          </a:p>
          <a:p>
            <a:pPr lvl="2"/>
            <a:r>
              <a:rPr lang="en-US" dirty="0" smtClean="0"/>
              <a:t>InfiniBand, Ethernet ..</a:t>
            </a:r>
          </a:p>
          <a:p>
            <a:pPr lvl="1"/>
            <a:r>
              <a:rPr lang="en-US" dirty="0" smtClean="0"/>
              <a:t>Leadership Class Machines</a:t>
            </a:r>
          </a:p>
          <a:p>
            <a:pPr lvl="2"/>
            <a:r>
              <a:rPr lang="en-US" dirty="0" smtClean="0"/>
              <a:t>Cray XE6, Cray XTs</a:t>
            </a:r>
          </a:p>
          <a:p>
            <a:pPr lvl="2"/>
            <a:r>
              <a:rPr lang="en-US" dirty="0" smtClean="0"/>
              <a:t>IBM BG’s</a:t>
            </a:r>
          </a:p>
          <a:p>
            <a:pPr lvl="2"/>
            <a:r>
              <a:rPr lang="en-US" dirty="0" smtClean="0"/>
              <a:t>On-going -&gt; BG/Q and </a:t>
            </a:r>
            <a:r>
              <a:rPr lang="en-US" dirty="0" err="1" smtClean="0"/>
              <a:t>BlueWaters</a:t>
            </a:r>
            <a:endParaRPr lang="en-US" dirty="0" smtClean="0"/>
          </a:p>
          <a:p>
            <a:pPr lvl="1"/>
            <a:r>
              <a:rPr lang="en-US" dirty="0" smtClean="0"/>
              <a:t>Upcoming features</a:t>
            </a:r>
          </a:p>
          <a:p>
            <a:pPr lvl="2"/>
            <a:r>
              <a:rPr lang="en-US" dirty="0" smtClean="0"/>
              <a:t>Fault tolerant continued execution (5.1)</a:t>
            </a:r>
          </a:p>
          <a:p>
            <a:pPr lvl="2"/>
            <a:r>
              <a:rPr lang="en-US" dirty="0" smtClean="0"/>
              <a:t>Energy Efficiency modes (5.2)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459E26E-7C02-A947-92E7-A628C4FD2E40}" type="slidenum">
              <a:rPr lang="en-US" smtClean="0"/>
              <a:pPr/>
              <a:t>10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60375"/>
            <a:ext cx="8204200" cy="403957"/>
          </a:xfrm>
        </p:spPr>
        <p:txBody>
          <a:bodyPr>
            <a:sp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272360"/>
            <a:ext cx="8186738" cy="4570482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Background and Motivation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InfiniBand Connection Semantics</a:t>
            </a:r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Global Arrays and ARMCI</a:t>
            </a:r>
          </a:p>
          <a:p>
            <a:r>
              <a:rPr lang="en-US" dirty="0" smtClean="0"/>
              <a:t>Overall Design</a:t>
            </a:r>
          </a:p>
          <a:p>
            <a:pPr lvl="1"/>
            <a:r>
              <a:rPr lang="en-US" sz="2400" dirty="0" smtClean="0"/>
              <a:t>Efficient Connection Teardown</a:t>
            </a:r>
          </a:p>
          <a:p>
            <a:pPr lvl="1"/>
            <a:r>
              <a:rPr lang="en-US" sz="2400" dirty="0" smtClean="0"/>
              <a:t>Connection Cache Management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Performance Evaluation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Computational Chemistry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Sub-surface modeling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Structure in ARMCI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12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971" y="2351183"/>
            <a:ext cx="3386558" cy="764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8596" y="2511389"/>
            <a:ext cx="446838" cy="45857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40048" y="2511389"/>
            <a:ext cx="446838" cy="458572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62703" y="2511389"/>
            <a:ext cx="446838" cy="458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32395" y="2511389"/>
            <a:ext cx="446838" cy="458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97058" y="2362484"/>
            <a:ext cx="3386558" cy="764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61683" y="2522690"/>
            <a:ext cx="446838" cy="45857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43135" y="2522690"/>
            <a:ext cx="446838" cy="458572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65790" y="2522690"/>
            <a:ext cx="446838" cy="458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35482" y="2522690"/>
            <a:ext cx="446838" cy="458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34313" y="4443237"/>
            <a:ext cx="446838" cy="45857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10332" y="5148732"/>
            <a:ext cx="446838" cy="458572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49289" y="4443694"/>
            <a:ext cx="446838" cy="4585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4394" y="5170224"/>
            <a:ext cx="178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 Process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75688" y="4518653"/>
            <a:ext cx="21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Server thread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02887" y="4506437"/>
            <a:ext cx="167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Process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-99909" y="2674535"/>
            <a:ext cx="1563848" cy="158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626696" y="2732869"/>
            <a:ext cx="1563848" cy="1588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693774" y="1181237"/>
            <a:ext cx="5597227" cy="1334562"/>
          </a:xfrm>
          <a:custGeom>
            <a:avLst/>
            <a:gdLst>
              <a:gd name="connsiteX0" fmla="*/ 5597227 w 5597227"/>
              <a:gd name="connsiteY0" fmla="*/ 1334562 h 1334562"/>
              <a:gd name="connsiteX1" fmla="*/ 2657507 w 5597227"/>
              <a:gd name="connsiteY1" fmla="*/ 5879 h 1334562"/>
              <a:gd name="connsiteX2" fmla="*/ 0 w 5597227"/>
              <a:gd name="connsiteY2" fmla="*/ 1299287 h 1334562"/>
              <a:gd name="connsiteX3" fmla="*/ 0 w 5597227"/>
              <a:gd name="connsiteY3" fmla="*/ 1299287 h 133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97227" h="1334562">
                <a:moveTo>
                  <a:pt x="5597227" y="1334562"/>
                </a:moveTo>
                <a:cubicBezTo>
                  <a:pt x="4593802" y="673160"/>
                  <a:pt x="3590378" y="11758"/>
                  <a:pt x="2657507" y="5879"/>
                </a:cubicBezTo>
                <a:cubicBezTo>
                  <a:pt x="1724636" y="0"/>
                  <a:pt x="0" y="1299287"/>
                  <a:pt x="0" y="1299287"/>
                </a:cubicBezTo>
                <a:lnTo>
                  <a:pt x="0" y="1299287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93774" y="1198874"/>
            <a:ext cx="6385072" cy="1316925"/>
          </a:xfrm>
          <a:custGeom>
            <a:avLst/>
            <a:gdLst>
              <a:gd name="connsiteX0" fmla="*/ 6385072 w 6385072"/>
              <a:gd name="connsiteY0" fmla="*/ 1316925 h 1316925"/>
              <a:gd name="connsiteX1" fmla="*/ 3104345 w 6385072"/>
              <a:gd name="connsiteY1" fmla="*/ 0 h 1316925"/>
              <a:gd name="connsiteX2" fmla="*/ 23518 w 6385072"/>
              <a:gd name="connsiteY2" fmla="*/ 1316925 h 1316925"/>
              <a:gd name="connsiteX3" fmla="*/ 23518 w 6385072"/>
              <a:gd name="connsiteY3" fmla="*/ 1316925 h 1316925"/>
              <a:gd name="connsiteX4" fmla="*/ 0 w 6385072"/>
              <a:gd name="connsiteY4" fmla="*/ 1316925 h 131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072" h="1316925">
                <a:moveTo>
                  <a:pt x="6385072" y="1316925"/>
                </a:moveTo>
                <a:cubicBezTo>
                  <a:pt x="5274838" y="658462"/>
                  <a:pt x="4164604" y="0"/>
                  <a:pt x="3104345" y="0"/>
                </a:cubicBezTo>
                <a:cubicBezTo>
                  <a:pt x="2044086" y="0"/>
                  <a:pt x="23518" y="1316925"/>
                  <a:pt x="23518" y="1316925"/>
                </a:cubicBezTo>
                <a:lnTo>
                  <a:pt x="23518" y="1316925"/>
                </a:lnTo>
                <a:lnTo>
                  <a:pt x="0" y="1316925"/>
                </a:ln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29051" y="1210633"/>
            <a:ext cx="7255229" cy="1293407"/>
          </a:xfrm>
          <a:custGeom>
            <a:avLst/>
            <a:gdLst>
              <a:gd name="connsiteX0" fmla="*/ 7255229 w 7255229"/>
              <a:gd name="connsiteY0" fmla="*/ 1293407 h 1293407"/>
              <a:gd name="connsiteX1" fmla="*/ 3739324 w 7255229"/>
              <a:gd name="connsiteY1" fmla="*/ 0 h 1293407"/>
              <a:gd name="connsiteX2" fmla="*/ 0 w 7255229"/>
              <a:gd name="connsiteY2" fmla="*/ 1293407 h 129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55229" h="1293407">
                <a:moveTo>
                  <a:pt x="7255229" y="1293407"/>
                </a:moveTo>
                <a:cubicBezTo>
                  <a:pt x="6101879" y="646703"/>
                  <a:pt x="4948529" y="0"/>
                  <a:pt x="3739324" y="0"/>
                </a:cubicBezTo>
                <a:cubicBezTo>
                  <a:pt x="2530119" y="0"/>
                  <a:pt x="0" y="1293407"/>
                  <a:pt x="0" y="1293407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563931" y="2974371"/>
            <a:ext cx="3845154" cy="1132711"/>
          </a:xfrm>
          <a:custGeom>
            <a:avLst/>
            <a:gdLst>
              <a:gd name="connsiteX0" fmla="*/ 0 w 3845154"/>
              <a:gd name="connsiteY0" fmla="*/ 0 h 1132711"/>
              <a:gd name="connsiteX1" fmla="*/ 2398812 w 3845154"/>
              <a:gd name="connsiteY1" fmla="*/ 1128792 h 1132711"/>
              <a:gd name="connsiteX2" fmla="*/ 3845154 w 3845154"/>
              <a:gd name="connsiteY2" fmla="*/ 23516 h 113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5154" h="1132711">
                <a:moveTo>
                  <a:pt x="0" y="0"/>
                </a:moveTo>
                <a:cubicBezTo>
                  <a:pt x="878976" y="562436"/>
                  <a:pt x="1757953" y="1124873"/>
                  <a:pt x="2398812" y="1128792"/>
                </a:cubicBezTo>
                <a:cubicBezTo>
                  <a:pt x="3039671" y="1132711"/>
                  <a:pt x="3845154" y="23516"/>
                  <a:pt x="3845154" y="23516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387053" y="2962612"/>
            <a:ext cx="3057309" cy="1167986"/>
          </a:xfrm>
          <a:custGeom>
            <a:avLst/>
            <a:gdLst>
              <a:gd name="connsiteX0" fmla="*/ 0 w 3057309"/>
              <a:gd name="connsiteY0" fmla="*/ 23517 h 1167986"/>
              <a:gd name="connsiteX1" fmla="*/ 1575690 w 3057309"/>
              <a:gd name="connsiteY1" fmla="*/ 1164067 h 1167986"/>
              <a:gd name="connsiteX2" fmla="*/ 3057309 w 3057309"/>
              <a:gd name="connsiteY2" fmla="*/ 0 h 116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57309" h="1167986">
                <a:moveTo>
                  <a:pt x="0" y="23517"/>
                </a:moveTo>
                <a:cubicBezTo>
                  <a:pt x="533069" y="595751"/>
                  <a:pt x="1066139" y="1167986"/>
                  <a:pt x="1575690" y="1164067"/>
                </a:cubicBezTo>
                <a:cubicBezTo>
                  <a:pt x="2085241" y="1160148"/>
                  <a:pt x="3057309" y="0"/>
                  <a:pt x="3057309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3257210" y="2986129"/>
            <a:ext cx="2128358" cy="1144469"/>
          </a:xfrm>
          <a:custGeom>
            <a:avLst/>
            <a:gdLst>
              <a:gd name="connsiteX0" fmla="*/ 0 w 2128358"/>
              <a:gd name="connsiteY0" fmla="*/ 0 h 1144469"/>
              <a:gd name="connsiteX1" fmla="*/ 717292 w 2128358"/>
              <a:gd name="connsiteY1" fmla="*/ 1140550 h 1144469"/>
              <a:gd name="connsiteX2" fmla="*/ 2128358 w 2128358"/>
              <a:gd name="connsiteY2" fmla="*/ 23516 h 114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8358" h="1144469">
                <a:moveTo>
                  <a:pt x="0" y="0"/>
                </a:moveTo>
                <a:cubicBezTo>
                  <a:pt x="181283" y="568315"/>
                  <a:pt x="362566" y="1136631"/>
                  <a:pt x="717292" y="1140550"/>
                </a:cubicBezTo>
                <a:cubicBezTo>
                  <a:pt x="1072018" y="1144469"/>
                  <a:pt x="2128358" y="23516"/>
                  <a:pt x="2128358" y="23516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Cache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active connections</a:t>
            </a:r>
          </a:p>
          <a:p>
            <a:pPr lvl="1"/>
            <a:r>
              <a:rPr lang="en-US" dirty="0" smtClean="0"/>
              <a:t>Model?</a:t>
            </a:r>
          </a:p>
          <a:p>
            <a:pPr lvl="1"/>
            <a:r>
              <a:rPr lang="en-US" dirty="0" smtClean="0"/>
              <a:t>Dynamic behavior for task-based computations</a:t>
            </a:r>
          </a:p>
          <a:p>
            <a:r>
              <a:rPr lang="en-US" dirty="0" smtClean="0"/>
              <a:t>Finding a victim connection</a:t>
            </a:r>
          </a:p>
          <a:p>
            <a:pPr lvl="1"/>
            <a:r>
              <a:rPr lang="en-US" dirty="0" smtClean="0"/>
              <a:t>LRU</a:t>
            </a:r>
          </a:p>
          <a:p>
            <a:r>
              <a:rPr lang="en-US" dirty="0" smtClean="0"/>
              <a:t>LRU insufficient with communication cliques</a:t>
            </a:r>
          </a:p>
          <a:p>
            <a:pPr lvl="1"/>
            <a:r>
              <a:rPr lang="en-US" dirty="0" smtClean="0"/>
              <a:t>Multi-phase applications (use-case: Flow + Chemistry)</a:t>
            </a:r>
          </a:p>
          <a:p>
            <a:pPr lvl="1"/>
            <a:r>
              <a:rPr lang="en-US" dirty="0" smtClean="0"/>
              <a:t>Modified-LRU (LRU-M)</a:t>
            </a:r>
          </a:p>
          <a:p>
            <a:pPr lvl="1"/>
            <a:r>
              <a:rPr lang="en-US" dirty="0" smtClean="0"/>
              <a:t>Temporal locality of connections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25B356D-1084-D44E-A8FE-784C55F65564}" type="slidenum">
              <a:rPr lang="en-US" smtClean="0"/>
              <a:pPr/>
              <a:t>13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Disconnection Protocol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14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-24977" y="3853730"/>
            <a:ext cx="3057145" cy="15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33052" y="3853274"/>
            <a:ext cx="305714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242566" y="3857227"/>
            <a:ext cx="305714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982414" y="3828842"/>
            <a:ext cx="3057145" cy="1588"/>
          </a:xfrm>
          <a:prstGeom prst="straightConnector1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91639" y="1960652"/>
            <a:ext cx="774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20349" y="1960194"/>
            <a:ext cx="141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Server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34710" y="1948894"/>
            <a:ext cx="1788095" cy="37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Process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64927" y="3287901"/>
            <a:ext cx="5279738" cy="28219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175605" y="5024324"/>
            <a:ext cx="5338532" cy="117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11720" y="2621053"/>
            <a:ext cx="5279738" cy="28219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0164" y="3600067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77952" y="2330964"/>
            <a:ext cx="119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WaitProc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71239" y="3059668"/>
            <a:ext cx="80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Flush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214653" y="3814758"/>
            <a:ext cx="5279738" cy="28219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71239" y="3592880"/>
            <a:ext cx="167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Teardown </a:t>
            </a:r>
            <a:r>
              <a:rPr lang="en-US" dirty="0" err="1" smtClean="0"/>
              <a:t>Req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641188" y="4650449"/>
            <a:ext cx="28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1655219" y="4154315"/>
            <a:ext cx="702519" cy="13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7306857" y="4495856"/>
            <a:ext cx="702519" cy="13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37273" y="3982971"/>
            <a:ext cx="119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713259" y="4270472"/>
            <a:ext cx="119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60375"/>
            <a:ext cx="8204200" cy="403957"/>
          </a:xfrm>
        </p:spPr>
        <p:txBody>
          <a:bodyPr>
            <a:sp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272360"/>
            <a:ext cx="8186738" cy="3454792"/>
          </a:xfr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Introduction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Background and Motivation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InfiniBand Connection Semantics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Global Arrays and ARMCI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Overall Design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Efficient Connection Teardown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Connection Cache Management</a:t>
            </a:r>
          </a:p>
          <a:p>
            <a:r>
              <a:rPr lang="en-US" sz="2000" dirty="0" smtClean="0"/>
              <a:t>Performance Evaluation</a:t>
            </a:r>
          </a:p>
          <a:p>
            <a:pPr lvl="1"/>
            <a:r>
              <a:rPr lang="en-US" dirty="0" smtClean="0"/>
              <a:t>Computational Chemistry and Sub-surface Modeling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Test Bed</a:t>
            </a:r>
          </a:p>
          <a:p>
            <a:pPr lvl="1"/>
            <a:r>
              <a:rPr lang="en-US" dirty="0" smtClean="0"/>
              <a:t>160 </a:t>
            </a:r>
            <a:r>
              <a:rPr lang="en-US" dirty="0" err="1" smtClean="0"/>
              <a:t>Tflop</a:t>
            </a:r>
            <a:r>
              <a:rPr lang="en-US" dirty="0" smtClean="0"/>
              <a:t> system with 2310 Dual socket quad core Barcelona processor</a:t>
            </a:r>
          </a:p>
          <a:p>
            <a:pPr lvl="1"/>
            <a:r>
              <a:rPr lang="en-US" dirty="0" smtClean="0"/>
              <a:t>InfiniBand DDR with PCI Express using DDR Voltaire switches</a:t>
            </a:r>
          </a:p>
          <a:p>
            <a:r>
              <a:rPr lang="en-US" dirty="0" smtClean="0"/>
              <a:t>Original implementation is Global Arrays (GA) version 4.3</a:t>
            </a:r>
          </a:p>
          <a:p>
            <a:pPr lvl="1"/>
            <a:r>
              <a:rPr lang="en-US" dirty="0" smtClean="0"/>
              <a:t>The presented design is available with GA-5.0</a:t>
            </a:r>
          </a:p>
          <a:p>
            <a:r>
              <a:rPr lang="en-US" dirty="0" smtClean="0"/>
              <a:t>Methodologies</a:t>
            </a:r>
          </a:p>
          <a:p>
            <a:pPr lvl="1"/>
            <a:r>
              <a:rPr lang="en-US" dirty="0" smtClean="0"/>
              <a:t>LRU, and LRU-M</a:t>
            </a:r>
          </a:p>
          <a:p>
            <a:pPr lvl="1"/>
            <a:r>
              <a:rPr lang="en-US" dirty="0" smtClean="0"/>
              <a:t>Varying the number of connection entries in connection cache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Northwest Chemistry (NWChem)</a:t>
            </a:r>
          </a:p>
          <a:p>
            <a:pPr lvl="1"/>
            <a:r>
              <a:rPr lang="en-US" dirty="0" smtClean="0"/>
              <a:t>Sub-surface Transport on Multiple Phases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16</a:t>
            </a:fld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with NWChem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0" y="2107556"/>
            <a:ext cx="3877839" cy="4049061"/>
          </a:xfrm>
        </p:spPr>
        <p:txBody>
          <a:bodyPr/>
          <a:lstStyle/>
          <a:p>
            <a:r>
              <a:rPr lang="en-US" sz="2000" dirty="0" smtClean="0"/>
              <a:t>Evaluation with pentane input deck on 6144 processes</a:t>
            </a:r>
          </a:p>
          <a:p>
            <a:r>
              <a:rPr lang="en-US" sz="2000" dirty="0" smtClean="0"/>
              <a:t>The connection cache has a total of 128, 32, and 4 entries</a:t>
            </a:r>
          </a:p>
          <a:p>
            <a:r>
              <a:rPr lang="en-US" sz="2000" dirty="0" smtClean="0"/>
              <a:t>Negligible performance degradation for 128 and 32 cache size</a:t>
            </a:r>
          </a:p>
          <a:p>
            <a:r>
              <a:rPr lang="en-US" sz="2000" dirty="0" smtClean="0"/>
              <a:t>Total connections created – 91-117</a:t>
            </a:r>
          </a:p>
          <a:p>
            <a:pPr lvl="1"/>
            <a:r>
              <a:rPr lang="en-US" sz="1600" dirty="0" smtClean="0"/>
              <a:t>3-4 times for 32 cache size</a:t>
            </a:r>
          </a:p>
          <a:p>
            <a:pPr lvl="1"/>
            <a:r>
              <a:rPr lang="en-US" sz="1600" dirty="0" smtClean="0"/>
              <a:t>~32 times for 4 cache size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17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  <p:pic>
        <p:nvPicPr>
          <p:cNvPr id="9" name="Picture 8" descr="nwchem-614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048325"/>
            <a:ext cx="4800501" cy="276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:NWChem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0" y="2067026"/>
            <a:ext cx="3877839" cy="4049061"/>
          </a:xfrm>
        </p:spPr>
        <p:txBody>
          <a:bodyPr/>
          <a:lstStyle/>
          <a:p>
            <a:r>
              <a:rPr lang="en-US" sz="2000" dirty="0" smtClean="0"/>
              <a:t>Evaluation with siosi7 input deck on 4096 processes</a:t>
            </a:r>
          </a:p>
          <a:p>
            <a:r>
              <a:rPr lang="en-US" sz="2000" dirty="0" smtClean="0"/>
              <a:t>The connection cache has a total of 128, 32, and 4 entries</a:t>
            </a:r>
          </a:p>
          <a:p>
            <a:r>
              <a:rPr lang="en-US" sz="2000" dirty="0" smtClean="0"/>
              <a:t>Negligible performance degradation for 128 and 32 connection size</a:t>
            </a:r>
          </a:p>
          <a:p>
            <a:r>
              <a:rPr lang="en-US" sz="2000" dirty="0" smtClean="0"/>
              <a:t>Total connections created – 93-121</a:t>
            </a:r>
          </a:p>
          <a:p>
            <a:pPr lvl="1"/>
            <a:r>
              <a:rPr lang="en-US" sz="1600" dirty="0" smtClean="0"/>
              <a:t>3-4 times for 32 cache size</a:t>
            </a:r>
          </a:p>
          <a:p>
            <a:pPr lvl="1"/>
            <a:r>
              <a:rPr lang="en-US" sz="1600" dirty="0" smtClean="0"/>
              <a:t>~32 times for 4 cache size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18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  <p:pic>
        <p:nvPicPr>
          <p:cNvPr id="9" name="Picture 8" descr="nwchem-409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106854"/>
            <a:ext cx="4572000" cy="2644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:STOMP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0" y="2808939"/>
            <a:ext cx="3877839" cy="4049061"/>
          </a:xfrm>
        </p:spPr>
        <p:txBody>
          <a:bodyPr/>
          <a:lstStyle/>
          <a:p>
            <a:r>
              <a:rPr lang="en-US" sz="2000" dirty="0" smtClean="0"/>
              <a:t>Evaluation on 8192 processes</a:t>
            </a:r>
          </a:p>
          <a:p>
            <a:r>
              <a:rPr lang="en-US" sz="2000" dirty="0" smtClean="0"/>
              <a:t>The connection cache has a total of 128, 32, and 4 entries</a:t>
            </a:r>
          </a:p>
          <a:p>
            <a:r>
              <a:rPr lang="en-US" sz="2000" dirty="0" smtClean="0"/>
              <a:t>LRU-M reduces the overall connection establishment and break time in comparison to LRU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19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  <p:pic>
        <p:nvPicPr>
          <p:cNvPr id="14" name="Picture 13" descr="stomp-819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114044"/>
            <a:ext cx="4572000" cy="262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60375"/>
            <a:ext cx="8204200" cy="403957"/>
          </a:xfrm>
        </p:spPr>
        <p:txBody>
          <a:bodyPr>
            <a:sp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272360"/>
            <a:ext cx="8186738" cy="3808735"/>
          </a:xfrm>
        </p:spPr>
        <p:txBody>
          <a:bodyPr>
            <a:spAutoFit/>
          </a:bodyPr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Background and Motivation</a:t>
            </a:r>
          </a:p>
          <a:p>
            <a:pPr lvl="1"/>
            <a:r>
              <a:rPr lang="en-US" dirty="0" smtClean="0"/>
              <a:t>InfiniBand Connection Semantics</a:t>
            </a:r>
          </a:p>
          <a:p>
            <a:pPr lvl="1"/>
            <a:r>
              <a:rPr lang="en-US" dirty="0" smtClean="0"/>
              <a:t>Global Arrays and ARMCI</a:t>
            </a:r>
          </a:p>
          <a:p>
            <a:r>
              <a:rPr lang="en-US" sz="2000" dirty="0" smtClean="0"/>
              <a:t>Overall Design</a:t>
            </a:r>
          </a:p>
          <a:p>
            <a:pPr lvl="1"/>
            <a:r>
              <a:rPr lang="en-US" dirty="0" smtClean="0"/>
              <a:t>Efficient Connection Teardown</a:t>
            </a:r>
          </a:p>
          <a:p>
            <a:pPr lvl="1"/>
            <a:r>
              <a:rPr lang="en-US" dirty="0" smtClean="0"/>
              <a:t>Connection Cache Management</a:t>
            </a:r>
          </a:p>
          <a:p>
            <a:r>
              <a:rPr lang="en-US" sz="2000" dirty="0" smtClean="0"/>
              <a:t>Performance Evaluation</a:t>
            </a:r>
          </a:p>
          <a:p>
            <a:pPr lvl="1"/>
            <a:r>
              <a:rPr lang="en-US" dirty="0" smtClean="0"/>
              <a:t>Computational Chemistry</a:t>
            </a:r>
          </a:p>
          <a:p>
            <a:pPr lvl="1"/>
            <a:r>
              <a:rPr lang="en-US" dirty="0" smtClean="0"/>
              <a:t>Sub-surface modeling</a:t>
            </a:r>
          </a:p>
          <a:p>
            <a:r>
              <a:rPr lang="en-US" sz="2000" dirty="0" smtClean="0"/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on-demand connection approaches are insufficient</a:t>
            </a:r>
          </a:p>
          <a:p>
            <a:r>
              <a:rPr lang="en-US" dirty="0" smtClean="0"/>
              <a:t>Presented a design for connection management</a:t>
            </a:r>
          </a:p>
          <a:p>
            <a:pPr lvl="1"/>
            <a:r>
              <a:rPr lang="en-US" dirty="0" smtClean="0"/>
              <a:t>Efficient connection cache management</a:t>
            </a:r>
          </a:p>
          <a:p>
            <a:pPr lvl="1"/>
            <a:r>
              <a:rPr lang="en-US" dirty="0" smtClean="0"/>
              <a:t>A conducive protocol for PGAS Models</a:t>
            </a:r>
          </a:p>
          <a:p>
            <a:r>
              <a:rPr lang="en-US" dirty="0" smtClean="0"/>
              <a:t>Memory benefits for two class of applications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Solve the problem for two-sided (pair-wise) connections</a:t>
            </a:r>
          </a:p>
          <a:p>
            <a:pPr lvl="1"/>
            <a:r>
              <a:rPr lang="en-US" dirty="0" smtClean="0"/>
              <a:t>Apply the problem to other communication data structures (remote registration caches)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20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631" y="3429000"/>
            <a:ext cx="8229632" cy="2548096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Global Arrays</a:t>
            </a:r>
          </a:p>
          <a:p>
            <a:pPr lvl="1"/>
            <a:r>
              <a:rPr lang="en-US" dirty="0" smtClean="0">
                <a:hlinkClick r:id="rId2"/>
              </a:rPr>
              <a:t>http://www.emsl.pnl.gov/docs/global/</a:t>
            </a:r>
            <a:endParaRPr lang="en-US" dirty="0" smtClean="0"/>
          </a:p>
          <a:p>
            <a:r>
              <a:rPr lang="en-US" dirty="0" smtClean="0"/>
              <a:t>ARMCI</a:t>
            </a:r>
          </a:p>
          <a:p>
            <a:pPr lvl="1"/>
            <a:r>
              <a:rPr lang="en-US" dirty="0" smtClean="0">
                <a:hlinkClick r:id="rId3"/>
              </a:rPr>
              <a:t>http://www.emsl.pnl.gov/docs/parsoft/armci/</a:t>
            </a:r>
            <a:endParaRPr lang="en-US" dirty="0" smtClean="0"/>
          </a:p>
          <a:p>
            <a:r>
              <a:rPr lang="en-US" dirty="0" smtClean="0"/>
              <a:t>HPC-PNL</a:t>
            </a:r>
          </a:p>
          <a:p>
            <a:pPr lvl="1"/>
            <a:r>
              <a:rPr lang="en-US" dirty="0" smtClean="0">
                <a:hlinkClick r:id="rId4"/>
              </a:rPr>
              <a:t>http://hpc.pnl.gov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21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7263" y="1367158"/>
            <a:ext cx="1649474" cy="206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631" y="1132164"/>
            <a:ext cx="8203714" cy="4724833"/>
          </a:xfrm>
        </p:spPr>
        <p:txBody>
          <a:bodyPr/>
          <a:lstStyle/>
          <a:p>
            <a:r>
              <a:rPr lang="en-US" dirty="0" smtClean="0"/>
              <a:t>For runtime systems, scalable communication data structures is critical</a:t>
            </a:r>
          </a:p>
          <a:p>
            <a:r>
              <a:rPr lang="en-US" dirty="0" smtClean="0"/>
              <a:t>Communication data structures</a:t>
            </a:r>
          </a:p>
          <a:p>
            <a:pPr lvl="1"/>
            <a:r>
              <a:rPr lang="en-US" dirty="0" smtClean="0"/>
              <a:t>Buffers (data, control messages ..)</a:t>
            </a:r>
          </a:p>
          <a:p>
            <a:pPr lvl="1"/>
            <a:r>
              <a:rPr lang="en-US" dirty="0" smtClean="0"/>
              <a:t>Connections </a:t>
            </a:r>
          </a:p>
          <a:p>
            <a:pPr lvl="2"/>
            <a:r>
              <a:rPr lang="en-US" dirty="0" smtClean="0"/>
              <a:t>End-points (Gemini, </a:t>
            </a:r>
            <a:r>
              <a:rPr lang="en-US" dirty="0" err="1" smtClean="0"/>
              <a:t>Seastar</a:t>
            </a:r>
            <a:r>
              <a:rPr lang="en-US" dirty="0" smtClean="0"/>
              <a:t>, BG ..)  </a:t>
            </a:r>
          </a:p>
          <a:p>
            <a:pPr lvl="2"/>
            <a:r>
              <a:rPr lang="en-US" dirty="0" smtClean="0"/>
              <a:t>One-to-one mapping (IB))</a:t>
            </a:r>
          </a:p>
          <a:p>
            <a:pPr lvl="1"/>
            <a:r>
              <a:rPr lang="en-US" dirty="0" smtClean="0"/>
              <a:t>Registration data structures (Local for MPI, Local + Remote for PGAS)</a:t>
            </a:r>
          </a:p>
          <a:p>
            <a:pPr lvl="1"/>
            <a:r>
              <a:rPr lang="en-US" dirty="0" smtClean="0"/>
              <a:t>…. </a:t>
            </a:r>
          </a:p>
          <a:p>
            <a:r>
              <a:rPr lang="en-US" dirty="0" smtClean="0"/>
              <a:t>Efficient connection management is important</a:t>
            </a:r>
          </a:p>
          <a:p>
            <a:pPr lvl="1"/>
            <a:r>
              <a:rPr lang="en-US" dirty="0" smtClean="0"/>
              <a:t>213 InfiniBand systems in TOP500</a:t>
            </a:r>
          </a:p>
          <a:p>
            <a:r>
              <a:rPr lang="en-US" dirty="0" smtClean="0"/>
              <a:t>PGAS Models are becoming popular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C3D7FFA-F7B5-8846-A59C-1BF0CD15C85C}" type="slidenum">
              <a:rPr lang="en-US" smtClean="0"/>
              <a:pPr/>
              <a:t>3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Connection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On-demand pair-wise process creation</a:t>
            </a:r>
          </a:p>
          <a:p>
            <a:pPr lvl="1"/>
            <a:r>
              <a:rPr lang="en-US" dirty="0" smtClean="0"/>
              <a:t>Cluster’02 (VIA), IPDPS’06, Cluster’08  (IB-MPI), CCGrid’10 (IB-PGAS)</a:t>
            </a:r>
          </a:p>
          <a:p>
            <a:pPr lvl="1"/>
            <a:r>
              <a:rPr lang="en-US" dirty="0" smtClean="0"/>
              <a:t>Persistent through the application lifetime</a:t>
            </a:r>
          </a:p>
          <a:p>
            <a:r>
              <a:rPr lang="en-US" dirty="0" smtClean="0"/>
              <a:t>Unreliable datagram based approaches (ICS’07)</a:t>
            </a:r>
          </a:p>
          <a:p>
            <a:pPr lvl="1"/>
            <a:r>
              <a:rPr lang="en-US" dirty="0" smtClean="0"/>
              <a:t>Natural fit for two-sided communication (send/receive model)</a:t>
            </a:r>
          </a:p>
          <a:p>
            <a:pPr lvl="1"/>
            <a:r>
              <a:rPr lang="en-US" dirty="0" smtClean="0"/>
              <a:t>Designing get and bulk data transfer is prohibitive</a:t>
            </a:r>
          </a:p>
          <a:p>
            <a:pPr lvl="1"/>
            <a:r>
              <a:rPr lang="en-US" dirty="0" smtClean="0"/>
              <a:t>Software maintained reliability</a:t>
            </a:r>
          </a:p>
          <a:p>
            <a:r>
              <a:rPr lang="en-US" dirty="0" err="1" smtClean="0"/>
              <a:t>eXtended</a:t>
            </a:r>
            <a:r>
              <a:rPr lang="en-US" dirty="0" smtClean="0"/>
              <a:t> Reliable Connection (XRC)</a:t>
            </a:r>
          </a:p>
          <a:p>
            <a:pPr lvl="1"/>
            <a:r>
              <a:rPr lang="en-US" dirty="0" smtClean="0"/>
              <a:t>Connection memory increases with nodes and not processes (ICS’07, Cluster’08)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459E26E-7C02-A947-92E7-A628C4FD2E40}" type="slidenum">
              <a:rPr lang="en-US" smtClean="0"/>
              <a:pPr/>
              <a:t>4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 for PGAS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Frequently combined with non-SPMD execution models</a:t>
            </a:r>
          </a:p>
          <a:p>
            <a:endParaRPr lang="en-US" dirty="0" smtClean="0"/>
          </a:p>
          <a:p>
            <a:r>
              <a:rPr lang="en-US" dirty="0" smtClean="0"/>
              <a:t>Task Based Computations</a:t>
            </a:r>
          </a:p>
          <a:p>
            <a:pPr lvl="1"/>
            <a:r>
              <a:rPr lang="en-US" dirty="0" smtClean="0"/>
              <a:t>Dynamic load balancing and work stealing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Linear communication over the application execution lifetime</a:t>
            </a:r>
          </a:p>
          <a:p>
            <a:pPr lvl="1"/>
            <a:r>
              <a:rPr lang="en-US" dirty="0" smtClean="0"/>
              <a:t>Time-Variance in execution</a:t>
            </a:r>
          </a:p>
          <a:p>
            <a:pPr lvl="1"/>
            <a:r>
              <a:rPr lang="en-US" dirty="0" smtClean="0"/>
              <a:t>Little temporal reuse (SC’09)</a:t>
            </a:r>
          </a:p>
          <a:p>
            <a:pPr lvl="1"/>
            <a:r>
              <a:rPr lang="en-US" dirty="0" smtClean="0"/>
              <a:t>Connection persistence is not useful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459E26E-7C02-A947-92E7-A628C4FD2E40}" type="slidenum">
              <a:rPr lang="en-US" smtClean="0"/>
              <a:pPr/>
              <a:t>5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low temporal locality for PGAS models and non-SPMD executions</a:t>
            </a:r>
          </a:p>
          <a:p>
            <a:pPr lvl="1"/>
            <a:r>
              <a:rPr lang="en-US" dirty="0" smtClean="0"/>
              <a:t>What are the design choices for a disconnection protocol?</a:t>
            </a:r>
          </a:p>
          <a:p>
            <a:pPr lvl="1"/>
            <a:r>
              <a:rPr lang="en-US" dirty="0" smtClean="0"/>
              <a:t>What are the memory benefits and possible performance degradations?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459E26E-7C02-A947-92E7-A628C4FD2E40}" type="slidenum">
              <a:rPr lang="en-US" smtClean="0"/>
              <a:pPr/>
              <a:t>6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460375"/>
            <a:ext cx="8204200" cy="403957"/>
          </a:xfrm>
        </p:spPr>
        <p:txBody>
          <a:bodyPr>
            <a:sp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272360"/>
            <a:ext cx="8186738" cy="4570482"/>
          </a:xfr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Introduction</a:t>
            </a:r>
          </a:p>
          <a:p>
            <a:r>
              <a:rPr lang="en-US" dirty="0" smtClean="0"/>
              <a:t>Background and Motivation</a:t>
            </a:r>
          </a:p>
          <a:p>
            <a:pPr lvl="1"/>
            <a:r>
              <a:rPr lang="en-US" sz="2400" dirty="0" smtClean="0"/>
              <a:t>InfiniBand Connection Semantics</a:t>
            </a:r>
          </a:p>
          <a:p>
            <a:pPr lvl="1"/>
            <a:r>
              <a:rPr lang="en-US" sz="2400" dirty="0" smtClean="0"/>
              <a:t>Global Arrays and ARMCI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Overall Design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Efficient Connection Teardown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Connection Cache Management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Performance Evaluation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Computational Chemistry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</a:rPr>
              <a:t>Sub-surface modeling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Conclusions and 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InfiniBand Transport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 Connection</a:t>
            </a:r>
          </a:p>
          <a:p>
            <a:pPr lvl="1"/>
            <a:r>
              <a:rPr lang="en-US" dirty="0" smtClean="0"/>
              <a:t>Most frequently used</a:t>
            </a:r>
          </a:p>
          <a:p>
            <a:pPr lvl="1"/>
            <a:r>
              <a:rPr lang="en-US" dirty="0" smtClean="0"/>
              <a:t>Supports In-order delivery, RDMA, </a:t>
            </a:r>
            <a:r>
              <a:rPr lang="en-US" dirty="0" err="1" smtClean="0"/>
              <a:t>QoS</a:t>
            </a:r>
            <a:r>
              <a:rPr lang="en-US" dirty="0" smtClean="0"/>
              <a:t> ..</a:t>
            </a:r>
          </a:p>
          <a:p>
            <a:r>
              <a:rPr lang="en-US" dirty="0" smtClean="0"/>
              <a:t>Reliable Datagram</a:t>
            </a:r>
          </a:p>
          <a:p>
            <a:pPr lvl="1"/>
            <a:r>
              <a:rPr lang="en-US" dirty="0" smtClean="0"/>
              <a:t>Most RC features, but ..</a:t>
            </a:r>
          </a:p>
          <a:p>
            <a:r>
              <a:rPr lang="en-US" dirty="0" smtClean="0"/>
              <a:t>Unreliable Connection</a:t>
            </a:r>
          </a:p>
          <a:p>
            <a:pPr lvl="1"/>
            <a:r>
              <a:rPr lang="en-US" dirty="0" smtClean="0"/>
              <a:t>RDMA, requires dedicated QP</a:t>
            </a:r>
          </a:p>
          <a:p>
            <a:pPr lvl="1"/>
            <a:r>
              <a:rPr lang="en-US" dirty="0" smtClean="0"/>
              <a:t>No ordering</a:t>
            </a:r>
          </a:p>
          <a:p>
            <a:r>
              <a:rPr lang="en-US" dirty="0" smtClean="0"/>
              <a:t>Unreliable Datagram</a:t>
            </a:r>
          </a:p>
          <a:p>
            <a:pPr lvl="1"/>
            <a:r>
              <a:rPr lang="en-US" dirty="0" smtClean="0"/>
              <a:t>Connectionless</a:t>
            </a:r>
          </a:p>
          <a:p>
            <a:pPr lvl="1"/>
            <a:r>
              <a:rPr lang="en-US" dirty="0" smtClean="0"/>
              <a:t>limited message size to MTU</a:t>
            </a:r>
          </a:p>
          <a:p>
            <a:pPr lvl="1"/>
            <a:r>
              <a:rPr lang="en-US" dirty="0" smtClean="0"/>
              <a:t>No ordering or reliability guarantees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8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03957"/>
          </a:xfrm>
        </p:spPr>
        <p:txBody>
          <a:bodyPr>
            <a:spAutoFit/>
          </a:bodyPr>
          <a:lstStyle/>
          <a:p>
            <a:r>
              <a:rPr lang="en-US" dirty="0" smtClean="0"/>
              <a:t>Global Arrays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2105" y="1004052"/>
            <a:ext cx="4764106" cy="4082657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Global Arrays is a PGAS programming model</a:t>
            </a:r>
          </a:p>
          <a:p>
            <a:pPr lvl="1"/>
            <a:r>
              <a:rPr lang="en-US" dirty="0" smtClean="0"/>
              <a:t>GA presents a shared view</a:t>
            </a:r>
          </a:p>
          <a:p>
            <a:pPr lvl="1"/>
            <a:r>
              <a:rPr lang="en-US" dirty="0" smtClean="0"/>
              <a:t>Provides one-sided communication model </a:t>
            </a:r>
          </a:p>
          <a:p>
            <a:pPr lvl="1"/>
            <a:r>
              <a:rPr lang="en-US" dirty="0" smtClean="0"/>
              <a:t>Used in wide variety of applications</a:t>
            </a:r>
          </a:p>
          <a:p>
            <a:pPr lvl="1"/>
            <a:r>
              <a:rPr lang="en-US" dirty="0" smtClean="0"/>
              <a:t>Computational Chemistry</a:t>
            </a:r>
          </a:p>
          <a:p>
            <a:pPr lvl="2"/>
            <a:r>
              <a:rPr lang="en-US" dirty="0" smtClean="0"/>
              <a:t>NWChem, </a:t>
            </a:r>
            <a:r>
              <a:rPr lang="en-US" dirty="0" err="1" smtClean="0"/>
              <a:t>Molcas</a:t>
            </a:r>
            <a:r>
              <a:rPr lang="en-US" dirty="0" smtClean="0"/>
              <a:t>, </a:t>
            </a:r>
            <a:r>
              <a:rPr lang="en-US" dirty="0" err="1" smtClean="0"/>
              <a:t>Molpro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Bioinformatics</a:t>
            </a:r>
          </a:p>
          <a:p>
            <a:pPr lvl="2"/>
            <a:r>
              <a:rPr lang="en-US" dirty="0" smtClean="0"/>
              <a:t>ScalaBLAST</a:t>
            </a:r>
          </a:p>
          <a:p>
            <a:pPr lvl="1"/>
            <a:r>
              <a:rPr lang="en-US" dirty="0" smtClean="0"/>
              <a:t>Ground Water Modeling</a:t>
            </a:r>
          </a:p>
          <a:p>
            <a:pPr lvl="2"/>
            <a:r>
              <a:rPr lang="en-US" dirty="0" smtClean="0"/>
              <a:t>STOMP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5C4CA2A-CA38-AA44-87BA-12B0DC1133D3}" type="slidenum">
              <a:rPr lang="en-US" smtClean="0"/>
              <a:pPr/>
              <a:t>9</a:t>
            </a:fld>
            <a:r>
              <a:rPr lang="en-US" smtClean="0">
                <a:latin typeface="Times New Roman" pitchFamily="-109" charset="0"/>
              </a:rPr>
              <a:t> </a:t>
            </a:r>
            <a:endParaRPr lang="en-US">
              <a:latin typeface="Times New Roman" pitchFamily="-109" charset="0"/>
            </a:endParaRPr>
          </a:p>
        </p:txBody>
      </p:sp>
      <p:grpSp>
        <p:nvGrpSpPr>
          <p:cNvPr id="2" name="Group 1079"/>
          <p:cNvGrpSpPr/>
          <p:nvPr/>
        </p:nvGrpSpPr>
        <p:grpSpPr>
          <a:xfrm>
            <a:off x="563416" y="1600096"/>
            <a:ext cx="3168650" cy="4103688"/>
            <a:chOff x="485775" y="2482850"/>
            <a:chExt cx="3168650" cy="4103688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485775" y="4254500"/>
              <a:ext cx="3168650" cy="696913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04" y="18"/>
                </a:cxn>
                <a:cxn ang="0">
                  <a:pos x="130" y="18"/>
                </a:cxn>
                <a:cxn ang="0">
                  <a:pos x="111" y="36"/>
                </a:cxn>
                <a:cxn ang="0">
                  <a:pos x="93" y="18"/>
                </a:cxn>
                <a:cxn ang="0">
                  <a:pos x="19" y="18"/>
                </a:cxn>
                <a:cxn ang="0">
                  <a:pos x="0" y="0"/>
                </a:cxn>
              </a:cxnLst>
              <a:rect l="0" t="0" r="r" b="b"/>
              <a:pathLst>
                <a:path w="222" h="36">
                  <a:moveTo>
                    <a:pt x="222" y="0"/>
                  </a:moveTo>
                  <a:cubicBezTo>
                    <a:pt x="222" y="10"/>
                    <a:pt x="214" y="18"/>
                    <a:pt x="204" y="18"/>
                  </a:cubicBezTo>
                  <a:lnTo>
                    <a:pt x="130" y="18"/>
                  </a:lnTo>
                  <a:cubicBezTo>
                    <a:pt x="119" y="18"/>
                    <a:pt x="111" y="26"/>
                    <a:pt x="111" y="36"/>
                  </a:cubicBezTo>
                  <a:cubicBezTo>
                    <a:pt x="111" y="26"/>
                    <a:pt x="103" y="18"/>
                    <a:pt x="93" y="18"/>
                  </a:cubicBezTo>
                  <a:lnTo>
                    <a:pt x="19" y="18"/>
                  </a:lnTo>
                  <a:cubicBezTo>
                    <a:pt x="8" y="18"/>
                    <a:pt x="0" y="10"/>
                    <a:pt x="0" y="0"/>
                  </a:cubicBezTo>
                </a:path>
              </a:pathLst>
            </a:custGeom>
            <a:noFill/>
            <a:ln w="42863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17575" y="5824538"/>
              <a:ext cx="561975" cy="188912"/>
              <a:chOff x="798" y="3341"/>
              <a:chExt cx="354" cy="119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798" y="3341"/>
                <a:ext cx="136" cy="119"/>
                <a:chOff x="798" y="3341"/>
                <a:chExt cx="136" cy="119"/>
              </a:xfrm>
            </p:grpSpPr>
            <p:sp>
              <p:nvSpPr>
                <p:cNvPr id="25" name="Freeform 7"/>
                <p:cNvSpPr>
                  <a:spLocks/>
                </p:cNvSpPr>
                <p:nvPr/>
              </p:nvSpPr>
              <p:spPr bwMode="auto">
                <a:xfrm>
                  <a:off x="798" y="3341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8"/>
                <p:cNvSpPr>
                  <a:spLocks/>
                </p:cNvSpPr>
                <p:nvPr/>
              </p:nvSpPr>
              <p:spPr bwMode="auto">
                <a:xfrm>
                  <a:off x="798" y="334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9"/>
                <p:cNvSpPr>
                  <a:spLocks/>
                </p:cNvSpPr>
                <p:nvPr/>
              </p:nvSpPr>
              <p:spPr bwMode="auto">
                <a:xfrm>
                  <a:off x="907" y="3341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0"/>
                <p:cNvSpPr>
                  <a:spLocks/>
                </p:cNvSpPr>
                <p:nvPr/>
              </p:nvSpPr>
              <p:spPr bwMode="auto">
                <a:xfrm>
                  <a:off x="798" y="3341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1"/>
                <p:cNvSpPr>
                  <a:spLocks/>
                </p:cNvSpPr>
                <p:nvPr/>
              </p:nvSpPr>
              <p:spPr bwMode="auto">
                <a:xfrm>
                  <a:off x="798" y="334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>
                  <a:off x="907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>
                <a:off x="916" y="3341"/>
                <a:ext cx="127" cy="119"/>
                <a:chOff x="916" y="3341"/>
                <a:chExt cx="127" cy="119"/>
              </a:xfrm>
            </p:grpSpPr>
            <p:sp>
              <p:nvSpPr>
                <p:cNvPr id="19" name="Freeform 14"/>
                <p:cNvSpPr>
                  <a:spLocks/>
                </p:cNvSpPr>
                <p:nvPr/>
              </p:nvSpPr>
              <p:spPr bwMode="auto">
                <a:xfrm>
                  <a:off x="916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5"/>
                <p:cNvSpPr>
                  <a:spLocks/>
                </p:cNvSpPr>
                <p:nvPr/>
              </p:nvSpPr>
              <p:spPr bwMode="auto">
                <a:xfrm>
                  <a:off x="916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6"/>
                <p:cNvSpPr>
                  <a:spLocks/>
                </p:cNvSpPr>
                <p:nvPr/>
              </p:nvSpPr>
              <p:spPr bwMode="auto">
                <a:xfrm>
                  <a:off x="1016" y="3341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916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8"/>
                <p:cNvSpPr>
                  <a:spLocks/>
                </p:cNvSpPr>
                <p:nvPr/>
              </p:nvSpPr>
              <p:spPr bwMode="auto">
                <a:xfrm>
                  <a:off x="916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1016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025" y="3341"/>
                <a:ext cx="127" cy="119"/>
                <a:chOff x="1025" y="3341"/>
                <a:chExt cx="127" cy="119"/>
              </a:xfrm>
            </p:grpSpPr>
            <p:sp>
              <p:nvSpPr>
                <p:cNvPr id="13" name="Freeform 21"/>
                <p:cNvSpPr>
                  <a:spLocks/>
                </p:cNvSpPr>
                <p:nvPr/>
              </p:nvSpPr>
              <p:spPr bwMode="auto">
                <a:xfrm>
                  <a:off x="1025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>
                  <a:off x="1025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>
                  <a:off x="1125" y="3341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24"/>
                <p:cNvSpPr>
                  <a:spLocks/>
                </p:cNvSpPr>
                <p:nvPr/>
              </p:nvSpPr>
              <p:spPr bwMode="auto">
                <a:xfrm>
                  <a:off x="1025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25"/>
                <p:cNvSpPr>
                  <a:spLocks/>
                </p:cNvSpPr>
                <p:nvPr/>
              </p:nvSpPr>
              <p:spPr bwMode="auto">
                <a:xfrm>
                  <a:off x="1025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6"/>
                <p:cNvSpPr>
                  <a:spLocks noChangeShapeType="1"/>
                </p:cNvSpPr>
                <p:nvPr/>
              </p:nvSpPr>
              <p:spPr bwMode="auto">
                <a:xfrm>
                  <a:off x="1125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917575" y="5678488"/>
              <a:ext cx="561975" cy="174625"/>
              <a:chOff x="798" y="3249"/>
              <a:chExt cx="354" cy="110"/>
            </a:xfrm>
          </p:grpSpPr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798" y="3249"/>
                <a:ext cx="136" cy="110"/>
                <a:chOff x="798" y="3249"/>
                <a:chExt cx="136" cy="110"/>
              </a:xfrm>
            </p:grpSpPr>
            <p:sp>
              <p:nvSpPr>
                <p:cNvPr id="47" name="Freeform 29"/>
                <p:cNvSpPr>
                  <a:spLocks/>
                </p:cNvSpPr>
                <p:nvPr/>
              </p:nvSpPr>
              <p:spPr bwMode="auto">
                <a:xfrm>
                  <a:off x="798" y="3249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9" y="110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30"/>
                <p:cNvSpPr>
                  <a:spLocks/>
                </p:cNvSpPr>
                <p:nvPr/>
              </p:nvSpPr>
              <p:spPr bwMode="auto">
                <a:xfrm>
                  <a:off x="798" y="3249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907" y="3249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32"/>
                <p:cNvSpPr>
                  <a:spLocks/>
                </p:cNvSpPr>
                <p:nvPr/>
              </p:nvSpPr>
              <p:spPr bwMode="auto">
                <a:xfrm>
                  <a:off x="798" y="3249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33"/>
                <p:cNvSpPr>
                  <a:spLocks/>
                </p:cNvSpPr>
                <p:nvPr/>
              </p:nvSpPr>
              <p:spPr bwMode="auto">
                <a:xfrm>
                  <a:off x="798" y="3249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34"/>
                <p:cNvSpPr>
                  <a:spLocks noChangeShapeType="1"/>
                </p:cNvSpPr>
                <p:nvPr/>
              </p:nvSpPr>
              <p:spPr bwMode="auto">
                <a:xfrm>
                  <a:off x="907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5"/>
              <p:cNvGrpSpPr>
                <a:grpSpLocks/>
              </p:cNvGrpSpPr>
              <p:nvPr/>
            </p:nvGrpSpPr>
            <p:grpSpPr bwMode="auto">
              <a:xfrm>
                <a:off x="916" y="3249"/>
                <a:ext cx="127" cy="110"/>
                <a:chOff x="916" y="3249"/>
                <a:chExt cx="127" cy="110"/>
              </a:xfrm>
            </p:grpSpPr>
            <p:sp>
              <p:nvSpPr>
                <p:cNvPr id="41" name="Freeform 36"/>
                <p:cNvSpPr>
                  <a:spLocks/>
                </p:cNvSpPr>
                <p:nvPr/>
              </p:nvSpPr>
              <p:spPr bwMode="auto">
                <a:xfrm>
                  <a:off x="916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7"/>
                <p:cNvSpPr>
                  <a:spLocks/>
                </p:cNvSpPr>
                <p:nvPr/>
              </p:nvSpPr>
              <p:spPr bwMode="auto">
                <a:xfrm>
                  <a:off x="916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8"/>
                <p:cNvSpPr>
                  <a:spLocks/>
                </p:cNvSpPr>
                <p:nvPr/>
              </p:nvSpPr>
              <p:spPr bwMode="auto">
                <a:xfrm>
                  <a:off x="1016" y="3249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9"/>
                <p:cNvSpPr>
                  <a:spLocks/>
                </p:cNvSpPr>
                <p:nvPr/>
              </p:nvSpPr>
              <p:spPr bwMode="auto">
                <a:xfrm>
                  <a:off x="916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40"/>
                <p:cNvSpPr>
                  <a:spLocks/>
                </p:cNvSpPr>
                <p:nvPr/>
              </p:nvSpPr>
              <p:spPr bwMode="auto">
                <a:xfrm>
                  <a:off x="916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41"/>
                <p:cNvSpPr>
                  <a:spLocks noChangeShapeType="1"/>
                </p:cNvSpPr>
                <p:nvPr/>
              </p:nvSpPr>
              <p:spPr bwMode="auto">
                <a:xfrm>
                  <a:off x="1016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2"/>
              <p:cNvGrpSpPr>
                <a:grpSpLocks/>
              </p:cNvGrpSpPr>
              <p:nvPr/>
            </p:nvGrpSpPr>
            <p:grpSpPr bwMode="auto">
              <a:xfrm>
                <a:off x="1025" y="3249"/>
                <a:ext cx="127" cy="110"/>
                <a:chOff x="1025" y="3249"/>
                <a:chExt cx="127" cy="110"/>
              </a:xfrm>
            </p:grpSpPr>
            <p:sp>
              <p:nvSpPr>
                <p:cNvPr id="35" name="Freeform 43"/>
                <p:cNvSpPr>
                  <a:spLocks/>
                </p:cNvSpPr>
                <p:nvPr/>
              </p:nvSpPr>
              <p:spPr bwMode="auto">
                <a:xfrm>
                  <a:off x="1025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44"/>
                <p:cNvSpPr>
                  <a:spLocks/>
                </p:cNvSpPr>
                <p:nvPr/>
              </p:nvSpPr>
              <p:spPr bwMode="auto">
                <a:xfrm>
                  <a:off x="1025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45"/>
                <p:cNvSpPr>
                  <a:spLocks/>
                </p:cNvSpPr>
                <p:nvPr/>
              </p:nvSpPr>
              <p:spPr bwMode="auto">
                <a:xfrm>
                  <a:off x="1125" y="3249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46"/>
                <p:cNvSpPr>
                  <a:spLocks/>
                </p:cNvSpPr>
                <p:nvPr/>
              </p:nvSpPr>
              <p:spPr bwMode="auto">
                <a:xfrm>
                  <a:off x="1025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47"/>
                <p:cNvSpPr>
                  <a:spLocks/>
                </p:cNvSpPr>
                <p:nvPr/>
              </p:nvSpPr>
              <p:spPr bwMode="auto">
                <a:xfrm>
                  <a:off x="1025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48"/>
                <p:cNvSpPr>
                  <a:spLocks noChangeShapeType="1"/>
                </p:cNvSpPr>
                <p:nvPr/>
              </p:nvSpPr>
              <p:spPr bwMode="auto">
                <a:xfrm>
                  <a:off x="1125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3" name="Group 49"/>
            <p:cNvGrpSpPr>
              <a:grpSpLocks/>
            </p:cNvGrpSpPr>
            <p:nvPr/>
          </p:nvGrpSpPr>
          <p:grpSpPr bwMode="auto">
            <a:xfrm>
              <a:off x="917575" y="5519738"/>
              <a:ext cx="215900" cy="188912"/>
              <a:chOff x="798" y="3149"/>
              <a:chExt cx="136" cy="119"/>
            </a:xfrm>
          </p:grpSpPr>
          <p:sp>
            <p:nvSpPr>
              <p:cNvPr id="54" name="Freeform 50"/>
              <p:cNvSpPr>
                <a:spLocks/>
              </p:cNvSpPr>
              <p:nvPr/>
            </p:nvSpPr>
            <p:spPr bwMode="auto">
              <a:xfrm>
                <a:off x="798" y="3149"/>
                <a:ext cx="136" cy="11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36"/>
                  </a:cxn>
                  <a:cxn ang="0">
                    <a:pos x="0" y="119"/>
                  </a:cxn>
                  <a:cxn ang="0">
                    <a:pos x="109" y="119"/>
                  </a:cxn>
                  <a:cxn ang="0">
                    <a:pos x="136" y="91"/>
                  </a:cxn>
                  <a:cxn ang="0">
                    <a:pos x="136" y="0"/>
                  </a:cxn>
                  <a:cxn ang="0">
                    <a:pos x="36" y="0"/>
                  </a:cxn>
                </a:cxnLst>
                <a:rect l="0" t="0" r="r" b="b"/>
                <a:pathLst>
                  <a:path w="136" h="119">
                    <a:moveTo>
                      <a:pt x="36" y="0"/>
                    </a:moveTo>
                    <a:lnTo>
                      <a:pt x="0" y="36"/>
                    </a:lnTo>
                    <a:lnTo>
                      <a:pt x="0" y="119"/>
                    </a:lnTo>
                    <a:lnTo>
                      <a:pt x="109" y="119"/>
                    </a:lnTo>
                    <a:lnTo>
                      <a:pt x="136" y="91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798" y="3149"/>
                <a:ext cx="136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09" y="36"/>
                  </a:cxn>
                  <a:cxn ang="0">
                    <a:pos x="136" y="0"/>
                  </a:cxn>
                  <a:cxn ang="0">
                    <a:pos x="36" y="0"/>
                  </a:cxn>
                  <a:cxn ang="0">
                    <a:pos x="0" y="36"/>
                  </a:cxn>
                </a:cxnLst>
                <a:rect l="0" t="0" r="r" b="b"/>
                <a:pathLst>
                  <a:path w="136" h="36">
                    <a:moveTo>
                      <a:pt x="0" y="36"/>
                    </a:moveTo>
                    <a:lnTo>
                      <a:pt x="109" y="36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907" y="3149"/>
                <a:ext cx="27" cy="11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7" y="0"/>
                  </a:cxn>
                  <a:cxn ang="0">
                    <a:pos x="27" y="91"/>
                  </a:cxn>
                  <a:cxn ang="0">
                    <a:pos x="0" y="119"/>
                  </a:cxn>
                  <a:cxn ang="0">
                    <a:pos x="0" y="36"/>
                  </a:cxn>
                </a:cxnLst>
                <a:rect l="0" t="0" r="r" b="b"/>
                <a:pathLst>
                  <a:path w="27" h="119">
                    <a:moveTo>
                      <a:pt x="0" y="36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798" y="3149"/>
                <a:ext cx="136" cy="1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12" y="13"/>
                  </a:cxn>
                  <a:cxn ang="0">
                    <a:pos x="15" y="10"/>
                  </a:cxn>
                  <a:cxn ang="0">
                    <a:pos x="15" y="0"/>
                  </a:cxn>
                  <a:cxn ang="0">
                    <a:pos x="4" y="0"/>
                  </a:cxn>
                </a:cxnLst>
                <a:rect l="0" t="0" r="r" b="b"/>
                <a:pathLst>
                  <a:path w="15" h="13">
                    <a:moveTo>
                      <a:pt x="4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798" y="3149"/>
                <a:ext cx="136" cy="3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4"/>
                  </a:cxn>
                  <a:cxn ang="0">
                    <a:pos x="15" y="0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12" y="4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>
                <a:off x="907" y="3185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4" name="Group 56"/>
            <p:cNvGrpSpPr>
              <a:grpSpLocks/>
            </p:cNvGrpSpPr>
            <p:nvPr/>
          </p:nvGrpSpPr>
          <p:grpSpPr bwMode="auto">
            <a:xfrm>
              <a:off x="1104900" y="5519738"/>
              <a:ext cx="201613" cy="188912"/>
              <a:chOff x="916" y="3149"/>
              <a:chExt cx="127" cy="119"/>
            </a:xfrm>
          </p:grpSpPr>
          <p:sp>
            <p:nvSpPr>
              <p:cNvPr id="61" name="Freeform 57"/>
              <p:cNvSpPr>
                <a:spLocks/>
              </p:cNvSpPr>
              <p:nvPr/>
            </p:nvSpPr>
            <p:spPr bwMode="auto">
              <a:xfrm>
                <a:off x="916" y="3149"/>
                <a:ext cx="127" cy="1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36"/>
                  </a:cxn>
                  <a:cxn ang="0">
                    <a:pos x="0" y="119"/>
                  </a:cxn>
                  <a:cxn ang="0">
                    <a:pos x="100" y="119"/>
                  </a:cxn>
                  <a:cxn ang="0">
                    <a:pos x="127" y="91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36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91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8"/>
              <p:cNvSpPr>
                <a:spLocks/>
              </p:cNvSpPr>
              <p:nvPr/>
            </p:nvSpPr>
            <p:spPr bwMode="auto">
              <a:xfrm>
                <a:off x="916" y="3149"/>
                <a:ext cx="127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00" y="36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36"/>
                  </a:cxn>
                </a:cxnLst>
                <a:rect l="0" t="0" r="r" b="b"/>
                <a:pathLst>
                  <a:path w="127" h="36">
                    <a:moveTo>
                      <a:pt x="0" y="36"/>
                    </a:moveTo>
                    <a:lnTo>
                      <a:pt x="100" y="36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1016" y="3149"/>
                <a:ext cx="27" cy="11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7" y="0"/>
                  </a:cxn>
                  <a:cxn ang="0">
                    <a:pos x="27" y="91"/>
                  </a:cxn>
                  <a:cxn ang="0">
                    <a:pos x="0" y="119"/>
                  </a:cxn>
                  <a:cxn ang="0">
                    <a:pos x="0" y="36"/>
                  </a:cxn>
                </a:cxnLst>
                <a:rect l="0" t="0" r="r" b="b"/>
                <a:pathLst>
                  <a:path w="27" h="119">
                    <a:moveTo>
                      <a:pt x="0" y="36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916" y="3149"/>
                <a:ext cx="127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916" y="3149"/>
                <a:ext cx="127" cy="3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11" y="4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62"/>
              <p:cNvSpPr>
                <a:spLocks noChangeShapeType="1"/>
              </p:cNvSpPr>
              <p:nvPr/>
            </p:nvSpPr>
            <p:spPr bwMode="auto">
              <a:xfrm>
                <a:off x="1016" y="3185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" name="Group 63"/>
            <p:cNvGrpSpPr>
              <a:grpSpLocks/>
            </p:cNvGrpSpPr>
            <p:nvPr/>
          </p:nvGrpSpPr>
          <p:grpSpPr bwMode="auto">
            <a:xfrm>
              <a:off x="1277938" y="5519738"/>
              <a:ext cx="201612" cy="188912"/>
              <a:chOff x="1025" y="3149"/>
              <a:chExt cx="127" cy="119"/>
            </a:xfrm>
          </p:grpSpPr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1025" y="3149"/>
                <a:ext cx="127" cy="1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36"/>
                  </a:cxn>
                  <a:cxn ang="0">
                    <a:pos x="0" y="119"/>
                  </a:cxn>
                  <a:cxn ang="0">
                    <a:pos x="100" y="119"/>
                  </a:cxn>
                  <a:cxn ang="0">
                    <a:pos x="127" y="91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36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91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1025" y="3149"/>
                <a:ext cx="127" cy="36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100" y="36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36"/>
                  </a:cxn>
                </a:cxnLst>
                <a:rect l="0" t="0" r="r" b="b"/>
                <a:pathLst>
                  <a:path w="127" h="36">
                    <a:moveTo>
                      <a:pt x="0" y="36"/>
                    </a:moveTo>
                    <a:lnTo>
                      <a:pt x="100" y="36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1125" y="3149"/>
                <a:ext cx="27" cy="119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7" y="0"/>
                  </a:cxn>
                  <a:cxn ang="0">
                    <a:pos x="27" y="91"/>
                  </a:cxn>
                  <a:cxn ang="0">
                    <a:pos x="0" y="119"/>
                  </a:cxn>
                  <a:cxn ang="0">
                    <a:pos x="0" y="36"/>
                  </a:cxn>
                </a:cxnLst>
                <a:rect l="0" t="0" r="r" b="b"/>
                <a:pathLst>
                  <a:path w="27" h="119">
                    <a:moveTo>
                      <a:pt x="0" y="36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1025" y="3149"/>
                <a:ext cx="127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1025" y="3149"/>
                <a:ext cx="127" cy="3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11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accent2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9"/>
              <p:cNvSpPr>
                <a:spLocks noChangeShapeType="1"/>
              </p:cNvSpPr>
              <p:nvPr/>
            </p:nvSpPr>
            <p:spPr bwMode="auto">
              <a:xfrm>
                <a:off x="1125" y="3185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70"/>
            <p:cNvGrpSpPr>
              <a:grpSpLocks/>
            </p:cNvGrpSpPr>
            <p:nvPr/>
          </p:nvGrpSpPr>
          <p:grpSpPr bwMode="auto">
            <a:xfrm>
              <a:off x="1450975" y="5519738"/>
              <a:ext cx="546100" cy="493712"/>
              <a:chOff x="1134" y="3149"/>
              <a:chExt cx="344" cy="311"/>
            </a:xfrm>
          </p:grpSpPr>
          <p:grpSp>
            <p:nvGrpSpPr>
              <p:cNvPr id="67" name="Group 71"/>
              <p:cNvGrpSpPr>
                <a:grpSpLocks/>
              </p:cNvGrpSpPr>
              <p:nvPr/>
            </p:nvGrpSpPr>
            <p:grpSpPr bwMode="auto">
              <a:xfrm>
                <a:off x="1134" y="3341"/>
                <a:ext cx="344" cy="119"/>
                <a:chOff x="1134" y="3341"/>
                <a:chExt cx="344" cy="119"/>
              </a:xfrm>
            </p:grpSpPr>
            <p:grpSp>
              <p:nvGrpSpPr>
                <p:cNvPr id="74" name="Group 72"/>
                <p:cNvGrpSpPr>
                  <a:grpSpLocks/>
                </p:cNvGrpSpPr>
                <p:nvPr/>
              </p:nvGrpSpPr>
              <p:grpSpPr bwMode="auto">
                <a:xfrm>
                  <a:off x="1134" y="3341"/>
                  <a:ext cx="127" cy="119"/>
                  <a:chOff x="1134" y="3341"/>
                  <a:chExt cx="127" cy="119"/>
                </a:xfrm>
              </p:grpSpPr>
              <p:sp>
                <p:nvSpPr>
                  <p:cNvPr id="135" name="Freeform 73"/>
                  <p:cNvSpPr>
                    <a:spLocks/>
                  </p:cNvSpPr>
                  <p:nvPr/>
                </p:nvSpPr>
                <p:spPr bwMode="auto">
                  <a:xfrm>
                    <a:off x="1134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74"/>
                  <p:cNvSpPr>
                    <a:spLocks/>
                  </p:cNvSpPr>
                  <p:nvPr/>
                </p:nvSpPr>
                <p:spPr bwMode="auto">
                  <a:xfrm>
                    <a:off x="1134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99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99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75"/>
                  <p:cNvSpPr>
                    <a:spLocks/>
                  </p:cNvSpPr>
                  <p:nvPr/>
                </p:nvSpPr>
                <p:spPr bwMode="auto">
                  <a:xfrm>
                    <a:off x="1233" y="3341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8" h="119">
                        <a:moveTo>
                          <a:pt x="0" y="27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76"/>
                  <p:cNvSpPr>
                    <a:spLocks/>
                  </p:cNvSpPr>
                  <p:nvPr/>
                </p:nvSpPr>
                <p:spPr bwMode="auto">
                  <a:xfrm>
                    <a:off x="1134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77"/>
                  <p:cNvSpPr>
                    <a:spLocks/>
                  </p:cNvSpPr>
                  <p:nvPr/>
                </p:nvSpPr>
                <p:spPr bwMode="auto">
                  <a:xfrm>
                    <a:off x="1134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79"/>
                <p:cNvGrpSpPr>
                  <a:grpSpLocks/>
                </p:cNvGrpSpPr>
                <p:nvPr/>
              </p:nvGrpSpPr>
              <p:grpSpPr bwMode="auto">
                <a:xfrm>
                  <a:off x="1243" y="3341"/>
                  <a:ext cx="127" cy="119"/>
                  <a:chOff x="1243" y="3341"/>
                  <a:chExt cx="127" cy="119"/>
                </a:xfrm>
              </p:grpSpPr>
              <p:sp>
                <p:nvSpPr>
                  <p:cNvPr id="129" name="Freeform 80"/>
                  <p:cNvSpPr>
                    <a:spLocks/>
                  </p:cNvSpPr>
                  <p:nvPr/>
                </p:nvSpPr>
                <p:spPr bwMode="auto">
                  <a:xfrm>
                    <a:off x="1243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81"/>
                  <p:cNvSpPr>
                    <a:spLocks/>
                  </p:cNvSpPr>
                  <p:nvPr/>
                </p:nvSpPr>
                <p:spPr bwMode="auto">
                  <a:xfrm>
                    <a:off x="1243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99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99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82"/>
                  <p:cNvSpPr>
                    <a:spLocks/>
                  </p:cNvSpPr>
                  <p:nvPr/>
                </p:nvSpPr>
                <p:spPr bwMode="auto">
                  <a:xfrm>
                    <a:off x="1342" y="3341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8" h="119">
                        <a:moveTo>
                          <a:pt x="0" y="27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83"/>
                  <p:cNvSpPr>
                    <a:spLocks/>
                  </p:cNvSpPr>
                  <p:nvPr/>
                </p:nvSpPr>
                <p:spPr bwMode="auto">
                  <a:xfrm>
                    <a:off x="1243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84"/>
                  <p:cNvSpPr>
                    <a:spLocks/>
                  </p:cNvSpPr>
                  <p:nvPr/>
                </p:nvSpPr>
                <p:spPr bwMode="auto">
                  <a:xfrm>
                    <a:off x="1243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86"/>
                <p:cNvGrpSpPr>
                  <a:grpSpLocks/>
                </p:cNvGrpSpPr>
                <p:nvPr/>
              </p:nvGrpSpPr>
              <p:grpSpPr bwMode="auto">
                <a:xfrm>
                  <a:off x="1351" y="3341"/>
                  <a:ext cx="127" cy="119"/>
                  <a:chOff x="1351" y="3341"/>
                  <a:chExt cx="127" cy="119"/>
                </a:xfrm>
              </p:grpSpPr>
              <p:sp>
                <p:nvSpPr>
                  <p:cNvPr id="123" name="Freeform 87"/>
                  <p:cNvSpPr>
                    <a:spLocks/>
                  </p:cNvSpPr>
                  <p:nvPr/>
                </p:nvSpPr>
                <p:spPr bwMode="auto">
                  <a:xfrm>
                    <a:off x="1351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27" h="119">
                        <a:moveTo>
                          <a:pt x="28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 88"/>
                  <p:cNvSpPr>
                    <a:spLocks/>
                  </p:cNvSpPr>
                  <p:nvPr/>
                </p:nvSpPr>
                <p:spPr bwMode="auto">
                  <a:xfrm>
                    <a:off x="1351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89"/>
                  <p:cNvSpPr>
                    <a:spLocks/>
                  </p:cNvSpPr>
                  <p:nvPr/>
                </p:nvSpPr>
                <p:spPr bwMode="auto">
                  <a:xfrm>
                    <a:off x="1451" y="3341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90"/>
                  <p:cNvSpPr>
                    <a:spLocks/>
                  </p:cNvSpPr>
                  <p:nvPr/>
                </p:nvSpPr>
                <p:spPr bwMode="auto">
                  <a:xfrm>
                    <a:off x="1351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91"/>
                  <p:cNvSpPr>
                    <a:spLocks/>
                  </p:cNvSpPr>
                  <p:nvPr/>
                </p:nvSpPr>
                <p:spPr bwMode="auto">
                  <a:xfrm>
                    <a:off x="1351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451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7" name="Group 93"/>
              <p:cNvGrpSpPr>
                <a:grpSpLocks/>
              </p:cNvGrpSpPr>
              <p:nvPr/>
            </p:nvGrpSpPr>
            <p:grpSpPr bwMode="auto">
              <a:xfrm>
                <a:off x="1134" y="3249"/>
                <a:ext cx="344" cy="110"/>
                <a:chOff x="1134" y="3249"/>
                <a:chExt cx="344" cy="110"/>
              </a:xfrm>
            </p:grpSpPr>
            <p:grpSp>
              <p:nvGrpSpPr>
                <p:cNvPr id="78" name="Group 94"/>
                <p:cNvGrpSpPr>
                  <a:grpSpLocks/>
                </p:cNvGrpSpPr>
                <p:nvPr/>
              </p:nvGrpSpPr>
              <p:grpSpPr bwMode="auto">
                <a:xfrm>
                  <a:off x="1134" y="3249"/>
                  <a:ext cx="127" cy="110"/>
                  <a:chOff x="1134" y="3249"/>
                  <a:chExt cx="127" cy="110"/>
                </a:xfrm>
              </p:grpSpPr>
              <p:sp>
                <p:nvSpPr>
                  <p:cNvPr id="114" name="Freeform 95"/>
                  <p:cNvSpPr>
                    <a:spLocks/>
                  </p:cNvSpPr>
                  <p:nvPr/>
                </p:nvSpPr>
                <p:spPr bwMode="auto">
                  <a:xfrm>
                    <a:off x="1134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99" y="110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99" y="110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96"/>
                  <p:cNvSpPr>
                    <a:spLocks/>
                  </p:cNvSpPr>
                  <p:nvPr/>
                </p:nvSpPr>
                <p:spPr bwMode="auto">
                  <a:xfrm>
                    <a:off x="1134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99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99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 97"/>
                  <p:cNvSpPr>
                    <a:spLocks/>
                  </p:cNvSpPr>
                  <p:nvPr/>
                </p:nvSpPr>
                <p:spPr bwMode="auto">
                  <a:xfrm>
                    <a:off x="1233" y="3249"/>
                    <a:ext cx="28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0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98"/>
                  <p:cNvSpPr>
                    <a:spLocks/>
                  </p:cNvSpPr>
                  <p:nvPr/>
                </p:nvSpPr>
                <p:spPr bwMode="auto">
                  <a:xfrm>
                    <a:off x="1134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99"/>
                  <p:cNvSpPr>
                    <a:spLocks/>
                  </p:cNvSpPr>
                  <p:nvPr/>
                </p:nvSpPr>
                <p:spPr bwMode="auto">
                  <a:xfrm>
                    <a:off x="1134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" name="Group 101"/>
                <p:cNvGrpSpPr>
                  <a:grpSpLocks/>
                </p:cNvGrpSpPr>
                <p:nvPr/>
              </p:nvGrpSpPr>
              <p:grpSpPr bwMode="auto">
                <a:xfrm>
                  <a:off x="1243" y="3249"/>
                  <a:ext cx="127" cy="110"/>
                  <a:chOff x="1243" y="3249"/>
                  <a:chExt cx="127" cy="110"/>
                </a:xfrm>
              </p:grpSpPr>
              <p:sp>
                <p:nvSpPr>
                  <p:cNvPr id="108" name="Freeform 102"/>
                  <p:cNvSpPr>
                    <a:spLocks/>
                  </p:cNvSpPr>
                  <p:nvPr/>
                </p:nvSpPr>
                <p:spPr bwMode="auto">
                  <a:xfrm>
                    <a:off x="1243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99" y="110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99" y="110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03"/>
                  <p:cNvSpPr>
                    <a:spLocks/>
                  </p:cNvSpPr>
                  <p:nvPr/>
                </p:nvSpPr>
                <p:spPr bwMode="auto">
                  <a:xfrm>
                    <a:off x="1243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99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99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04"/>
                  <p:cNvSpPr>
                    <a:spLocks/>
                  </p:cNvSpPr>
                  <p:nvPr/>
                </p:nvSpPr>
                <p:spPr bwMode="auto">
                  <a:xfrm>
                    <a:off x="1342" y="3249"/>
                    <a:ext cx="28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0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05"/>
                  <p:cNvSpPr>
                    <a:spLocks/>
                  </p:cNvSpPr>
                  <p:nvPr/>
                </p:nvSpPr>
                <p:spPr bwMode="auto">
                  <a:xfrm>
                    <a:off x="1243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 106"/>
                  <p:cNvSpPr>
                    <a:spLocks/>
                  </p:cNvSpPr>
                  <p:nvPr/>
                </p:nvSpPr>
                <p:spPr bwMode="auto">
                  <a:xfrm>
                    <a:off x="1243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0" name="Group 108"/>
                <p:cNvGrpSpPr>
                  <a:grpSpLocks/>
                </p:cNvGrpSpPr>
                <p:nvPr/>
              </p:nvGrpSpPr>
              <p:grpSpPr bwMode="auto">
                <a:xfrm>
                  <a:off x="1351" y="3249"/>
                  <a:ext cx="127" cy="110"/>
                  <a:chOff x="1351" y="3249"/>
                  <a:chExt cx="127" cy="110"/>
                </a:xfrm>
              </p:grpSpPr>
              <p:sp>
                <p:nvSpPr>
                  <p:cNvPr id="102" name="Freeform 109"/>
                  <p:cNvSpPr>
                    <a:spLocks/>
                  </p:cNvSpPr>
                  <p:nvPr/>
                </p:nvSpPr>
                <p:spPr bwMode="auto">
                  <a:xfrm>
                    <a:off x="1351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27" h="110">
                        <a:moveTo>
                          <a:pt x="28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110"/>
                  <p:cNvSpPr>
                    <a:spLocks/>
                  </p:cNvSpPr>
                  <p:nvPr/>
                </p:nvSpPr>
                <p:spPr bwMode="auto">
                  <a:xfrm>
                    <a:off x="1351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111"/>
                  <p:cNvSpPr>
                    <a:spLocks/>
                  </p:cNvSpPr>
                  <p:nvPr/>
                </p:nvSpPr>
                <p:spPr bwMode="auto">
                  <a:xfrm>
                    <a:off x="1451" y="3249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0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12"/>
                  <p:cNvSpPr>
                    <a:spLocks/>
                  </p:cNvSpPr>
                  <p:nvPr/>
                </p:nvSpPr>
                <p:spPr bwMode="auto">
                  <a:xfrm>
                    <a:off x="1351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13"/>
                  <p:cNvSpPr>
                    <a:spLocks/>
                  </p:cNvSpPr>
                  <p:nvPr/>
                </p:nvSpPr>
                <p:spPr bwMode="auto">
                  <a:xfrm>
                    <a:off x="1351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451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9" name="Group 115"/>
              <p:cNvGrpSpPr>
                <a:grpSpLocks/>
              </p:cNvGrpSpPr>
              <p:nvPr/>
            </p:nvGrpSpPr>
            <p:grpSpPr bwMode="auto">
              <a:xfrm>
                <a:off x="1134" y="3149"/>
                <a:ext cx="344" cy="119"/>
                <a:chOff x="1134" y="3149"/>
                <a:chExt cx="344" cy="119"/>
              </a:xfrm>
            </p:grpSpPr>
            <p:grpSp>
              <p:nvGrpSpPr>
                <p:cNvPr id="100" name="Group 116"/>
                <p:cNvGrpSpPr>
                  <a:grpSpLocks/>
                </p:cNvGrpSpPr>
                <p:nvPr/>
              </p:nvGrpSpPr>
              <p:grpSpPr bwMode="auto">
                <a:xfrm>
                  <a:off x="1134" y="3149"/>
                  <a:ext cx="127" cy="119"/>
                  <a:chOff x="1134" y="3149"/>
                  <a:chExt cx="127" cy="119"/>
                </a:xfrm>
              </p:grpSpPr>
              <p:sp>
                <p:nvSpPr>
                  <p:cNvPr id="93" name="Freeform 117"/>
                  <p:cNvSpPr>
                    <a:spLocks/>
                  </p:cNvSpPr>
                  <p:nvPr/>
                </p:nvSpPr>
                <p:spPr bwMode="auto">
                  <a:xfrm>
                    <a:off x="1134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18"/>
                  <p:cNvSpPr>
                    <a:spLocks/>
                  </p:cNvSpPr>
                  <p:nvPr/>
                </p:nvSpPr>
                <p:spPr bwMode="auto">
                  <a:xfrm>
                    <a:off x="1134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99" y="36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27" h="36">
                        <a:moveTo>
                          <a:pt x="0" y="36"/>
                        </a:moveTo>
                        <a:lnTo>
                          <a:pt x="99" y="36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119"/>
                  <p:cNvSpPr>
                    <a:spLocks/>
                  </p:cNvSpPr>
                  <p:nvPr/>
                </p:nvSpPr>
                <p:spPr bwMode="auto">
                  <a:xfrm>
                    <a:off x="1233" y="3149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28" h="119">
                        <a:moveTo>
                          <a:pt x="0" y="36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120"/>
                  <p:cNvSpPr>
                    <a:spLocks/>
                  </p:cNvSpPr>
                  <p:nvPr/>
                </p:nvSpPr>
                <p:spPr bwMode="auto">
                  <a:xfrm>
                    <a:off x="1134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21"/>
                  <p:cNvSpPr>
                    <a:spLocks/>
                  </p:cNvSpPr>
                  <p:nvPr/>
                </p:nvSpPr>
                <p:spPr bwMode="auto">
                  <a:xfrm>
                    <a:off x="1134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oup 123"/>
                <p:cNvGrpSpPr>
                  <a:grpSpLocks/>
                </p:cNvGrpSpPr>
                <p:nvPr/>
              </p:nvGrpSpPr>
              <p:grpSpPr bwMode="auto">
                <a:xfrm>
                  <a:off x="1243" y="3149"/>
                  <a:ext cx="127" cy="119"/>
                  <a:chOff x="1243" y="3149"/>
                  <a:chExt cx="127" cy="119"/>
                </a:xfrm>
              </p:grpSpPr>
              <p:sp>
                <p:nvSpPr>
                  <p:cNvPr id="87" name="Freeform 124"/>
                  <p:cNvSpPr>
                    <a:spLocks/>
                  </p:cNvSpPr>
                  <p:nvPr/>
                </p:nvSpPr>
                <p:spPr bwMode="auto">
                  <a:xfrm>
                    <a:off x="1243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125"/>
                  <p:cNvSpPr>
                    <a:spLocks/>
                  </p:cNvSpPr>
                  <p:nvPr/>
                </p:nvSpPr>
                <p:spPr bwMode="auto">
                  <a:xfrm>
                    <a:off x="1243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99" y="36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27" h="36">
                        <a:moveTo>
                          <a:pt x="0" y="36"/>
                        </a:moveTo>
                        <a:lnTo>
                          <a:pt x="99" y="36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126"/>
                  <p:cNvSpPr>
                    <a:spLocks/>
                  </p:cNvSpPr>
                  <p:nvPr/>
                </p:nvSpPr>
                <p:spPr bwMode="auto">
                  <a:xfrm>
                    <a:off x="1342" y="3149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28" h="119">
                        <a:moveTo>
                          <a:pt x="0" y="36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127"/>
                  <p:cNvSpPr>
                    <a:spLocks/>
                  </p:cNvSpPr>
                  <p:nvPr/>
                </p:nvSpPr>
                <p:spPr bwMode="auto">
                  <a:xfrm>
                    <a:off x="1243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128"/>
                  <p:cNvSpPr>
                    <a:spLocks/>
                  </p:cNvSpPr>
                  <p:nvPr/>
                </p:nvSpPr>
                <p:spPr bwMode="auto">
                  <a:xfrm>
                    <a:off x="1243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0" name="Group 130"/>
                <p:cNvGrpSpPr>
                  <a:grpSpLocks/>
                </p:cNvGrpSpPr>
                <p:nvPr/>
              </p:nvGrpSpPr>
              <p:grpSpPr bwMode="auto">
                <a:xfrm>
                  <a:off x="1351" y="3149"/>
                  <a:ext cx="127" cy="119"/>
                  <a:chOff x="1351" y="3149"/>
                  <a:chExt cx="127" cy="119"/>
                </a:xfrm>
              </p:grpSpPr>
              <p:sp>
                <p:nvSpPr>
                  <p:cNvPr id="81" name="Freeform 131"/>
                  <p:cNvSpPr>
                    <a:spLocks/>
                  </p:cNvSpPr>
                  <p:nvPr/>
                </p:nvSpPr>
                <p:spPr bwMode="auto">
                  <a:xfrm>
                    <a:off x="1351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27" h="119">
                        <a:moveTo>
                          <a:pt x="28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32"/>
                  <p:cNvSpPr>
                    <a:spLocks/>
                  </p:cNvSpPr>
                  <p:nvPr/>
                </p:nvSpPr>
                <p:spPr bwMode="auto">
                  <a:xfrm>
                    <a:off x="1351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100" y="36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27" h="36">
                        <a:moveTo>
                          <a:pt x="0" y="36"/>
                        </a:moveTo>
                        <a:lnTo>
                          <a:pt x="100" y="36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133"/>
                  <p:cNvSpPr>
                    <a:spLocks/>
                  </p:cNvSpPr>
                  <p:nvPr/>
                </p:nvSpPr>
                <p:spPr bwMode="auto">
                  <a:xfrm>
                    <a:off x="1451" y="3149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27" h="119">
                        <a:moveTo>
                          <a:pt x="0" y="36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34"/>
                  <p:cNvSpPr>
                    <a:spLocks/>
                  </p:cNvSpPr>
                  <p:nvPr/>
                </p:nvSpPr>
                <p:spPr bwMode="auto">
                  <a:xfrm>
                    <a:off x="1351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135"/>
                  <p:cNvSpPr>
                    <a:spLocks/>
                  </p:cNvSpPr>
                  <p:nvPr/>
                </p:nvSpPr>
                <p:spPr bwMode="auto">
                  <a:xfrm>
                    <a:off x="1351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1451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21" name="Group 137"/>
            <p:cNvGrpSpPr>
              <a:grpSpLocks/>
            </p:cNvGrpSpPr>
            <p:nvPr/>
          </p:nvGrpSpPr>
          <p:grpSpPr bwMode="auto">
            <a:xfrm>
              <a:off x="1968500" y="5519738"/>
              <a:ext cx="547688" cy="493712"/>
              <a:chOff x="1460" y="3149"/>
              <a:chExt cx="345" cy="311"/>
            </a:xfrm>
          </p:grpSpPr>
          <p:grpSp>
            <p:nvGrpSpPr>
              <p:cNvPr id="122" name="Group 138"/>
              <p:cNvGrpSpPr>
                <a:grpSpLocks/>
              </p:cNvGrpSpPr>
              <p:nvPr/>
            </p:nvGrpSpPr>
            <p:grpSpPr bwMode="auto">
              <a:xfrm>
                <a:off x="1460" y="3341"/>
                <a:ext cx="345" cy="119"/>
                <a:chOff x="1460" y="3341"/>
                <a:chExt cx="345" cy="119"/>
              </a:xfrm>
            </p:grpSpPr>
            <p:grpSp>
              <p:nvGrpSpPr>
                <p:cNvPr id="141" name="Group 139"/>
                <p:cNvGrpSpPr>
                  <a:grpSpLocks/>
                </p:cNvGrpSpPr>
                <p:nvPr/>
              </p:nvGrpSpPr>
              <p:grpSpPr bwMode="auto">
                <a:xfrm>
                  <a:off x="1460" y="3341"/>
                  <a:ext cx="127" cy="119"/>
                  <a:chOff x="1460" y="3341"/>
                  <a:chExt cx="127" cy="119"/>
                </a:xfrm>
              </p:grpSpPr>
              <p:sp>
                <p:nvSpPr>
                  <p:cNvPr id="202" name="Freeform 140"/>
                  <p:cNvSpPr>
                    <a:spLocks/>
                  </p:cNvSpPr>
                  <p:nvPr/>
                </p:nvSpPr>
                <p:spPr bwMode="auto">
                  <a:xfrm>
                    <a:off x="1460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141"/>
                  <p:cNvSpPr>
                    <a:spLocks/>
                  </p:cNvSpPr>
                  <p:nvPr/>
                </p:nvSpPr>
                <p:spPr bwMode="auto">
                  <a:xfrm>
                    <a:off x="1460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142"/>
                  <p:cNvSpPr>
                    <a:spLocks/>
                  </p:cNvSpPr>
                  <p:nvPr/>
                </p:nvSpPr>
                <p:spPr bwMode="auto">
                  <a:xfrm>
                    <a:off x="1560" y="3341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143"/>
                  <p:cNvSpPr>
                    <a:spLocks/>
                  </p:cNvSpPr>
                  <p:nvPr/>
                </p:nvSpPr>
                <p:spPr bwMode="auto">
                  <a:xfrm>
                    <a:off x="1460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144"/>
                  <p:cNvSpPr>
                    <a:spLocks/>
                  </p:cNvSpPr>
                  <p:nvPr/>
                </p:nvSpPr>
                <p:spPr bwMode="auto">
                  <a:xfrm>
                    <a:off x="1460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oup 146"/>
                <p:cNvGrpSpPr>
                  <a:grpSpLocks/>
                </p:cNvGrpSpPr>
                <p:nvPr/>
              </p:nvGrpSpPr>
              <p:grpSpPr bwMode="auto">
                <a:xfrm>
                  <a:off x="1569" y="3341"/>
                  <a:ext cx="136" cy="119"/>
                  <a:chOff x="1569" y="3341"/>
                  <a:chExt cx="136" cy="119"/>
                </a:xfrm>
              </p:grpSpPr>
              <p:sp>
                <p:nvSpPr>
                  <p:cNvPr id="196" name="Freeform 147"/>
                  <p:cNvSpPr>
                    <a:spLocks/>
                  </p:cNvSpPr>
                  <p:nvPr/>
                </p:nvSpPr>
                <p:spPr bwMode="auto">
                  <a:xfrm>
                    <a:off x="1569" y="3341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48"/>
                  <p:cNvSpPr>
                    <a:spLocks/>
                  </p:cNvSpPr>
                  <p:nvPr/>
                </p:nvSpPr>
                <p:spPr bwMode="auto">
                  <a:xfrm>
                    <a:off x="1569" y="334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149"/>
                  <p:cNvSpPr>
                    <a:spLocks/>
                  </p:cNvSpPr>
                  <p:nvPr/>
                </p:nvSpPr>
                <p:spPr bwMode="auto">
                  <a:xfrm>
                    <a:off x="1669" y="3341"/>
                    <a:ext cx="36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36" y="0"/>
                      </a:cxn>
                      <a:cxn ang="0">
                        <a:pos x="36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36" h="119">
                        <a:moveTo>
                          <a:pt x="0" y="27"/>
                        </a:moveTo>
                        <a:lnTo>
                          <a:pt x="36" y="0"/>
                        </a:lnTo>
                        <a:lnTo>
                          <a:pt x="36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150"/>
                  <p:cNvSpPr>
                    <a:spLocks/>
                  </p:cNvSpPr>
                  <p:nvPr/>
                </p:nvSpPr>
                <p:spPr bwMode="auto">
                  <a:xfrm>
                    <a:off x="1569" y="3341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151"/>
                  <p:cNvSpPr>
                    <a:spLocks/>
                  </p:cNvSpPr>
                  <p:nvPr/>
                </p:nvSpPr>
                <p:spPr bwMode="auto">
                  <a:xfrm>
                    <a:off x="1569" y="334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" name="Group 153"/>
                <p:cNvGrpSpPr>
                  <a:grpSpLocks/>
                </p:cNvGrpSpPr>
                <p:nvPr/>
              </p:nvGrpSpPr>
              <p:grpSpPr bwMode="auto">
                <a:xfrm>
                  <a:off x="1678" y="3341"/>
                  <a:ext cx="127" cy="119"/>
                  <a:chOff x="1678" y="3341"/>
                  <a:chExt cx="127" cy="119"/>
                </a:xfrm>
              </p:grpSpPr>
              <p:sp>
                <p:nvSpPr>
                  <p:cNvPr id="190" name="Freeform 154"/>
                  <p:cNvSpPr>
                    <a:spLocks/>
                  </p:cNvSpPr>
                  <p:nvPr/>
                </p:nvSpPr>
                <p:spPr bwMode="auto">
                  <a:xfrm>
                    <a:off x="1678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55"/>
                  <p:cNvSpPr>
                    <a:spLocks/>
                  </p:cNvSpPr>
                  <p:nvPr/>
                </p:nvSpPr>
                <p:spPr bwMode="auto">
                  <a:xfrm>
                    <a:off x="1678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56"/>
                  <p:cNvSpPr>
                    <a:spLocks/>
                  </p:cNvSpPr>
                  <p:nvPr/>
                </p:nvSpPr>
                <p:spPr bwMode="auto">
                  <a:xfrm>
                    <a:off x="1778" y="3341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7"/>
                  <p:cNvSpPr>
                    <a:spLocks/>
                  </p:cNvSpPr>
                  <p:nvPr/>
                </p:nvSpPr>
                <p:spPr bwMode="auto">
                  <a:xfrm>
                    <a:off x="1678" y="3341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58"/>
                  <p:cNvSpPr>
                    <a:spLocks/>
                  </p:cNvSpPr>
                  <p:nvPr/>
                </p:nvSpPr>
                <p:spPr bwMode="auto">
                  <a:xfrm>
                    <a:off x="1678" y="334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1778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4" name="Group 160"/>
              <p:cNvGrpSpPr>
                <a:grpSpLocks/>
              </p:cNvGrpSpPr>
              <p:nvPr/>
            </p:nvGrpSpPr>
            <p:grpSpPr bwMode="auto">
              <a:xfrm>
                <a:off x="1460" y="3249"/>
                <a:ext cx="345" cy="110"/>
                <a:chOff x="1460" y="3249"/>
                <a:chExt cx="345" cy="110"/>
              </a:xfrm>
            </p:grpSpPr>
            <p:grpSp>
              <p:nvGrpSpPr>
                <p:cNvPr id="145" name="Group 161"/>
                <p:cNvGrpSpPr>
                  <a:grpSpLocks/>
                </p:cNvGrpSpPr>
                <p:nvPr/>
              </p:nvGrpSpPr>
              <p:grpSpPr bwMode="auto">
                <a:xfrm>
                  <a:off x="1460" y="3249"/>
                  <a:ext cx="127" cy="110"/>
                  <a:chOff x="1460" y="3249"/>
                  <a:chExt cx="127" cy="110"/>
                </a:xfrm>
              </p:grpSpPr>
              <p:sp>
                <p:nvSpPr>
                  <p:cNvPr id="181" name="Freeform 162"/>
                  <p:cNvSpPr>
                    <a:spLocks/>
                  </p:cNvSpPr>
                  <p:nvPr/>
                </p:nvSpPr>
                <p:spPr bwMode="auto">
                  <a:xfrm>
                    <a:off x="1460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 163"/>
                  <p:cNvSpPr>
                    <a:spLocks/>
                  </p:cNvSpPr>
                  <p:nvPr/>
                </p:nvSpPr>
                <p:spPr bwMode="auto">
                  <a:xfrm>
                    <a:off x="1460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 164"/>
                  <p:cNvSpPr>
                    <a:spLocks/>
                  </p:cNvSpPr>
                  <p:nvPr/>
                </p:nvSpPr>
                <p:spPr bwMode="auto">
                  <a:xfrm>
                    <a:off x="1560" y="3249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0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 165"/>
                  <p:cNvSpPr>
                    <a:spLocks/>
                  </p:cNvSpPr>
                  <p:nvPr/>
                </p:nvSpPr>
                <p:spPr bwMode="auto">
                  <a:xfrm>
                    <a:off x="1460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 166"/>
                  <p:cNvSpPr>
                    <a:spLocks/>
                  </p:cNvSpPr>
                  <p:nvPr/>
                </p:nvSpPr>
                <p:spPr bwMode="auto">
                  <a:xfrm>
                    <a:off x="1460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6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6" name="Group 168"/>
                <p:cNvGrpSpPr>
                  <a:grpSpLocks/>
                </p:cNvGrpSpPr>
                <p:nvPr/>
              </p:nvGrpSpPr>
              <p:grpSpPr bwMode="auto">
                <a:xfrm>
                  <a:off x="1569" y="3249"/>
                  <a:ext cx="136" cy="110"/>
                  <a:chOff x="1569" y="3249"/>
                  <a:chExt cx="136" cy="110"/>
                </a:xfrm>
              </p:grpSpPr>
              <p:sp>
                <p:nvSpPr>
                  <p:cNvPr id="175" name="Freeform 169"/>
                  <p:cNvSpPr>
                    <a:spLocks/>
                  </p:cNvSpPr>
                  <p:nvPr/>
                </p:nvSpPr>
                <p:spPr bwMode="auto">
                  <a:xfrm>
                    <a:off x="1569" y="3249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0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170"/>
                  <p:cNvSpPr>
                    <a:spLocks/>
                  </p:cNvSpPr>
                  <p:nvPr/>
                </p:nvSpPr>
                <p:spPr bwMode="auto">
                  <a:xfrm>
                    <a:off x="1569" y="3249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171"/>
                  <p:cNvSpPr>
                    <a:spLocks/>
                  </p:cNvSpPr>
                  <p:nvPr/>
                </p:nvSpPr>
                <p:spPr bwMode="auto">
                  <a:xfrm>
                    <a:off x="1669" y="3249"/>
                    <a:ext cx="36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6" y="0"/>
                      </a:cxn>
                      <a:cxn ang="0">
                        <a:pos x="36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6" h="110">
                        <a:moveTo>
                          <a:pt x="0" y="28"/>
                        </a:moveTo>
                        <a:lnTo>
                          <a:pt x="36" y="0"/>
                        </a:lnTo>
                        <a:lnTo>
                          <a:pt x="36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72"/>
                  <p:cNvSpPr>
                    <a:spLocks/>
                  </p:cNvSpPr>
                  <p:nvPr/>
                </p:nvSpPr>
                <p:spPr bwMode="auto">
                  <a:xfrm>
                    <a:off x="1569" y="3249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73"/>
                  <p:cNvSpPr>
                    <a:spLocks/>
                  </p:cNvSpPr>
                  <p:nvPr/>
                </p:nvSpPr>
                <p:spPr bwMode="auto">
                  <a:xfrm>
                    <a:off x="1569" y="3249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0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Group 175"/>
                <p:cNvGrpSpPr>
                  <a:grpSpLocks/>
                </p:cNvGrpSpPr>
                <p:nvPr/>
              </p:nvGrpSpPr>
              <p:grpSpPr bwMode="auto">
                <a:xfrm>
                  <a:off x="1678" y="3249"/>
                  <a:ext cx="127" cy="110"/>
                  <a:chOff x="1678" y="3249"/>
                  <a:chExt cx="127" cy="110"/>
                </a:xfrm>
              </p:grpSpPr>
              <p:sp>
                <p:nvSpPr>
                  <p:cNvPr id="169" name="Freeform 176"/>
                  <p:cNvSpPr>
                    <a:spLocks/>
                  </p:cNvSpPr>
                  <p:nvPr/>
                </p:nvSpPr>
                <p:spPr bwMode="auto">
                  <a:xfrm>
                    <a:off x="1678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77"/>
                  <p:cNvSpPr>
                    <a:spLocks/>
                  </p:cNvSpPr>
                  <p:nvPr/>
                </p:nvSpPr>
                <p:spPr bwMode="auto">
                  <a:xfrm>
                    <a:off x="1678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78"/>
                  <p:cNvSpPr>
                    <a:spLocks/>
                  </p:cNvSpPr>
                  <p:nvPr/>
                </p:nvSpPr>
                <p:spPr bwMode="auto">
                  <a:xfrm>
                    <a:off x="1778" y="3249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0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79"/>
                  <p:cNvSpPr>
                    <a:spLocks/>
                  </p:cNvSpPr>
                  <p:nvPr/>
                </p:nvSpPr>
                <p:spPr bwMode="auto">
                  <a:xfrm>
                    <a:off x="1678" y="3249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180"/>
                  <p:cNvSpPr>
                    <a:spLocks/>
                  </p:cNvSpPr>
                  <p:nvPr/>
                </p:nvSpPr>
                <p:spPr bwMode="auto">
                  <a:xfrm>
                    <a:off x="1678" y="3249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1778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6" name="Group 182"/>
              <p:cNvGrpSpPr>
                <a:grpSpLocks/>
              </p:cNvGrpSpPr>
              <p:nvPr/>
            </p:nvGrpSpPr>
            <p:grpSpPr bwMode="auto">
              <a:xfrm>
                <a:off x="1460" y="3149"/>
                <a:ext cx="345" cy="119"/>
                <a:chOff x="1460" y="3149"/>
                <a:chExt cx="345" cy="119"/>
              </a:xfrm>
            </p:grpSpPr>
            <p:grpSp>
              <p:nvGrpSpPr>
                <p:cNvPr id="167" name="Group 183"/>
                <p:cNvGrpSpPr>
                  <a:grpSpLocks/>
                </p:cNvGrpSpPr>
                <p:nvPr/>
              </p:nvGrpSpPr>
              <p:grpSpPr bwMode="auto">
                <a:xfrm>
                  <a:off x="1460" y="3149"/>
                  <a:ext cx="127" cy="119"/>
                  <a:chOff x="1460" y="3149"/>
                  <a:chExt cx="127" cy="119"/>
                </a:xfrm>
              </p:grpSpPr>
              <p:sp>
                <p:nvSpPr>
                  <p:cNvPr id="160" name="Freeform 184"/>
                  <p:cNvSpPr>
                    <a:spLocks/>
                  </p:cNvSpPr>
                  <p:nvPr/>
                </p:nvSpPr>
                <p:spPr bwMode="auto">
                  <a:xfrm>
                    <a:off x="1460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5"/>
                  <p:cNvSpPr>
                    <a:spLocks/>
                  </p:cNvSpPr>
                  <p:nvPr/>
                </p:nvSpPr>
                <p:spPr bwMode="auto">
                  <a:xfrm>
                    <a:off x="1460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100" y="36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27" h="36">
                        <a:moveTo>
                          <a:pt x="0" y="36"/>
                        </a:moveTo>
                        <a:lnTo>
                          <a:pt x="100" y="36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86"/>
                  <p:cNvSpPr>
                    <a:spLocks/>
                  </p:cNvSpPr>
                  <p:nvPr/>
                </p:nvSpPr>
                <p:spPr bwMode="auto">
                  <a:xfrm>
                    <a:off x="1560" y="3149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27" h="119">
                        <a:moveTo>
                          <a:pt x="0" y="36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187"/>
                  <p:cNvSpPr>
                    <a:spLocks/>
                  </p:cNvSpPr>
                  <p:nvPr/>
                </p:nvSpPr>
                <p:spPr bwMode="auto">
                  <a:xfrm>
                    <a:off x="1460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188"/>
                  <p:cNvSpPr>
                    <a:spLocks/>
                  </p:cNvSpPr>
                  <p:nvPr/>
                </p:nvSpPr>
                <p:spPr bwMode="auto">
                  <a:xfrm>
                    <a:off x="1460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8" name="Group 190"/>
                <p:cNvGrpSpPr>
                  <a:grpSpLocks/>
                </p:cNvGrpSpPr>
                <p:nvPr/>
              </p:nvGrpSpPr>
              <p:grpSpPr bwMode="auto">
                <a:xfrm>
                  <a:off x="1569" y="3149"/>
                  <a:ext cx="136" cy="119"/>
                  <a:chOff x="1569" y="3149"/>
                  <a:chExt cx="136" cy="119"/>
                </a:xfrm>
              </p:grpSpPr>
              <p:sp>
                <p:nvSpPr>
                  <p:cNvPr id="154" name="Freeform 191"/>
                  <p:cNvSpPr>
                    <a:spLocks/>
                  </p:cNvSpPr>
                  <p:nvPr/>
                </p:nvSpPr>
                <p:spPr bwMode="auto">
                  <a:xfrm>
                    <a:off x="1569" y="3149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92"/>
                  <p:cNvSpPr>
                    <a:spLocks/>
                  </p:cNvSpPr>
                  <p:nvPr/>
                </p:nvSpPr>
                <p:spPr bwMode="auto">
                  <a:xfrm>
                    <a:off x="1569" y="3149"/>
                    <a:ext cx="136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100" y="36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36" h="36">
                        <a:moveTo>
                          <a:pt x="0" y="36"/>
                        </a:moveTo>
                        <a:lnTo>
                          <a:pt x="100" y="36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93"/>
                  <p:cNvSpPr>
                    <a:spLocks/>
                  </p:cNvSpPr>
                  <p:nvPr/>
                </p:nvSpPr>
                <p:spPr bwMode="auto">
                  <a:xfrm>
                    <a:off x="1669" y="3149"/>
                    <a:ext cx="36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36" y="0"/>
                      </a:cxn>
                      <a:cxn ang="0">
                        <a:pos x="36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36" h="119">
                        <a:moveTo>
                          <a:pt x="0" y="36"/>
                        </a:moveTo>
                        <a:lnTo>
                          <a:pt x="36" y="0"/>
                        </a:lnTo>
                        <a:lnTo>
                          <a:pt x="36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94"/>
                  <p:cNvSpPr>
                    <a:spLocks/>
                  </p:cNvSpPr>
                  <p:nvPr/>
                </p:nvSpPr>
                <p:spPr bwMode="auto">
                  <a:xfrm>
                    <a:off x="1569" y="3149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95"/>
                  <p:cNvSpPr>
                    <a:spLocks/>
                  </p:cNvSpPr>
                  <p:nvPr/>
                </p:nvSpPr>
                <p:spPr bwMode="auto">
                  <a:xfrm>
                    <a:off x="1569" y="3149"/>
                    <a:ext cx="136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oup 197"/>
                <p:cNvGrpSpPr>
                  <a:grpSpLocks/>
                </p:cNvGrpSpPr>
                <p:nvPr/>
              </p:nvGrpSpPr>
              <p:grpSpPr bwMode="auto">
                <a:xfrm>
                  <a:off x="1678" y="3149"/>
                  <a:ext cx="127" cy="119"/>
                  <a:chOff x="1678" y="3149"/>
                  <a:chExt cx="127" cy="119"/>
                </a:xfrm>
              </p:grpSpPr>
              <p:sp>
                <p:nvSpPr>
                  <p:cNvPr id="148" name="Freeform 198"/>
                  <p:cNvSpPr>
                    <a:spLocks/>
                  </p:cNvSpPr>
                  <p:nvPr/>
                </p:nvSpPr>
                <p:spPr bwMode="auto">
                  <a:xfrm>
                    <a:off x="1678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 199"/>
                  <p:cNvSpPr>
                    <a:spLocks/>
                  </p:cNvSpPr>
                  <p:nvPr/>
                </p:nvSpPr>
                <p:spPr bwMode="auto">
                  <a:xfrm>
                    <a:off x="1678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100" y="36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27" h="36">
                        <a:moveTo>
                          <a:pt x="0" y="36"/>
                        </a:moveTo>
                        <a:lnTo>
                          <a:pt x="100" y="36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200"/>
                  <p:cNvSpPr>
                    <a:spLocks/>
                  </p:cNvSpPr>
                  <p:nvPr/>
                </p:nvSpPr>
                <p:spPr bwMode="auto">
                  <a:xfrm>
                    <a:off x="1778" y="3149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27" h="119">
                        <a:moveTo>
                          <a:pt x="0" y="36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201"/>
                  <p:cNvSpPr>
                    <a:spLocks/>
                  </p:cNvSpPr>
                  <p:nvPr/>
                </p:nvSpPr>
                <p:spPr bwMode="auto">
                  <a:xfrm>
                    <a:off x="1678" y="3149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202"/>
                  <p:cNvSpPr>
                    <a:spLocks/>
                  </p:cNvSpPr>
                  <p:nvPr/>
                </p:nvSpPr>
                <p:spPr bwMode="auto">
                  <a:xfrm>
                    <a:off x="1678" y="3149"/>
                    <a:ext cx="127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3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778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88" name="Group 204"/>
            <p:cNvGrpSpPr>
              <a:grpSpLocks/>
            </p:cNvGrpSpPr>
            <p:nvPr/>
          </p:nvGrpSpPr>
          <p:grpSpPr bwMode="auto">
            <a:xfrm>
              <a:off x="2473325" y="5519738"/>
              <a:ext cx="561975" cy="493712"/>
              <a:chOff x="1778" y="3149"/>
              <a:chExt cx="354" cy="311"/>
            </a:xfrm>
          </p:grpSpPr>
          <p:grpSp>
            <p:nvGrpSpPr>
              <p:cNvPr id="189" name="Group 205"/>
              <p:cNvGrpSpPr>
                <a:grpSpLocks/>
              </p:cNvGrpSpPr>
              <p:nvPr/>
            </p:nvGrpSpPr>
            <p:grpSpPr bwMode="auto">
              <a:xfrm>
                <a:off x="1778" y="3341"/>
                <a:ext cx="354" cy="119"/>
                <a:chOff x="1778" y="3341"/>
                <a:chExt cx="354" cy="119"/>
              </a:xfrm>
            </p:grpSpPr>
            <p:grpSp>
              <p:nvGrpSpPr>
                <p:cNvPr id="208" name="Group 206"/>
                <p:cNvGrpSpPr>
                  <a:grpSpLocks/>
                </p:cNvGrpSpPr>
                <p:nvPr/>
              </p:nvGrpSpPr>
              <p:grpSpPr bwMode="auto">
                <a:xfrm>
                  <a:off x="1778" y="3341"/>
                  <a:ext cx="136" cy="119"/>
                  <a:chOff x="1778" y="3341"/>
                  <a:chExt cx="136" cy="119"/>
                </a:xfrm>
              </p:grpSpPr>
              <p:sp>
                <p:nvSpPr>
                  <p:cNvPr id="269" name="Freeform 207"/>
                  <p:cNvSpPr>
                    <a:spLocks/>
                  </p:cNvSpPr>
                  <p:nvPr/>
                </p:nvSpPr>
                <p:spPr bwMode="auto">
                  <a:xfrm>
                    <a:off x="1778" y="3341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208"/>
                  <p:cNvSpPr>
                    <a:spLocks/>
                  </p:cNvSpPr>
                  <p:nvPr/>
                </p:nvSpPr>
                <p:spPr bwMode="auto">
                  <a:xfrm>
                    <a:off x="1778" y="334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09"/>
                  <p:cNvSpPr>
                    <a:spLocks/>
                  </p:cNvSpPr>
                  <p:nvPr/>
                </p:nvSpPr>
                <p:spPr bwMode="auto">
                  <a:xfrm>
                    <a:off x="1887" y="3341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210"/>
                  <p:cNvSpPr>
                    <a:spLocks/>
                  </p:cNvSpPr>
                  <p:nvPr/>
                </p:nvSpPr>
                <p:spPr bwMode="auto">
                  <a:xfrm>
                    <a:off x="1778" y="3341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11"/>
                  <p:cNvSpPr>
                    <a:spLocks/>
                  </p:cNvSpPr>
                  <p:nvPr/>
                </p:nvSpPr>
                <p:spPr bwMode="auto">
                  <a:xfrm>
                    <a:off x="1778" y="334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887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9" name="Group 213"/>
                <p:cNvGrpSpPr>
                  <a:grpSpLocks/>
                </p:cNvGrpSpPr>
                <p:nvPr/>
              </p:nvGrpSpPr>
              <p:grpSpPr bwMode="auto">
                <a:xfrm>
                  <a:off x="1887" y="3341"/>
                  <a:ext cx="136" cy="119"/>
                  <a:chOff x="1887" y="3341"/>
                  <a:chExt cx="136" cy="119"/>
                </a:xfrm>
              </p:grpSpPr>
              <p:sp>
                <p:nvSpPr>
                  <p:cNvPr id="263" name="Freeform 214"/>
                  <p:cNvSpPr>
                    <a:spLocks/>
                  </p:cNvSpPr>
                  <p:nvPr/>
                </p:nvSpPr>
                <p:spPr bwMode="auto">
                  <a:xfrm>
                    <a:off x="1887" y="3341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8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8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215"/>
                  <p:cNvSpPr>
                    <a:spLocks/>
                  </p:cNvSpPr>
                  <p:nvPr/>
                </p:nvSpPr>
                <p:spPr bwMode="auto">
                  <a:xfrm>
                    <a:off x="1887" y="334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8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8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216"/>
                  <p:cNvSpPr>
                    <a:spLocks/>
                  </p:cNvSpPr>
                  <p:nvPr/>
                </p:nvSpPr>
                <p:spPr bwMode="auto">
                  <a:xfrm>
                    <a:off x="1995" y="3341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8" h="119">
                        <a:moveTo>
                          <a:pt x="0" y="27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217"/>
                  <p:cNvSpPr>
                    <a:spLocks/>
                  </p:cNvSpPr>
                  <p:nvPr/>
                </p:nvSpPr>
                <p:spPr bwMode="auto">
                  <a:xfrm>
                    <a:off x="1887" y="3341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218"/>
                  <p:cNvSpPr>
                    <a:spLocks/>
                  </p:cNvSpPr>
                  <p:nvPr/>
                </p:nvSpPr>
                <p:spPr bwMode="auto">
                  <a:xfrm>
                    <a:off x="1887" y="334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995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" name="Group 220"/>
                <p:cNvGrpSpPr>
                  <a:grpSpLocks/>
                </p:cNvGrpSpPr>
                <p:nvPr/>
              </p:nvGrpSpPr>
              <p:grpSpPr bwMode="auto">
                <a:xfrm>
                  <a:off x="1995" y="3341"/>
                  <a:ext cx="137" cy="119"/>
                  <a:chOff x="1995" y="3341"/>
                  <a:chExt cx="137" cy="119"/>
                </a:xfrm>
              </p:grpSpPr>
              <p:sp>
                <p:nvSpPr>
                  <p:cNvPr id="257" name="Freeform 221"/>
                  <p:cNvSpPr>
                    <a:spLocks/>
                  </p:cNvSpPr>
                  <p:nvPr/>
                </p:nvSpPr>
                <p:spPr bwMode="auto">
                  <a:xfrm>
                    <a:off x="1995" y="3341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7" y="91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37" h="119">
                        <a:moveTo>
                          <a:pt x="28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7" y="91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 222"/>
                  <p:cNvSpPr>
                    <a:spLocks/>
                  </p:cNvSpPr>
                  <p:nvPr/>
                </p:nvSpPr>
                <p:spPr bwMode="auto">
                  <a:xfrm>
                    <a:off x="1995" y="3341"/>
                    <a:ext cx="13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7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 223"/>
                  <p:cNvSpPr>
                    <a:spLocks/>
                  </p:cNvSpPr>
                  <p:nvPr/>
                </p:nvSpPr>
                <p:spPr bwMode="auto">
                  <a:xfrm>
                    <a:off x="2104" y="3341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8" h="119">
                        <a:moveTo>
                          <a:pt x="0" y="27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 224"/>
                  <p:cNvSpPr>
                    <a:spLocks/>
                  </p:cNvSpPr>
                  <p:nvPr/>
                </p:nvSpPr>
                <p:spPr bwMode="auto">
                  <a:xfrm>
                    <a:off x="1995" y="3341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225"/>
                  <p:cNvSpPr>
                    <a:spLocks/>
                  </p:cNvSpPr>
                  <p:nvPr/>
                </p:nvSpPr>
                <p:spPr bwMode="auto">
                  <a:xfrm>
                    <a:off x="1995" y="3341"/>
                    <a:ext cx="13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368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27"/>
              <p:cNvGrpSpPr>
                <a:grpSpLocks/>
              </p:cNvGrpSpPr>
              <p:nvPr/>
            </p:nvGrpSpPr>
            <p:grpSpPr bwMode="auto">
              <a:xfrm>
                <a:off x="1778" y="3249"/>
                <a:ext cx="354" cy="110"/>
                <a:chOff x="1778" y="3249"/>
                <a:chExt cx="354" cy="110"/>
              </a:xfrm>
            </p:grpSpPr>
            <p:grpSp>
              <p:nvGrpSpPr>
                <p:cNvPr id="212" name="Group 228"/>
                <p:cNvGrpSpPr>
                  <a:grpSpLocks/>
                </p:cNvGrpSpPr>
                <p:nvPr/>
              </p:nvGrpSpPr>
              <p:grpSpPr bwMode="auto">
                <a:xfrm>
                  <a:off x="1778" y="3249"/>
                  <a:ext cx="136" cy="110"/>
                  <a:chOff x="1778" y="3249"/>
                  <a:chExt cx="136" cy="110"/>
                </a:xfrm>
              </p:grpSpPr>
              <p:sp>
                <p:nvSpPr>
                  <p:cNvPr id="248" name="Freeform 229"/>
                  <p:cNvSpPr>
                    <a:spLocks/>
                  </p:cNvSpPr>
                  <p:nvPr/>
                </p:nvSpPr>
                <p:spPr bwMode="auto">
                  <a:xfrm>
                    <a:off x="1778" y="3249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0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 230"/>
                  <p:cNvSpPr>
                    <a:spLocks/>
                  </p:cNvSpPr>
                  <p:nvPr/>
                </p:nvSpPr>
                <p:spPr bwMode="auto">
                  <a:xfrm>
                    <a:off x="1778" y="3249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 231"/>
                  <p:cNvSpPr>
                    <a:spLocks/>
                  </p:cNvSpPr>
                  <p:nvPr/>
                </p:nvSpPr>
                <p:spPr bwMode="auto">
                  <a:xfrm>
                    <a:off x="1887" y="3249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0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 232"/>
                  <p:cNvSpPr>
                    <a:spLocks/>
                  </p:cNvSpPr>
                  <p:nvPr/>
                </p:nvSpPr>
                <p:spPr bwMode="auto">
                  <a:xfrm>
                    <a:off x="1778" y="3249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233"/>
                  <p:cNvSpPr>
                    <a:spLocks/>
                  </p:cNvSpPr>
                  <p:nvPr/>
                </p:nvSpPr>
                <p:spPr bwMode="auto">
                  <a:xfrm>
                    <a:off x="1778" y="3249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3" name="Line 234"/>
                  <p:cNvSpPr>
                    <a:spLocks noChangeShapeType="1"/>
                  </p:cNvSpPr>
                  <p:nvPr/>
                </p:nvSpPr>
                <p:spPr bwMode="auto">
                  <a:xfrm>
                    <a:off x="1887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3" name="Group 235"/>
                <p:cNvGrpSpPr>
                  <a:grpSpLocks/>
                </p:cNvGrpSpPr>
                <p:nvPr/>
              </p:nvGrpSpPr>
              <p:grpSpPr bwMode="auto">
                <a:xfrm>
                  <a:off x="1887" y="3249"/>
                  <a:ext cx="136" cy="110"/>
                  <a:chOff x="1887" y="3249"/>
                  <a:chExt cx="136" cy="110"/>
                </a:xfrm>
              </p:grpSpPr>
              <p:sp>
                <p:nvSpPr>
                  <p:cNvPr id="242" name="Freeform 236"/>
                  <p:cNvSpPr>
                    <a:spLocks/>
                  </p:cNvSpPr>
                  <p:nvPr/>
                </p:nvSpPr>
                <p:spPr bwMode="auto">
                  <a:xfrm>
                    <a:off x="1887" y="3249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108" y="110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108" y="110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 237"/>
                  <p:cNvSpPr>
                    <a:spLocks/>
                  </p:cNvSpPr>
                  <p:nvPr/>
                </p:nvSpPr>
                <p:spPr bwMode="auto">
                  <a:xfrm>
                    <a:off x="1887" y="3249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8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8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 238"/>
                  <p:cNvSpPr>
                    <a:spLocks/>
                  </p:cNvSpPr>
                  <p:nvPr/>
                </p:nvSpPr>
                <p:spPr bwMode="auto">
                  <a:xfrm>
                    <a:off x="1995" y="3249"/>
                    <a:ext cx="28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0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 239"/>
                  <p:cNvSpPr>
                    <a:spLocks/>
                  </p:cNvSpPr>
                  <p:nvPr/>
                </p:nvSpPr>
                <p:spPr bwMode="auto">
                  <a:xfrm>
                    <a:off x="1887" y="3249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 240"/>
                  <p:cNvSpPr>
                    <a:spLocks/>
                  </p:cNvSpPr>
                  <p:nvPr/>
                </p:nvSpPr>
                <p:spPr bwMode="auto">
                  <a:xfrm>
                    <a:off x="1887" y="3249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7" name="Line 241"/>
                  <p:cNvSpPr>
                    <a:spLocks noChangeShapeType="1"/>
                  </p:cNvSpPr>
                  <p:nvPr/>
                </p:nvSpPr>
                <p:spPr bwMode="auto">
                  <a:xfrm>
                    <a:off x="1995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4" name="Group 242"/>
                <p:cNvGrpSpPr>
                  <a:grpSpLocks/>
                </p:cNvGrpSpPr>
                <p:nvPr/>
              </p:nvGrpSpPr>
              <p:grpSpPr bwMode="auto">
                <a:xfrm>
                  <a:off x="1995" y="3249"/>
                  <a:ext cx="137" cy="110"/>
                  <a:chOff x="1995" y="3249"/>
                  <a:chExt cx="137" cy="110"/>
                </a:xfrm>
              </p:grpSpPr>
              <p:sp>
                <p:nvSpPr>
                  <p:cNvPr id="236" name="Freeform 243"/>
                  <p:cNvSpPr>
                    <a:spLocks/>
                  </p:cNvSpPr>
                  <p:nvPr/>
                </p:nvSpPr>
                <p:spPr bwMode="auto">
                  <a:xfrm>
                    <a:off x="1995" y="3249"/>
                    <a:ext cx="137" cy="110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8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7" y="83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37" h="110">
                        <a:moveTo>
                          <a:pt x="28" y="0"/>
                        </a:moveTo>
                        <a:lnTo>
                          <a:pt x="0" y="28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7" y="83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 244"/>
                  <p:cNvSpPr>
                    <a:spLocks/>
                  </p:cNvSpPr>
                  <p:nvPr/>
                </p:nvSpPr>
                <p:spPr bwMode="auto">
                  <a:xfrm>
                    <a:off x="1995" y="3249"/>
                    <a:ext cx="13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7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 245"/>
                  <p:cNvSpPr>
                    <a:spLocks/>
                  </p:cNvSpPr>
                  <p:nvPr/>
                </p:nvSpPr>
                <p:spPr bwMode="auto">
                  <a:xfrm>
                    <a:off x="2104" y="3249"/>
                    <a:ext cx="28" cy="110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83"/>
                      </a:cxn>
                      <a:cxn ang="0">
                        <a:pos x="0" y="11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0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83"/>
                        </a:lnTo>
                        <a:lnTo>
                          <a:pt x="0" y="11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 246"/>
                  <p:cNvSpPr>
                    <a:spLocks/>
                  </p:cNvSpPr>
                  <p:nvPr/>
                </p:nvSpPr>
                <p:spPr bwMode="auto">
                  <a:xfrm>
                    <a:off x="1995" y="3249"/>
                    <a:ext cx="13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 247"/>
                  <p:cNvSpPr>
                    <a:spLocks/>
                  </p:cNvSpPr>
                  <p:nvPr/>
                </p:nvSpPr>
                <p:spPr bwMode="auto">
                  <a:xfrm>
                    <a:off x="1995" y="3249"/>
                    <a:ext cx="13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1" name="Line 248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27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3" name="Group 249"/>
              <p:cNvGrpSpPr>
                <a:grpSpLocks/>
              </p:cNvGrpSpPr>
              <p:nvPr/>
            </p:nvGrpSpPr>
            <p:grpSpPr bwMode="auto">
              <a:xfrm>
                <a:off x="1778" y="3149"/>
                <a:ext cx="354" cy="119"/>
                <a:chOff x="1778" y="3149"/>
                <a:chExt cx="354" cy="119"/>
              </a:xfrm>
            </p:grpSpPr>
            <p:grpSp>
              <p:nvGrpSpPr>
                <p:cNvPr id="234" name="Group 250"/>
                <p:cNvGrpSpPr>
                  <a:grpSpLocks/>
                </p:cNvGrpSpPr>
                <p:nvPr/>
              </p:nvGrpSpPr>
              <p:grpSpPr bwMode="auto">
                <a:xfrm>
                  <a:off x="1778" y="3149"/>
                  <a:ext cx="136" cy="119"/>
                  <a:chOff x="1778" y="3149"/>
                  <a:chExt cx="136" cy="119"/>
                </a:xfrm>
              </p:grpSpPr>
              <p:sp>
                <p:nvSpPr>
                  <p:cNvPr id="227" name="Freeform 251"/>
                  <p:cNvSpPr>
                    <a:spLocks/>
                  </p:cNvSpPr>
                  <p:nvPr/>
                </p:nvSpPr>
                <p:spPr bwMode="auto">
                  <a:xfrm>
                    <a:off x="1778" y="3149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 252"/>
                  <p:cNvSpPr>
                    <a:spLocks/>
                  </p:cNvSpPr>
                  <p:nvPr/>
                </p:nvSpPr>
                <p:spPr bwMode="auto">
                  <a:xfrm>
                    <a:off x="1778" y="3149"/>
                    <a:ext cx="136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109" y="36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36" h="36">
                        <a:moveTo>
                          <a:pt x="0" y="36"/>
                        </a:moveTo>
                        <a:lnTo>
                          <a:pt x="109" y="36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 253"/>
                  <p:cNvSpPr>
                    <a:spLocks/>
                  </p:cNvSpPr>
                  <p:nvPr/>
                </p:nvSpPr>
                <p:spPr bwMode="auto">
                  <a:xfrm>
                    <a:off x="1887" y="3149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27" h="119">
                        <a:moveTo>
                          <a:pt x="0" y="36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 254"/>
                  <p:cNvSpPr>
                    <a:spLocks/>
                  </p:cNvSpPr>
                  <p:nvPr/>
                </p:nvSpPr>
                <p:spPr bwMode="auto">
                  <a:xfrm>
                    <a:off x="1778" y="3149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 255"/>
                  <p:cNvSpPr>
                    <a:spLocks/>
                  </p:cNvSpPr>
                  <p:nvPr/>
                </p:nvSpPr>
                <p:spPr bwMode="auto">
                  <a:xfrm>
                    <a:off x="1778" y="3149"/>
                    <a:ext cx="136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2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887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5" name="Group 257"/>
                <p:cNvGrpSpPr>
                  <a:grpSpLocks/>
                </p:cNvGrpSpPr>
                <p:nvPr/>
              </p:nvGrpSpPr>
              <p:grpSpPr bwMode="auto">
                <a:xfrm>
                  <a:off x="1887" y="3149"/>
                  <a:ext cx="136" cy="119"/>
                  <a:chOff x="1887" y="3149"/>
                  <a:chExt cx="136" cy="119"/>
                </a:xfrm>
              </p:grpSpPr>
              <p:sp>
                <p:nvSpPr>
                  <p:cNvPr id="221" name="Freeform 258"/>
                  <p:cNvSpPr>
                    <a:spLocks/>
                  </p:cNvSpPr>
                  <p:nvPr/>
                </p:nvSpPr>
                <p:spPr bwMode="auto">
                  <a:xfrm>
                    <a:off x="1887" y="3149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108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108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 259"/>
                  <p:cNvSpPr>
                    <a:spLocks/>
                  </p:cNvSpPr>
                  <p:nvPr/>
                </p:nvSpPr>
                <p:spPr bwMode="auto">
                  <a:xfrm>
                    <a:off x="1887" y="3149"/>
                    <a:ext cx="136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108" y="36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36" h="36">
                        <a:moveTo>
                          <a:pt x="0" y="36"/>
                        </a:moveTo>
                        <a:lnTo>
                          <a:pt x="108" y="36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 260"/>
                  <p:cNvSpPr>
                    <a:spLocks/>
                  </p:cNvSpPr>
                  <p:nvPr/>
                </p:nvSpPr>
                <p:spPr bwMode="auto">
                  <a:xfrm>
                    <a:off x="1995" y="3149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28" h="119">
                        <a:moveTo>
                          <a:pt x="0" y="36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 261"/>
                  <p:cNvSpPr>
                    <a:spLocks/>
                  </p:cNvSpPr>
                  <p:nvPr/>
                </p:nvSpPr>
                <p:spPr bwMode="auto">
                  <a:xfrm>
                    <a:off x="1887" y="3149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 262"/>
                  <p:cNvSpPr>
                    <a:spLocks/>
                  </p:cNvSpPr>
                  <p:nvPr/>
                </p:nvSpPr>
                <p:spPr bwMode="auto">
                  <a:xfrm>
                    <a:off x="1887" y="3149"/>
                    <a:ext cx="136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6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995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64"/>
                <p:cNvGrpSpPr>
                  <a:grpSpLocks/>
                </p:cNvGrpSpPr>
                <p:nvPr/>
              </p:nvGrpSpPr>
              <p:grpSpPr bwMode="auto">
                <a:xfrm>
                  <a:off x="1995" y="3149"/>
                  <a:ext cx="137" cy="119"/>
                  <a:chOff x="1995" y="3149"/>
                  <a:chExt cx="137" cy="119"/>
                </a:xfrm>
              </p:grpSpPr>
              <p:sp>
                <p:nvSpPr>
                  <p:cNvPr id="215" name="Freeform 265"/>
                  <p:cNvSpPr>
                    <a:spLocks/>
                  </p:cNvSpPr>
                  <p:nvPr/>
                </p:nvSpPr>
                <p:spPr bwMode="auto">
                  <a:xfrm>
                    <a:off x="1995" y="3149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36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7" y="91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37" h="119">
                        <a:moveTo>
                          <a:pt x="28" y="0"/>
                        </a:moveTo>
                        <a:lnTo>
                          <a:pt x="0" y="36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7" y="91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 266"/>
                  <p:cNvSpPr>
                    <a:spLocks/>
                  </p:cNvSpPr>
                  <p:nvPr/>
                </p:nvSpPr>
                <p:spPr bwMode="auto">
                  <a:xfrm>
                    <a:off x="1995" y="3149"/>
                    <a:ext cx="137" cy="36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109" y="36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137" h="36">
                        <a:moveTo>
                          <a:pt x="0" y="36"/>
                        </a:moveTo>
                        <a:lnTo>
                          <a:pt x="109" y="36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 267"/>
                  <p:cNvSpPr>
                    <a:spLocks/>
                  </p:cNvSpPr>
                  <p:nvPr/>
                </p:nvSpPr>
                <p:spPr bwMode="auto">
                  <a:xfrm>
                    <a:off x="2104" y="3149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28" h="119">
                        <a:moveTo>
                          <a:pt x="0" y="36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 268"/>
                  <p:cNvSpPr>
                    <a:spLocks/>
                  </p:cNvSpPr>
                  <p:nvPr/>
                </p:nvSpPr>
                <p:spPr bwMode="auto">
                  <a:xfrm>
                    <a:off x="1995" y="3149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 269"/>
                  <p:cNvSpPr>
                    <a:spLocks/>
                  </p:cNvSpPr>
                  <p:nvPr/>
                </p:nvSpPr>
                <p:spPr bwMode="auto">
                  <a:xfrm>
                    <a:off x="1995" y="3149"/>
                    <a:ext cx="137" cy="3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0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185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255" name="Group 271"/>
            <p:cNvGrpSpPr>
              <a:grpSpLocks/>
            </p:cNvGrpSpPr>
            <p:nvPr/>
          </p:nvGrpSpPr>
          <p:grpSpPr bwMode="auto">
            <a:xfrm>
              <a:off x="917575" y="5083175"/>
              <a:ext cx="561975" cy="479425"/>
              <a:chOff x="798" y="2874"/>
              <a:chExt cx="354" cy="302"/>
            </a:xfrm>
          </p:grpSpPr>
          <p:grpSp>
            <p:nvGrpSpPr>
              <p:cNvPr id="256" name="Group 272"/>
              <p:cNvGrpSpPr>
                <a:grpSpLocks/>
              </p:cNvGrpSpPr>
              <p:nvPr/>
            </p:nvGrpSpPr>
            <p:grpSpPr bwMode="auto">
              <a:xfrm>
                <a:off x="798" y="3057"/>
                <a:ext cx="354" cy="119"/>
                <a:chOff x="798" y="3057"/>
                <a:chExt cx="354" cy="119"/>
              </a:xfrm>
            </p:grpSpPr>
            <p:grpSp>
              <p:nvGrpSpPr>
                <p:cNvPr id="275" name="Group 273"/>
                <p:cNvGrpSpPr>
                  <a:grpSpLocks/>
                </p:cNvGrpSpPr>
                <p:nvPr/>
              </p:nvGrpSpPr>
              <p:grpSpPr bwMode="auto">
                <a:xfrm>
                  <a:off x="798" y="3057"/>
                  <a:ext cx="136" cy="119"/>
                  <a:chOff x="798" y="3057"/>
                  <a:chExt cx="136" cy="119"/>
                </a:xfrm>
              </p:grpSpPr>
              <p:sp>
                <p:nvSpPr>
                  <p:cNvPr id="336" name="Freeform 274"/>
                  <p:cNvSpPr>
                    <a:spLocks/>
                  </p:cNvSpPr>
                  <p:nvPr/>
                </p:nvSpPr>
                <p:spPr bwMode="auto">
                  <a:xfrm>
                    <a:off x="798" y="3057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275"/>
                  <p:cNvSpPr>
                    <a:spLocks/>
                  </p:cNvSpPr>
                  <p:nvPr/>
                </p:nvSpPr>
                <p:spPr bwMode="auto">
                  <a:xfrm>
                    <a:off x="798" y="3057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276"/>
                  <p:cNvSpPr>
                    <a:spLocks/>
                  </p:cNvSpPr>
                  <p:nvPr/>
                </p:nvSpPr>
                <p:spPr bwMode="auto">
                  <a:xfrm>
                    <a:off x="907" y="3057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277"/>
                  <p:cNvSpPr>
                    <a:spLocks/>
                  </p:cNvSpPr>
                  <p:nvPr/>
                </p:nvSpPr>
                <p:spPr bwMode="auto">
                  <a:xfrm>
                    <a:off x="798" y="3057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278"/>
                  <p:cNvSpPr>
                    <a:spLocks/>
                  </p:cNvSpPr>
                  <p:nvPr/>
                </p:nvSpPr>
                <p:spPr bwMode="auto">
                  <a:xfrm>
                    <a:off x="798" y="3057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1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907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6" name="Group 280"/>
                <p:cNvGrpSpPr>
                  <a:grpSpLocks/>
                </p:cNvGrpSpPr>
                <p:nvPr/>
              </p:nvGrpSpPr>
              <p:grpSpPr bwMode="auto">
                <a:xfrm>
                  <a:off x="916" y="3057"/>
                  <a:ext cx="127" cy="119"/>
                  <a:chOff x="916" y="3057"/>
                  <a:chExt cx="127" cy="119"/>
                </a:xfrm>
              </p:grpSpPr>
              <p:sp>
                <p:nvSpPr>
                  <p:cNvPr id="330" name="Freeform 281"/>
                  <p:cNvSpPr>
                    <a:spLocks/>
                  </p:cNvSpPr>
                  <p:nvPr/>
                </p:nvSpPr>
                <p:spPr bwMode="auto">
                  <a:xfrm>
                    <a:off x="916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282"/>
                  <p:cNvSpPr>
                    <a:spLocks/>
                  </p:cNvSpPr>
                  <p:nvPr/>
                </p:nvSpPr>
                <p:spPr bwMode="auto">
                  <a:xfrm>
                    <a:off x="916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283"/>
                  <p:cNvSpPr>
                    <a:spLocks/>
                  </p:cNvSpPr>
                  <p:nvPr/>
                </p:nvSpPr>
                <p:spPr bwMode="auto">
                  <a:xfrm>
                    <a:off x="1016" y="3057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284"/>
                  <p:cNvSpPr>
                    <a:spLocks/>
                  </p:cNvSpPr>
                  <p:nvPr/>
                </p:nvSpPr>
                <p:spPr bwMode="auto">
                  <a:xfrm>
                    <a:off x="916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 285"/>
                  <p:cNvSpPr>
                    <a:spLocks/>
                  </p:cNvSpPr>
                  <p:nvPr/>
                </p:nvSpPr>
                <p:spPr bwMode="auto">
                  <a:xfrm>
                    <a:off x="916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5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1016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7" name="Group 287"/>
                <p:cNvGrpSpPr>
                  <a:grpSpLocks/>
                </p:cNvGrpSpPr>
                <p:nvPr/>
              </p:nvGrpSpPr>
              <p:grpSpPr bwMode="auto">
                <a:xfrm>
                  <a:off x="1025" y="3057"/>
                  <a:ext cx="127" cy="119"/>
                  <a:chOff x="1025" y="3057"/>
                  <a:chExt cx="127" cy="119"/>
                </a:xfrm>
              </p:grpSpPr>
              <p:sp>
                <p:nvSpPr>
                  <p:cNvPr id="324" name="Freeform 288"/>
                  <p:cNvSpPr>
                    <a:spLocks/>
                  </p:cNvSpPr>
                  <p:nvPr/>
                </p:nvSpPr>
                <p:spPr bwMode="auto">
                  <a:xfrm>
                    <a:off x="1025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289"/>
                  <p:cNvSpPr>
                    <a:spLocks/>
                  </p:cNvSpPr>
                  <p:nvPr/>
                </p:nvSpPr>
                <p:spPr bwMode="auto">
                  <a:xfrm>
                    <a:off x="1025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290"/>
                  <p:cNvSpPr>
                    <a:spLocks/>
                  </p:cNvSpPr>
                  <p:nvPr/>
                </p:nvSpPr>
                <p:spPr bwMode="auto">
                  <a:xfrm>
                    <a:off x="1125" y="3057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291"/>
                  <p:cNvSpPr>
                    <a:spLocks/>
                  </p:cNvSpPr>
                  <p:nvPr/>
                </p:nvSpPr>
                <p:spPr bwMode="auto">
                  <a:xfrm>
                    <a:off x="1025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292"/>
                  <p:cNvSpPr>
                    <a:spLocks/>
                  </p:cNvSpPr>
                  <p:nvPr/>
                </p:nvSpPr>
                <p:spPr bwMode="auto">
                  <a:xfrm>
                    <a:off x="1025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9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1125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8" name="Group 294"/>
              <p:cNvGrpSpPr>
                <a:grpSpLocks/>
              </p:cNvGrpSpPr>
              <p:nvPr/>
            </p:nvGrpSpPr>
            <p:grpSpPr bwMode="auto">
              <a:xfrm>
                <a:off x="798" y="2966"/>
                <a:ext cx="354" cy="119"/>
                <a:chOff x="798" y="2966"/>
                <a:chExt cx="354" cy="119"/>
              </a:xfrm>
            </p:grpSpPr>
            <p:grpSp>
              <p:nvGrpSpPr>
                <p:cNvPr id="279" name="Group 295"/>
                <p:cNvGrpSpPr>
                  <a:grpSpLocks/>
                </p:cNvGrpSpPr>
                <p:nvPr/>
              </p:nvGrpSpPr>
              <p:grpSpPr bwMode="auto">
                <a:xfrm>
                  <a:off x="798" y="2966"/>
                  <a:ext cx="136" cy="119"/>
                  <a:chOff x="798" y="2966"/>
                  <a:chExt cx="136" cy="119"/>
                </a:xfrm>
              </p:grpSpPr>
              <p:sp>
                <p:nvSpPr>
                  <p:cNvPr id="315" name="Freeform 296"/>
                  <p:cNvSpPr>
                    <a:spLocks/>
                  </p:cNvSpPr>
                  <p:nvPr/>
                </p:nvSpPr>
                <p:spPr bwMode="auto">
                  <a:xfrm>
                    <a:off x="798" y="2966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297"/>
                  <p:cNvSpPr>
                    <a:spLocks/>
                  </p:cNvSpPr>
                  <p:nvPr/>
                </p:nvSpPr>
                <p:spPr bwMode="auto">
                  <a:xfrm>
                    <a:off x="798" y="2966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298"/>
                  <p:cNvSpPr>
                    <a:spLocks/>
                  </p:cNvSpPr>
                  <p:nvPr/>
                </p:nvSpPr>
                <p:spPr bwMode="auto">
                  <a:xfrm>
                    <a:off x="907" y="2966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299"/>
                  <p:cNvSpPr>
                    <a:spLocks/>
                  </p:cNvSpPr>
                  <p:nvPr/>
                </p:nvSpPr>
                <p:spPr bwMode="auto">
                  <a:xfrm>
                    <a:off x="798" y="2966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300"/>
                  <p:cNvSpPr>
                    <a:spLocks/>
                  </p:cNvSpPr>
                  <p:nvPr/>
                </p:nvSpPr>
                <p:spPr bwMode="auto">
                  <a:xfrm>
                    <a:off x="798" y="2966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0" name="Line 301"/>
                  <p:cNvSpPr>
                    <a:spLocks noChangeShapeType="1"/>
                  </p:cNvSpPr>
                  <p:nvPr/>
                </p:nvSpPr>
                <p:spPr bwMode="auto">
                  <a:xfrm>
                    <a:off x="907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" name="Group 302"/>
                <p:cNvGrpSpPr>
                  <a:grpSpLocks/>
                </p:cNvGrpSpPr>
                <p:nvPr/>
              </p:nvGrpSpPr>
              <p:grpSpPr bwMode="auto">
                <a:xfrm>
                  <a:off x="916" y="2966"/>
                  <a:ext cx="127" cy="119"/>
                  <a:chOff x="916" y="2966"/>
                  <a:chExt cx="127" cy="119"/>
                </a:xfrm>
              </p:grpSpPr>
              <p:sp>
                <p:nvSpPr>
                  <p:cNvPr id="309" name="Freeform 303"/>
                  <p:cNvSpPr>
                    <a:spLocks/>
                  </p:cNvSpPr>
                  <p:nvPr/>
                </p:nvSpPr>
                <p:spPr bwMode="auto">
                  <a:xfrm>
                    <a:off x="916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304"/>
                  <p:cNvSpPr>
                    <a:spLocks/>
                  </p:cNvSpPr>
                  <p:nvPr/>
                </p:nvSpPr>
                <p:spPr bwMode="auto">
                  <a:xfrm>
                    <a:off x="916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305"/>
                  <p:cNvSpPr>
                    <a:spLocks/>
                  </p:cNvSpPr>
                  <p:nvPr/>
                </p:nvSpPr>
                <p:spPr bwMode="auto">
                  <a:xfrm>
                    <a:off x="1016" y="2966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306"/>
                  <p:cNvSpPr>
                    <a:spLocks/>
                  </p:cNvSpPr>
                  <p:nvPr/>
                </p:nvSpPr>
                <p:spPr bwMode="auto">
                  <a:xfrm>
                    <a:off x="916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307"/>
                  <p:cNvSpPr>
                    <a:spLocks/>
                  </p:cNvSpPr>
                  <p:nvPr/>
                </p:nvSpPr>
                <p:spPr bwMode="auto">
                  <a:xfrm>
                    <a:off x="916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4" name="Line 308"/>
                  <p:cNvSpPr>
                    <a:spLocks noChangeShapeType="1"/>
                  </p:cNvSpPr>
                  <p:nvPr/>
                </p:nvSpPr>
                <p:spPr bwMode="auto">
                  <a:xfrm>
                    <a:off x="1016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1" name="Group 309"/>
                <p:cNvGrpSpPr>
                  <a:grpSpLocks/>
                </p:cNvGrpSpPr>
                <p:nvPr/>
              </p:nvGrpSpPr>
              <p:grpSpPr bwMode="auto">
                <a:xfrm>
                  <a:off x="1025" y="2966"/>
                  <a:ext cx="127" cy="119"/>
                  <a:chOff x="1025" y="2966"/>
                  <a:chExt cx="127" cy="119"/>
                </a:xfrm>
              </p:grpSpPr>
              <p:sp>
                <p:nvSpPr>
                  <p:cNvPr id="303" name="Freeform 310"/>
                  <p:cNvSpPr>
                    <a:spLocks/>
                  </p:cNvSpPr>
                  <p:nvPr/>
                </p:nvSpPr>
                <p:spPr bwMode="auto">
                  <a:xfrm>
                    <a:off x="1025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311"/>
                  <p:cNvSpPr>
                    <a:spLocks/>
                  </p:cNvSpPr>
                  <p:nvPr/>
                </p:nvSpPr>
                <p:spPr bwMode="auto">
                  <a:xfrm>
                    <a:off x="1025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312"/>
                  <p:cNvSpPr>
                    <a:spLocks/>
                  </p:cNvSpPr>
                  <p:nvPr/>
                </p:nvSpPr>
                <p:spPr bwMode="auto">
                  <a:xfrm>
                    <a:off x="1125" y="2966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313"/>
                  <p:cNvSpPr>
                    <a:spLocks/>
                  </p:cNvSpPr>
                  <p:nvPr/>
                </p:nvSpPr>
                <p:spPr bwMode="auto">
                  <a:xfrm>
                    <a:off x="1025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314"/>
                  <p:cNvSpPr>
                    <a:spLocks/>
                  </p:cNvSpPr>
                  <p:nvPr/>
                </p:nvSpPr>
                <p:spPr bwMode="auto">
                  <a:xfrm>
                    <a:off x="1025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8" name="Line 315"/>
                  <p:cNvSpPr>
                    <a:spLocks noChangeShapeType="1"/>
                  </p:cNvSpPr>
                  <p:nvPr/>
                </p:nvSpPr>
                <p:spPr bwMode="auto">
                  <a:xfrm>
                    <a:off x="1125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0" name="Group 316"/>
              <p:cNvGrpSpPr>
                <a:grpSpLocks/>
              </p:cNvGrpSpPr>
              <p:nvPr/>
            </p:nvGrpSpPr>
            <p:grpSpPr bwMode="auto">
              <a:xfrm>
                <a:off x="798" y="2874"/>
                <a:ext cx="354" cy="119"/>
                <a:chOff x="798" y="2874"/>
                <a:chExt cx="354" cy="119"/>
              </a:xfrm>
            </p:grpSpPr>
            <p:grpSp>
              <p:nvGrpSpPr>
                <p:cNvPr id="301" name="Group 317"/>
                <p:cNvGrpSpPr>
                  <a:grpSpLocks/>
                </p:cNvGrpSpPr>
                <p:nvPr/>
              </p:nvGrpSpPr>
              <p:grpSpPr bwMode="auto">
                <a:xfrm>
                  <a:off x="798" y="2874"/>
                  <a:ext cx="136" cy="119"/>
                  <a:chOff x="798" y="2874"/>
                  <a:chExt cx="136" cy="119"/>
                </a:xfrm>
              </p:grpSpPr>
              <p:sp>
                <p:nvSpPr>
                  <p:cNvPr id="294" name="Freeform 318"/>
                  <p:cNvSpPr>
                    <a:spLocks/>
                  </p:cNvSpPr>
                  <p:nvPr/>
                </p:nvSpPr>
                <p:spPr bwMode="auto">
                  <a:xfrm>
                    <a:off x="798" y="2874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 319"/>
                  <p:cNvSpPr>
                    <a:spLocks/>
                  </p:cNvSpPr>
                  <p:nvPr/>
                </p:nvSpPr>
                <p:spPr bwMode="auto">
                  <a:xfrm>
                    <a:off x="798" y="2874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 320"/>
                  <p:cNvSpPr>
                    <a:spLocks/>
                  </p:cNvSpPr>
                  <p:nvPr/>
                </p:nvSpPr>
                <p:spPr bwMode="auto">
                  <a:xfrm>
                    <a:off x="907" y="2874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321"/>
                  <p:cNvSpPr>
                    <a:spLocks/>
                  </p:cNvSpPr>
                  <p:nvPr/>
                </p:nvSpPr>
                <p:spPr bwMode="auto">
                  <a:xfrm>
                    <a:off x="798" y="2874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322"/>
                  <p:cNvSpPr>
                    <a:spLocks/>
                  </p:cNvSpPr>
                  <p:nvPr/>
                </p:nvSpPr>
                <p:spPr bwMode="auto">
                  <a:xfrm>
                    <a:off x="798" y="2874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9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907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02" name="Group 324"/>
                <p:cNvGrpSpPr>
                  <a:grpSpLocks/>
                </p:cNvGrpSpPr>
                <p:nvPr/>
              </p:nvGrpSpPr>
              <p:grpSpPr bwMode="auto">
                <a:xfrm>
                  <a:off x="916" y="2874"/>
                  <a:ext cx="127" cy="119"/>
                  <a:chOff x="916" y="2874"/>
                  <a:chExt cx="127" cy="119"/>
                </a:xfrm>
              </p:grpSpPr>
              <p:sp>
                <p:nvSpPr>
                  <p:cNvPr id="288" name="Freeform 325"/>
                  <p:cNvSpPr>
                    <a:spLocks/>
                  </p:cNvSpPr>
                  <p:nvPr/>
                </p:nvSpPr>
                <p:spPr bwMode="auto">
                  <a:xfrm>
                    <a:off x="916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326"/>
                  <p:cNvSpPr>
                    <a:spLocks/>
                  </p:cNvSpPr>
                  <p:nvPr/>
                </p:nvSpPr>
                <p:spPr bwMode="auto">
                  <a:xfrm>
                    <a:off x="916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327"/>
                  <p:cNvSpPr>
                    <a:spLocks/>
                  </p:cNvSpPr>
                  <p:nvPr/>
                </p:nvSpPr>
                <p:spPr bwMode="auto">
                  <a:xfrm>
                    <a:off x="1016" y="2874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328"/>
                  <p:cNvSpPr>
                    <a:spLocks/>
                  </p:cNvSpPr>
                  <p:nvPr/>
                </p:nvSpPr>
                <p:spPr bwMode="auto">
                  <a:xfrm>
                    <a:off x="916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329"/>
                  <p:cNvSpPr>
                    <a:spLocks/>
                  </p:cNvSpPr>
                  <p:nvPr/>
                </p:nvSpPr>
                <p:spPr bwMode="auto">
                  <a:xfrm>
                    <a:off x="916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016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21" name="Group 331"/>
                <p:cNvGrpSpPr>
                  <a:grpSpLocks/>
                </p:cNvGrpSpPr>
                <p:nvPr/>
              </p:nvGrpSpPr>
              <p:grpSpPr bwMode="auto">
                <a:xfrm>
                  <a:off x="1025" y="2874"/>
                  <a:ext cx="127" cy="119"/>
                  <a:chOff x="1025" y="2874"/>
                  <a:chExt cx="127" cy="119"/>
                </a:xfrm>
              </p:grpSpPr>
              <p:sp>
                <p:nvSpPr>
                  <p:cNvPr id="282" name="Freeform 332"/>
                  <p:cNvSpPr>
                    <a:spLocks/>
                  </p:cNvSpPr>
                  <p:nvPr/>
                </p:nvSpPr>
                <p:spPr bwMode="auto">
                  <a:xfrm>
                    <a:off x="1025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 333"/>
                  <p:cNvSpPr>
                    <a:spLocks/>
                  </p:cNvSpPr>
                  <p:nvPr/>
                </p:nvSpPr>
                <p:spPr bwMode="auto">
                  <a:xfrm>
                    <a:off x="1025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334"/>
                  <p:cNvSpPr>
                    <a:spLocks/>
                  </p:cNvSpPr>
                  <p:nvPr/>
                </p:nvSpPr>
                <p:spPr bwMode="auto">
                  <a:xfrm>
                    <a:off x="1125" y="2874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335"/>
                  <p:cNvSpPr>
                    <a:spLocks/>
                  </p:cNvSpPr>
                  <p:nvPr/>
                </p:nvSpPr>
                <p:spPr bwMode="auto">
                  <a:xfrm>
                    <a:off x="1025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336"/>
                  <p:cNvSpPr>
                    <a:spLocks/>
                  </p:cNvSpPr>
                  <p:nvPr/>
                </p:nvSpPr>
                <p:spPr bwMode="auto">
                  <a:xfrm>
                    <a:off x="1025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1125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22" name="Group 338"/>
            <p:cNvGrpSpPr>
              <a:grpSpLocks/>
            </p:cNvGrpSpPr>
            <p:nvPr/>
          </p:nvGrpSpPr>
          <p:grpSpPr bwMode="auto">
            <a:xfrm>
              <a:off x="1450975" y="5083175"/>
              <a:ext cx="546100" cy="479425"/>
              <a:chOff x="1134" y="2874"/>
              <a:chExt cx="344" cy="302"/>
            </a:xfrm>
          </p:grpSpPr>
          <p:grpSp>
            <p:nvGrpSpPr>
              <p:cNvPr id="323" name="Group 339"/>
              <p:cNvGrpSpPr>
                <a:grpSpLocks/>
              </p:cNvGrpSpPr>
              <p:nvPr/>
            </p:nvGrpSpPr>
            <p:grpSpPr bwMode="auto">
              <a:xfrm>
                <a:off x="1134" y="3057"/>
                <a:ext cx="344" cy="119"/>
                <a:chOff x="1134" y="3057"/>
                <a:chExt cx="344" cy="119"/>
              </a:xfrm>
            </p:grpSpPr>
            <p:grpSp>
              <p:nvGrpSpPr>
                <p:cNvPr id="342" name="Group 340"/>
                <p:cNvGrpSpPr>
                  <a:grpSpLocks/>
                </p:cNvGrpSpPr>
                <p:nvPr/>
              </p:nvGrpSpPr>
              <p:grpSpPr bwMode="auto">
                <a:xfrm>
                  <a:off x="1134" y="3057"/>
                  <a:ext cx="127" cy="119"/>
                  <a:chOff x="1134" y="3057"/>
                  <a:chExt cx="127" cy="119"/>
                </a:xfrm>
              </p:grpSpPr>
              <p:sp>
                <p:nvSpPr>
                  <p:cNvPr id="403" name="Freeform 341"/>
                  <p:cNvSpPr>
                    <a:spLocks/>
                  </p:cNvSpPr>
                  <p:nvPr/>
                </p:nvSpPr>
                <p:spPr bwMode="auto">
                  <a:xfrm>
                    <a:off x="1134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" name="Freeform 342"/>
                  <p:cNvSpPr>
                    <a:spLocks/>
                  </p:cNvSpPr>
                  <p:nvPr/>
                </p:nvSpPr>
                <p:spPr bwMode="auto">
                  <a:xfrm>
                    <a:off x="1134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99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99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 343"/>
                  <p:cNvSpPr>
                    <a:spLocks/>
                  </p:cNvSpPr>
                  <p:nvPr/>
                </p:nvSpPr>
                <p:spPr bwMode="auto">
                  <a:xfrm>
                    <a:off x="1233" y="3057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9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6" name="Freeform 344"/>
                  <p:cNvSpPr>
                    <a:spLocks/>
                  </p:cNvSpPr>
                  <p:nvPr/>
                </p:nvSpPr>
                <p:spPr bwMode="auto">
                  <a:xfrm>
                    <a:off x="1134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345"/>
                  <p:cNvSpPr>
                    <a:spLocks/>
                  </p:cNvSpPr>
                  <p:nvPr/>
                </p:nvSpPr>
                <p:spPr bwMode="auto">
                  <a:xfrm>
                    <a:off x="1134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3" name="Group 347"/>
                <p:cNvGrpSpPr>
                  <a:grpSpLocks/>
                </p:cNvGrpSpPr>
                <p:nvPr/>
              </p:nvGrpSpPr>
              <p:grpSpPr bwMode="auto">
                <a:xfrm>
                  <a:off x="1243" y="3057"/>
                  <a:ext cx="127" cy="119"/>
                  <a:chOff x="1243" y="3057"/>
                  <a:chExt cx="127" cy="119"/>
                </a:xfrm>
              </p:grpSpPr>
              <p:sp>
                <p:nvSpPr>
                  <p:cNvPr id="397" name="Freeform 348"/>
                  <p:cNvSpPr>
                    <a:spLocks/>
                  </p:cNvSpPr>
                  <p:nvPr/>
                </p:nvSpPr>
                <p:spPr bwMode="auto">
                  <a:xfrm>
                    <a:off x="1243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 349"/>
                  <p:cNvSpPr>
                    <a:spLocks/>
                  </p:cNvSpPr>
                  <p:nvPr/>
                </p:nvSpPr>
                <p:spPr bwMode="auto">
                  <a:xfrm>
                    <a:off x="1243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99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99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 350"/>
                  <p:cNvSpPr>
                    <a:spLocks/>
                  </p:cNvSpPr>
                  <p:nvPr/>
                </p:nvSpPr>
                <p:spPr bwMode="auto">
                  <a:xfrm>
                    <a:off x="1342" y="3057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9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 351"/>
                  <p:cNvSpPr>
                    <a:spLocks/>
                  </p:cNvSpPr>
                  <p:nvPr/>
                </p:nvSpPr>
                <p:spPr bwMode="auto">
                  <a:xfrm>
                    <a:off x="1243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" name="Freeform 352"/>
                  <p:cNvSpPr>
                    <a:spLocks/>
                  </p:cNvSpPr>
                  <p:nvPr/>
                </p:nvSpPr>
                <p:spPr bwMode="auto">
                  <a:xfrm>
                    <a:off x="1243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Line 353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4" name="Group 354"/>
                <p:cNvGrpSpPr>
                  <a:grpSpLocks/>
                </p:cNvGrpSpPr>
                <p:nvPr/>
              </p:nvGrpSpPr>
              <p:grpSpPr bwMode="auto">
                <a:xfrm>
                  <a:off x="1351" y="3057"/>
                  <a:ext cx="127" cy="119"/>
                  <a:chOff x="1351" y="3057"/>
                  <a:chExt cx="127" cy="119"/>
                </a:xfrm>
              </p:grpSpPr>
              <p:sp>
                <p:nvSpPr>
                  <p:cNvPr id="391" name="Freeform 355"/>
                  <p:cNvSpPr>
                    <a:spLocks/>
                  </p:cNvSpPr>
                  <p:nvPr/>
                </p:nvSpPr>
                <p:spPr bwMode="auto">
                  <a:xfrm>
                    <a:off x="1351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27" h="119">
                        <a:moveTo>
                          <a:pt x="28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 356"/>
                  <p:cNvSpPr>
                    <a:spLocks/>
                  </p:cNvSpPr>
                  <p:nvPr/>
                </p:nvSpPr>
                <p:spPr bwMode="auto">
                  <a:xfrm>
                    <a:off x="1351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 357"/>
                  <p:cNvSpPr>
                    <a:spLocks/>
                  </p:cNvSpPr>
                  <p:nvPr/>
                </p:nvSpPr>
                <p:spPr bwMode="auto">
                  <a:xfrm>
                    <a:off x="1451" y="3057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 358"/>
                  <p:cNvSpPr>
                    <a:spLocks/>
                  </p:cNvSpPr>
                  <p:nvPr/>
                </p:nvSpPr>
                <p:spPr bwMode="auto">
                  <a:xfrm>
                    <a:off x="1351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" name="Freeform 359"/>
                  <p:cNvSpPr>
                    <a:spLocks/>
                  </p:cNvSpPr>
                  <p:nvPr/>
                </p:nvSpPr>
                <p:spPr bwMode="auto">
                  <a:xfrm>
                    <a:off x="1351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6" name="Line 360"/>
                  <p:cNvSpPr>
                    <a:spLocks noChangeShapeType="1"/>
                  </p:cNvSpPr>
                  <p:nvPr/>
                </p:nvSpPr>
                <p:spPr bwMode="auto">
                  <a:xfrm>
                    <a:off x="1451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45" name="Group 361"/>
              <p:cNvGrpSpPr>
                <a:grpSpLocks/>
              </p:cNvGrpSpPr>
              <p:nvPr/>
            </p:nvGrpSpPr>
            <p:grpSpPr bwMode="auto">
              <a:xfrm>
                <a:off x="1134" y="2966"/>
                <a:ext cx="344" cy="119"/>
                <a:chOff x="1134" y="2966"/>
                <a:chExt cx="344" cy="119"/>
              </a:xfrm>
            </p:grpSpPr>
            <p:grpSp>
              <p:nvGrpSpPr>
                <p:cNvPr id="346" name="Group 362"/>
                <p:cNvGrpSpPr>
                  <a:grpSpLocks/>
                </p:cNvGrpSpPr>
                <p:nvPr/>
              </p:nvGrpSpPr>
              <p:grpSpPr bwMode="auto">
                <a:xfrm>
                  <a:off x="1134" y="2966"/>
                  <a:ext cx="127" cy="119"/>
                  <a:chOff x="1134" y="2966"/>
                  <a:chExt cx="127" cy="119"/>
                </a:xfrm>
              </p:grpSpPr>
              <p:sp>
                <p:nvSpPr>
                  <p:cNvPr id="382" name="Freeform 363"/>
                  <p:cNvSpPr>
                    <a:spLocks/>
                  </p:cNvSpPr>
                  <p:nvPr/>
                </p:nvSpPr>
                <p:spPr bwMode="auto">
                  <a:xfrm>
                    <a:off x="1134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 364"/>
                  <p:cNvSpPr>
                    <a:spLocks/>
                  </p:cNvSpPr>
                  <p:nvPr/>
                </p:nvSpPr>
                <p:spPr bwMode="auto">
                  <a:xfrm>
                    <a:off x="1134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99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99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365"/>
                  <p:cNvSpPr>
                    <a:spLocks/>
                  </p:cNvSpPr>
                  <p:nvPr/>
                </p:nvSpPr>
                <p:spPr bwMode="auto">
                  <a:xfrm>
                    <a:off x="1233" y="2966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8" h="119">
                        <a:moveTo>
                          <a:pt x="0" y="27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366"/>
                  <p:cNvSpPr>
                    <a:spLocks/>
                  </p:cNvSpPr>
                  <p:nvPr/>
                </p:nvSpPr>
                <p:spPr bwMode="auto">
                  <a:xfrm>
                    <a:off x="1134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6" name="Freeform 367"/>
                  <p:cNvSpPr>
                    <a:spLocks/>
                  </p:cNvSpPr>
                  <p:nvPr/>
                </p:nvSpPr>
                <p:spPr bwMode="auto">
                  <a:xfrm>
                    <a:off x="1134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7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7" name="Group 369"/>
                <p:cNvGrpSpPr>
                  <a:grpSpLocks/>
                </p:cNvGrpSpPr>
                <p:nvPr/>
              </p:nvGrpSpPr>
              <p:grpSpPr bwMode="auto">
                <a:xfrm>
                  <a:off x="1243" y="2966"/>
                  <a:ext cx="127" cy="119"/>
                  <a:chOff x="1243" y="2966"/>
                  <a:chExt cx="127" cy="119"/>
                </a:xfrm>
              </p:grpSpPr>
              <p:sp>
                <p:nvSpPr>
                  <p:cNvPr id="376" name="Freeform 370"/>
                  <p:cNvSpPr>
                    <a:spLocks/>
                  </p:cNvSpPr>
                  <p:nvPr/>
                </p:nvSpPr>
                <p:spPr bwMode="auto">
                  <a:xfrm>
                    <a:off x="1243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371"/>
                  <p:cNvSpPr>
                    <a:spLocks/>
                  </p:cNvSpPr>
                  <p:nvPr/>
                </p:nvSpPr>
                <p:spPr bwMode="auto">
                  <a:xfrm>
                    <a:off x="1243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99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99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8" name="Freeform 372"/>
                  <p:cNvSpPr>
                    <a:spLocks/>
                  </p:cNvSpPr>
                  <p:nvPr/>
                </p:nvSpPr>
                <p:spPr bwMode="auto">
                  <a:xfrm>
                    <a:off x="1342" y="2966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8" h="119">
                        <a:moveTo>
                          <a:pt x="0" y="27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373"/>
                  <p:cNvSpPr>
                    <a:spLocks/>
                  </p:cNvSpPr>
                  <p:nvPr/>
                </p:nvSpPr>
                <p:spPr bwMode="auto">
                  <a:xfrm>
                    <a:off x="1243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" name="Freeform 374"/>
                  <p:cNvSpPr>
                    <a:spLocks/>
                  </p:cNvSpPr>
                  <p:nvPr/>
                </p:nvSpPr>
                <p:spPr bwMode="auto">
                  <a:xfrm>
                    <a:off x="1243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Line 375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48" name="Group 376"/>
                <p:cNvGrpSpPr>
                  <a:grpSpLocks/>
                </p:cNvGrpSpPr>
                <p:nvPr/>
              </p:nvGrpSpPr>
              <p:grpSpPr bwMode="auto">
                <a:xfrm>
                  <a:off x="1351" y="2966"/>
                  <a:ext cx="127" cy="119"/>
                  <a:chOff x="1351" y="2966"/>
                  <a:chExt cx="127" cy="119"/>
                </a:xfrm>
              </p:grpSpPr>
              <p:sp>
                <p:nvSpPr>
                  <p:cNvPr id="370" name="Freeform 377"/>
                  <p:cNvSpPr>
                    <a:spLocks/>
                  </p:cNvSpPr>
                  <p:nvPr/>
                </p:nvSpPr>
                <p:spPr bwMode="auto">
                  <a:xfrm>
                    <a:off x="1351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27" h="119">
                        <a:moveTo>
                          <a:pt x="28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378"/>
                  <p:cNvSpPr>
                    <a:spLocks/>
                  </p:cNvSpPr>
                  <p:nvPr/>
                </p:nvSpPr>
                <p:spPr bwMode="auto">
                  <a:xfrm>
                    <a:off x="1351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379"/>
                  <p:cNvSpPr>
                    <a:spLocks/>
                  </p:cNvSpPr>
                  <p:nvPr/>
                </p:nvSpPr>
                <p:spPr bwMode="auto">
                  <a:xfrm>
                    <a:off x="1451" y="2966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3" name="Freeform 380"/>
                  <p:cNvSpPr>
                    <a:spLocks/>
                  </p:cNvSpPr>
                  <p:nvPr/>
                </p:nvSpPr>
                <p:spPr bwMode="auto">
                  <a:xfrm>
                    <a:off x="1351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4" name="Freeform 381"/>
                  <p:cNvSpPr>
                    <a:spLocks/>
                  </p:cNvSpPr>
                  <p:nvPr/>
                </p:nvSpPr>
                <p:spPr bwMode="auto">
                  <a:xfrm>
                    <a:off x="1351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5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451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7" name="Group 383"/>
              <p:cNvGrpSpPr>
                <a:grpSpLocks/>
              </p:cNvGrpSpPr>
              <p:nvPr/>
            </p:nvGrpSpPr>
            <p:grpSpPr bwMode="auto">
              <a:xfrm>
                <a:off x="1134" y="2874"/>
                <a:ext cx="344" cy="119"/>
                <a:chOff x="1134" y="2874"/>
                <a:chExt cx="344" cy="119"/>
              </a:xfrm>
            </p:grpSpPr>
            <p:grpSp>
              <p:nvGrpSpPr>
                <p:cNvPr id="368" name="Group 384"/>
                <p:cNvGrpSpPr>
                  <a:grpSpLocks/>
                </p:cNvGrpSpPr>
                <p:nvPr/>
              </p:nvGrpSpPr>
              <p:grpSpPr bwMode="auto">
                <a:xfrm>
                  <a:off x="1134" y="2874"/>
                  <a:ext cx="127" cy="119"/>
                  <a:chOff x="1134" y="2874"/>
                  <a:chExt cx="127" cy="119"/>
                </a:xfrm>
              </p:grpSpPr>
              <p:sp>
                <p:nvSpPr>
                  <p:cNvPr id="361" name="Freeform 385"/>
                  <p:cNvSpPr>
                    <a:spLocks/>
                  </p:cNvSpPr>
                  <p:nvPr/>
                </p:nvSpPr>
                <p:spPr bwMode="auto">
                  <a:xfrm>
                    <a:off x="1134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386"/>
                  <p:cNvSpPr>
                    <a:spLocks/>
                  </p:cNvSpPr>
                  <p:nvPr/>
                </p:nvSpPr>
                <p:spPr bwMode="auto">
                  <a:xfrm>
                    <a:off x="1134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99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99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387"/>
                  <p:cNvSpPr>
                    <a:spLocks/>
                  </p:cNvSpPr>
                  <p:nvPr/>
                </p:nvSpPr>
                <p:spPr bwMode="auto">
                  <a:xfrm>
                    <a:off x="1233" y="2874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9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388"/>
                  <p:cNvSpPr>
                    <a:spLocks/>
                  </p:cNvSpPr>
                  <p:nvPr/>
                </p:nvSpPr>
                <p:spPr bwMode="auto">
                  <a:xfrm>
                    <a:off x="1134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389"/>
                  <p:cNvSpPr>
                    <a:spLocks/>
                  </p:cNvSpPr>
                  <p:nvPr/>
                </p:nvSpPr>
                <p:spPr bwMode="auto">
                  <a:xfrm>
                    <a:off x="1134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6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1233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" name="Group 391"/>
                <p:cNvGrpSpPr>
                  <a:grpSpLocks/>
                </p:cNvGrpSpPr>
                <p:nvPr/>
              </p:nvGrpSpPr>
              <p:grpSpPr bwMode="auto">
                <a:xfrm>
                  <a:off x="1243" y="2874"/>
                  <a:ext cx="127" cy="119"/>
                  <a:chOff x="1243" y="2874"/>
                  <a:chExt cx="127" cy="119"/>
                </a:xfrm>
              </p:grpSpPr>
              <p:sp>
                <p:nvSpPr>
                  <p:cNvPr id="355" name="Freeform 392"/>
                  <p:cNvSpPr>
                    <a:spLocks/>
                  </p:cNvSpPr>
                  <p:nvPr/>
                </p:nvSpPr>
                <p:spPr bwMode="auto">
                  <a:xfrm>
                    <a:off x="1243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99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99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393"/>
                  <p:cNvSpPr>
                    <a:spLocks/>
                  </p:cNvSpPr>
                  <p:nvPr/>
                </p:nvSpPr>
                <p:spPr bwMode="auto">
                  <a:xfrm>
                    <a:off x="1243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99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99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394"/>
                  <p:cNvSpPr>
                    <a:spLocks/>
                  </p:cNvSpPr>
                  <p:nvPr/>
                </p:nvSpPr>
                <p:spPr bwMode="auto">
                  <a:xfrm>
                    <a:off x="1342" y="2874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9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395"/>
                  <p:cNvSpPr>
                    <a:spLocks/>
                  </p:cNvSpPr>
                  <p:nvPr/>
                </p:nvSpPr>
                <p:spPr bwMode="auto">
                  <a:xfrm>
                    <a:off x="1243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396"/>
                  <p:cNvSpPr>
                    <a:spLocks/>
                  </p:cNvSpPr>
                  <p:nvPr/>
                </p:nvSpPr>
                <p:spPr bwMode="auto">
                  <a:xfrm>
                    <a:off x="1243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0" name="Line 397"/>
                  <p:cNvSpPr>
                    <a:spLocks noChangeShapeType="1"/>
                  </p:cNvSpPr>
                  <p:nvPr/>
                </p:nvSpPr>
                <p:spPr bwMode="auto">
                  <a:xfrm>
                    <a:off x="1342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8" name="Group 398"/>
                <p:cNvGrpSpPr>
                  <a:grpSpLocks/>
                </p:cNvGrpSpPr>
                <p:nvPr/>
              </p:nvGrpSpPr>
              <p:grpSpPr bwMode="auto">
                <a:xfrm>
                  <a:off x="1351" y="2874"/>
                  <a:ext cx="127" cy="119"/>
                  <a:chOff x="1351" y="2874"/>
                  <a:chExt cx="127" cy="119"/>
                </a:xfrm>
              </p:grpSpPr>
              <p:sp>
                <p:nvSpPr>
                  <p:cNvPr id="349" name="Freeform 399"/>
                  <p:cNvSpPr>
                    <a:spLocks/>
                  </p:cNvSpPr>
                  <p:nvPr/>
                </p:nvSpPr>
                <p:spPr bwMode="auto">
                  <a:xfrm>
                    <a:off x="1351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27" h="119">
                        <a:moveTo>
                          <a:pt x="28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400"/>
                  <p:cNvSpPr>
                    <a:spLocks/>
                  </p:cNvSpPr>
                  <p:nvPr/>
                </p:nvSpPr>
                <p:spPr bwMode="auto">
                  <a:xfrm>
                    <a:off x="1351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8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8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401"/>
                  <p:cNvSpPr>
                    <a:spLocks/>
                  </p:cNvSpPr>
                  <p:nvPr/>
                </p:nvSpPr>
                <p:spPr bwMode="auto">
                  <a:xfrm>
                    <a:off x="1451" y="2874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402"/>
                  <p:cNvSpPr>
                    <a:spLocks/>
                  </p:cNvSpPr>
                  <p:nvPr/>
                </p:nvSpPr>
                <p:spPr bwMode="auto">
                  <a:xfrm>
                    <a:off x="1351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403"/>
                  <p:cNvSpPr>
                    <a:spLocks/>
                  </p:cNvSpPr>
                  <p:nvPr/>
                </p:nvSpPr>
                <p:spPr bwMode="auto">
                  <a:xfrm>
                    <a:off x="1351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4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1451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89" name="Group 405"/>
            <p:cNvGrpSpPr>
              <a:grpSpLocks/>
            </p:cNvGrpSpPr>
            <p:nvPr/>
          </p:nvGrpSpPr>
          <p:grpSpPr bwMode="auto">
            <a:xfrm>
              <a:off x="1968500" y="5083175"/>
              <a:ext cx="547688" cy="479425"/>
              <a:chOff x="1460" y="2874"/>
              <a:chExt cx="345" cy="302"/>
            </a:xfrm>
          </p:grpSpPr>
          <p:grpSp>
            <p:nvGrpSpPr>
              <p:cNvPr id="390" name="Group 406"/>
              <p:cNvGrpSpPr>
                <a:grpSpLocks/>
              </p:cNvGrpSpPr>
              <p:nvPr/>
            </p:nvGrpSpPr>
            <p:grpSpPr bwMode="auto">
              <a:xfrm>
                <a:off x="1460" y="3057"/>
                <a:ext cx="345" cy="119"/>
                <a:chOff x="1460" y="3057"/>
                <a:chExt cx="345" cy="119"/>
              </a:xfrm>
            </p:grpSpPr>
            <p:grpSp>
              <p:nvGrpSpPr>
                <p:cNvPr id="409" name="Group 407"/>
                <p:cNvGrpSpPr>
                  <a:grpSpLocks/>
                </p:cNvGrpSpPr>
                <p:nvPr/>
              </p:nvGrpSpPr>
              <p:grpSpPr bwMode="auto">
                <a:xfrm>
                  <a:off x="1460" y="3057"/>
                  <a:ext cx="127" cy="119"/>
                  <a:chOff x="1460" y="3057"/>
                  <a:chExt cx="127" cy="119"/>
                </a:xfrm>
              </p:grpSpPr>
              <p:sp>
                <p:nvSpPr>
                  <p:cNvPr id="470" name="Freeform 408"/>
                  <p:cNvSpPr>
                    <a:spLocks/>
                  </p:cNvSpPr>
                  <p:nvPr/>
                </p:nvSpPr>
                <p:spPr bwMode="auto">
                  <a:xfrm>
                    <a:off x="1460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Freeform 409"/>
                  <p:cNvSpPr>
                    <a:spLocks/>
                  </p:cNvSpPr>
                  <p:nvPr/>
                </p:nvSpPr>
                <p:spPr bwMode="auto">
                  <a:xfrm>
                    <a:off x="1460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 410"/>
                  <p:cNvSpPr>
                    <a:spLocks/>
                  </p:cNvSpPr>
                  <p:nvPr/>
                </p:nvSpPr>
                <p:spPr bwMode="auto">
                  <a:xfrm>
                    <a:off x="1560" y="3057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 411"/>
                  <p:cNvSpPr>
                    <a:spLocks/>
                  </p:cNvSpPr>
                  <p:nvPr/>
                </p:nvSpPr>
                <p:spPr bwMode="auto">
                  <a:xfrm>
                    <a:off x="1460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 412"/>
                  <p:cNvSpPr>
                    <a:spLocks/>
                  </p:cNvSpPr>
                  <p:nvPr/>
                </p:nvSpPr>
                <p:spPr bwMode="auto">
                  <a:xfrm>
                    <a:off x="1460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Line 413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" name="Group 414"/>
                <p:cNvGrpSpPr>
                  <a:grpSpLocks/>
                </p:cNvGrpSpPr>
                <p:nvPr/>
              </p:nvGrpSpPr>
              <p:grpSpPr bwMode="auto">
                <a:xfrm>
                  <a:off x="1569" y="3057"/>
                  <a:ext cx="136" cy="119"/>
                  <a:chOff x="1569" y="3057"/>
                  <a:chExt cx="136" cy="119"/>
                </a:xfrm>
              </p:grpSpPr>
              <p:sp>
                <p:nvSpPr>
                  <p:cNvPr id="464" name="Freeform 415"/>
                  <p:cNvSpPr>
                    <a:spLocks/>
                  </p:cNvSpPr>
                  <p:nvPr/>
                </p:nvSpPr>
                <p:spPr bwMode="auto">
                  <a:xfrm>
                    <a:off x="1569" y="3057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Freeform 416"/>
                  <p:cNvSpPr>
                    <a:spLocks/>
                  </p:cNvSpPr>
                  <p:nvPr/>
                </p:nvSpPr>
                <p:spPr bwMode="auto">
                  <a:xfrm>
                    <a:off x="1569" y="3057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Freeform 417"/>
                  <p:cNvSpPr>
                    <a:spLocks/>
                  </p:cNvSpPr>
                  <p:nvPr/>
                </p:nvSpPr>
                <p:spPr bwMode="auto">
                  <a:xfrm>
                    <a:off x="1669" y="3057"/>
                    <a:ext cx="36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6" y="0"/>
                      </a:cxn>
                      <a:cxn ang="0">
                        <a:pos x="36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6" h="119">
                        <a:moveTo>
                          <a:pt x="0" y="28"/>
                        </a:moveTo>
                        <a:lnTo>
                          <a:pt x="36" y="0"/>
                        </a:lnTo>
                        <a:lnTo>
                          <a:pt x="36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 418"/>
                  <p:cNvSpPr>
                    <a:spLocks/>
                  </p:cNvSpPr>
                  <p:nvPr/>
                </p:nvSpPr>
                <p:spPr bwMode="auto">
                  <a:xfrm>
                    <a:off x="1569" y="3057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8" name="Freeform 419"/>
                  <p:cNvSpPr>
                    <a:spLocks/>
                  </p:cNvSpPr>
                  <p:nvPr/>
                </p:nvSpPr>
                <p:spPr bwMode="auto">
                  <a:xfrm>
                    <a:off x="1569" y="3057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9" name="Line 420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" name="Group 421"/>
                <p:cNvGrpSpPr>
                  <a:grpSpLocks/>
                </p:cNvGrpSpPr>
                <p:nvPr/>
              </p:nvGrpSpPr>
              <p:grpSpPr bwMode="auto">
                <a:xfrm>
                  <a:off x="1678" y="3057"/>
                  <a:ext cx="127" cy="119"/>
                  <a:chOff x="1678" y="3057"/>
                  <a:chExt cx="127" cy="119"/>
                </a:xfrm>
              </p:grpSpPr>
              <p:sp>
                <p:nvSpPr>
                  <p:cNvPr id="458" name="Freeform 422"/>
                  <p:cNvSpPr>
                    <a:spLocks/>
                  </p:cNvSpPr>
                  <p:nvPr/>
                </p:nvSpPr>
                <p:spPr bwMode="auto">
                  <a:xfrm>
                    <a:off x="1678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 423"/>
                  <p:cNvSpPr>
                    <a:spLocks/>
                  </p:cNvSpPr>
                  <p:nvPr/>
                </p:nvSpPr>
                <p:spPr bwMode="auto">
                  <a:xfrm>
                    <a:off x="1678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 424"/>
                  <p:cNvSpPr>
                    <a:spLocks/>
                  </p:cNvSpPr>
                  <p:nvPr/>
                </p:nvSpPr>
                <p:spPr bwMode="auto">
                  <a:xfrm>
                    <a:off x="1778" y="3057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 425"/>
                  <p:cNvSpPr>
                    <a:spLocks/>
                  </p:cNvSpPr>
                  <p:nvPr/>
                </p:nvSpPr>
                <p:spPr bwMode="auto">
                  <a:xfrm>
                    <a:off x="1678" y="3057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 426"/>
                  <p:cNvSpPr>
                    <a:spLocks/>
                  </p:cNvSpPr>
                  <p:nvPr/>
                </p:nvSpPr>
                <p:spPr bwMode="auto">
                  <a:xfrm>
                    <a:off x="1678" y="3057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3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1778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2" name="Group 428"/>
              <p:cNvGrpSpPr>
                <a:grpSpLocks/>
              </p:cNvGrpSpPr>
              <p:nvPr/>
            </p:nvGrpSpPr>
            <p:grpSpPr bwMode="auto">
              <a:xfrm>
                <a:off x="1460" y="2966"/>
                <a:ext cx="345" cy="119"/>
                <a:chOff x="1460" y="2966"/>
                <a:chExt cx="345" cy="119"/>
              </a:xfrm>
            </p:grpSpPr>
            <p:grpSp>
              <p:nvGrpSpPr>
                <p:cNvPr id="413" name="Group 429"/>
                <p:cNvGrpSpPr>
                  <a:grpSpLocks/>
                </p:cNvGrpSpPr>
                <p:nvPr/>
              </p:nvGrpSpPr>
              <p:grpSpPr bwMode="auto">
                <a:xfrm>
                  <a:off x="1460" y="2966"/>
                  <a:ext cx="127" cy="119"/>
                  <a:chOff x="1460" y="2966"/>
                  <a:chExt cx="127" cy="119"/>
                </a:xfrm>
              </p:grpSpPr>
              <p:sp>
                <p:nvSpPr>
                  <p:cNvPr id="449" name="Freeform 430"/>
                  <p:cNvSpPr>
                    <a:spLocks/>
                  </p:cNvSpPr>
                  <p:nvPr/>
                </p:nvSpPr>
                <p:spPr bwMode="auto">
                  <a:xfrm>
                    <a:off x="1460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 431"/>
                  <p:cNvSpPr>
                    <a:spLocks/>
                  </p:cNvSpPr>
                  <p:nvPr/>
                </p:nvSpPr>
                <p:spPr bwMode="auto">
                  <a:xfrm>
                    <a:off x="1460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 432"/>
                  <p:cNvSpPr>
                    <a:spLocks/>
                  </p:cNvSpPr>
                  <p:nvPr/>
                </p:nvSpPr>
                <p:spPr bwMode="auto">
                  <a:xfrm>
                    <a:off x="1560" y="2966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 433"/>
                  <p:cNvSpPr>
                    <a:spLocks/>
                  </p:cNvSpPr>
                  <p:nvPr/>
                </p:nvSpPr>
                <p:spPr bwMode="auto">
                  <a:xfrm>
                    <a:off x="1460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 434"/>
                  <p:cNvSpPr>
                    <a:spLocks/>
                  </p:cNvSpPr>
                  <p:nvPr/>
                </p:nvSpPr>
                <p:spPr bwMode="auto">
                  <a:xfrm>
                    <a:off x="1460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Line 435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" name="Group 436"/>
                <p:cNvGrpSpPr>
                  <a:grpSpLocks/>
                </p:cNvGrpSpPr>
                <p:nvPr/>
              </p:nvGrpSpPr>
              <p:grpSpPr bwMode="auto">
                <a:xfrm>
                  <a:off x="1569" y="2966"/>
                  <a:ext cx="136" cy="119"/>
                  <a:chOff x="1569" y="2966"/>
                  <a:chExt cx="136" cy="119"/>
                </a:xfrm>
              </p:grpSpPr>
              <p:sp>
                <p:nvSpPr>
                  <p:cNvPr id="443" name="Freeform 437"/>
                  <p:cNvSpPr>
                    <a:spLocks/>
                  </p:cNvSpPr>
                  <p:nvPr/>
                </p:nvSpPr>
                <p:spPr bwMode="auto">
                  <a:xfrm>
                    <a:off x="1569" y="2966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438"/>
                  <p:cNvSpPr>
                    <a:spLocks/>
                  </p:cNvSpPr>
                  <p:nvPr/>
                </p:nvSpPr>
                <p:spPr bwMode="auto">
                  <a:xfrm>
                    <a:off x="1569" y="2966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Freeform 439"/>
                  <p:cNvSpPr>
                    <a:spLocks/>
                  </p:cNvSpPr>
                  <p:nvPr/>
                </p:nvSpPr>
                <p:spPr bwMode="auto">
                  <a:xfrm>
                    <a:off x="1669" y="2966"/>
                    <a:ext cx="36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36" y="0"/>
                      </a:cxn>
                      <a:cxn ang="0">
                        <a:pos x="36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36" h="119">
                        <a:moveTo>
                          <a:pt x="0" y="27"/>
                        </a:moveTo>
                        <a:lnTo>
                          <a:pt x="36" y="0"/>
                        </a:lnTo>
                        <a:lnTo>
                          <a:pt x="36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 440"/>
                  <p:cNvSpPr>
                    <a:spLocks/>
                  </p:cNvSpPr>
                  <p:nvPr/>
                </p:nvSpPr>
                <p:spPr bwMode="auto">
                  <a:xfrm>
                    <a:off x="1569" y="2966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7" name="Freeform 441"/>
                  <p:cNvSpPr>
                    <a:spLocks/>
                  </p:cNvSpPr>
                  <p:nvPr/>
                </p:nvSpPr>
                <p:spPr bwMode="auto">
                  <a:xfrm>
                    <a:off x="1569" y="2966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" name="Group 443"/>
                <p:cNvGrpSpPr>
                  <a:grpSpLocks/>
                </p:cNvGrpSpPr>
                <p:nvPr/>
              </p:nvGrpSpPr>
              <p:grpSpPr bwMode="auto">
                <a:xfrm>
                  <a:off x="1678" y="2966"/>
                  <a:ext cx="127" cy="119"/>
                  <a:chOff x="1678" y="2966"/>
                  <a:chExt cx="127" cy="119"/>
                </a:xfrm>
              </p:grpSpPr>
              <p:sp>
                <p:nvSpPr>
                  <p:cNvPr id="437" name="Freeform 444"/>
                  <p:cNvSpPr>
                    <a:spLocks/>
                  </p:cNvSpPr>
                  <p:nvPr/>
                </p:nvSpPr>
                <p:spPr bwMode="auto">
                  <a:xfrm>
                    <a:off x="1678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1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1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8" name="Freeform 445"/>
                  <p:cNvSpPr>
                    <a:spLocks/>
                  </p:cNvSpPr>
                  <p:nvPr/>
                </p:nvSpPr>
                <p:spPr bwMode="auto">
                  <a:xfrm>
                    <a:off x="1678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9" name="Freeform 446"/>
                  <p:cNvSpPr>
                    <a:spLocks/>
                  </p:cNvSpPr>
                  <p:nvPr/>
                </p:nvSpPr>
                <p:spPr bwMode="auto">
                  <a:xfrm>
                    <a:off x="1778" y="2966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Freeform 447"/>
                  <p:cNvSpPr>
                    <a:spLocks/>
                  </p:cNvSpPr>
                  <p:nvPr/>
                </p:nvSpPr>
                <p:spPr bwMode="auto">
                  <a:xfrm>
                    <a:off x="1678" y="2966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1" name="Freeform 448"/>
                  <p:cNvSpPr>
                    <a:spLocks/>
                  </p:cNvSpPr>
                  <p:nvPr/>
                </p:nvSpPr>
                <p:spPr bwMode="auto">
                  <a:xfrm>
                    <a:off x="1678" y="2966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2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1778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4" name="Group 450"/>
              <p:cNvGrpSpPr>
                <a:grpSpLocks/>
              </p:cNvGrpSpPr>
              <p:nvPr/>
            </p:nvGrpSpPr>
            <p:grpSpPr bwMode="auto">
              <a:xfrm>
                <a:off x="1460" y="2874"/>
                <a:ext cx="345" cy="119"/>
                <a:chOff x="1460" y="2874"/>
                <a:chExt cx="345" cy="119"/>
              </a:xfrm>
            </p:grpSpPr>
            <p:grpSp>
              <p:nvGrpSpPr>
                <p:cNvPr id="435" name="Group 451"/>
                <p:cNvGrpSpPr>
                  <a:grpSpLocks/>
                </p:cNvGrpSpPr>
                <p:nvPr/>
              </p:nvGrpSpPr>
              <p:grpSpPr bwMode="auto">
                <a:xfrm>
                  <a:off x="1460" y="2874"/>
                  <a:ext cx="127" cy="119"/>
                  <a:chOff x="1460" y="2874"/>
                  <a:chExt cx="127" cy="119"/>
                </a:xfrm>
              </p:grpSpPr>
              <p:sp>
                <p:nvSpPr>
                  <p:cNvPr id="428" name="Freeform 452"/>
                  <p:cNvSpPr>
                    <a:spLocks/>
                  </p:cNvSpPr>
                  <p:nvPr/>
                </p:nvSpPr>
                <p:spPr bwMode="auto">
                  <a:xfrm>
                    <a:off x="1460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 453"/>
                  <p:cNvSpPr>
                    <a:spLocks/>
                  </p:cNvSpPr>
                  <p:nvPr/>
                </p:nvSpPr>
                <p:spPr bwMode="auto">
                  <a:xfrm>
                    <a:off x="1460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0" name="Freeform 454"/>
                  <p:cNvSpPr>
                    <a:spLocks/>
                  </p:cNvSpPr>
                  <p:nvPr/>
                </p:nvSpPr>
                <p:spPr bwMode="auto">
                  <a:xfrm>
                    <a:off x="1560" y="2874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1" name="Freeform 455"/>
                  <p:cNvSpPr>
                    <a:spLocks/>
                  </p:cNvSpPr>
                  <p:nvPr/>
                </p:nvSpPr>
                <p:spPr bwMode="auto">
                  <a:xfrm>
                    <a:off x="1460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2" name="Freeform 456"/>
                  <p:cNvSpPr>
                    <a:spLocks/>
                  </p:cNvSpPr>
                  <p:nvPr/>
                </p:nvSpPr>
                <p:spPr bwMode="auto">
                  <a:xfrm>
                    <a:off x="1460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3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6" name="Group 458"/>
                <p:cNvGrpSpPr>
                  <a:grpSpLocks/>
                </p:cNvGrpSpPr>
                <p:nvPr/>
              </p:nvGrpSpPr>
              <p:grpSpPr bwMode="auto">
                <a:xfrm>
                  <a:off x="1569" y="2874"/>
                  <a:ext cx="136" cy="119"/>
                  <a:chOff x="1569" y="2874"/>
                  <a:chExt cx="136" cy="119"/>
                </a:xfrm>
              </p:grpSpPr>
              <p:sp>
                <p:nvSpPr>
                  <p:cNvPr id="422" name="Freeform 459"/>
                  <p:cNvSpPr>
                    <a:spLocks/>
                  </p:cNvSpPr>
                  <p:nvPr/>
                </p:nvSpPr>
                <p:spPr bwMode="auto">
                  <a:xfrm>
                    <a:off x="1569" y="2874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3" name="Freeform 460"/>
                  <p:cNvSpPr>
                    <a:spLocks/>
                  </p:cNvSpPr>
                  <p:nvPr/>
                </p:nvSpPr>
                <p:spPr bwMode="auto">
                  <a:xfrm>
                    <a:off x="1569" y="2874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 461"/>
                  <p:cNvSpPr>
                    <a:spLocks/>
                  </p:cNvSpPr>
                  <p:nvPr/>
                </p:nvSpPr>
                <p:spPr bwMode="auto">
                  <a:xfrm>
                    <a:off x="1669" y="2874"/>
                    <a:ext cx="36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6" y="0"/>
                      </a:cxn>
                      <a:cxn ang="0">
                        <a:pos x="36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36" h="119">
                        <a:moveTo>
                          <a:pt x="0" y="28"/>
                        </a:moveTo>
                        <a:lnTo>
                          <a:pt x="36" y="0"/>
                        </a:lnTo>
                        <a:lnTo>
                          <a:pt x="36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 462"/>
                  <p:cNvSpPr>
                    <a:spLocks/>
                  </p:cNvSpPr>
                  <p:nvPr/>
                </p:nvSpPr>
                <p:spPr bwMode="auto">
                  <a:xfrm>
                    <a:off x="1569" y="2874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 463"/>
                  <p:cNvSpPr>
                    <a:spLocks/>
                  </p:cNvSpPr>
                  <p:nvPr/>
                </p:nvSpPr>
                <p:spPr bwMode="auto">
                  <a:xfrm>
                    <a:off x="1569" y="2874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" name="Line 464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5" name="Group 465"/>
                <p:cNvGrpSpPr>
                  <a:grpSpLocks/>
                </p:cNvGrpSpPr>
                <p:nvPr/>
              </p:nvGrpSpPr>
              <p:grpSpPr bwMode="auto">
                <a:xfrm>
                  <a:off x="1678" y="2874"/>
                  <a:ext cx="127" cy="119"/>
                  <a:chOff x="1678" y="2874"/>
                  <a:chExt cx="127" cy="119"/>
                </a:xfrm>
              </p:grpSpPr>
              <p:sp>
                <p:nvSpPr>
                  <p:cNvPr id="416" name="Freeform 466"/>
                  <p:cNvSpPr>
                    <a:spLocks/>
                  </p:cNvSpPr>
                  <p:nvPr/>
                </p:nvSpPr>
                <p:spPr bwMode="auto">
                  <a:xfrm>
                    <a:off x="1678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467"/>
                  <p:cNvSpPr>
                    <a:spLocks/>
                  </p:cNvSpPr>
                  <p:nvPr/>
                </p:nvSpPr>
                <p:spPr bwMode="auto">
                  <a:xfrm>
                    <a:off x="1678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 468"/>
                  <p:cNvSpPr>
                    <a:spLocks/>
                  </p:cNvSpPr>
                  <p:nvPr/>
                </p:nvSpPr>
                <p:spPr bwMode="auto">
                  <a:xfrm>
                    <a:off x="1778" y="2874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469"/>
                  <p:cNvSpPr>
                    <a:spLocks/>
                  </p:cNvSpPr>
                  <p:nvPr/>
                </p:nvSpPr>
                <p:spPr bwMode="auto">
                  <a:xfrm>
                    <a:off x="1678" y="2874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 470"/>
                  <p:cNvSpPr>
                    <a:spLocks/>
                  </p:cNvSpPr>
                  <p:nvPr/>
                </p:nvSpPr>
                <p:spPr bwMode="auto">
                  <a:xfrm>
                    <a:off x="1678" y="2874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Line 471"/>
                  <p:cNvSpPr>
                    <a:spLocks noChangeShapeType="1"/>
                  </p:cNvSpPr>
                  <p:nvPr/>
                </p:nvSpPr>
                <p:spPr bwMode="auto">
                  <a:xfrm>
                    <a:off x="1778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56" name="Group 472"/>
            <p:cNvGrpSpPr>
              <a:grpSpLocks/>
            </p:cNvGrpSpPr>
            <p:nvPr/>
          </p:nvGrpSpPr>
          <p:grpSpPr bwMode="auto">
            <a:xfrm>
              <a:off x="2473325" y="5083175"/>
              <a:ext cx="561975" cy="479425"/>
              <a:chOff x="1778" y="2874"/>
              <a:chExt cx="354" cy="302"/>
            </a:xfrm>
          </p:grpSpPr>
          <p:grpSp>
            <p:nvGrpSpPr>
              <p:cNvPr id="457" name="Group 473"/>
              <p:cNvGrpSpPr>
                <a:grpSpLocks/>
              </p:cNvGrpSpPr>
              <p:nvPr/>
            </p:nvGrpSpPr>
            <p:grpSpPr bwMode="auto">
              <a:xfrm>
                <a:off x="1778" y="3057"/>
                <a:ext cx="354" cy="119"/>
                <a:chOff x="1778" y="3057"/>
                <a:chExt cx="354" cy="119"/>
              </a:xfrm>
            </p:grpSpPr>
            <p:grpSp>
              <p:nvGrpSpPr>
                <p:cNvPr id="476" name="Group 474"/>
                <p:cNvGrpSpPr>
                  <a:grpSpLocks/>
                </p:cNvGrpSpPr>
                <p:nvPr/>
              </p:nvGrpSpPr>
              <p:grpSpPr bwMode="auto">
                <a:xfrm>
                  <a:off x="1778" y="3057"/>
                  <a:ext cx="136" cy="119"/>
                  <a:chOff x="1778" y="3057"/>
                  <a:chExt cx="136" cy="119"/>
                </a:xfrm>
              </p:grpSpPr>
              <p:sp>
                <p:nvSpPr>
                  <p:cNvPr id="537" name="Freeform 475"/>
                  <p:cNvSpPr>
                    <a:spLocks/>
                  </p:cNvSpPr>
                  <p:nvPr/>
                </p:nvSpPr>
                <p:spPr bwMode="auto">
                  <a:xfrm>
                    <a:off x="1778" y="3057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 476"/>
                  <p:cNvSpPr>
                    <a:spLocks/>
                  </p:cNvSpPr>
                  <p:nvPr/>
                </p:nvSpPr>
                <p:spPr bwMode="auto">
                  <a:xfrm>
                    <a:off x="1778" y="3057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 477"/>
                  <p:cNvSpPr>
                    <a:spLocks/>
                  </p:cNvSpPr>
                  <p:nvPr/>
                </p:nvSpPr>
                <p:spPr bwMode="auto">
                  <a:xfrm>
                    <a:off x="1887" y="3057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 478"/>
                  <p:cNvSpPr>
                    <a:spLocks/>
                  </p:cNvSpPr>
                  <p:nvPr/>
                </p:nvSpPr>
                <p:spPr bwMode="auto">
                  <a:xfrm>
                    <a:off x="1778" y="3057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 479"/>
                  <p:cNvSpPr>
                    <a:spLocks/>
                  </p:cNvSpPr>
                  <p:nvPr/>
                </p:nvSpPr>
                <p:spPr bwMode="auto">
                  <a:xfrm>
                    <a:off x="1778" y="3057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1887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7" name="Group 481"/>
                <p:cNvGrpSpPr>
                  <a:grpSpLocks/>
                </p:cNvGrpSpPr>
                <p:nvPr/>
              </p:nvGrpSpPr>
              <p:grpSpPr bwMode="auto">
                <a:xfrm>
                  <a:off x="1887" y="3057"/>
                  <a:ext cx="136" cy="119"/>
                  <a:chOff x="1887" y="3057"/>
                  <a:chExt cx="136" cy="119"/>
                </a:xfrm>
              </p:grpSpPr>
              <p:sp>
                <p:nvSpPr>
                  <p:cNvPr id="531" name="Freeform 482"/>
                  <p:cNvSpPr>
                    <a:spLocks/>
                  </p:cNvSpPr>
                  <p:nvPr/>
                </p:nvSpPr>
                <p:spPr bwMode="auto">
                  <a:xfrm>
                    <a:off x="1887" y="3057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8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8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 483"/>
                  <p:cNvSpPr>
                    <a:spLocks/>
                  </p:cNvSpPr>
                  <p:nvPr/>
                </p:nvSpPr>
                <p:spPr bwMode="auto">
                  <a:xfrm>
                    <a:off x="1887" y="3057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8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8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 484"/>
                  <p:cNvSpPr>
                    <a:spLocks/>
                  </p:cNvSpPr>
                  <p:nvPr/>
                </p:nvSpPr>
                <p:spPr bwMode="auto">
                  <a:xfrm>
                    <a:off x="1995" y="3057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9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 485"/>
                  <p:cNvSpPr>
                    <a:spLocks/>
                  </p:cNvSpPr>
                  <p:nvPr/>
                </p:nvSpPr>
                <p:spPr bwMode="auto">
                  <a:xfrm>
                    <a:off x="1887" y="3057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 486"/>
                  <p:cNvSpPr>
                    <a:spLocks/>
                  </p:cNvSpPr>
                  <p:nvPr/>
                </p:nvSpPr>
                <p:spPr bwMode="auto">
                  <a:xfrm>
                    <a:off x="1887" y="3057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Line 487"/>
                  <p:cNvSpPr>
                    <a:spLocks noChangeShapeType="1"/>
                  </p:cNvSpPr>
                  <p:nvPr/>
                </p:nvSpPr>
                <p:spPr bwMode="auto">
                  <a:xfrm>
                    <a:off x="1995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8" name="Group 488"/>
                <p:cNvGrpSpPr>
                  <a:grpSpLocks/>
                </p:cNvGrpSpPr>
                <p:nvPr/>
              </p:nvGrpSpPr>
              <p:grpSpPr bwMode="auto">
                <a:xfrm>
                  <a:off x="1995" y="3057"/>
                  <a:ext cx="137" cy="119"/>
                  <a:chOff x="1995" y="3057"/>
                  <a:chExt cx="137" cy="119"/>
                </a:xfrm>
              </p:grpSpPr>
              <p:sp>
                <p:nvSpPr>
                  <p:cNvPr id="525" name="Freeform 489"/>
                  <p:cNvSpPr>
                    <a:spLocks/>
                  </p:cNvSpPr>
                  <p:nvPr/>
                </p:nvSpPr>
                <p:spPr bwMode="auto">
                  <a:xfrm>
                    <a:off x="1995" y="3057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7" y="92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37" h="119">
                        <a:moveTo>
                          <a:pt x="28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7" y="92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 490"/>
                  <p:cNvSpPr>
                    <a:spLocks/>
                  </p:cNvSpPr>
                  <p:nvPr/>
                </p:nvSpPr>
                <p:spPr bwMode="auto">
                  <a:xfrm>
                    <a:off x="1995" y="3057"/>
                    <a:ext cx="13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7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 491"/>
                  <p:cNvSpPr>
                    <a:spLocks/>
                  </p:cNvSpPr>
                  <p:nvPr/>
                </p:nvSpPr>
                <p:spPr bwMode="auto">
                  <a:xfrm>
                    <a:off x="2104" y="3057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92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9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92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 492"/>
                  <p:cNvSpPr>
                    <a:spLocks/>
                  </p:cNvSpPr>
                  <p:nvPr/>
                </p:nvSpPr>
                <p:spPr bwMode="auto">
                  <a:xfrm>
                    <a:off x="1995" y="3057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 493"/>
                  <p:cNvSpPr>
                    <a:spLocks/>
                  </p:cNvSpPr>
                  <p:nvPr/>
                </p:nvSpPr>
                <p:spPr bwMode="auto">
                  <a:xfrm>
                    <a:off x="1995" y="3057"/>
                    <a:ext cx="13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0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085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79" name="Group 495"/>
              <p:cNvGrpSpPr>
                <a:grpSpLocks/>
              </p:cNvGrpSpPr>
              <p:nvPr/>
            </p:nvGrpSpPr>
            <p:grpSpPr bwMode="auto">
              <a:xfrm>
                <a:off x="1778" y="2966"/>
                <a:ext cx="354" cy="119"/>
                <a:chOff x="1778" y="2966"/>
                <a:chExt cx="354" cy="119"/>
              </a:xfrm>
            </p:grpSpPr>
            <p:grpSp>
              <p:nvGrpSpPr>
                <p:cNvPr id="480" name="Group 496"/>
                <p:cNvGrpSpPr>
                  <a:grpSpLocks/>
                </p:cNvGrpSpPr>
                <p:nvPr/>
              </p:nvGrpSpPr>
              <p:grpSpPr bwMode="auto">
                <a:xfrm>
                  <a:off x="1778" y="2966"/>
                  <a:ext cx="136" cy="119"/>
                  <a:chOff x="1778" y="2966"/>
                  <a:chExt cx="136" cy="119"/>
                </a:xfrm>
              </p:grpSpPr>
              <p:sp>
                <p:nvSpPr>
                  <p:cNvPr id="516" name="Freeform 497"/>
                  <p:cNvSpPr>
                    <a:spLocks/>
                  </p:cNvSpPr>
                  <p:nvPr/>
                </p:nvSpPr>
                <p:spPr bwMode="auto">
                  <a:xfrm>
                    <a:off x="1778" y="2966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Freeform 498"/>
                  <p:cNvSpPr>
                    <a:spLocks/>
                  </p:cNvSpPr>
                  <p:nvPr/>
                </p:nvSpPr>
                <p:spPr bwMode="auto">
                  <a:xfrm>
                    <a:off x="1778" y="2966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Freeform 499"/>
                  <p:cNvSpPr>
                    <a:spLocks/>
                  </p:cNvSpPr>
                  <p:nvPr/>
                </p:nvSpPr>
                <p:spPr bwMode="auto">
                  <a:xfrm>
                    <a:off x="1887" y="2966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9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Freeform 500"/>
                  <p:cNvSpPr>
                    <a:spLocks/>
                  </p:cNvSpPr>
                  <p:nvPr/>
                </p:nvSpPr>
                <p:spPr bwMode="auto">
                  <a:xfrm>
                    <a:off x="1778" y="2966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 501"/>
                  <p:cNvSpPr>
                    <a:spLocks/>
                  </p:cNvSpPr>
                  <p:nvPr/>
                </p:nvSpPr>
                <p:spPr bwMode="auto">
                  <a:xfrm>
                    <a:off x="1778" y="2966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1887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1" name="Group 503"/>
                <p:cNvGrpSpPr>
                  <a:grpSpLocks/>
                </p:cNvGrpSpPr>
                <p:nvPr/>
              </p:nvGrpSpPr>
              <p:grpSpPr bwMode="auto">
                <a:xfrm>
                  <a:off x="1887" y="2966"/>
                  <a:ext cx="136" cy="119"/>
                  <a:chOff x="1887" y="2966"/>
                  <a:chExt cx="136" cy="119"/>
                </a:xfrm>
              </p:grpSpPr>
              <p:sp>
                <p:nvSpPr>
                  <p:cNvPr id="510" name="Freeform 504"/>
                  <p:cNvSpPr>
                    <a:spLocks/>
                  </p:cNvSpPr>
                  <p:nvPr/>
                </p:nvSpPr>
                <p:spPr bwMode="auto">
                  <a:xfrm>
                    <a:off x="1887" y="2966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8" y="119"/>
                      </a:cxn>
                      <a:cxn ang="0">
                        <a:pos x="136" y="91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8" y="119"/>
                        </a:lnTo>
                        <a:lnTo>
                          <a:pt x="136" y="91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 505"/>
                  <p:cNvSpPr>
                    <a:spLocks/>
                  </p:cNvSpPr>
                  <p:nvPr/>
                </p:nvSpPr>
                <p:spPr bwMode="auto">
                  <a:xfrm>
                    <a:off x="1887" y="2966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8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8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506"/>
                  <p:cNvSpPr>
                    <a:spLocks/>
                  </p:cNvSpPr>
                  <p:nvPr/>
                </p:nvSpPr>
                <p:spPr bwMode="auto">
                  <a:xfrm>
                    <a:off x="1995" y="2966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8" h="119">
                        <a:moveTo>
                          <a:pt x="0" y="27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Freeform 507"/>
                  <p:cNvSpPr>
                    <a:spLocks/>
                  </p:cNvSpPr>
                  <p:nvPr/>
                </p:nvSpPr>
                <p:spPr bwMode="auto">
                  <a:xfrm>
                    <a:off x="1887" y="2966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" name="Freeform 508"/>
                  <p:cNvSpPr>
                    <a:spLocks/>
                  </p:cNvSpPr>
                  <p:nvPr/>
                </p:nvSpPr>
                <p:spPr bwMode="auto">
                  <a:xfrm>
                    <a:off x="1887" y="2966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1995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82" name="Group 510"/>
                <p:cNvGrpSpPr>
                  <a:grpSpLocks/>
                </p:cNvGrpSpPr>
                <p:nvPr/>
              </p:nvGrpSpPr>
              <p:grpSpPr bwMode="auto">
                <a:xfrm>
                  <a:off x="1995" y="2966"/>
                  <a:ext cx="137" cy="119"/>
                  <a:chOff x="1995" y="2966"/>
                  <a:chExt cx="137" cy="119"/>
                </a:xfrm>
              </p:grpSpPr>
              <p:sp>
                <p:nvSpPr>
                  <p:cNvPr id="504" name="Freeform 511"/>
                  <p:cNvSpPr>
                    <a:spLocks/>
                  </p:cNvSpPr>
                  <p:nvPr/>
                </p:nvSpPr>
                <p:spPr bwMode="auto">
                  <a:xfrm>
                    <a:off x="1995" y="2966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7" y="91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37" h="119">
                        <a:moveTo>
                          <a:pt x="28" y="0"/>
                        </a:moveTo>
                        <a:lnTo>
                          <a:pt x="0" y="2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7" y="91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5" name="Freeform 512"/>
                  <p:cNvSpPr>
                    <a:spLocks/>
                  </p:cNvSpPr>
                  <p:nvPr/>
                </p:nvSpPr>
                <p:spPr bwMode="auto">
                  <a:xfrm>
                    <a:off x="1995" y="2966"/>
                    <a:ext cx="13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7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6" name="Freeform 513"/>
                  <p:cNvSpPr>
                    <a:spLocks/>
                  </p:cNvSpPr>
                  <p:nvPr/>
                </p:nvSpPr>
                <p:spPr bwMode="auto">
                  <a:xfrm>
                    <a:off x="2104" y="2966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8" y="0"/>
                      </a:cxn>
                      <a:cxn ang="0">
                        <a:pos x="28" y="91"/>
                      </a:cxn>
                      <a:cxn ang="0">
                        <a:pos x="0" y="119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8" h="119">
                        <a:moveTo>
                          <a:pt x="0" y="27"/>
                        </a:moveTo>
                        <a:lnTo>
                          <a:pt x="28" y="0"/>
                        </a:lnTo>
                        <a:lnTo>
                          <a:pt x="28" y="91"/>
                        </a:lnTo>
                        <a:lnTo>
                          <a:pt x="0" y="119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Freeform 514"/>
                  <p:cNvSpPr>
                    <a:spLocks/>
                  </p:cNvSpPr>
                  <p:nvPr/>
                </p:nvSpPr>
                <p:spPr bwMode="auto">
                  <a:xfrm>
                    <a:off x="1995" y="2966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 515"/>
                  <p:cNvSpPr>
                    <a:spLocks/>
                  </p:cNvSpPr>
                  <p:nvPr/>
                </p:nvSpPr>
                <p:spPr bwMode="auto">
                  <a:xfrm>
                    <a:off x="1995" y="2966"/>
                    <a:ext cx="13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Line 516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2993"/>
                    <a:ext cx="1" cy="9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01" name="Group 517"/>
              <p:cNvGrpSpPr>
                <a:grpSpLocks/>
              </p:cNvGrpSpPr>
              <p:nvPr/>
            </p:nvGrpSpPr>
            <p:grpSpPr bwMode="auto">
              <a:xfrm>
                <a:off x="1778" y="2874"/>
                <a:ext cx="354" cy="119"/>
                <a:chOff x="1778" y="2874"/>
                <a:chExt cx="354" cy="119"/>
              </a:xfrm>
            </p:grpSpPr>
            <p:grpSp>
              <p:nvGrpSpPr>
                <p:cNvPr id="502" name="Group 518"/>
                <p:cNvGrpSpPr>
                  <a:grpSpLocks/>
                </p:cNvGrpSpPr>
                <p:nvPr/>
              </p:nvGrpSpPr>
              <p:grpSpPr bwMode="auto">
                <a:xfrm>
                  <a:off x="1778" y="2874"/>
                  <a:ext cx="136" cy="119"/>
                  <a:chOff x="1778" y="2874"/>
                  <a:chExt cx="136" cy="119"/>
                </a:xfrm>
              </p:grpSpPr>
              <p:sp>
                <p:nvSpPr>
                  <p:cNvPr id="495" name="Freeform 519"/>
                  <p:cNvSpPr>
                    <a:spLocks/>
                  </p:cNvSpPr>
                  <p:nvPr/>
                </p:nvSpPr>
                <p:spPr bwMode="auto">
                  <a:xfrm>
                    <a:off x="1778" y="2874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36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 520"/>
                  <p:cNvSpPr>
                    <a:spLocks/>
                  </p:cNvSpPr>
                  <p:nvPr/>
                </p:nvSpPr>
                <p:spPr bwMode="auto">
                  <a:xfrm>
                    <a:off x="1778" y="2874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 521"/>
                  <p:cNvSpPr>
                    <a:spLocks/>
                  </p:cNvSpPr>
                  <p:nvPr/>
                </p:nvSpPr>
                <p:spPr bwMode="auto">
                  <a:xfrm>
                    <a:off x="1887" y="2874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 522"/>
                  <p:cNvSpPr>
                    <a:spLocks/>
                  </p:cNvSpPr>
                  <p:nvPr/>
                </p:nvSpPr>
                <p:spPr bwMode="auto">
                  <a:xfrm>
                    <a:off x="1778" y="2874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 523"/>
                  <p:cNvSpPr>
                    <a:spLocks/>
                  </p:cNvSpPr>
                  <p:nvPr/>
                </p:nvSpPr>
                <p:spPr bwMode="auto">
                  <a:xfrm>
                    <a:off x="1778" y="2874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1887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03" name="Group 525"/>
                <p:cNvGrpSpPr>
                  <a:grpSpLocks/>
                </p:cNvGrpSpPr>
                <p:nvPr/>
              </p:nvGrpSpPr>
              <p:grpSpPr bwMode="auto">
                <a:xfrm>
                  <a:off x="1887" y="2874"/>
                  <a:ext cx="136" cy="119"/>
                  <a:chOff x="1887" y="2874"/>
                  <a:chExt cx="136" cy="119"/>
                </a:xfrm>
              </p:grpSpPr>
              <p:sp>
                <p:nvSpPr>
                  <p:cNvPr id="489" name="Freeform 526"/>
                  <p:cNvSpPr>
                    <a:spLocks/>
                  </p:cNvSpPr>
                  <p:nvPr/>
                </p:nvSpPr>
                <p:spPr bwMode="auto">
                  <a:xfrm>
                    <a:off x="1887" y="2874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8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8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 527"/>
                  <p:cNvSpPr>
                    <a:spLocks/>
                  </p:cNvSpPr>
                  <p:nvPr/>
                </p:nvSpPr>
                <p:spPr bwMode="auto">
                  <a:xfrm>
                    <a:off x="1887" y="2874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8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8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 528"/>
                  <p:cNvSpPr>
                    <a:spLocks/>
                  </p:cNvSpPr>
                  <p:nvPr/>
                </p:nvSpPr>
                <p:spPr bwMode="auto">
                  <a:xfrm>
                    <a:off x="1995" y="2874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9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 529"/>
                  <p:cNvSpPr>
                    <a:spLocks/>
                  </p:cNvSpPr>
                  <p:nvPr/>
                </p:nvSpPr>
                <p:spPr bwMode="auto">
                  <a:xfrm>
                    <a:off x="1887" y="2874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 530"/>
                  <p:cNvSpPr>
                    <a:spLocks/>
                  </p:cNvSpPr>
                  <p:nvPr/>
                </p:nvSpPr>
                <p:spPr bwMode="auto">
                  <a:xfrm>
                    <a:off x="1887" y="2874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Line 531"/>
                  <p:cNvSpPr>
                    <a:spLocks noChangeShapeType="1"/>
                  </p:cNvSpPr>
                  <p:nvPr/>
                </p:nvSpPr>
                <p:spPr bwMode="auto">
                  <a:xfrm>
                    <a:off x="1995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2" name="Group 532"/>
                <p:cNvGrpSpPr>
                  <a:grpSpLocks/>
                </p:cNvGrpSpPr>
                <p:nvPr/>
              </p:nvGrpSpPr>
              <p:grpSpPr bwMode="auto">
                <a:xfrm>
                  <a:off x="1995" y="2874"/>
                  <a:ext cx="137" cy="119"/>
                  <a:chOff x="1995" y="2874"/>
                  <a:chExt cx="137" cy="119"/>
                </a:xfrm>
              </p:grpSpPr>
              <p:sp>
                <p:nvSpPr>
                  <p:cNvPr id="483" name="Freeform 533"/>
                  <p:cNvSpPr>
                    <a:spLocks/>
                  </p:cNvSpPr>
                  <p:nvPr/>
                </p:nvSpPr>
                <p:spPr bwMode="auto">
                  <a:xfrm>
                    <a:off x="1995" y="2874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28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7" y="83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</a:cxnLst>
                    <a:rect l="0" t="0" r="r" b="b"/>
                    <a:pathLst>
                      <a:path w="137" h="119">
                        <a:moveTo>
                          <a:pt x="28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7" y="83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 534"/>
                  <p:cNvSpPr>
                    <a:spLocks/>
                  </p:cNvSpPr>
                  <p:nvPr/>
                </p:nvSpPr>
                <p:spPr bwMode="auto">
                  <a:xfrm>
                    <a:off x="1995" y="2874"/>
                    <a:ext cx="13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7" y="0"/>
                      </a:cxn>
                      <a:cxn ang="0">
                        <a:pos x="28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7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7" y="0"/>
                        </a:lnTo>
                        <a:lnTo>
                          <a:pt x="28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 535"/>
                  <p:cNvSpPr>
                    <a:spLocks/>
                  </p:cNvSpPr>
                  <p:nvPr/>
                </p:nvSpPr>
                <p:spPr bwMode="auto">
                  <a:xfrm>
                    <a:off x="2104" y="2874"/>
                    <a:ext cx="28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8" y="0"/>
                      </a:cxn>
                      <a:cxn ang="0">
                        <a:pos x="28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8" h="119">
                        <a:moveTo>
                          <a:pt x="0" y="28"/>
                        </a:moveTo>
                        <a:lnTo>
                          <a:pt x="28" y="0"/>
                        </a:lnTo>
                        <a:lnTo>
                          <a:pt x="28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Freeform 536"/>
                  <p:cNvSpPr>
                    <a:spLocks/>
                  </p:cNvSpPr>
                  <p:nvPr/>
                </p:nvSpPr>
                <p:spPr bwMode="auto">
                  <a:xfrm>
                    <a:off x="1995" y="2874"/>
                    <a:ext cx="13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5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 537"/>
                  <p:cNvSpPr>
                    <a:spLocks/>
                  </p:cNvSpPr>
                  <p:nvPr/>
                </p:nvSpPr>
                <p:spPr bwMode="auto">
                  <a:xfrm>
                    <a:off x="1995" y="2874"/>
                    <a:ext cx="13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FFCC99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Line 538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2902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43" name="Rectangle 542"/>
            <p:cNvSpPr>
              <a:spLocks noChangeArrowheads="1"/>
            </p:cNvSpPr>
            <p:nvPr/>
          </p:nvSpPr>
          <p:spPr bwMode="auto">
            <a:xfrm>
              <a:off x="687388" y="2482850"/>
              <a:ext cx="2936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dirty="0">
                  <a:solidFill>
                    <a:srgbClr val="008080"/>
                  </a:solidFill>
                  <a:latin typeface="Arial" pitchFamily="-109" charset="0"/>
                </a:rPr>
                <a:t>Physically distributed data</a:t>
              </a:r>
              <a:endParaRPr kumimoji="0" lang="en-US" sz="2000" dirty="0">
                <a:latin typeface="Times New Roman" pitchFamily="-109" charset="0"/>
              </a:endParaRPr>
            </a:p>
          </p:txBody>
        </p:sp>
        <p:grpSp>
          <p:nvGrpSpPr>
            <p:cNvPr id="523" name="Group 543"/>
            <p:cNvGrpSpPr>
              <a:grpSpLocks/>
            </p:cNvGrpSpPr>
            <p:nvPr/>
          </p:nvGrpSpPr>
          <p:grpSpPr bwMode="auto">
            <a:xfrm>
              <a:off x="2185988" y="3051175"/>
              <a:ext cx="1308100" cy="1109663"/>
              <a:chOff x="420" y="1391"/>
              <a:chExt cx="824" cy="699"/>
            </a:xfrm>
          </p:grpSpPr>
          <p:grpSp>
            <p:nvGrpSpPr>
              <p:cNvPr id="524" name="Group 544"/>
              <p:cNvGrpSpPr>
                <a:grpSpLocks/>
              </p:cNvGrpSpPr>
              <p:nvPr/>
            </p:nvGrpSpPr>
            <p:grpSpPr bwMode="auto">
              <a:xfrm>
                <a:off x="434" y="1395"/>
                <a:ext cx="354" cy="311"/>
                <a:chOff x="535" y="1410"/>
                <a:chExt cx="354" cy="311"/>
              </a:xfrm>
            </p:grpSpPr>
            <p:grpSp>
              <p:nvGrpSpPr>
                <p:cNvPr id="544" name="Group 545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354" cy="119"/>
                  <a:chOff x="535" y="1602"/>
                  <a:chExt cx="354" cy="119"/>
                </a:xfrm>
              </p:grpSpPr>
              <p:grpSp>
                <p:nvGrpSpPr>
                  <p:cNvPr id="545" name="Group 546"/>
                  <p:cNvGrpSpPr>
                    <a:grpSpLocks/>
                  </p:cNvGrpSpPr>
                  <p:nvPr/>
                </p:nvGrpSpPr>
                <p:grpSpPr bwMode="auto">
                  <a:xfrm>
                    <a:off x="535" y="1602"/>
                    <a:ext cx="136" cy="119"/>
                    <a:chOff x="535" y="1602"/>
                    <a:chExt cx="136" cy="119"/>
                  </a:xfrm>
                </p:grpSpPr>
                <p:sp>
                  <p:nvSpPr>
                    <p:cNvPr id="807" name="Freeform 547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9" y="119"/>
                        </a:cxn>
                        <a:cxn ang="0">
                          <a:pos x="136" y="83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9">
                          <a:moveTo>
                            <a:pt x="36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9" y="119"/>
                          </a:lnTo>
                          <a:lnTo>
                            <a:pt x="136" y="83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8" name="Freeform 548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9" y="28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36" h="28">
                          <a:moveTo>
                            <a:pt x="0" y="28"/>
                          </a:moveTo>
                          <a:lnTo>
                            <a:pt x="109" y="28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" name="Freeform 549"/>
                    <p:cNvSpPr>
                      <a:spLocks/>
                    </p:cNvSpPr>
                    <p:nvPr/>
                  </p:nvSpPr>
                  <p:spPr bwMode="auto">
                    <a:xfrm>
                      <a:off x="644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" name="Freeform 550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15" y="9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5" y="9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" name="Freeform 551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3"/>
                          </a:moveTo>
                          <a:lnTo>
                            <a:pt x="12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" name="Line 5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6" name="Group 553"/>
                  <p:cNvGrpSpPr>
                    <a:grpSpLocks/>
                  </p:cNvGrpSpPr>
                  <p:nvPr/>
                </p:nvGrpSpPr>
                <p:grpSpPr bwMode="auto">
                  <a:xfrm>
                    <a:off x="653" y="1602"/>
                    <a:ext cx="127" cy="119"/>
                    <a:chOff x="653" y="1602"/>
                    <a:chExt cx="127" cy="119"/>
                  </a:xfrm>
                </p:grpSpPr>
                <p:sp>
                  <p:nvSpPr>
                    <p:cNvPr id="801" name="Freeform 554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83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83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" name="Freeform 555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0" y="28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27" h="28">
                          <a:moveTo>
                            <a:pt x="0" y="28"/>
                          </a:moveTo>
                          <a:lnTo>
                            <a:pt x="100" y="28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3" name="Freeform 556"/>
                    <p:cNvSpPr>
                      <a:spLocks/>
                    </p:cNvSpPr>
                    <p:nvPr/>
                  </p:nvSpPr>
                  <p:spPr bwMode="auto">
                    <a:xfrm>
                      <a:off x="753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4" name="Freeform 557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5" name="Freeform 558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6" name="Line 5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7" name="Group 560"/>
                  <p:cNvGrpSpPr>
                    <a:grpSpLocks/>
                  </p:cNvGrpSpPr>
                  <p:nvPr/>
                </p:nvGrpSpPr>
                <p:grpSpPr bwMode="auto">
                  <a:xfrm>
                    <a:off x="762" y="1602"/>
                    <a:ext cx="127" cy="119"/>
                    <a:chOff x="762" y="1602"/>
                    <a:chExt cx="127" cy="119"/>
                  </a:xfrm>
                </p:grpSpPr>
                <p:sp>
                  <p:nvSpPr>
                    <p:cNvPr id="795" name="Freeform 561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83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83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6" name="Freeform 562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0" y="28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27" h="28">
                          <a:moveTo>
                            <a:pt x="0" y="28"/>
                          </a:moveTo>
                          <a:lnTo>
                            <a:pt x="100" y="28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7" name="Freeform 563"/>
                    <p:cNvSpPr>
                      <a:spLocks/>
                    </p:cNvSpPr>
                    <p:nvPr/>
                  </p:nvSpPr>
                  <p:spPr bwMode="auto">
                    <a:xfrm>
                      <a:off x="862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8" name="Freeform 564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9" name="Freeform 565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0" name="Line 5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48" name="Group 567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354" cy="110"/>
                  <a:chOff x="535" y="1511"/>
                  <a:chExt cx="354" cy="110"/>
                </a:xfrm>
              </p:grpSpPr>
              <p:grpSp>
                <p:nvGrpSpPr>
                  <p:cNvPr id="549" name="Group 568"/>
                  <p:cNvGrpSpPr>
                    <a:grpSpLocks/>
                  </p:cNvGrpSpPr>
                  <p:nvPr/>
                </p:nvGrpSpPr>
                <p:grpSpPr bwMode="auto">
                  <a:xfrm>
                    <a:off x="535" y="1511"/>
                    <a:ext cx="136" cy="110"/>
                    <a:chOff x="535" y="1511"/>
                    <a:chExt cx="136" cy="110"/>
                  </a:xfrm>
                </p:grpSpPr>
                <p:sp>
                  <p:nvSpPr>
                    <p:cNvPr id="786" name="Freeform 569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9" y="110"/>
                        </a:cxn>
                        <a:cxn ang="0">
                          <a:pos x="136" y="82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0">
                          <a:moveTo>
                            <a:pt x="36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9" y="110"/>
                          </a:lnTo>
                          <a:lnTo>
                            <a:pt x="136" y="82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7" name="Freeform 570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9" y="27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36" h="27">
                          <a:moveTo>
                            <a:pt x="0" y="27"/>
                          </a:moveTo>
                          <a:lnTo>
                            <a:pt x="109" y="27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8" name="Freeform 571"/>
                    <p:cNvSpPr>
                      <a:spLocks/>
                    </p:cNvSpPr>
                    <p:nvPr/>
                  </p:nvSpPr>
                  <p:spPr bwMode="auto">
                    <a:xfrm>
                      <a:off x="644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9" name="Freeform 572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2" y="12"/>
                        </a:cxn>
                        <a:cxn ang="0">
                          <a:pos x="15" y="9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2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15" y="9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0" name="Freeform 573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3"/>
                          </a:moveTo>
                          <a:lnTo>
                            <a:pt x="12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1" name="Line 5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0" name="Group 575"/>
                  <p:cNvGrpSpPr>
                    <a:grpSpLocks/>
                  </p:cNvGrpSpPr>
                  <p:nvPr/>
                </p:nvGrpSpPr>
                <p:grpSpPr bwMode="auto">
                  <a:xfrm>
                    <a:off x="653" y="1511"/>
                    <a:ext cx="127" cy="110"/>
                    <a:chOff x="653" y="1511"/>
                    <a:chExt cx="127" cy="110"/>
                  </a:xfrm>
                </p:grpSpPr>
                <p:sp>
                  <p:nvSpPr>
                    <p:cNvPr id="780" name="Freeform 576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0" y="110"/>
                        </a:cxn>
                        <a:cxn ang="0">
                          <a:pos x="127" y="8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0">
                          <a:moveTo>
                            <a:pt x="27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0" y="110"/>
                          </a:lnTo>
                          <a:lnTo>
                            <a:pt x="127" y="8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1" name="Freeform 577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0" y="2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27" h="27">
                          <a:moveTo>
                            <a:pt x="0" y="27"/>
                          </a:moveTo>
                          <a:lnTo>
                            <a:pt x="100" y="2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2" name="Freeform 578"/>
                    <p:cNvSpPr>
                      <a:spLocks/>
                    </p:cNvSpPr>
                    <p:nvPr/>
                  </p:nvSpPr>
                  <p:spPr bwMode="auto">
                    <a:xfrm>
                      <a:off x="753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3" name="Freeform 579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4" name="Freeform 580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5" name="Line 5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1" name="Group 582"/>
                  <p:cNvGrpSpPr>
                    <a:grpSpLocks/>
                  </p:cNvGrpSpPr>
                  <p:nvPr/>
                </p:nvGrpSpPr>
                <p:grpSpPr bwMode="auto">
                  <a:xfrm>
                    <a:off x="762" y="1511"/>
                    <a:ext cx="127" cy="110"/>
                    <a:chOff x="762" y="1511"/>
                    <a:chExt cx="127" cy="110"/>
                  </a:xfrm>
                </p:grpSpPr>
                <p:sp>
                  <p:nvSpPr>
                    <p:cNvPr id="774" name="Freeform 583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0" y="110"/>
                        </a:cxn>
                        <a:cxn ang="0">
                          <a:pos x="127" y="8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0">
                          <a:moveTo>
                            <a:pt x="27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0" y="110"/>
                          </a:lnTo>
                          <a:lnTo>
                            <a:pt x="127" y="8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" name="Freeform 584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0" y="2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27" h="27">
                          <a:moveTo>
                            <a:pt x="0" y="27"/>
                          </a:moveTo>
                          <a:lnTo>
                            <a:pt x="100" y="2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" name="Freeform 585"/>
                    <p:cNvSpPr>
                      <a:spLocks/>
                    </p:cNvSpPr>
                    <p:nvPr/>
                  </p:nvSpPr>
                  <p:spPr bwMode="auto">
                    <a:xfrm>
                      <a:off x="862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" name="Freeform 586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" name="Freeform 587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" name="Line 5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552" name="Group 589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354" cy="119"/>
                  <a:chOff x="535" y="1410"/>
                  <a:chExt cx="354" cy="119"/>
                </a:xfrm>
              </p:grpSpPr>
              <p:grpSp>
                <p:nvGrpSpPr>
                  <p:cNvPr id="553" name="Group 590"/>
                  <p:cNvGrpSpPr>
                    <a:grpSpLocks/>
                  </p:cNvGrpSpPr>
                  <p:nvPr/>
                </p:nvGrpSpPr>
                <p:grpSpPr bwMode="auto">
                  <a:xfrm>
                    <a:off x="535" y="1410"/>
                    <a:ext cx="136" cy="119"/>
                    <a:chOff x="535" y="1410"/>
                    <a:chExt cx="136" cy="119"/>
                  </a:xfrm>
                </p:grpSpPr>
                <p:sp>
                  <p:nvSpPr>
                    <p:cNvPr id="765" name="Freeform 591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9" y="119"/>
                        </a:cxn>
                        <a:cxn ang="0">
                          <a:pos x="136" y="92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9">
                          <a:moveTo>
                            <a:pt x="36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9" y="119"/>
                          </a:lnTo>
                          <a:lnTo>
                            <a:pt x="136" y="92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" name="Freeform 592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9" y="37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36" h="37">
                          <a:moveTo>
                            <a:pt x="0" y="37"/>
                          </a:moveTo>
                          <a:lnTo>
                            <a:pt x="109" y="37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" name="Freeform 593"/>
                    <p:cNvSpPr>
                      <a:spLocks/>
                    </p:cNvSpPr>
                    <p:nvPr/>
                  </p:nvSpPr>
                  <p:spPr bwMode="auto">
                    <a:xfrm>
                      <a:off x="644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" name="Freeform 594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15" y="10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4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5" y="10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" name="Freeform 595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2" y="4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4">
                          <a:moveTo>
                            <a:pt x="0" y="4"/>
                          </a:moveTo>
                          <a:lnTo>
                            <a:pt x="12" y="4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" name="Line 5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4" name="Group 597"/>
                  <p:cNvGrpSpPr>
                    <a:grpSpLocks/>
                  </p:cNvGrpSpPr>
                  <p:nvPr/>
                </p:nvGrpSpPr>
                <p:grpSpPr bwMode="auto">
                  <a:xfrm>
                    <a:off x="653" y="1410"/>
                    <a:ext cx="127" cy="119"/>
                    <a:chOff x="653" y="1410"/>
                    <a:chExt cx="127" cy="119"/>
                  </a:xfrm>
                </p:grpSpPr>
                <p:sp>
                  <p:nvSpPr>
                    <p:cNvPr id="759" name="Freeform 598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9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9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" name="Freeform 599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0" y="3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27" h="37">
                          <a:moveTo>
                            <a:pt x="0" y="37"/>
                          </a:moveTo>
                          <a:lnTo>
                            <a:pt x="100" y="3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" name="Freeform 600"/>
                    <p:cNvSpPr>
                      <a:spLocks/>
                    </p:cNvSpPr>
                    <p:nvPr/>
                  </p:nvSpPr>
                  <p:spPr bwMode="auto">
                    <a:xfrm>
                      <a:off x="753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" name="Freeform 601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10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10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" name="Freeform 602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1" y="4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0" y="4"/>
                          </a:moveTo>
                          <a:lnTo>
                            <a:pt x="11" y="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" name="Line 6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73" name="Group 604"/>
                  <p:cNvGrpSpPr>
                    <a:grpSpLocks/>
                  </p:cNvGrpSpPr>
                  <p:nvPr/>
                </p:nvGrpSpPr>
                <p:grpSpPr bwMode="auto">
                  <a:xfrm>
                    <a:off x="762" y="1410"/>
                    <a:ext cx="127" cy="119"/>
                    <a:chOff x="762" y="1410"/>
                    <a:chExt cx="127" cy="119"/>
                  </a:xfrm>
                </p:grpSpPr>
                <p:sp>
                  <p:nvSpPr>
                    <p:cNvPr id="753" name="Freeform 605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9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9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4" name="Freeform 606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0" y="3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27" h="37">
                          <a:moveTo>
                            <a:pt x="0" y="37"/>
                          </a:moveTo>
                          <a:lnTo>
                            <a:pt x="100" y="3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5" name="Freeform 607"/>
                    <p:cNvSpPr>
                      <a:spLocks/>
                    </p:cNvSpPr>
                    <p:nvPr/>
                  </p:nvSpPr>
                  <p:spPr bwMode="auto">
                    <a:xfrm>
                      <a:off x="862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6" name="Freeform 608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10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10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7" name="Freeform 609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1" y="4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0" y="4"/>
                          </a:moveTo>
                          <a:lnTo>
                            <a:pt x="11" y="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8" name="Line 6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74" name="Group 611"/>
              <p:cNvGrpSpPr>
                <a:grpSpLocks/>
              </p:cNvGrpSpPr>
              <p:nvPr/>
            </p:nvGrpSpPr>
            <p:grpSpPr bwMode="auto">
              <a:xfrm>
                <a:off x="420" y="1779"/>
                <a:ext cx="354" cy="311"/>
                <a:chOff x="535" y="1410"/>
                <a:chExt cx="354" cy="311"/>
              </a:xfrm>
            </p:grpSpPr>
            <p:grpSp>
              <p:nvGrpSpPr>
                <p:cNvPr id="575" name="Group 612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354" cy="119"/>
                  <a:chOff x="535" y="1602"/>
                  <a:chExt cx="354" cy="119"/>
                </a:xfrm>
              </p:grpSpPr>
              <p:grpSp>
                <p:nvGrpSpPr>
                  <p:cNvPr id="594" name="Group 613"/>
                  <p:cNvGrpSpPr>
                    <a:grpSpLocks/>
                  </p:cNvGrpSpPr>
                  <p:nvPr/>
                </p:nvGrpSpPr>
                <p:grpSpPr bwMode="auto">
                  <a:xfrm>
                    <a:off x="535" y="1602"/>
                    <a:ext cx="136" cy="119"/>
                    <a:chOff x="535" y="1602"/>
                    <a:chExt cx="136" cy="119"/>
                  </a:xfrm>
                </p:grpSpPr>
                <p:sp>
                  <p:nvSpPr>
                    <p:cNvPr id="741" name="Freeform 614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9" y="119"/>
                        </a:cxn>
                        <a:cxn ang="0">
                          <a:pos x="136" y="83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9">
                          <a:moveTo>
                            <a:pt x="36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9" y="119"/>
                          </a:lnTo>
                          <a:lnTo>
                            <a:pt x="136" y="83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2" name="Freeform 615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9" y="28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36" h="28">
                          <a:moveTo>
                            <a:pt x="0" y="28"/>
                          </a:moveTo>
                          <a:lnTo>
                            <a:pt x="109" y="28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3" name="Freeform 616"/>
                    <p:cNvSpPr>
                      <a:spLocks/>
                    </p:cNvSpPr>
                    <p:nvPr/>
                  </p:nvSpPr>
                  <p:spPr bwMode="auto">
                    <a:xfrm>
                      <a:off x="644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4" name="Freeform 617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15" y="9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5" y="9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5" name="Freeform 618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3"/>
                          </a:moveTo>
                          <a:lnTo>
                            <a:pt x="12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6" name="Line 6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5" name="Group 620"/>
                  <p:cNvGrpSpPr>
                    <a:grpSpLocks/>
                  </p:cNvGrpSpPr>
                  <p:nvPr/>
                </p:nvGrpSpPr>
                <p:grpSpPr bwMode="auto">
                  <a:xfrm>
                    <a:off x="653" y="1602"/>
                    <a:ext cx="127" cy="119"/>
                    <a:chOff x="653" y="1602"/>
                    <a:chExt cx="127" cy="119"/>
                  </a:xfrm>
                </p:grpSpPr>
                <p:sp>
                  <p:nvSpPr>
                    <p:cNvPr id="735" name="Freeform 621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83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83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6" name="Freeform 622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0" y="28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27" h="28">
                          <a:moveTo>
                            <a:pt x="0" y="28"/>
                          </a:moveTo>
                          <a:lnTo>
                            <a:pt x="100" y="28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" name="Freeform 623"/>
                    <p:cNvSpPr>
                      <a:spLocks/>
                    </p:cNvSpPr>
                    <p:nvPr/>
                  </p:nvSpPr>
                  <p:spPr bwMode="auto">
                    <a:xfrm>
                      <a:off x="753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8" name="Freeform 624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9" name="Freeform 625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0" name="Line 6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6" name="Group 627"/>
                  <p:cNvGrpSpPr>
                    <a:grpSpLocks/>
                  </p:cNvGrpSpPr>
                  <p:nvPr/>
                </p:nvGrpSpPr>
                <p:grpSpPr bwMode="auto">
                  <a:xfrm>
                    <a:off x="762" y="1602"/>
                    <a:ext cx="127" cy="119"/>
                    <a:chOff x="762" y="1602"/>
                    <a:chExt cx="127" cy="119"/>
                  </a:xfrm>
                </p:grpSpPr>
                <p:sp>
                  <p:nvSpPr>
                    <p:cNvPr id="729" name="Freeform 628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83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83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" name="Freeform 629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0" y="28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27" h="28">
                          <a:moveTo>
                            <a:pt x="0" y="28"/>
                          </a:moveTo>
                          <a:lnTo>
                            <a:pt x="100" y="28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" name="Freeform 630"/>
                    <p:cNvSpPr>
                      <a:spLocks/>
                    </p:cNvSpPr>
                    <p:nvPr/>
                  </p:nvSpPr>
                  <p:spPr bwMode="auto">
                    <a:xfrm>
                      <a:off x="862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" name="Freeform 631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" name="Freeform 632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" name="Line 6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5" name="Group 634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354" cy="110"/>
                  <a:chOff x="535" y="1511"/>
                  <a:chExt cx="354" cy="110"/>
                </a:xfrm>
              </p:grpSpPr>
              <p:grpSp>
                <p:nvGrpSpPr>
                  <p:cNvPr id="616" name="Group 635"/>
                  <p:cNvGrpSpPr>
                    <a:grpSpLocks/>
                  </p:cNvGrpSpPr>
                  <p:nvPr/>
                </p:nvGrpSpPr>
                <p:grpSpPr bwMode="auto">
                  <a:xfrm>
                    <a:off x="535" y="1511"/>
                    <a:ext cx="136" cy="110"/>
                    <a:chOff x="535" y="1511"/>
                    <a:chExt cx="136" cy="110"/>
                  </a:xfrm>
                </p:grpSpPr>
                <p:sp>
                  <p:nvSpPr>
                    <p:cNvPr id="720" name="Freeform 636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9" y="110"/>
                        </a:cxn>
                        <a:cxn ang="0">
                          <a:pos x="136" y="82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0">
                          <a:moveTo>
                            <a:pt x="36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9" y="110"/>
                          </a:lnTo>
                          <a:lnTo>
                            <a:pt x="136" y="82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" name="Freeform 637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9" y="27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36" h="27">
                          <a:moveTo>
                            <a:pt x="0" y="27"/>
                          </a:moveTo>
                          <a:lnTo>
                            <a:pt x="109" y="27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" name="Freeform 638"/>
                    <p:cNvSpPr>
                      <a:spLocks/>
                    </p:cNvSpPr>
                    <p:nvPr/>
                  </p:nvSpPr>
                  <p:spPr bwMode="auto">
                    <a:xfrm>
                      <a:off x="644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" name="Freeform 639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2" y="12"/>
                        </a:cxn>
                        <a:cxn ang="0">
                          <a:pos x="15" y="9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2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15" y="9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" name="Freeform 640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3"/>
                          </a:moveTo>
                          <a:lnTo>
                            <a:pt x="12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" name="Line 6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7" name="Group 642"/>
                  <p:cNvGrpSpPr>
                    <a:grpSpLocks/>
                  </p:cNvGrpSpPr>
                  <p:nvPr/>
                </p:nvGrpSpPr>
                <p:grpSpPr bwMode="auto">
                  <a:xfrm>
                    <a:off x="653" y="1511"/>
                    <a:ext cx="127" cy="110"/>
                    <a:chOff x="653" y="1511"/>
                    <a:chExt cx="127" cy="110"/>
                  </a:xfrm>
                </p:grpSpPr>
                <p:sp>
                  <p:nvSpPr>
                    <p:cNvPr id="714" name="Freeform 643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0" y="110"/>
                        </a:cxn>
                        <a:cxn ang="0">
                          <a:pos x="127" y="8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0">
                          <a:moveTo>
                            <a:pt x="27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0" y="110"/>
                          </a:lnTo>
                          <a:lnTo>
                            <a:pt x="127" y="8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5" name="Freeform 644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0" y="2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27" h="27">
                          <a:moveTo>
                            <a:pt x="0" y="27"/>
                          </a:moveTo>
                          <a:lnTo>
                            <a:pt x="100" y="2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6" name="Freeform 645"/>
                    <p:cNvSpPr>
                      <a:spLocks/>
                    </p:cNvSpPr>
                    <p:nvPr/>
                  </p:nvSpPr>
                  <p:spPr bwMode="auto">
                    <a:xfrm>
                      <a:off x="753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" name="Freeform 646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" name="Freeform 647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" name="Line 6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8" name="Group 649"/>
                  <p:cNvGrpSpPr>
                    <a:grpSpLocks/>
                  </p:cNvGrpSpPr>
                  <p:nvPr/>
                </p:nvGrpSpPr>
                <p:grpSpPr bwMode="auto">
                  <a:xfrm>
                    <a:off x="762" y="1511"/>
                    <a:ext cx="127" cy="110"/>
                    <a:chOff x="762" y="1511"/>
                    <a:chExt cx="127" cy="110"/>
                  </a:xfrm>
                </p:grpSpPr>
                <p:sp>
                  <p:nvSpPr>
                    <p:cNvPr id="708" name="Freeform 650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0" y="110"/>
                        </a:cxn>
                        <a:cxn ang="0">
                          <a:pos x="127" y="8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0">
                          <a:moveTo>
                            <a:pt x="27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0" y="110"/>
                          </a:lnTo>
                          <a:lnTo>
                            <a:pt x="127" y="8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9" name="Freeform 651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0" y="2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27" h="27">
                          <a:moveTo>
                            <a:pt x="0" y="27"/>
                          </a:moveTo>
                          <a:lnTo>
                            <a:pt x="100" y="2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0" name="Freeform 652"/>
                    <p:cNvSpPr>
                      <a:spLocks/>
                    </p:cNvSpPr>
                    <p:nvPr/>
                  </p:nvSpPr>
                  <p:spPr bwMode="auto">
                    <a:xfrm>
                      <a:off x="862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1" name="Freeform 653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2" name="Freeform 654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3" name="Line 6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9" name="Group 656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354" cy="119"/>
                  <a:chOff x="535" y="1410"/>
                  <a:chExt cx="354" cy="119"/>
                </a:xfrm>
              </p:grpSpPr>
              <p:grpSp>
                <p:nvGrpSpPr>
                  <p:cNvPr id="620" name="Group 657"/>
                  <p:cNvGrpSpPr>
                    <a:grpSpLocks/>
                  </p:cNvGrpSpPr>
                  <p:nvPr/>
                </p:nvGrpSpPr>
                <p:grpSpPr bwMode="auto">
                  <a:xfrm>
                    <a:off x="535" y="1410"/>
                    <a:ext cx="136" cy="119"/>
                    <a:chOff x="535" y="1410"/>
                    <a:chExt cx="136" cy="119"/>
                  </a:xfrm>
                </p:grpSpPr>
                <p:sp>
                  <p:nvSpPr>
                    <p:cNvPr id="699" name="Freeform 658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9" y="119"/>
                        </a:cxn>
                        <a:cxn ang="0">
                          <a:pos x="136" y="92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9">
                          <a:moveTo>
                            <a:pt x="36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9" y="119"/>
                          </a:lnTo>
                          <a:lnTo>
                            <a:pt x="136" y="92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0" name="Freeform 659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9" y="37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36" h="37">
                          <a:moveTo>
                            <a:pt x="0" y="37"/>
                          </a:moveTo>
                          <a:lnTo>
                            <a:pt x="109" y="37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1" name="Freeform 660"/>
                    <p:cNvSpPr>
                      <a:spLocks/>
                    </p:cNvSpPr>
                    <p:nvPr/>
                  </p:nvSpPr>
                  <p:spPr bwMode="auto">
                    <a:xfrm>
                      <a:off x="644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2" name="Freeform 661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15" y="10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4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5" y="10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3" name="Freeform 662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2" y="4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4">
                          <a:moveTo>
                            <a:pt x="0" y="4"/>
                          </a:moveTo>
                          <a:lnTo>
                            <a:pt x="12" y="4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4" name="Line 6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9" name="Group 664"/>
                  <p:cNvGrpSpPr>
                    <a:grpSpLocks/>
                  </p:cNvGrpSpPr>
                  <p:nvPr/>
                </p:nvGrpSpPr>
                <p:grpSpPr bwMode="auto">
                  <a:xfrm>
                    <a:off x="653" y="1410"/>
                    <a:ext cx="127" cy="119"/>
                    <a:chOff x="653" y="1410"/>
                    <a:chExt cx="127" cy="119"/>
                  </a:xfrm>
                </p:grpSpPr>
                <p:sp>
                  <p:nvSpPr>
                    <p:cNvPr id="693" name="Freeform 665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9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9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4" name="Freeform 666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0" y="3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27" h="37">
                          <a:moveTo>
                            <a:pt x="0" y="37"/>
                          </a:moveTo>
                          <a:lnTo>
                            <a:pt x="100" y="3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5" name="Freeform 667"/>
                    <p:cNvSpPr>
                      <a:spLocks/>
                    </p:cNvSpPr>
                    <p:nvPr/>
                  </p:nvSpPr>
                  <p:spPr bwMode="auto">
                    <a:xfrm>
                      <a:off x="753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" name="Freeform 668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10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10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" name="Freeform 669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1" y="4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0" y="4"/>
                          </a:moveTo>
                          <a:lnTo>
                            <a:pt x="11" y="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8" name="Line 6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762" y="1410"/>
                    <a:ext cx="127" cy="119"/>
                    <a:chOff x="762" y="1410"/>
                    <a:chExt cx="127" cy="119"/>
                  </a:xfrm>
                </p:grpSpPr>
                <p:sp>
                  <p:nvSpPr>
                    <p:cNvPr id="687" name="Freeform 672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9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9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8" name="Freeform 673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0" y="3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27" h="37">
                          <a:moveTo>
                            <a:pt x="0" y="37"/>
                          </a:moveTo>
                          <a:lnTo>
                            <a:pt x="100" y="3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9" name="Freeform 674"/>
                    <p:cNvSpPr>
                      <a:spLocks/>
                    </p:cNvSpPr>
                    <p:nvPr/>
                  </p:nvSpPr>
                  <p:spPr bwMode="auto">
                    <a:xfrm>
                      <a:off x="862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0" name="Freeform 675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10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10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1" name="Freeform 676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1" y="4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0" y="4"/>
                          </a:moveTo>
                          <a:lnTo>
                            <a:pt x="11" y="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2" name="Line 6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641" name="Group 678"/>
              <p:cNvGrpSpPr>
                <a:grpSpLocks/>
              </p:cNvGrpSpPr>
              <p:nvPr/>
            </p:nvGrpSpPr>
            <p:grpSpPr bwMode="auto">
              <a:xfrm>
                <a:off x="889" y="1391"/>
                <a:ext cx="354" cy="311"/>
                <a:chOff x="535" y="1410"/>
                <a:chExt cx="354" cy="311"/>
              </a:xfrm>
            </p:grpSpPr>
            <p:grpSp>
              <p:nvGrpSpPr>
                <p:cNvPr id="660" name="Group 679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354" cy="119"/>
                  <a:chOff x="535" y="1602"/>
                  <a:chExt cx="354" cy="119"/>
                </a:xfrm>
              </p:grpSpPr>
              <p:grpSp>
                <p:nvGrpSpPr>
                  <p:cNvPr id="661" name="Group 680"/>
                  <p:cNvGrpSpPr>
                    <a:grpSpLocks/>
                  </p:cNvGrpSpPr>
                  <p:nvPr/>
                </p:nvGrpSpPr>
                <p:grpSpPr bwMode="auto">
                  <a:xfrm>
                    <a:off x="535" y="1602"/>
                    <a:ext cx="136" cy="119"/>
                    <a:chOff x="535" y="1602"/>
                    <a:chExt cx="136" cy="119"/>
                  </a:xfrm>
                </p:grpSpPr>
                <p:sp>
                  <p:nvSpPr>
                    <p:cNvPr id="675" name="Freeform 681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9" y="119"/>
                        </a:cxn>
                        <a:cxn ang="0">
                          <a:pos x="136" y="83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9">
                          <a:moveTo>
                            <a:pt x="36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9" y="119"/>
                          </a:lnTo>
                          <a:lnTo>
                            <a:pt x="136" y="83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" name="Freeform 682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9" y="28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36" h="28">
                          <a:moveTo>
                            <a:pt x="0" y="28"/>
                          </a:moveTo>
                          <a:lnTo>
                            <a:pt x="109" y="28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7" name="Freeform 683"/>
                    <p:cNvSpPr>
                      <a:spLocks/>
                    </p:cNvSpPr>
                    <p:nvPr/>
                  </p:nvSpPr>
                  <p:spPr bwMode="auto">
                    <a:xfrm>
                      <a:off x="644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8" name="Freeform 684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15" y="9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5" y="9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9" name="Freeform 685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3"/>
                          </a:moveTo>
                          <a:lnTo>
                            <a:pt x="12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0" name="Line 6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2" name="Group 687"/>
                  <p:cNvGrpSpPr>
                    <a:grpSpLocks/>
                  </p:cNvGrpSpPr>
                  <p:nvPr/>
                </p:nvGrpSpPr>
                <p:grpSpPr bwMode="auto">
                  <a:xfrm>
                    <a:off x="653" y="1602"/>
                    <a:ext cx="127" cy="119"/>
                    <a:chOff x="653" y="1602"/>
                    <a:chExt cx="127" cy="119"/>
                  </a:xfrm>
                </p:grpSpPr>
                <p:sp>
                  <p:nvSpPr>
                    <p:cNvPr id="669" name="Freeform 688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83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83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0" name="Freeform 689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0" y="28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27" h="28">
                          <a:moveTo>
                            <a:pt x="0" y="28"/>
                          </a:moveTo>
                          <a:lnTo>
                            <a:pt x="100" y="28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1" name="Freeform 690"/>
                    <p:cNvSpPr>
                      <a:spLocks/>
                    </p:cNvSpPr>
                    <p:nvPr/>
                  </p:nvSpPr>
                  <p:spPr bwMode="auto">
                    <a:xfrm>
                      <a:off x="753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2" name="Freeform 691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3" name="Freeform 692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4" name="Line 6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1" name="Group 694"/>
                  <p:cNvGrpSpPr>
                    <a:grpSpLocks/>
                  </p:cNvGrpSpPr>
                  <p:nvPr/>
                </p:nvGrpSpPr>
                <p:grpSpPr bwMode="auto">
                  <a:xfrm>
                    <a:off x="762" y="1602"/>
                    <a:ext cx="127" cy="119"/>
                    <a:chOff x="762" y="1602"/>
                    <a:chExt cx="127" cy="119"/>
                  </a:xfrm>
                </p:grpSpPr>
                <p:sp>
                  <p:nvSpPr>
                    <p:cNvPr id="663" name="Freeform 695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83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83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4" name="Freeform 696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0" y="28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27" h="28">
                          <a:moveTo>
                            <a:pt x="0" y="28"/>
                          </a:moveTo>
                          <a:lnTo>
                            <a:pt x="100" y="28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5" name="Freeform 697"/>
                    <p:cNvSpPr>
                      <a:spLocks/>
                    </p:cNvSpPr>
                    <p:nvPr/>
                  </p:nvSpPr>
                  <p:spPr bwMode="auto">
                    <a:xfrm>
                      <a:off x="862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" name="Freeform 698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7" name="Freeform 699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8" name="Line 7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82" name="Group 701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354" cy="110"/>
                  <a:chOff x="535" y="1511"/>
                  <a:chExt cx="354" cy="110"/>
                </a:xfrm>
              </p:grpSpPr>
              <p:grpSp>
                <p:nvGrpSpPr>
                  <p:cNvPr id="683" name="Group 702"/>
                  <p:cNvGrpSpPr>
                    <a:grpSpLocks/>
                  </p:cNvGrpSpPr>
                  <p:nvPr/>
                </p:nvGrpSpPr>
                <p:grpSpPr bwMode="auto">
                  <a:xfrm>
                    <a:off x="535" y="1511"/>
                    <a:ext cx="136" cy="110"/>
                    <a:chOff x="535" y="1511"/>
                    <a:chExt cx="136" cy="110"/>
                  </a:xfrm>
                </p:grpSpPr>
                <p:sp>
                  <p:nvSpPr>
                    <p:cNvPr id="654" name="Freeform 703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9" y="110"/>
                        </a:cxn>
                        <a:cxn ang="0">
                          <a:pos x="136" y="82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0">
                          <a:moveTo>
                            <a:pt x="36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9" y="110"/>
                          </a:lnTo>
                          <a:lnTo>
                            <a:pt x="136" y="82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" name="Freeform 704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9" y="27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36" h="27">
                          <a:moveTo>
                            <a:pt x="0" y="27"/>
                          </a:moveTo>
                          <a:lnTo>
                            <a:pt x="109" y="27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6" name="Freeform 705"/>
                    <p:cNvSpPr>
                      <a:spLocks/>
                    </p:cNvSpPr>
                    <p:nvPr/>
                  </p:nvSpPr>
                  <p:spPr bwMode="auto">
                    <a:xfrm>
                      <a:off x="644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7" name="Freeform 706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2" y="12"/>
                        </a:cxn>
                        <a:cxn ang="0">
                          <a:pos x="15" y="9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2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15" y="9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8" name="Freeform 707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3"/>
                          </a:moveTo>
                          <a:lnTo>
                            <a:pt x="12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9" name="Line 7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4" name="Group 709"/>
                  <p:cNvGrpSpPr>
                    <a:grpSpLocks/>
                  </p:cNvGrpSpPr>
                  <p:nvPr/>
                </p:nvGrpSpPr>
                <p:grpSpPr bwMode="auto">
                  <a:xfrm>
                    <a:off x="653" y="1511"/>
                    <a:ext cx="127" cy="110"/>
                    <a:chOff x="653" y="1511"/>
                    <a:chExt cx="127" cy="110"/>
                  </a:xfrm>
                </p:grpSpPr>
                <p:sp>
                  <p:nvSpPr>
                    <p:cNvPr id="648" name="Freeform 710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0" y="110"/>
                        </a:cxn>
                        <a:cxn ang="0">
                          <a:pos x="127" y="8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0">
                          <a:moveTo>
                            <a:pt x="27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0" y="110"/>
                          </a:lnTo>
                          <a:lnTo>
                            <a:pt x="127" y="8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" name="Freeform 711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0" y="2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27" h="27">
                          <a:moveTo>
                            <a:pt x="0" y="27"/>
                          </a:moveTo>
                          <a:lnTo>
                            <a:pt x="100" y="2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0" name="Freeform 712"/>
                    <p:cNvSpPr>
                      <a:spLocks/>
                    </p:cNvSpPr>
                    <p:nvPr/>
                  </p:nvSpPr>
                  <p:spPr bwMode="auto">
                    <a:xfrm>
                      <a:off x="753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1" name="Freeform 713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2" name="Freeform 714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3" name="Line 7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5" name="Group 716"/>
                  <p:cNvGrpSpPr>
                    <a:grpSpLocks/>
                  </p:cNvGrpSpPr>
                  <p:nvPr/>
                </p:nvGrpSpPr>
                <p:grpSpPr bwMode="auto">
                  <a:xfrm>
                    <a:off x="762" y="1511"/>
                    <a:ext cx="127" cy="110"/>
                    <a:chOff x="762" y="1511"/>
                    <a:chExt cx="127" cy="110"/>
                  </a:xfrm>
                </p:grpSpPr>
                <p:sp>
                  <p:nvSpPr>
                    <p:cNvPr id="642" name="Freeform 717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0" y="110"/>
                        </a:cxn>
                        <a:cxn ang="0">
                          <a:pos x="127" y="8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0">
                          <a:moveTo>
                            <a:pt x="27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0" y="110"/>
                          </a:lnTo>
                          <a:lnTo>
                            <a:pt x="127" y="8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3" name="Freeform 718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0" y="2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27" h="27">
                          <a:moveTo>
                            <a:pt x="0" y="27"/>
                          </a:moveTo>
                          <a:lnTo>
                            <a:pt x="100" y="2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4" name="Freeform 719"/>
                    <p:cNvSpPr>
                      <a:spLocks/>
                    </p:cNvSpPr>
                    <p:nvPr/>
                  </p:nvSpPr>
                  <p:spPr bwMode="auto">
                    <a:xfrm>
                      <a:off x="862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" name="Freeform 720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" name="Freeform 721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" name="Line 7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86" name="Group 723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354" cy="119"/>
                  <a:chOff x="535" y="1410"/>
                  <a:chExt cx="354" cy="119"/>
                </a:xfrm>
              </p:grpSpPr>
              <p:grpSp>
                <p:nvGrpSpPr>
                  <p:cNvPr id="705" name="Group 724"/>
                  <p:cNvGrpSpPr>
                    <a:grpSpLocks/>
                  </p:cNvGrpSpPr>
                  <p:nvPr/>
                </p:nvGrpSpPr>
                <p:grpSpPr bwMode="auto">
                  <a:xfrm>
                    <a:off x="535" y="1410"/>
                    <a:ext cx="136" cy="119"/>
                    <a:chOff x="535" y="1410"/>
                    <a:chExt cx="136" cy="119"/>
                  </a:xfrm>
                </p:grpSpPr>
                <p:sp>
                  <p:nvSpPr>
                    <p:cNvPr id="633" name="Freeform 725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9" y="119"/>
                        </a:cxn>
                        <a:cxn ang="0">
                          <a:pos x="136" y="92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9">
                          <a:moveTo>
                            <a:pt x="36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9" y="119"/>
                          </a:lnTo>
                          <a:lnTo>
                            <a:pt x="136" y="92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" name="Freeform 726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9" y="37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36" h="37">
                          <a:moveTo>
                            <a:pt x="0" y="37"/>
                          </a:moveTo>
                          <a:lnTo>
                            <a:pt x="109" y="37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5" name="Freeform 727"/>
                    <p:cNvSpPr>
                      <a:spLocks/>
                    </p:cNvSpPr>
                    <p:nvPr/>
                  </p:nvSpPr>
                  <p:spPr bwMode="auto">
                    <a:xfrm>
                      <a:off x="644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" name="Freeform 728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15" y="10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4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5" y="10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" name="Freeform 729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2" y="4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4">
                          <a:moveTo>
                            <a:pt x="0" y="4"/>
                          </a:moveTo>
                          <a:lnTo>
                            <a:pt x="12" y="4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" name="Line 7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6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53" y="1410"/>
                    <a:ext cx="127" cy="119"/>
                    <a:chOff x="653" y="1410"/>
                    <a:chExt cx="127" cy="119"/>
                  </a:xfrm>
                </p:grpSpPr>
                <p:sp>
                  <p:nvSpPr>
                    <p:cNvPr id="627" name="Freeform 732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9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9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" name="Freeform 733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0" y="3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27" h="37">
                          <a:moveTo>
                            <a:pt x="0" y="37"/>
                          </a:moveTo>
                          <a:lnTo>
                            <a:pt x="100" y="3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" name="Freeform 734"/>
                    <p:cNvSpPr>
                      <a:spLocks/>
                    </p:cNvSpPr>
                    <p:nvPr/>
                  </p:nvSpPr>
                  <p:spPr bwMode="auto">
                    <a:xfrm>
                      <a:off x="753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" name="Freeform 735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10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10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" name="Freeform 736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1" y="4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0" y="4"/>
                          </a:moveTo>
                          <a:lnTo>
                            <a:pt x="11" y="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" name="Line 7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7" name="Group 738"/>
                  <p:cNvGrpSpPr>
                    <a:grpSpLocks/>
                  </p:cNvGrpSpPr>
                  <p:nvPr/>
                </p:nvGrpSpPr>
                <p:grpSpPr bwMode="auto">
                  <a:xfrm>
                    <a:off x="762" y="1410"/>
                    <a:ext cx="127" cy="119"/>
                    <a:chOff x="762" y="1410"/>
                    <a:chExt cx="127" cy="119"/>
                  </a:xfrm>
                </p:grpSpPr>
                <p:sp>
                  <p:nvSpPr>
                    <p:cNvPr id="621" name="Freeform 739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9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9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" name="Freeform 740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0" y="3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27" h="37">
                          <a:moveTo>
                            <a:pt x="0" y="37"/>
                          </a:moveTo>
                          <a:lnTo>
                            <a:pt x="100" y="3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" name="Freeform 741"/>
                    <p:cNvSpPr>
                      <a:spLocks/>
                    </p:cNvSpPr>
                    <p:nvPr/>
                  </p:nvSpPr>
                  <p:spPr bwMode="auto">
                    <a:xfrm>
                      <a:off x="862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4" name="Freeform 742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10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10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" name="Freeform 743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1" y="4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0" y="4"/>
                          </a:moveTo>
                          <a:lnTo>
                            <a:pt x="11" y="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" name="Line 7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726" name="Group 745"/>
              <p:cNvGrpSpPr>
                <a:grpSpLocks/>
              </p:cNvGrpSpPr>
              <p:nvPr/>
            </p:nvGrpSpPr>
            <p:grpSpPr bwMode="auto">
              <a:xfrm>
                <a:off x="890" y="1774"/>
                <a:ext cx="354" cy="311"/>
                <a:chOff x="535" y="1410"/>
                <a:chExt cx="354" cy="311"/>
              </a:xfrm>
            </p:grpSpPr>
            <p:grpSp>
              <p:nvGrpSpPr>
                <p:cNvPr id="727" name="Group 746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354" cy="119"/>
                  <a:chOff x="535" y="1602"/>
                  <a:chExt cx="354" cy="119"/>
                </a:xfrm>
              </p:grpSpPr>
              <p:grpSp>
                <p:nvGrpSpPr>
                  <p:cNvPr id="728" name="Group 747"/>
                  <p:cNvGrpSpPr>
                    <a:grpSpLocks/>
                  </p:cNvGrpSpPr>
                  <p:nvPr/>
                </p:nvGrpSpPr>
                <p:grpSpPr bwMode="auto">
                  <a:xfrm>
                    <a:off x="535" y="1602"/>
                    <a:ext cx="136" cy="119"/>
                    <a:chOff x="535" y="1602"/>
                    <a:chExt cx="136" cy="119"/>
                  </a:xfrm>
                </p:grpSpPr>
                <p:sp>
                  <p:nvSpPr>
                    <p:cNvPr id="609" name="Freeform 748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9" y="119"/>
                        </a:cxn>
                        <a:cxn ang="0">
                          <a:pos x="136" y="83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9">
                          <a:moveTo>
                            <a:pt x="36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9" y="119"/>
                          </a:lnTo>
                          <a:lnTo>
                            <a:pt x="136" y="83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0" name="Freeform 749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9" y="28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36" h="28">
                          <a:moveTo>
                            <a:pt x="0" y="28"/>
                          </a:moveTo>
                          <a:lnTo>
                            <a:pt x="109" y="28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1" name="Freeform 750"/>
                    <p:cNvSpPr>
                      <a:spLocks/>
                    </p:cNvSpPr>
                    <p:nvPr/>
                  </p:nvSpPr>
                  <p:spPr bwMode="auto">
                    <a:xfrm>
                      <a:off x="644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2" name="Freeform 751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15" y="9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5" y="9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3" name="Freeform 752"/>
                    <p:cNvSpPr>
                      <a:spLocks/>
                    </p:cNvSpPr>
                    <p:nvPr/>
                  </p:nvSpPr>
                  <p:spPr bwMode="auto">
                    <a:xfrm>
                      <a:off x="535" y="1602"/>
                      <a:ext cx="136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3"/>
                          </a:moveTo>
                          <a:lnTo>
                            <a:pt x="12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4" name="Line 7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7" name="Group 754"/>
                  <p:cNvGrpSpPr>
                    <a:grpSpLocks/>
                  </p:cNvGrpSpPr>
                  <p:nvPr/>
                </p:nvGrpSpPr>
                <p:grpSpPr bwMode="auto">
                  <a:xfrm>
                    <a:off x="653" y="1602"/>
                    <a:ext cx="127" cy="119"/>
                    <a:chOff x="653" y="1602"/>
                    <a:chExt cx="127" cy="119"/>
                  </a:xfrm>
                </p:grpSpPr>
                <p:sp>
                  <p:nvSpPr>
                    <p:cNvPr id="603" name="Freeform 755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83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83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" name="Freeform 756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0" y="28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27" h="28">
                          <a:moveTo>
                            <a:pt x="0" y="28"/>
                          </a:moveTo>
                          <a:lnTo>
                            <a:pt x="100" y="28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5" name="Freeform 757"/>
                    <p:cNvSpPr>
                      <a:spLocks/>
                    </p:cNvSpPr>
                    <p:nvPr/>
                  </p:nvSpPr>
                  <p:spPr bwMode="auto">
                    <a:xfrm>
                      <a:off x="753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6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7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653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8" name="Line 7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8" name="Group 761"/>
                  <p:cNvGrpSpPr>
                    <a:grpSpLocks/>
                  </p:cNvGrpSpPr>
                  <p:nvPr/>
                </p:nvGrpSpPr>
                <p:grpSpPr bwMode="auto">
                  <a:xfrm>
                    <a:off x="762" y="1602"/>
                    <a:ext cx="127" cy="119"/>
                    <a:chOff x="762" y="1602"/>
                    <a:chExt cx="127" cy="119"/>
                  </a:xfrm>
                </p:grpSpPr>
                <p:sp>
                  <p:nvSpPr>
                    <p:cNvPr id="597" name="Freeform 762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8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83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28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83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8" name="Freeform 763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100" y="28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127" h="28">
                          <a:moveTo>
                            <a:pt x="0" y="28"/>
                          </a:moveTo>
                          <a:lnTo>
                            <a:pt x="100" y="28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9" name="Freeform 764"/>
                    <p:cNvSpPr>
                      <a:spLocks/>
                    </p:cNvSpPr>
                    <p:nvPr/>
                  </p:nvSpPr>
                  <p:spPr bwMode="auto">
                    <a:xfrm>
                      <a:off x="862" y="1602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8"/>
                        </a:cxn>
                        <a:cxn ang="0">
                          <a:pos x="27" y="0"/>
                        </a:cxn>
                        <a:cxn ang="0">
                          <a:pos x="27" y="83"/>
                        </a:cxn>
                        <a:cxn ang="0">
                          <a:pos x="0" y="119"/>
                        </a:cxn>
                        <a:cxn ang="0">
                          <a:pos x="0" y="28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28"/>
                          </a:moveTo>
                          <a:lnTo>
                            <a:pt x="27" y="0"/>
                          </a:lnTo>
                          <a:lnTo>
                            <a:pt x="27" y="83"/>
                          </a:lnTo>
                          <a:lnTo>
                            <a:pt x="0" y="119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0" name="Freeform 765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" name="Freeform 766"/>
                    <p:cNvSpPr>
                      <a:spLocks/>
                    </p:cNvSpPr>
                    <p:nvPr/>
                  </p:nvSpPr>
                  <p:spPr bwMode="auto">
                    <a:xfrm>
                      <a:off x="762" y="1602"/>
                      <a:ext cx="127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2" name="Line 7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630"/>
                      <a:ext cx="1" cy="91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49" name="Group 768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354" cy="110"/>
                  <a:chOff x="535" y="1511"/>
                  <a:chExt cx="354" cy="110"/>
                </a:xfrm>
              </p:grpSpPr>
              <p:grpSp>
                <p:nvGrpSpPr>
                  <p:cNvPr id="750" name="Group 769"/>
                  <p:cNvGrpSpPr>
                    <a:grpSpLocks/>
                  </p:cNvGrpSpPr>
                  <p:nvPr/>
                </p:nvGrpSpPr>
                <p:grpSpPr bwMode="auto">
                  <a:xfrm>
                    <a:off x="535" y="1511"/>
                    <a:ext cx="136" cy="110"/>
                    <a:chOff x="535" y="1511"/>
                    <a:chExt cx="136" cy="110"/>
                  </a:xfrm>
                </p:grpSpPr>
                <p:sp>
                  <p:nvSpPr>
                    <p:cNvPr id="588" name="Freeform 770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9" y="110"/>
                        </a:cxn>
                        <a:cxn ang="0">
                          <a:pos x="136" y="82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0">
                          <a:moveTo>
                            <a:pt x="36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9" y="110"/>
                          </a:lnTo>
                          <a:lnTo>
                            <a:pt x="136" y="82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9" name="Freeform 771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9" y="27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36" h="27">
                          <a:moveTo>
                            <a:pt x="0" y="27"/>
                          </a:moveTo>
                          <a:lnTo>
                            <a:pt x="109" y="27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0" name="Freeform 772"/>
                    <p:cNvSpPr>
                      <a:spLocks/>
                    </p:cNvSpPr>
                    <p:nvPr/>
                  </p:nvSpPr>
                  <p:spPr bwMode="auto">
                    <a:xfrm>
                      <a:off x="644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1" name="Freeform 773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2" y="12"/>
                        </a:cxn>
                        <a:cxn ang="0">
                          <a:pos x="15" y="9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2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15" y="9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2" name="Freeform 774"/>
                    <p:cNvSpPr>
                      <a:spLocks/>
                    </p:cNvSpPr>
                    <p:nvPr/>
                  </p:nvSpPr>
                  <p:spPr bwMode="auto">
                    <a:xfrm>
                      <a:off x="535" y="1511"/>
                      <a:ext cx="136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2" y="3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3"/>
                          </a:moveTo>
                          <a:lnTo>
                            <a:pt x="12" y="3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3" name="Line 7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51" name="Group 776"/>
                  <p:cNvGrpSpPr>
                    <a:grpSpLocks/>
                  </p:cNvGrpSpPr>
                  <p:nvPr/>
                </p:nvGrpSpPr>
                <p:grpSpPr bwMode="auto">
                  <a:xfrm>
                    <a:off x="653" y="1511"/>
                    <a:ext cx="127" cy="110"/>
                    <a:chOff x="653" y="1511"/>
                    <a:chExt cx="127" cy="110"/>
                  </a:xfrm>
                </p:grpSpPr>
                <p:sp>
                  <p:nvSpPr>
                    <p:cNvPr id="582" name="Freeform 777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0" y="110"/>
                        </a:cxn>
                        <a:cxn ang="0">
                          <a:pos x="127" y="8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0">
                          <a:moveTo>
                            <a:pt x="27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0" y="110"/>
                          </a:lnTo>
                          <a:lnTo>
                            <a:pt x="127" y="8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3" name="Freeform 778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0" y="2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27" h="27">
                          <a:moveTo>
                            <a:pt x="0" y="27"/>
                          </a:moveTo>
                          <a:lnTo>
                            <a:pt x="100" y="2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4" name="Freeform 779"/>
                    <p:cNvSpPr>
                      <a:spLocks/>
                    </p:cNvSpPr>
                    <p:nvPr/>
                  </p:nvSpPr>
                  <p:spPr bwMode="auto">
                    <a:xfrm>
                      <a:off x="753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5" name="Freeform 780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653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7" name="Line 7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52" name="Group 783"/>
                  <p:cNvGrpSpPr>
                    <a:grpSpLocks/>
                  </p:cNvGrpSpPr>
                  <p:nvPr/>
                </p:nvGrpSpPr>
                <p:grpSpPr bwMode="auto">
                  <a:xfrm>
                    <a:off x="762" y="1511"/>
                    <a:ext cx="127" cy="110"/>
                    <a:chOff x="762" y="1511"/>
                    <a:chExt cx="127" cy="110"/>
                  </a:xfrm>
                </p:grpSpPr>
                <p:sp>
                  <p:nvSpPr>
                    <p:cNvPr id="576" name="Freeform 784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27"/>
                        </a:cxn>
                        <a:cxn ang="0">
                          <a:pos x="0" y="110"/>
                        </a:cxn>
                        <a:cxn ang="0">
                          <a:pos x="100" y="110"/>
                        </a:cxn>
                        <a:cxn ang="0">
                          <a:pos x="127" y="8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0">
                          <a:moveTo>
                            <a:pt x="27" y="0"/>
                          </a:moveTo>
                          <a:lnTo>
                            <a:pt x="0" y="27"/>
                          </a:lnTo>
                          <a:lnTo>
                            <a:pt x="0" y="110"/>
                          </a:lnTo>
                          <a:lnTo>
                            <a:pt x="100" y="110"/>
                          </a:lnTo>
                          <a:lnTo>
                            <a:pt x="127" y="8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7" name="Freeform 785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100" y="2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127" h="27">
                          <a:moveTo>
                            <a:pt x="0" y="27"/>
                          </a:moveTo>
                          <a:lnTo>
                            <a:pt x="100" y="2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8" name="Freeform 786"/>
                    <p:cNvSpPr>
                      <a:spLocks/>
                    </p:cNvSpPr>
                    <p:nvPr/>
                  </p:nvSpPr>
                  <p:spPr bwMode="auto">
                    <a:xfrm>
                      <a:off x="862" y="1511"/>
                      <a:ext cx="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"/>
                        </a:cxn>
                        <a:cxn ang="0">
                          <a:pos x="27" y="0"/>
                        </a:cxn>
                        <a:cxn ang="0">
                          <a:pos x="27" y="82"/>
                        </a:cxn>
                        <a:cxn ang="0">
                          <a:pos x="0" y="110"/>
                        </a:cxn>
                        <a:cxn ang="0">
                          <a:pos x="0" y="27"/>
                        </a:cxn>
                      </a:cxnLst>
                      <a:rect l="0" t="0" r="r" b="b"/>
                      <a:pathLst>
                        <a:path w="27" h="110">
                          <a:moveTo>
                            <a:pt x="0" y="27"/>
                          </a:moveTo>
                          <a:lnTo>
                            <a:pt x="27" y="0"/>
                          </a:lnTo>
                          <a:lnTo>
                            <a:pt x="27" y="82"/>
                          </a:lnTo>
                          <a:lnTo>
                            <a:pt x="0" y="110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9" name="Freeform 787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110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3"/>
                        </a:cxn>
                        <a:cxn ang="0">
                          <a:pos x="0" y="12"/>
                        </a:cxn>
                        <a:cxn ang="0">
                          <a:pos x="11" y="12"/>
                        </a:cxn>
                        <a:cxn ang="0">
                          <a:pos x="14" y="9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2">
                          <a:moveTo>
                            <a:pt x="3" y="0"/>
                          </a:moveTo>
                          <a:lnTo>
                            <a:pt x="0" y="3"/>
                          </a:lnTo>
                          <a:lnTo>
                            <a:pt x="0" y="12"/>
                          </a:lnTo>
                          <a:lnTo>
                            <a:pt x="11" y="12"/>
                          </a:lnTo>
                          <a:lnTo>
                            <a:pt x="14" y="9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0" name="Freeform 788"/>
                    <p:cNvSpPr>
                      <a:spLocks/>
                    </p:cNvSpPr>
                    <p:nvPr/>
                  </p:nvSpPr>
                  <p:spPr bwMode="auto">
                    <a:xfrm>
                      <a:off x="762" y="1511"/>
                      <a:ext cx="127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"/>
                        </a:cxn>
                        <a:cxn ang="0">
                          <a:pos x="11" y="3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3">
                          <a:moveTo>
                            <a:pt x="0" y="3"/>
                          </a:moveTo>
                          <a:lnTo>
                            <a:pt x="11" y="3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1" name="Line 7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538"/>
                      <a:ext cx="1" cy="83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71" name="Group 790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354" cy="119"/>
                  <a:chOff x="535" y="1410"/>
                  <a:chExt cx="354" cy="119"/>
                </a:xfrm>
              </p:grpSpPr>
              <p:grpSp>
                <p:nvGrpSpPr>
                  <p:cNvPr id="772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535" y="1410"/>
                    <a:ext cx="136" cy="119"/>
                    <a:chOff x="535" y="1410"/>
                    <a:chExt cx="136" cy="119"/>
                  </a:xfrm>
                </p:grpSpPr>
                <p:sp>
                  <p:nvSpPr>
                    <p:cNvPr id="567" name="Freeform 792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9" y="119"/>
                        </a:cxn>
                        <a:cxn ang="0">
                          <a:pos x="136" y="92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136" h="119">
                          <a:moveTo>
                            <a:pt x="36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9" y="119"/>
                          </a:lnTo>
                          <a:lnTo>
                            <a:pt x="136" y="92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8" name="Freeform 793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9" y="37"/>
                        </a:cxn>
                        <a:cxn ang="0">
                          <a:pos x="136" y="0"/>
                        </a:cxn>
                        <a:cxn ang="0">
                          <a:pos x="36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36" h="37">
                          <a:moveTo>
                            <a:pt x="0" y="37"/>
                          </a:moveTo>
                          <a:lnTo>
                            <a:pt x="109" y="37"/>
                          </a:lnTo>
                          <a:lnTo>
                            <a:pt x="136" y="0"/>
                          </a:lnTo>
                          <a:lnTo>
                            <a:pt x="36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9" name="Freeform 794"/>
                    <p:cNvSpPr>
                      <a:spLocks/>
                    </p:cNvSpPr>
                    <p:nvPr/>
                  </p:nvSpPr>
                  <p:spPr bwMode="auto">
                    <a:xfrm>
                      <a:off x="644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0" name="Freeform 795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2" y="13"/>
                        </a:cxn>
                        <a:cxn ang="0">
                          <a:pos x="15" y="10"/>
                        </a:cxn>
                        <a:cxn ang="0">
                          <a:pos x="15" y="0"/>
                        </a:cxn>
                        <a:cxn ang="0">
                          <a:pos x="4" y="0"/>
                        </a:cxn>
                      </a:cxnLst>
                      <a:rect l="0" t="0" r="r" b="b"/>
                      <a:pathLst>
                        <a:path w="15" h="13">
                          <a:moveTo>
                            <a:pt x="4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5" y="10"/>
                          </a:lnTo>
                          <a:lnTo>
                            <a:pt x="15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1" name="Freeform 796"/>
                    <p:cNvSpPr>
                      <a:spLocks/>
                    </p:cNvSpPr>
                    <p:nvPr/>
                  </p:nvSpPr>
                  <p:spPr bwMode="auto">
                    <a:xfrm>
                      <a:off x="535" y="1410"/>
                      <a:ext cx="136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2" y="4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15" h="4">
                          <a:moveTo>
                            <a:pt x="0" y="4"/>
                          </a:moveTo>
                          <a:lnTo>
                            <a:pt x="12" y="4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2" name="Line 7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44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73" name="Group 798"/>
                  <p:cNvGrpSpPr>
                    <a:grpSpLocks/>
                  </p:cNvGrpSpPr>
                  <p:nvPr/>
                </p:nvGrpSpPr>
                <p:grpSpPr bwMode="auto">
                  <a:xfrm>
                    <a:off x="653" y="1410"/>
                    <a:ext cx="127" cy="119"/>
                    <a:chOff x="653" y="1410"/>
                    <a:chExt cx="127" cy="119"/>
                  </a:xfrm>
                </p:grpSpPr>
                <p:sp>
                  <p:nvSpPr>
                    <p:cNvPr id="561" name="Freeform 799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9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9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2" name="Freeform 800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0" y="3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27" h="37">
                          <a:moveTo>
                            <a:pt x="0" y="37"/>
                          </a:moveTo>
                          <a:lnTo>
                            <a:pt x="100" y="3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3" name="Freeform 801"/>
                    <p:cNvSpPr>
                      <a:spLocks/>
                    </p:cNvSpPr>
                    <p:nvPr/>
                  </p:nvSpPr>
                  <p:spPr bwMode="auto">
                    <a:xfrm>
                      <a:off x="753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4" name="Freeform 802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10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10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5" name="Freeform 803"/>
                    <p:cNvSpPr>
                      <a:spLocks/>
                    </p:cNvSpPr>
                    <p:nvPr/>
                  </p:nvSpPr>
                  <p:spPr bwMode="auto">
                    <a:xfrm>
                      <a:off x="653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1" y="4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0" y="4"/>
                          </a:moveTo>
                          <a:lnTo>
                            <a:pt x="11" y="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6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92" name="Group 805"/>
                  <p:cNvGrpSpPr>
                    <a:grpSpLocks/>
                  </p:cNvGrpSpPr>
                  <p:nvPr/>
                </p:nvGrpSpPr>
                <p:grpSpPr bwMode="auto">
                  <a:xfrm>
                    <a:off x="762" y="1410"/>
                    <a:ext cx="127" cy="119"/>
                    <a:chOff x="762" y="1410"/>
                    <a:chExt cx="127" cy="119"/>
                  </a:xfrm>
                </p:grpSpPr>
                <p:sp>
                  <p:nvSpPr>
                    <p:cNvPr id="555" name="Freeform 806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27" y="0"/>
                        </a:cxn>
                        <a:cxn ang="0">
                          <a:pos x="0" y="37"/>
                        </a:cxn>
                        <a:cxn ang="0">
                          <a:pos x="0" y="119"/>
                        </a:cxn>
                        <a:cxn ang="0">
                          <a:pos x="100" y="119"/>
                        </a:cxn>
                        <a:cxn ang="0">
                          <a:pos x="127" y="92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</a:cxnLst>
                      <a:rect l="0" t="0" r="r" b="b"/>
                      <a:pathLst>
                        <a:path w="127" h="119">
                          <a:moveTo>
                            <a:pt x="27" y="0"/>
                          </a:moveTo>
                          <a:lnTo>
                            <a:pt x="0" y="37"/>
                          </a:lnTo>
                          <a:lnTo>
                            <a:pt x="0" y="119"/>
                          </a:lnTo>
                          <a:lnTo>
                            <a:pt x="100" y="119"/>
                          </a:lnTo>
                          <a:lnTo>
                            <a:pt x="127" y="92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Freeform 807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100" y="37"/>
                        </a:cxn>
                        <a:cxn ang="0">
                          <a:pos x="127" y="0"/>
                        </a:cxn>
                        <a:cxn ang="0">
                          <a:pos x="27" y="0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127" h="37">
                          <a:moveTo>
                            <a:pt x="0" y="37"/>
                          </a:moveTo>
                          <a:lnTo>
                            <a:pt x="100" y="37"/>
                          </a:lnTo>
                          <a:lnTo>
                            <a:pt x="127" y="0"/>
                          </a:lnTo>
                          <a:lnTo>
                            <a:pt x="27" y="0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Freeform 808"/>
                    <p:cNvSpPr>
                      <a:spLocks/>
                    </p:cNvSpPr>
                    <p:nvPr/>
                  </p:nvSpPr>
                  <p:spPr bwMode="auto">
                    <a:xfrm>
                      <a:off x="862" y="1410"/>
                      <a:ext cx="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7"/>
                        </a:cxn>
                        <a:cxn ang="0">
                          <a:pos x="27" y="0"/>
                        </a:cxn>
                        <a:cxn ang="0">
                          <a:pos x="27" y="92"/>
                        </a:cxn>
                        <a:cxn ang="0">
                          <a:pos x="0" y="119"/>
                        </a:cxn>
                        <a:cxn ang="0">
                          <a:pos x="0" y="37"/>
                        </a:cxn>
                      </a:cxnLst>
                      <a:rect l="0" t="0" r="r" b="b"/>
                      <a:pathLst>
                        <a:path w="27" h="119">
                          <a:moveTo>
                            <a:pt x="0" y="37"/>
                          </a:moveTo>
                          <a:lnTo>
                            <a:pt x="27" y="0"/>
                          </a:lnTo>
                          <a:lnTo>
                            <a:pt x="27" y="92"/>
                          </a:lnTo>
                          <a:lnTo>
                            <a:pt x="0" y="119"/>
                          </a:lnTo>
                          <a:lnTo>
                            <a:pt x="0" y="37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8" name="Freeform 809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11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0"/>
                        </a:cxn>
                        <a:cxn ang="0">
                          <a:pos x="0" y="4"/>
                        </a:cxn>
                        <a:cxn ang="0">
                          <a:pos x="0" y="13"/>
                        </a:cxn>
                        <a:cxn ang="0">
                          <a:pos x="11" y="13"/>
                        </a:cxn>
                        <a:cxn ang="0">
                          <a:pos x="14" y="10"/>
                        </a:cxn>
                        <a:cxn ang="0">
                          <a:pos x="14" y="0"/>
                        </a:cxn>
                        <a:cxn ang="0">
                          <a:pos x="3" y="0"/>
                        </a:cxn>
                      </a:cxnLst>
                      <a:rect l="0" t="0" r="r" b="b"/>
                      <a:pathLst>
                        <a:path w="14" h="13">
                          <a:moveTo>
                            <a:pt x="3" y="0"/>
                          </a:moveTo>
                          <a:lnTo>
                            <a:pt x="0" y="4"/>
                          </a:lnTo>
                          <a:lnTo>
                            <a:pt x="0" y="13"/>
                          </a:lnTo>
                          <a:lnTo>
                            <a:pt x="11" y="13"/>
                          </a:lnTo>
                          <a:lnTo>
                            <a:pt x="14" y="10"/>
                          </a:lnTo>
                          <a:lnTo>
                            <a:pt x="14" y="0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Freeform 810"/>
                    <p:cNvSpPr>
                      <a:spLocks/>
                    </p:cNvSpPr>
                    <p:nvPr/>
                  </p:nvSpPr>
                  <p:spPr bwMode="auto">
                    <a:xfrm>
                      <a:off x="762" y="1410"/>
                      <a:ext cx="127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"/>
                        </a:cxn>
                        <a:cxn ang="0">
                          <a:pos x="11" y="4"/>
                        </a:cxn>
                        <a:cxn ang="0">
                          <a:pos x="14" y="0"/>
                        </a:cxn>
                      </a:cxnLst>
                      <a:rect l="0" t="0" r="r" b="b"/>
                      <a:pathLst>
                        <a:path w="14" h="4">
                          <a:moveTo>
                            <a:pt x="0" y="4"/>
                          </a:moveTo>
                          <a:lnTo>
                            <a:pt x="11" y="4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CCECFF"/>
                    </a:solidFill>
                    <a:ln w="14288" cap="flat">
                      <a:solidFill>
                        <a:srgbClr val="3333CC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Line 8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2" y="1447"/>
                      <a:ext cx="1" cy="82"/>
                    </a:xfrm>
                    <a:prstGeom prst="line">
                      <a:avLst/>
                    </a:prstGeom>
                    <a:noFill/>
                    <a:ln w="14288">
                      <a:solidFill>
                        <a:srgbClr val="3333CC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793" name="Group 812"/>
            <p:cNvGrpSpPr>
              <a:grpSpLocks/>
            </p:cNvGrpSpPr>
            <p:nvPr/>
          </p:nvGrpSpPr>
          <p:grpSpPr bwMode="auto">
            <a:xfrm>
              <a:off x="700088" y="3049588"/>
              <a:ext cx="561975" cy="493712"/>
              <a:chOff x="535" y="1410"/>
              <a:chExt cx="354" cy="311"/>
            </a:xfrm>
          </p:grpSpPr>
          <p:grpSp>
            <p:nvGrpSpPr>
              <p:cNvPr id="794" name="Group 813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813" name="Group 814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874" name="Freeform 815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 816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 817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7" name="Freeform 818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 819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9" name="Line 820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4" name="Group 821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868" name="Freeform 822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 823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 824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1" name="Freeform 825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 826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3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5" name="Group 828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862" name="Freeform 829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 830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 831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5" name="Freeform 832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 833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7" name="Line 834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6" name="Group 835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817" name="Group 836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853" name="Freeform 837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6" y="8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4" name="Freeform 838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5" name="Freeform 839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" name="Freeform 840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7" name="Freeform 841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8" name="Line 842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8" name="Group 843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847" name="Freeform 844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8" name="Freeform 845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9" name="Freeform 846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0" name="Freeform 847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1" name="Freeform 848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2" name="Line 849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9" name="Group 850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841" name="Freeform 851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2" name="Freeform 852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3" name="Freeform 853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4" name="Freeform 854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5" name="Freeform 855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6" name="Line 856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38" name="Group 857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839" name="Group 858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832" name="Freeform 859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" name="Freeform 860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9" y="3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4" name="Freeform 861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5" name="Freeform 862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6" name="Freeform 863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7" name="Line 864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40" name="Group 865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826" name="Freeform 866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" name="Freeform 867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" name="Freeform 868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" name="Freeform 869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0" name="Freeform 870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" name="Line 871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oup 872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820" name="Freeform 873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" name="Freeform 874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2" name="Freeform 875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" name="Freeform 876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" name="Freeform 877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5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60" name="Group 879"/>
            <p:cNvGrpSpPr>
              <a:grpSpLocks/>
            </p:cNvGrpSpPr>
            <p:nvPr/>
          </p:nvGrpSpPr>
          <p:grpSpPr bwMode="auto">
            <a:xfrm>
              <a:off x="677863" y="3963988"/>
              <a:ext cx="561975" cy="188912"/>
              <a:chOff x="535" y="1602"/>
              <a:chExt cx="354" cy="119"/>
            </a:xfrm>
          </p:grpSpPr>
          <p:grpSp>
            <p:nvGrpSpPr>
              <p:cNvPr id="861" name="Group 880"/>
              <p:cNvGrpSpPr>
                <a:grpSpLocks/>
              </p:cNvGrpSpPr>
              <p:nvPr/>
            </p:nvGrpSpPr>
            <p:grpSpPr bwMode="auto">
              <a:xfrm>
                <a:off x="535" y="1602"/>
                <a:ext cx="136" cy="119"/>
                <a:chOff x="535" y="1602"/>
                <a:chExt cx="136" cy="119"/>
              </a:xfrm>
            </p:grpSpPr>
            <p:sp>
              <p:nvSpPr>
                <p:cNvPr id="896" name="Freeform 881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7" name="Freeform 882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8" name="Freeform 883"/>
                <p:cNvSpPr>
                  <a:spLocks/>
                </p:cNvSpPr>
                <p:nvPr/>
              </p:nvSpPr>
              <p:spPr bwMode="auto">
                <a:xfrm>
                  <a:off x="644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9" name="Freeform 884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0" name="Freeform 885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1" name="Line 886"/>
                <p:cNvSpPr>
                  <a:spLocks noChangeShapeType="1"/>
                </p:cNvSpPr>
                <p:nvPr/>
              </p:nvSpPr>
              <p:spPr bwMode="auto">
                <a:xfrm>
                  <a:off x="644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" name="Group 887"/>
              <p:cNvGrpSpPr>
                <a:grpSpLocks/>
              </p:cNvGrpSpPr>
              <p:nvPr/>
            </p:nvGrpSpPr>
            <p:grpSpPr bwMode="auto">
              <a:xfrm>
                <a:off x="653" y="1602"/>
                <a:ext cx="127" cy="119"/>
                <a:chOff x="653" y="1602"/>
                <a:chExt cx="127" cy="119"/>
              </a:xfrm>
            </p:grpSpPr>
            <p:sp>
              <p:nvSpPr>
                <p:cNvPr id="890" name="Freeform 888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1" name="Freeform 889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2" name="Freeform 890"/>
                <p:cNvSpPr>
                  <a:spLocks/>
                </p:cNvSpPr>
                <p:nvPr/>
              </p:nvSpPr>
              <p:spPr bwMode="auto">
                <a:xfrm>
                  <a:off x="753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3" name="Freeform 891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4" name="Freeform 892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5" name="Line 893"/>
                <p:cNvSpPr>
                  <a:spLocks noChangeShapeType="1"/>
                </p:cNvSpPr>
                <p:nvPr/>
              </p:nvSpPr>
              <p:spPr bwMode="auto">
                <a:xfrm>
                  <a:off x="753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" name="Group 894"/>
              <p:cNvGrpSpPr>
                <a:grpSpLocks/>
              </p:cNvGrpSpPr>
              <p:nvPr/>
            </p:nvGrpSpPr>
            <p:grpSpPr bwMode="auto">
              <a:xfrm>
                <a:off x="762" y="1602"/>
                <a:ext cx="127" cy="119"/>
                <a:chOff x="762" y="1602"/>
                <a:chExt cx="127" cy="119"/>
              </a:xfrm>
            </p:grpSpPr>
            <p:sp>
              <p:nvSpPr>
                <p:cNvPr id="884" name="Freeform 895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5" name="Freeform 896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6" name="Freeform 897"/>
                <p:cNvSpPr>
                  <a:spLocks/>
                </p:cNvSpPr>
                <p:nvPr/>
              </p:nvSpPr>
              <p:spPr bwMode="auto">
                <a:xfrm>
                  <a:off x="862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7" name="Freeform 898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8" name="Freeform 899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9" name="Line 900"/>
                <p:cNvSpPr>
                  <a:spLocks noChangeShapeType="1"/>
                </p:cNvSpPr>
                <p:nvPr/>
              </p:nvSpPr>
              <p:spPr bwMode="auto">
                <a:xfrm>
                  <a:off x="862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82" name="Group 901"/>
            <p:cNvGrpSpPr>
              <a:grpSpLocks/>
            </p:cNvGrpSpPr>
            <p:nvPr/>
          </p:nvGrpSpPr>
          <p:grpSpPr bwMode="auto">
            <a:xfrm>
              <a:off x="677863" y="3819525"/>
              <a:ext cx="561975" cy="174625"/>
              <a:chOff x="535" y="1511"/>
              <a:chExt cx="354" cy="110"/>
            </a:xfrm>
          </p:grpSpPr>
          <p:grpSp>
            <p:nvGrpSpPr>
              <p:cNvPr id="883" name="Group 902"/>
              <p:cNvGrpSpPr>
                <a:grpSpLocks/>
              </p:cNvGrpSpPr>
              <p:nvPr/>
            </p:nvGrpSpPr>
            <p:grpSpPr bwMode="auto">
              <a:xfrm>
                <a:off x="535" y="1511"/>
                <a:ext cx="136" cy="110"/>
                <a:chOff x="535" y="1511"/>
                <a:chExt cx="136" cy="110"/>
              </a:xfrm>
            </p:grpSpPr>
            <p:sp>
              <p:nvSpPr>
                <p:cNvPr id="918" name="Freeform 903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9" y="110"/>
                    </a:cxn>
                    <a:cxn ang="0">
                      <a:pos x="136" y="8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9" name="Freeform 904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Freeform 905"/>
                <p:cNvSpPr>
                  <a:spLocks/>
                </p:cNvSpPr>
                <p:nvPr/>
              </p:nvSpPr>
              <p:spPr bwMode="auto">
                <a:xfrm>
                  <a:off x="644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1" name="Freeform 906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2" name="Freeform 907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3" name="Line 908"/>
                <p:cNvSpPr>
                  <a:spLocks noChangeShapeType="1"/>
                </p:cNvSpPr>
                <p:nvPr/>
              </p:nvSpPr>
              <p:spPr bwMode="auto">
                <a:xfrm>
                  <a:off x="644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2" name="Group 909"/>
              <p:cNvGrpSpPr>
                <a:grpSpLocks/>
              </p:cNvGrpSpPr>
              <p:nvPr/>
            </p:nvGrpSpPr>
            <p:grpSpPr bwMode="auto">
              <a:xfrm>
                <a:off x="653" y="1511"/>
                <a:ext cx="127" cy="110"/>
                <a:chOff x="653" y="1511"/>
                <a:chExt cx="127" cy="110"/>
              </a:xfrm>
            </p:grpSpPr>
            <p:sp>
              <p:nvSpPr>
                <p:cNvPr id="912" name="Freeform 910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" name="Freeform 911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4" name="Freeform 912"/>
                <p:cNvSpPr>
                  <a:spLocks/>
                </p:cNvSpPr>
                <p:nvPr/>
              </p:nvSpPr>
              <p:spPr bwMode="auto">
                <a:xfrm>
                  <a:off x="753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5" name="Freeform 913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6" name="Freeform 914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7" name="Line 915"/>
                <p:cNvSpPr>
                  <a:spLocks noChangeShapeType="1"/>
                </p:cNvSpPr>
                <p:nvPr/>
              </p:nvSpPr>
              <p:spPr bwMode="auto">
                <a:xfrm>
                  <a:off x="753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3" name="Group 916"/>
              <p:cNvGrpSpPr>
                <a:grpSpLocks/>
              </p:cNvGrpSpPr>
              <p:nvPr/>
            </p:nvGrpSpPr>
            <p:grpSpPr bwMode="auto">
              <a:xfrm>
                <a:off x="762" y="1511"/>
                <a:ext cx="127" cy="110"/>
                <a:chOff x="762" y="1511"/>
                <a:chExt cx="127" cy="110"/>
              </a:xfrm>
            </p:grpSpPr>
            <p:sp>
              <p:nvSpPr>
                <p:cNvPr id="906" name="Freeform 917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" name="Freeform 918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" name="Freeform 919"/>
                <p:cNvSpPr>
                  <a:spLocks/>
                </p:cNvSpPr>
                <p:nvPr/>
              </p:nvSpPr>
              <p:spPr bwMode="auto">
                <a:xfrm>
                  <a:off x="862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" name="Freeform 920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" name="Freeform 921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" name="Line 922"/>
                <p:cNvSpPr>
                  <a:spLocks noChangeShapeType="1"/>
                </p:cNvSpPr>
                <p:nvPr/>
              </p:nvSpPr>
              <p:spPr bwMode="auto">
                <a:xfrm>
                  <a:off x="862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04" name="Group 923"/>
            <p:cNvGrpSpPr>
              <a:grpSpLocks/>
            </p:cNvGrpSpPr>
            <p:nvPr/>
          </p:nvGrpSpPr>
          <p:grpSpPr bwMode="auto">
            <a:xfrm>
              <a:off x="677863" y="3659188"/>
              <a:ext cx="215900" cy="188912"/>
              <a:chOff x="535" y="1410"/>
              <a:chExt cx="136" cy="119"/>
            </a:xfrm>
          </p:grpSpPr>
          <p:sp>
            <p:nvSpPr>
              <p:cNvPr id="925" name="Freeform 924"/>
              <p:cNvSpPr>
                <a:spLocks/>
              </p:cNvSpPr>
              <p:nvPr/>
            </p:nvSpPr>
            <p:spPr bwMode="auto">
              <a:xfrm>
                <a:off x="535" y="1410"/>
                <a:ext cx="136" cy="11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37"/>
                  </a:cxn>
                  <a:cxn ang="0">
                    <a:pos x="0" y="119"/>
                  </a:cxn>
                  <a:cxn ang="0">
                    <a:pos x="109" y="119"/>
                  </a:cxn>
                  <a:cxn ang="0">
                    <a:pos x="136" y="92"/>
                  </a:cxn>
                  <a:cxn ang="0">
                    <a:pos x="136" y="0"/>
                  </a:cxn>
                  <a:cxn ang="0">
                    <a:pos x="36" y="0"/>
                  </a:cxn>
                </a:cxnLst>
                <a:rect l="0" t="0" r="r" b="b"/>
                <a:pathLst>
                  <a:path w="136" h="119">
                    <a:moveTo>
                      <a:pt x="36" y="0"/>
                    </a:moveTo>
                    <a:lnTo>
                      <a:pt x="0" y="37"/>
                    </a:lnTo>
                    <a:lnTo>
                      <a:pt x="0" y="119"/>
                    </a:lnTo>
                    <a:lnTo>
                      <a:pt x="109" y="119"/>
                    </a:lnTo>
                    <a:lnTo>
                      <a:pt x="136" y="92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925"/>
              <p:cNvSpPr>
                <a:spLocks/>
              </p:cNvSpPr>
              <p:nvPr/>
            </p:nvSpPr>
            <p:spPr bwMode="auto">
              <a:xfrm>
                <a:off x="535" y="1410"/>
                <a:ext cx="136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9" y="37"/>
                  </a:cxn>
                  <a:cxn ang="0">
                    <a:pos x="136" y="0"/>
                  </a:cxn>
                  <a:cxn ang="0">
                    <a:pos x="36" y="0"/>
                  </a:cxn>
                  <a:cxn ang="0">
                    <a:pos x="0" y="37"/>
                  </a:cxn>
                </a:cxnLst>
                <a:rect l="0" t="0" r="r" b="b"/>
                <a:pathLst>
                  <a:path w="136" h="37">
                    <a:moveTo>
                      <a:pt x="0" y="37"/>
                    </a:moveTo>
                    <a:lnTo>
                      <a:pt x="109" y="37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926"/>
              <p:cNvSpPr>
                <a:spLocks/>
              </p:cNvSpPr>
              <p:nvPr/>
            </p:nvSpPr>
            <p:spPr bwMode="auto">
              <a:xfrm>
                <a:off x="644" y="1410"/>
                <a:ext cx="27" cy="11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27" y="0"/>
                  </a:cxn>
                  <a:cxn ang="0">
                    <a:pos x="27" y="92"/>
                  </a:cxn>
                  <a:cxn ang="0">
                    <a:pos x="0" y="119"/>
                  </a:cxn>
                  <a:cxn ang="0">
                    <a:pos x="0" y="37"/>
                  </a:cxn>
                </a:cxnLst>
                <a:rect l="0" t="0" r="r" b="b"/>
                <a:pathLst>
                  <a:path w="27" h="119">
                    <a:moveTo>
                      <a:pt x="0" y="37"/>
                    </a:moveTo>
                    <a:lnTo>
                      <a:pt x="27" y="0"/>
                    </a:lnTo>
                    <a:lnTo>
                      <a:pt x="27" y="92"/>
                    </a:lnTo>
                    <a:lnTo>
                      <a:pt x="0" y="1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927"/>
              <p:cNvSpPr>
                <a:spLocks/>
              </p:cNvSpPr>
              <p:nvPr/>
            </p:nvSpPr>
            <p:spPr bwMode="auto">
              <a:xfrm>
                <a:off x="535" y="1410"/>
                <a:ext cx="136" cy="1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12" y="13"/>
                  </a:cxn>
                  <a:cxn ang="0">
                    <a:pos x="15" y="10"/>
                  </a:cxn>
                  <a:cxn ang="0">
                    <a:pos x="15" y="0"/>
                  </a:cxn>
                  <a:cxn ang="0">
                    <a:pos x="4" y="0"/>
                  </a:cxn>
                </a:cxnLst>
                <a:rect l="0" t="0" r="r" b="b"/>
                <a:pathLst>
                  <a:path w="15" h="13">
                    <a:moveTo>
                      <a:pt x="4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928"/>
              <p:cNvSpPr>
                <a:spLocks/>
              </p:cNvSpPr>
              <p:nvPr/>
            </p:nvSpPr>
            <p:spPr bwMode="auto">
              <a:xfrm>
                <a:off x="535" y="1410"/>
                <a:ext cx="136" cy="3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4"/>
                  </a:cxn>
                  <a:cxn ang="0">
                    <a:pos x="15" y="0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12" y="4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Line 929"/>
              <p:cNvSpPr>
                <a:spLocks noChangeShapeType="1"/>
              </p:cNvSpPr>
              <p:nvPr/>
            </p:nvSpPr>
            <p:spPr bwMode="auto">
              <a:xfrm>
                <a:off x="644" y="144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05" name="Group 930"/>
            <p:cNvGrpSpPr>
              <a:grpSpLocks/>
            </p:cNvGrpSpPr>
            <p:nvPr/>
          </p:nvGrpSpPr>
          <p:grpSpPr bwMode="auto">
            <a:xfrm>
              <a:off x="865188" y="3659188"/>
              <a:ext cx="201612" cy="188912"/>
              <a:chOff x="653" y="1410"/>
              <a:chExt cx="127" cy="119"/>
            </a:xfrm>
          </p:grpSpPr>
          <p:sp>
            <p:nvSpPr>
              <p:cNvPr id="932" name="Freeform 931"/>
              <p:cNvSpPr>
                <a:spLocks/>
              </p:cNvSpPr>
              <p:nvPr/>
            </p:nvSpPr>
            <p:spPr bwMode="auto">
              <a:xfrm>
                <a:off x="653" y="1410"/>
                <a:ext cx="127" cy="1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37"/>
                  </a:cxn>
                  <a:cxn ang="0">
                    <a:pos x="0" y="119"/>
                  </a:cxn>
                  <a:cxn ang="0">
                    <a:pos x="100" y="119"/>
                  </a:cxn>
                  <a:cxn ang="0">
                    <a:pos x="127" y="92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37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92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932"/>
              <p:cNvSpPr>
                <a:spLocks/>
              </p:cNvSpPr>
              <p:nvPr/>
            </p:nvSpPr>
            <p:spPr bwMode="auto">
              <a:xfrm>
                <a:off x="653" y="1410"/>
                <a:ext cx="12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0" y="37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127" h="37">
                    <a:moveTo>
                      <a:pt x="0" y="37"/>
                    </a:moveTo>
                    <a:lnTo>
                      <a:pt x="100" y="3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933"/>
              <p:cNvSpPr>
                <a:spLocks/>
              </p:cNvSpPr>
              <p:nvPr/>
            </p:nvSpPr>
            <p:spPr bwMode="auto">
              <a:xfrm>
                <a:off x="753" y="1410"/>
                <a:ext cx="27" cy="11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27" y="0"/>
                  </a:cxn>
                  <a:cxn ang="0">
                    <a:pos x="27" y="92"/>
                  </a:cxn>
                  <a:cxn ang="0">
                    <a:pos x="0" y="119"/>
                  </a:cxn>
                  <a:cxn ang="0">
                    <a:pos x="0" y="37"/>
                  </a:cxn>
                </a:cxnLst>
                <a:rect l="0" t="0" r="r" b="b"/>
                <a:pathLst>
                  <a:path w="27" h="119">
                    <a:moveTo>
                      <a:pt x="0" y="37"/>
                    </a:moveTo>
                    <a:lnTo>
                      <a:pt x="27" y="0"/>
                    </a:lnTo>
                    <a:lnTo>
                      <a:pt x="27" y="92"/>
                    </a:lnTo>
                    <a:lnTo>
                      <a:pt x="0" y="1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934"/>
              <p:cNvSpPr>
                <a:spLocks/>
              </p:cNvSpPr>
              <p:nvPr/>
            </p:nvSpPr>
            <p:spPr bwMode="auto">
              <a:xfrm>
                <a:off x="653" y="1410"/>
                <a:ext cx="127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935"/>
              <p:cNvSpPr>
                <a:spLocks/>
              </p:cNvSpPr>
              <p:nvPr/>
            </p:nvSpPr>
            <p:spPr bwMode="auto">
              <a:xfrm>
                <a:off x="653" y="1410"/>
                <a:ext cx="127" cy="3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11" y="4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7" name="Line 936"/>
              <p:cNvSpPr>
                <a:spLocks noChangeShapeType="1"/>
              </p:cNvSpPr>
              <p:nvPr/>
            </p:nvSpPr>
            <p:spPr bwMode="auto">
              <a:xfrm>
                <a:off x="753" y="144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4" name="Group 937"/>
            <p:cNvGrpSpPr>
              <a:grpSpLocks/>
            </p:cNvGrpSpPr>
            <p:nvPr/>
          </p:nvGrpSpPr>
          <p:grpSpPr bwMode="auto">
            <a:xfrm>
              <a:off x="1038225" y="3659188"/>
              <a:ext cx="201613" cy="188912"/>
              <a:chOff x="762" y="1410"/>
              <a:chExt cx="127" cy="119"/>
            </a:xfrm>
          </p:grpSpPr>
          <p:sp>
            <p:nvSpPr>
              <p:cNvPr id="939" name="Freeform 938"/>
              <p:cNvSpPr>
                <a:spLocks/>
              </p:cNvSpPr>
              <p:nvPr/>
            </p:nvSpPr>
            <p:spPr bwMode="auto">
              <a:xfrm>
                <a:off x="762" y="1410"/>
                <a:ext cx="127" cy="1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37"/>
                  </a:cxn>
                  <a:cxn ang="0">
                    <a:pos x="0" y="119"/>
                  </a:cxn>
                  <a:cxn ang="0">
                    <a:pos x="100" y="119"/>
                  </a:cxn>
                  <a:cxn ang="0">
                    <a:pos x="127" y="92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37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92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939"/>
              <p:cNvSpPr>
                <a:spLocks/>
              </p:cNvSpPr>
              <p:nvPr/>
            </p:nvSpPr>
            <p:spPr bwMode="auto">
              <a:xfrm>
                <a:off x="762" y="1410"/>
                <a:ext cx="127" cy="37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0" y="37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127" h="37">
                    <a:moveTo>
                      <a:pt x="0" y="37"/>
                    </a:moveTo>
                    <a:lnTo>
                      <a:pt x="100" y="3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940"/>
              <p:cNvSpPr>
                <a:spLocks/>
              </p:cNvSpPr>
              <p:nvPr/>
            </p:nvSpPr>
            <p:spPr bwMode="auto">
              <a:xfrm>
                <a:off x="862" y="1410"/>
                <a:ext cx="27" cy="11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27" y="0"/>
                  </a:cxn>
                  <a:cxn ang="0">
                    <a:pos x="27" y="92"/>
                  </a:cxn>
                  <a:cxn ang="0">
                    <a:pos x="0" y="119"/>
                  </a:cxn>
                  <a:cxn ang="0">
                    <a:pos x="0" y="37"/>
                  </a:cxn>
                </a:cxnLst>
                <a:rect l="0" t="0" r="r" b="b"/>
                <a:pathLst>
                  <a:path w="27" h="119">
                    <a:moveTo>
                      <a:pt x="0" y="37"/>
                    </a:moveTo>
                    <a:lnTo>
                      <a:pt x="27" y="0"/>
                    </a:lnTo>
                    <a:lnTo>
                      <a:pt x="27" y="92"/>
                    </a:lnTo>
                    <a:lnTo>
                      <a:pt x="0" y="1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941"/>
              <p:cNvSpPr>
                <a:spLocks/>
              </p:cNvSpPr>
              <p:nvPr/>
            </p:nvSpPr>
            <p:spPr bwMode="auto">
              <a:xfrm>
                <a:off x="762" y="1410"/>
                <a:ext cx="127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"/>
                  </a:cxn>
                  <a:cxn ang="0">
                    <a:pos x="0" y="13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4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942"/>
              <p:cNvSpPr>
                <a:spLocks/>
              </p:cNvSpPr>
              <p:nvPr/>
            </p:nvSpPr>
            <p:spPr bwMode="auto">
              <a:xfrm>
                <a:off x="762" y="1410"/>
                <a:ext cx="127" cy="3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4"/>
                  </a:cxn>
                  <a:cxn ang="0">
                    <a:pos x="14" y="0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11" y="4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accent2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Line 943"/>
              <p:cNvSpPr>
                <a:spLocks noChangeShapeType="1"/>
              </p:cNvSpPr>
              <p:nvPr/>
            </p:nvSpPr>
            <p:spPr bwMode="auto">
              <a:xfrm>
                <a:off x="862" y="144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1" name="Group 944"/>
            <p:cNvGrpSpPr>
              <a:grpSpLocks/>
            </p:cNvGrpSpPr>
            <p:nvPr/>
          </p:nvGrpSpPr>
          <p:grpSpPr bwMode="auto">
            <a:xfrm>
              <a:off x="1422400" y="3043238"/>
              <a:ext cx="561975" cy="493712"/>
              <a:chOff x="535" y="1410"/>
              <a:chExt cx="354" cy="311"/>
            </a:xfrm>
          </p:grpSpPr>
          <p:grpSp>
            <p:nvGrpSpPr>
              <p:cNvPr id="938" name="Group 945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945" name="Group 946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1006" name="Freeform 947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 948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 949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 950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 951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1" name="Line 952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6" name="Group 953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1000" name="Freeform 954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 955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 956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3" name="Freeform 957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 958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5" name="Line 959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47" name="Group 960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994" name="Freeform 961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5" name="Freeform 962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 963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 964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 965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9" name="Line 966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48" name="Group 967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949" name="Group 968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985" name="Freeform 969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6" y="8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 970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7" name="Freeform 971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 972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 973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0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0" name="Group 975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979" name="Freeform 976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 977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1" name="Freeform 978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 979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 980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4" name="Line 981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51" name="Group 982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973" name="Freeform 983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4" name="Freeform 984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5" name="Freeform 985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6" name="Freeform 986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7" name="Freeform 987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8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70" name="Group 989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971" name="Group 990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964" name="Freeform 991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5" name="Freeform 992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9" y="3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6" name="Freeform 993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7" name="Freeform 994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8" name="Freeform 995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9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2" name="Group 997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958" name="Freeform 998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9" name="Freeform 999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0" name="Freeform 1000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1" name="Freeform 1001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2" name="Freeform 1002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3" name="Line 1003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91" name="Group 1004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952" name="Freeform 1005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3" name="Freeform 1006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4" name="Freeform 1007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5" name="Freeform 1008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6" name="Freeform 1009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7" name="Line 1010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992" name="Group 1011"/>
            <p:cNvGrpSpPr>
              <a:grpSpLocks/>
            </p:cNvGrpSpPr>
            <p:nvPr/>
          </p:nvGrpSpPr>
          <p:grpSpPr bwMode="auto">
            <a:xfrm>
              <a:off x="1423988" y="3651250"/>
              <a:ext cx="561975" cy="493713"/>
              <a:chOff x="535" y="1410"/>
              <a:chExt cx="354" cy="311"/>
            </a:xfrm>
          </p:grpSpPr>
          <p:grpSp>
            <p:nvGrpSpPr>
              <p:cNvPr id="993" name="Group 1012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1012" name="Group 1013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1073" name="Freeform 1014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4" name="Freeform 1015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5" name="Freeform 1016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6" name="Freeform 1017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7" name="Freeform 1018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8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3" name="Group 1020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1067" name="Freeform 1021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8" name="Freeform 1022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9" name="Freeform 1023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0" name="Freeform 1024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1" name="Freeform 1025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2" name="Line 1026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4" name="Group 1027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1061" name="Freeform 1028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2" name="Freeform 1029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3" name="Freeform 1030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4" name="Freeform 1031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5" name="Freeform 1032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6" name="Line 1033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15" name="Group 1034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1016" name="Group 1035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1052" name="Freeform 1036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6" y="8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3" name="Freeform 1037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4" name="Freeform 1038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5" name="Freeform 1039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6" name="Freeform 1040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7" name="Line 1041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7" name="Group 1042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1046" name="Freeform 1043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7" name="Freeform 1044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8" name="Freeform 1045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9" name="Freeform 1046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0" name="Freeform 1047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1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8" name="Group 1049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1040" name="Freeform 1050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1" name="Freeform 1051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2" name="Freeform 1052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3" name="Freeform 1053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4" name="Freeform 1054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5" name="Line 1055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7" name="Group 1056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1038" name="Group 1057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1031" name="Freeform 1058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2" name="Freeform 1059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9" y="3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3" name="Freeform 1060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4" name="Freeform 1061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5" name="Freeform 1062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6" name="Line 1063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9" name="Group 1064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1025" name="Freeform 1065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6" name="Freeform 1066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7" name="Freeform 1067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8" name="Freeform 1068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9" name="Freeform 1069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0" name="Line 1070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58" name="Group 1071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1019" name="Freeform 1072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0" name="Freeform 1073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1" name="Freeform 1074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2" name="Freeform 1075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3" name="Freeform 1076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4" name="Line 1077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79" name="Text Box 1079"/>
            <p:cNvSpPr txBox="1">
              <a:spLocks noChangeArrowheads="1"/>
            </p:cNvSpPr>
            <p:nvPr/>
          </p:nvSpPr>
          <p:spPr bwMode="auto">
            <a:xfrm>
              <a:off x="682625" y="6008688"/>
              <a:ext cx="2770188" cy="577850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8080"/>
                  </a:solidFill>
                </a:rPr>
                <a:t>Global Address Space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NL_Presentation">
  <a:themeElements>
    <a:clrScheme name="PNNL_Presentation_Template 11">
      <a:dk1>
        <a:srgbClr val="000000"/>
      </a:dk1>
      <a:lt1>
        <a:srgbClr val="FFFFFF"/>
      </a:lt1>
      <a:dk2>
        <a:srgbClr val="CB7023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39113</TotalTime>
  <Words>1025</Words>
  <Application>Microsoft Macintosh PowerPoint</Application>
  <PresentationFormat>On-screen Show (4:3)</PresentationFormat>
  <Paragraphs>232</Paragraphs>
  <Slides>21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PNNL_Presentation</vt:lpstr>
      <vt:lpstr>Dynamic Time Variant Connection Management for PGAS Models on InfiniBand</vt:lpstr>
      <vt:lpstr>Outline</vt:lpstr>
      <vt:lpstr>Introduction</vt:lpstr>
      <vt:lpstr>InfiniBand Connection Management</vt:lpstr>
      <vt:lpstr>Use Cases for PGAS Models</vt:lpstr>
      <vt:lpstr>Problem Statement</vt:lpstr>
      <vt:lpstr>Outline</vt:lpstr>
      <vt:lpstr>InfiniBand Transport Semantics</vt:lpstr>
      <vt:lpstr>Global Arrays</vt:lpstr>
      <vt:lpstr>Aggregate Remote Memory Copy Interface</vt:lpstr>
      <vt:lpstr>Outline</vt:lpstr>
      <vt:lpstr>Connection Structure in ARMCI</vt:lpstr>
      <vt:lpstr>Connection Cache Management</vt:lpstr>
      <vt:lpstr>Overlap Disconnection Protocol</vt:lpstr>
      <vt:lpstr>Outline</vt:lpstr>
      <vt:lpstr>Performance Evaluation</vt:lpstr>
      <vt:lpstr>Performance Evaluation with NWChem</vt:lpstr>
      <vt:lpstr>Performance Evaluation :NWChem (Contd)</vt:lpstr>
      <vt:lpstr>Performance Evaluation :STOMP</vt:lpstr>
      <vt:lpstr>Conclusions and Future Work</vt:lpstr>
      <vt:lpstr>Questions</vt:lpstr>
    </vt:vector>
  </TitlesOfParts>
  <Company>Pacific Northwest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staff</dc:creator>
  <cp:lastModifiedBy>Abhinav Vishnu</cp:lastModifiedBy>
  <cp:revision>1636</cp:revision>
  <dcterms:created xsi:type="dcterms:W3CDTF">2011-05-25T18:11:07Z</dcterms:created>
  <dcterms:modified xsi:type="dcterms:W3CDTF">2011-05-25T18:12:18Z</dcterms:modified>
</cp:coreProperties>
</file>