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320" r:id="rId4"/>
    <p:sldId id="324" r:id="rId5"/>
    <p:sldId id="321" r:id="rId6"/>
    <p:sldId id="314" r:id="rId7"/>
    <p:sldId id="306" r:id="rId8"/>
    <p:sldId id="328" r:id="rId9"/>
    <p:sldId id="302" r:id="rId10"/>
    <p:sldId id="322" r:id="rId11"/>
    <p:sldId id="257" r:id="rId12"/>
    <p:sldId id="303" r:id="rId13"/>
    <p:sldId id="281" r:id="rId14"/>
    <p:sldId id="308" r:id="rId15"/>
    <p:sldId id="315" r:id="rId16"/>
    <p:sldId id="309" r:id="rId17"/>
    <p:sldId id="326" r:id="rId18"/>
    <p:sldId id="310" r:id="rId19"/>
    <p:sldId id="269" r:id="rId20"/>
    <p:sldId id="316" r:id="rId21"/>
    <p:sldId id="327" r:id="rId22"/>
    <p:sldId id="311" r:id="rId23"/>
    <p:sldId id="294" r:id="rId24"/>
    <p:sldId id="293" r:id="rId25"/>
    <p:sldId id="317" r:id="rId26"/>
    <p:sldId id="325" r:id="rId27"/>
    <p:sldId id="323" r:id="rId28"/>
    <p:sldId id="292" r:id="rId29"/>
    <p:sldId id="295" r:id="rId30"/>
    <p:sldId id="312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000"/>
    <a:srgbClr val="800080"/>
    <a:srgbClr val="3333CC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8" autoAdjust="0"/>
    <p:restoredTop sz="90929"/>
  </p:normalViewPr>
  <p:slideViewPr>
    <p:cSldViewPr>
      <p:cViewPr varScale="1">
        <p:scale>
          <a:sx n="151" d="100"/>
          <a:sy n="151" d="100"/>
        </p:scale>
        <p:origin x="-18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4571C7DB-6997-42B1-8EAF-87CFC2536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9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165A581-A33D-4F84-8797-78D209C2E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6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47A82-DD16-454D-AF2C-3573D805AA5F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948B1-D05E-40D0-8A7D-E50819C201B2}" type="slidenum">
              <a:rPr lang="en-US"/>
              <a:pPr/>
              <a:t>19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Similar patterns on all results except for CG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0"/>
            <a:ext cx="20383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59626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85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858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743200" y="6400800"/>
            <a:ext cx="3619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 b="1">
              <a:latin typeface="Arial" charset="0"/>
            </a:endParaRPr>
          </a:p>
          <a:p>
            <a:pPr algn="ctr" eaLnBrk="0" hangingPunct="0"/>
            <a:endParaRPr lang="en-US" sz="1000" b="1"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04800" y="6400800"/>
            <a:ext cx="8382000" cy="0"/>
          </a:xfrm>
          <a:prstGeom prst="line">
            <a:avLst/>
          </a:prstGeom>
          <a:noFill/>
          <a:ln w="57150" cmpd="thickThin">
            <a:solidFill>
              <a:srgbClr val="0054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239000" y="6324600"/>
            <a:ext cx="1524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1800"/>
              <a:t>                    </a:t>
            </a:r>
            <a:fld id="{FBB45E13-6DA9-4445-98EE-C468739F5363}" type="slidenum">
              <a:rPr lang="en-CA" sz="1000" b="1"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CA" sz="1000" b="1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04800" y="457200"/>
            <a:ext cx="8534400" cy="0"/>
          </a:xfrm>
          <a:prstGeom prst="line">
            <a:avLst/>
          </a:prstGeom>
          <a:noFill/>
          <a:ln w="57150" cmpd="thickThin">
            <a:solidFill>
              <a:srgbClr val="0054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pic>
        <p:nvPicPr>
          <p:cNvPr id="5128" name="Picture 11" descr="ql_f_w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733800" y="6464300"/>
            <a:ext cx="571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304800" y="6400800"/>
            <a:ext cx="1524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1000" b="1">
                <a:latin typeface="Arial" charset="0"/>
              </a:rPr>
              <a:t>March 2010</a:t>
            </a:r>
          </a:p>
        </p:txBody>
      </p:sp>
      <p:pic>
        <p:nvPicPr>
          <p:cNvPr id="5130" name="Picture 10" descr="C:\Users\Root\Pictures\argonne_header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6454775"/>
            <a:ext cx="9144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5.xls"/><Relationship Id="rId4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Root\Pictures\argonne_header_logo.jpg"/>
          <p:cNvPicPr>
            <a:picLocks noChangeAspect="1" noChangeArrowheads="1"/>
          </p:cNvPicPr>
          <p:nvPr/>
        </p:nvPicPr>
        <p:blipFill>
          <a:blip r:embed="rId3">
            <a:lum bright="84000" contrast="4000"/>
          </a:blip>
          <a:srcRect/>
          <a:stretch>
            <a:fillRect/>
          </a:stretch>
        </p:blipFill>
        <p:spPr bwMode="auto">
          <a:xfrm>
            <a:off x="4876800" y="4191000"/>
            <a:ext cx="38735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1" descr="ql_f_we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09600" y="3886200"/>
            <a:ext cx="34290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CA" sz="3600" b="1" smtClean="0">
                <a:latin typeface="Arial" charset="0"/>
                <a:cs typeface="Arial" charset="0"/>
              </a:rPr>
              <a:t>A Study of Hardware Assisted IP over InfiniBand and its Impact on Enterprise Data Center Performance</a:t>
            </a:r>
            <a:endParaRPr lang="en-US" sz="3600" smtClean="0"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  <a:noFill/>
        </p:spPr>
        <p:txBody>
          <a:bodyPr wrap="none"/>
          <a:lstStyle/>
          <a:p>
            <a:pPr eaLnBrk="1" hangingPunct="1"/>
            <a:r>
              <a:rPr lang="en-CA" sz="2400" smtClean="0">
                <a:cs typeface="Times New Roman" pitchFamily="18" charset="0"/>
              </a:rPr>
              <a:t>Ryan E. Grant</a:t>
            </a:r>
            <a:r>
              <a:rPr lang="en-CA" sz="2400" baseline="30000" smtClean="0">
                <a:cs typeface="Times New Roman" pitchFamily="18" charset="0"/>
              </a:rPr>
              <a:t>1</a:t>
            </a:r>
            <a:r>
              <a:rPr lang="en-CA" sz="2400" smtClean="0">
                <a:cs typeface="Times New Roman" pitchFamily="18" charset="0"/>
              </a:rPr>
              <a:t>, Pavan Balaji</a:t>
            </a:r>
            <a:r>
              <a:rPr lang="en-CA" sz="2400" baseline="30000" smtClean="0">
                <a:cs typeface="Times New Roman" pitchFamily="18" charset="0"/>
              </a:rPr>
              <a:t>2</a:t>
            </a:r>
            <a:r>
              <a:rPr lang="en-CA" sz="2400" smtClean="0">
                <a:cs typeface="Times New Roman" pitchFamily="18" charset="0"/>
              </a:rPr>
              <a:t>, Ahmad Afsahi</a:t>
            </a:r>
            <a:r>
              <a:rPr lang="en-CA" sz="2400" baseline="30000" smtClean="0">
                <a:cs typeface="Times New Roman" pitchFamily="18" charset="0"/>
              </a:rPr>
              <a:t>1</a:t>
            </a:r>
            <a:endParaRPr lang="en-US" sz="360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CA" sz="2000" i="1" baseline="30000">
                <a:cs typeface="Times New Roman" pitchFamily="18" charset="0"/>
              </a:rPr>
              <a:t>1</a:t>
            </a:r>
            <a:r>
              <a:rPr lang="en-CA" sz="2000" i="1">
                <a:cs typeface="Times New Roman" pitchFamily="18" charset="0"/>
              </a:rPr>
              <a:t>Department of Electrical and Computer Engineering</a:t>
            </a:r>
          </a:p>
          <a:p>
            <a:pPr algn="ctr">
              <a:spcBef>
                <a:spcPct val="20000"/>
              </a:spcBef>
            </a:pPr>
            <a:r>
              <a:rPr lang="en-CA" sz="2000" i="1">
                <a:cs typeface="Times New Roman" pitchFamily="18" charset="0"/>
              </a:rPr>
              <a:t>Queen’s University Kingston, ON, Canada  K7L 3N6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24400" y="4343400"/>
            <a:ext cx="411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baseline="30000">
                <a:ea typeface="SimSun" pitchFamily="2" charset="-122"/>
              </a:rPr>
              <a:t>2</a:t>
            </a:r>
            <a:r>
              <a:rPr lang="en-US" sz="2000" i="1">
                <a:ea typeface="SimSun" pitchFamily="2" charset="-122"/>
              </a:rPr>
              <a:t>Mathematics and Computer Science</a:t>
            </a:r>
          </a:p>
          <a:p>
            <a:pPr algn="ctr">
              <a:spcBef>
                <a:spcPct val="50000"/>
              </a:spcBef>
            </a:pPr>
            <a:r>
              <a:rPr lang="en-US" sz="2000" i="1">
                <a:ea typeface="SimSun" pitchFamily="2" charset="-122"/>
              </a:rPr>
              <a:t>Argonne National Laboratory</a:t>
            </a:r>
          </a:p>
          <a:p>
            <a:pPr algn="ctr">
              <a:spcBef>
                <a:spcPct val="50000"/>
              </a:spcBef>
            </a:pPr>
            <a:r>
              <a:rPr lang="en-US" sz="2000" i="1">
                <a:ea typeface="SimSun" pitchFamily="2" charset="-122"/>
              </a:rPr>
              <a:t>Argonne, IL, USA</a:t>
            </a:r>
            <a:endParaRPr lang="en-CA" sz="20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Background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33CC"/>
                </a:solidFill>
              </a:rPr>
              <a:t>Experimental Framework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33CC"/>
                </a:solidFill>
              </a:rPr>
              <a:t>Experimental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Baseline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Offloading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Data Center Performance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Performance Bottleneck Investigation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Validation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Conclusions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Future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Questions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Framework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/>
          </a:p>
        </p:txBody>
      </p:sp>
      <p:sp>
        <p:nvSpPr>
          <p:cNvPr id="11268" name="Rectangle 71"/>
          <p:cNvSpPr>
            <a:spLocks noChangeArrowheads="1"/>
          </p:cNvSpPr>
          <p:nvPr/>
        </p:nvSpPr>
        <p:spPr bwMode="auto">
          <a:xfrm>
            <a:off x="3175" y="56689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/>
          </a:p>
        </p:txBody>
      </p:sp>
      <p:graphicFrame>
        <p:nvGraphicFramePr>
          <p:cNvPr id="11317" name="Group 53"/>
          <p:cNvGraphicFramePr>
            <a:graphicFrameLocks noGrp="1"/>
          </p:cNvGraphicFramePr>
          <p:nvPr/>
        </p:nvGraphicFramePr>
        <p:xfrm>
          <a:off x="609600" y="2057400"/>
          <a:ext cx="8077200" cy="3170555"/>
        </p:xfrm>
        <a:graphic>
          <a:graphicData uri="http://schemas.openxmlformats.org/drawingml/2006/table">
            <a:tbl>
              <a:tblPr/>
              <a:tblGrid>
                <a:gridCol w="1143000"/>
                <a:gridCol w="1981200"/>
                <a:gridCol w="2057400"/>
                <a:gridCol w="1981200"/>
                <a:gridCol w="914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InfiniBand HCA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OFED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Fedora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Kernel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2.6.27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2.0 Ghz Quad-Core AMD Opteron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ConnectX 4X DDR HCA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Firmware: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2.6.11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Mellanox 24-port MT47396 Infiniscale-III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2" name="Rectangle 231"/>
          <p:cNvSpPr>
            <a:spLocks noChangeArrowheads="1"/>
          </p:cNvSpPr>
          <p:nvPr/>
        </p:nvSpPr>
        <p:spPr bwMode="auto">
          <a:xfrm>
            <a:off x="2528888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1293" name="Text Box 239"/>
          <p:cNvSpPr txBox="1">
            <a:spLocks noChangeArrowheads="1"/>
          </p:cNvSpPr>
          <p:nvPr/>
        </p:nvSpPr>
        <p:spPr bwMode="auto">
          <a:xfrm>
            <a:off x="533400" y="685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CA" sz="1800"/>
          </a:p>
        </p:txBody>
      </p:sp>
      <p:sp>
        <p:nvSpPr>
          <p:cNvPr id="11294" name="Text Box 240"/>
          <p:cNvSpPr txBox="1">
            <a:spLocks noChangeArrowheads="1"/>
          </p:cNvSpPr>
          <p:nvPr/>
        </p:nvSpPr>
        <p:spPr bwMode="auto">
          <a:xfrm>
            <a:off x="609600" y="6858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2400"/>
              <a:t> Network performance data was collected using Netperf-2.4.4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2400"/>
              <a:t> Performance was validated using iperf-2.0.4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 Performance Results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7525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2292" name="Rectangle 407"/>
          <p:cNvSpPr>
            <a:spLocks noChangeArrowheads="1"/>
          </p:cNvSpPr>
          <p:nvPr/>
        </p:nvSpPr>
        <p:spPr bwMode="auto">
          <a:xfrm>
            <a:off x="3386138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2294" name="Rectangle 409"/>
          <p:cNvSpPr>
            <a:spLocks noChangeArrowheads="1"/>
          </p:cNvSpPr>
          <p:nvPr/>
        </p:nvSpPr>
        <p:spPr bwMode="auto">
          <a:xfrm>
            <a:off x="335280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2295" name="Text Box 410"/>
          <p:cNvSpPr txBox="1">
            <a:spLocks noChangeArrowheads="1"/>
          </p:cNvSpPr>
          <p:nvPr/>
        </p:nvSpPr>
        <p:spPr bwMode="auto">
          <a:xfrm>
            <a:off x="228600" y="6096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CA"/>
              <a:t> </a:t>
            </a:r>
            <a:r>
              <a:rPr lang="en-CA" sz="1800"/>
              <a:t> </a:t>
            </a:r>
            <a:r>
              <a:rPr lang="en-CA" sz="2400"/>
              <a:t>As expected Verbs RDMA and SDP (RDMA) show major latency advantages for small messages over IPoIB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043238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043238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038475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228600" y="1524000"/>
          <a:ext cx="8582025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hart" r:id="rId3" imgW="7563228" imgH="4229319" progId="Excel.Chart.8">
                  <p:embed/>
                </p:oleObj>
              </mc:Choice>
              <mc:Fallback>
                <p:oleObj name="Chart" r:id="rId3" imgW="7563228" imgH="4229319" progId="Excel.Char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8582025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 Multi-Stream Performance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CA" smtClean="0">
              <a:cs typeface="Times New Roman" pitchFamily="18" charset="0"/>
            </a:endParaRPr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>
            <a:off x="335280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3318" name="Text Box 71"/>
          <p:cNvSpPr txBox="1">
            <a:spLocks noChangeArrowheads="1"/>
          </p:cNvSpPr>
          <p:nvPr/>
        </p:nvSpPr>
        <p:spPr bwMode="auto">
          <a:xfrm>
            <a:off x="533400" y="6096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CA" sz="2000"/>
              <a:t> The use of multiple streams for IPoIB shows good performance for IPoIB-RC/UD while IPoIB RC/UD and SDP Buffered copy are comparable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043238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228600" y="1371600"/>
          <a:ext cx="8458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Chart" r:id="rId3" imgW="7544045" imgH="4229319" progId="Excel.Chart.8">
                  <p:embed/>
                </p:oleObj>
              </mc:Choice>
              <mc:Fallback>
                <p:oleObj name="Chart" r:id="rId3" imgW="7544045" imgH="4229319" progId="Excel.Char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458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Offloading Performance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IPoIB-UD with offloading provides similar latency to that of IPoIB-RC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352800" y="2620963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28600" y="1524000"/>
          <a:ext cx="8534400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hart" r:id="rId3" imgW="7582141" imgH="4257932" progId="Excel.Chart.8">
                  <p:embed/>
                </p:oleObj>
              </mc:Choice>
              <mc:Fallback>
                <p:oleObj name="Chart" r:id="rId3" imgW="7582141" imgH="4257932" progId="Excel.Char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8534400" cy="473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Offloading Performance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z="2200" smtClean="0"/>
              <a:t>Although IPoIB-UD offloading outperforms non-offloaded IPoIB-UD, the single stream is still outperformed by IPoIB-RC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35280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2895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52400" y="1447800"/>
          <a:ext cx="861060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Chart" r:id="rId3" imgW="7563228" imgH="4229319" progId="Excel.Chart.8">
                  <p:embed/>
                </p:oleObj>
              </mc:Choice>
              <mc:Fallback>
                <p:oleObj name="Chart" r:id="rId3" imgW="7563228" imgH="4229319" progId="Excel.Char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861060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Offloading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With multiple streams, IPoIB-UD-LRO-LSO outperforms IPoIB-RC, and greatly outperforms non offloaded IPoIB-UD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348038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043238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28600" y="1295400"/>
          <a:ext cx="85629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Chart" r:id="rId3" imgW="7572684" imgH="4238767" progId="Excel.Chart.8">
                  <p:embed/>
                </p:oleObj>
              </mc:Choice>
              <mc:Fallback>
                <p:oleObj name="Chart" r:id="rId3" imgW="7572684" imgH="4238767" progId="Excel.Char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56297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Offloading Performance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Offloaded IPoIB-UD provides a 85.1% improvement in bandwidth over non-offloaded IPoIB-UD</a:t>
            </a:r>
          </a:p>
          <a:p>
            <a:r>
              <a:rPr lang="en-CA" smtClean="0"/>
              <a:t>Offloaded IPoIB-UD outperforms Multi-stream IPoIB-RC by 7.1%, and provides similar latency</a:t>
            </a:r>
          </a:p>
          <a:p>
            <a:r>
              <a:rPr lang="en-CA" smtClean="0"/>
              <a:t>Offloaded IPoIB-UD provides bandwidth only 6.5% less than that of SDP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Center Performance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2004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200400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2004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3343275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771900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9" name="Picture 11" descr="C:\Users\Root\Pictures\IPoIB-Offload\datacenter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3976688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Center Performance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2004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9718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6096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Data center throughput shows IPoIB-UD-LRO-LSO to maintain the highest level of throughput, while SDP is unexpectedly the worst performer of the group</a:t>
            </a: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28600" y="1371600"/>
          <a:ext cx="845820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Chart" r:id="rId4" imgW="6715394" imgH="4134033" progId="Excel.Chart.8">
                  <p:embed/>
                </p:oleObj>
              </mc:Choice>
              <mc:Fallback>
                <p:oleObj name="Chart" r:id="rId4" imgW="6715394" imgH="4134033" progId="Excel.Chart.8">
                  <p:embed/>
                  <p:pic>
                    <p:nvPicPr>
                      <p:cNvPr id="0" name="Picture 8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458200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Motivation</a:t>
            </a:r>
          </a:p>
          <a:p>
            <a:pPr eaLnBrk="1" hangingPunct="1"/>
            <a:r>
              <a:rPr lang="en-US" sz="2400" smtClean="0"/>
              <a:t>Background Information</a:t>
            </a:r>
          </a:p>
          <a:p>
            <a:pPr eaLnBrk="1" hangingPunct="1"/>
            <a:r>
              <a:rPr lang="en-US" sz="2400" smtClean="0"/>
              <a:t>Experimental Framework</a:t>
            </a:r>
          </a:p>
          <a:p>
            <a:pPr eaLnBrk="1" hangingPunct="1"/>
            <a:r>
              <a:rPr lang="en-US" sz="2400" smtClean="0"/>
              <a:t>Experimental Results</a:t>
            </a:r>
          </a:p>
          <a:p>
            <a:pPr lvl="1" eaLnBrk="1" hangingPunct="1"/>
            <a:r>
              <a:rPr lang="en-US" sz="2400" smtClean="0"/>
              <a:t>Baseline Performance</a:t>
            </a:r>
          </a:p>
          <a:p>
            <a:pPr lvl="1" eaLnBrk="1" hangingPunct="1"/>
            <a:r>
              <a:rPr lang="en-US" sz="2400" smtClean="0"/>
              <a:t>Offloading Performance</a:t>
            </a:r>
          </a:p>
          <a:p>
            <a:pPr lvl="1" eaLnBrk="1" hangingPunct="1"/>
            <a:r>
              <a:rPr lang="en-US" sz="2400" smtClean="0"/>
              <a:t>Data Center Performance Results</a:t>
            </a:r>
          </a:p>
          <a:p>
            <a:pPr lvl="1" eaLnBrk="1" hangingPunct="1"/>
            <a:r>
              <a:rPr lang="en-US" sz="2400" smtClean="0"/>
              <a:t>Performance Bottleneck Investigation</a:t>
            </a:r>
          </a:p>
          <a:p>
            <a:pPr lvl="1" eaLnBrk="1" hangingPunct="1"/>
            <a:r>
              <a:rPr lang="en-US" sz="2400" smtClean="0"/>
              <a:t>Validation</a:t>
            </a:r>
            <a:endParaRPr lang="en-US" sz="2000" smtClean="0"/>
          </a:p>
          <a:p>
            <a:pPr eaLnBrk="1" hangingPunct="1"/>
            <a:r>
              <a:rPr lang="en-US" sz="2400" smtClean="0"/>
              <a:t>Conclusions</a:t>
            </a:r>
          </a:p>
          <a:p>
            <a:pPr lvl="1" eaLnBrk="1" hangingPunct="1"/>
            <a:r>
              <a:rPr lang="en-US" sz="2000" smtClean="0"/>
              <a:t>Future Work</a:t>
            </a:r>
          </a:p>
          <a:p>
            <a:pPr eaLnBrk="1" hangingPunct="1"/>
            <a:r>
              <a:rPr lang="en-US" sz="2400" smtClean="0"/>
              <a:t>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Data Center 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b="1" smtClean="0"/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sz="2400" smtClean="0"/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	</a:t>
            </a:r>
            <a:endParaRPr lang="en-CA" sz="2000" smtClean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0515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0" name="Picture 4" descr="IPoIB-UD-LROLSO-resp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4191000" cy="2209800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0515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2" name="Picture 6" descr="IPoIB-UD-noLROnoLSO-resp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4114800" cy="2343150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100388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4" name="Picture 8" descr="IPoIB-RC-resp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914400"/>
            <a:ext cx="4086225" cy="2228850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055938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6" name="Picture 10" descr="SDPConnResp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33800"/>
            <a:ext cx="4162425" cy="2362200"/>
          </a:xfrm>
          <a:prstGeom prst="rect">
            <a:avLst/>
          </a:prstGeom>
          <a:noFill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62000" y="5334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IPoIB-UD-LRO-LSO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105400" y="533400"/>
            <a:ext cx="304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IPoIB-RC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62000" y="32766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IPoIB-UD-noLRO-noLSO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800600" y="32766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SDP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Data Center Performance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mtClean="0"/>
              <a:t>IPoIB-UD-LRO-LSO provides the highest sustained bandwidth of all of the protocols, beating non-offloaded IPoIB-UD by 15.4% and IPoIB-RC by 5.8% and SDP by 29.1%</a:t>
            </a:r>
          </a:p>
          <a:p>
            <a:pPr>
              <a:lnSpc>
                <a:spcPct val="90000"/>
              </a:lnSpc>
            </a:pPr>
            <a:endParaRPr lang="en-CA" smtClean="0"/>
          </a:p>
          <a:p>
            <a:pPr>
              <a:lnSpc>
                <a:spcPct val="90000"/>
              </a:lnSpc>
            </a:pPr>
            <a:r>
              <a:rPr lang="en-CA" smtClean="0"/>
              <a:t>IPoIB-UD-LRO-LSO provides similar response time to its nearest competitor, IPoIB-RC</a:t>
            </a:r>
          </a:p>
          <a:p>
            <a:pPr>
              <a:lnSpc>
                <a:spcPct val="90000"/>
              </a:lnSpc>
            </a:pPr>
            <a:endParaRPr lang="en-CA" smtClean="0"/>
          </a:p>
          <a:p>
            <a:pPr>
              <a:lnSpc>
                <a:spcPct val="90000"/>
              </a:lnSpc>
            </a:pPr>
            <a:r>
              <a:rPr lang="en-CA" smtClean="0"/>
              <a:t>All of the IPoIB configurations provide higher bandwidth than SDP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 Bottleneck Investigation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SDP shows poor throughput and latency, much worse than would be initially expected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Given the excellent performance of SDP at the micro-benchmarks level, several tests were conducted to determine the cause of SDP’s poor performance in the data center test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was determined that the large number of simultaneous connections were causing poor performance with SDP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number of connections used by the SDP data center were reduced while increasing the activity level of each connection to confirm this analysis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395663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938463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 Investigation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390775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resulting performance of SDP (with 50 connections) is increased greatly to a level that is more inline with expectations 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35280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648200" y="5867400"/>
            <a:ext cx="17938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endParaRPr lang="en-CA" sz="2100" b="1">
              <a:latin typeface="Arial" charset="0"/>
            </a:endParaRPr>
          </a:p>
        </p:txBody>
      </p:sp>
      <p:pic>
        <p:nvPicPr>
          <p:cNvPr id="21513" name="Picture 1033" descr="C:\Users\Root\Pictures\IPoIB-Offload\SDP-50connections-wip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096000" cy="497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 Investigation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390775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381000" y="6096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sz="20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0040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00388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00388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105400" y="8382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SDP delay</a:t>
            </a:r>
            <a:r>
              <a:rPr lang="en-CA" sz="1400"/>
              <a:t> </a:t>
            </a:r>
            <a:r>
              <a:rPr lang="en-CA" sz="2000"/>
              <a:t>- with many connections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57200" y="8382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SDP delay - with fewer connections</a:t>
            </a:r>
          </a:p>
        </p:txBody>
      </p:sp>
      <p:pic>
        <p:nvPicPr>
          <p:cNvPr id="1039" name="Picture 15" descr="C:\Users\Root\Pictures\IPoIB-Offload\SDP-50connections-resp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10100" cy="2514600"/>
          </a:xfrm>
          <a:prstGeom prst="rect">
            <a:avLst/>
          </a:prstGeom>
          <a:noFill/>
        </p:spPr>
      </p:pic>
      <p:pic>
        <p:nvPicPr>
          <p:cNvPr id="1040" name="Picture 16" descr="C:\Users\Root\Pictures\IPoIB-Offload\SDP-50connections-resp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648200" cy="2552700"/>
          </a:xfrm>
          <a:prstGeom prst="rect">
            <a:avLst/>
          </a:prstGeom>
          <a:noFill/>
        </p:spPr>
      </p:pic>
      <p:pic>
        <p:nvPicPr>
          <p:cNvPr id="1043" name="Picture 19" descr="C:\Users\Root\Pictures\SDPConnResp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0"/>
            <a:ext cx="4240213" cy="2514600"/>
          </a:xfrm>
          <a:prstGeom prst="rect">
            <a:avLst/>
          </a:prstGeom>
          <a:noFill/>
        </p:spPr>
      </p:pic>
      <p:pic>
        <p:nvPicPr>
          <p:cNvPr id="1044" name="Picture 20" descr="C:\Users\Root\Pictures\SDPConnResp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95400"/>
            <a:ext cx="4291013" cy="244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Performance Validation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z="2000" smtClean="0"/>
              <a:t>IPoIB and SDP show similar performance results on SPECWeb as were seen using the TPC-W benchmarks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43225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24800" cy="281940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943225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38600"/>
            <a:ext cx="7924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Performance Validation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400" smtClean="0"/>
              <a:t>SPECWeb response time results show IPoIB-UD-LRO-LSO to have the overall lowest response times</a:t>
            </a:r>
          </a:p>
        </p:txBody>
      </p:sp>
      <p:graphicFrame>
        <p:nvGraphicFramePr>
          <p:cNvPr id="51200" name="Object 0"/>
          <p:cNvGraphicFramePr>
            <a:graphicFrameLocks noChangeAspect="1"/>
          </p:cNvGraphicFramePr>
          <p:nvPr/>
        </p:nvGraphicFramePr>
        <p:xfrm>
          <a:off x="228600" y="1447800"/>
          <a:ext cx="8686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Chart" r:id="rId3" imgW="5572521" imgH="3162542" progId="Excel.Chart.8">
                  <p:embed/>
                </p:oleObj>
              </mc:Choice>
              <mc:Fallback>
                <p:oleObj name="Chart" r:id="rId3" imgW="5572521" imgH="3162542" progId="Excel.Chart.8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686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Background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Experimental Framework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Experimental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Baseline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Offloading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Data Center Performance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Performance Bottleneck Investigation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Validation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33CC"/>
                </a:solidFill>
              </a:rPr>
              <a:t>Conclusions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Future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Questions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Micro-benchmarks have shown a 85.1% improvement in bandwidth of offloaded IB-UD over the non-offloaded case and a 26.2% maximum reduction in latency</a:t>
            </a:r>
          </a:p>
          <a:p>
            <a:pPr eaLnBrk="1" hangingPunct="1"/>
            <a:r>
              <a:rPr lang="en-US" sz="2400" smtClean="0"/>
              <a:t>Offloaded IPoIB-UD shows a 15.4% improvement in throughput over non offloaded IPoIB-UD</a:t>
            </a:r>
          </a:p>
          <a:p>
            <a:pPr eaLnBrk="1" hangingPunct="1"/>
            <a:r>
              <a:rPr lang="en-US" sz="2400" smtClean="0"/>
              <a:t>IPoIB-UD-LRO-LSO has a 29.1% higher throughput than SDP in our data center testing</a:t>
            </a:r>
          </a:p>
          <a:p>
            <a:pPr eaLnBrk="1" hangingPunct="1"/>
            <a:r>
              <a:rPr lang="en-US" sz="2400" smtClean="0"/>
              <a:t>The benefits of using IPoIB-RC are minimal over those of IPoIB-UD when utilizing offloading capabilities</a:t>
            </a:r>
          </a:p>
          <a:p>
            <a:pPr eaLnBrk="1" hangingPunct="1"/>
            <a:r>
              <a:rPr lang="en-US" sz="2400" smtClean="0"/>
              <a:t>Therefore, for future networks such as CEE the inclusion of a reliable connection mode is most likely unnecessary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Work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10515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7432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>
              <a:spcBef>
                <a:spcPct val="50000"/>
              </a:spcBef>
              <a:buFontTx/>
              <a:buChar char="•"/>
            </a:pPr>
            <a:endParaRPr lang="en-CA" sz="2800"/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685800" y="6858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Resolving the issues holding back SDP performance when using large numbers of connections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Utilizing Quality of Service to further enhance enterprise data center performance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Combining IPoIB-UD, QoS and Virtual Protocol Interconnect to improve overall data center performance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Motivation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smtClean="0"/>
              <a:t>Sockets-based protocols are used extensively in enterprise data centers</a:t>
            </a:r>
          </a:p>
          <a:p>
            <a:r>
              <a:rPr lang="en-CA" sz="2800" smtClean="0"/>
              <a:t>IPoIB provides a high performance socket interface that does not rely on upper layer protocol support (such as TCP)</a:t>
            </a:r>
          </a:p>
          <a:p>
            <a:r>
              <a:rPr lang="en-CA" sz="2800" smtClean="0"/>
              <a:t>Future convergence of networking fabrics, will use elements of InfiniBand and Ethernet</a:t>
            </a:r>
          </a:p>
          <a:p>
            <a:r>
              <a:rPr lang="en-CA" sz="2800" smtClean="0"/>
              <a:t>Behaviour and performance of such systems is important to study in order to guide the development and installation of advanced networking technologies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Thank You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Questions?</a:t>
            </a:r>
          </a:p>
        </p:txBody>
      </p:sp>
      <p:pic>
        <p:nvPicPr>
          <p:cNvPr id="24580" name="Picture 11" descr="ql_f_w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04800" y="3429000"/>
            <a:ext cx="39624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pic>
        <p:nvPicPr>
          <p:cNvPr id="24581" name="Picture 5" descr="C:\Users\Root\Pictures\argonne_header_logo.jpg"/>
          <p:cNvPicPr>
            <a:picLocks noChangeAspect="1" noChangeArrowheads="1"/>
          </p:cNvPicPr>
          <p:nvPr/>
        </p:nvPicPr>
        <p:blipFill>
          <a:blip r:embed="rId3">
            <a:lum bright="84000" contrast="4000"/>
          </a:blip>
          <a:srcRect/>
          <a:stretch>
            <a:fillRect/>
          </a:stretch>
        </p:blipFill>
        <p:spPr bwMode="auto">
          <a:xfrm>
            <a:off x="4953000" y="4343400"/>
            <a:ext cx="38735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Motivation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Why is UD/RC offloading important?</a:t>
            </a:r>
          </a:p>
          <a:p>
            <a:pPr lvl="1"/>
            <a:endParaRPr lang="en-CA" smtClean="0"/>
          </a:p>
          <a:p>
            <a:pPr lvl="1"/>
            <a:r>
              <a:rPr lang="en-CA" smtClean="0"/>
              <a:t>Its new to IPoIB (UD offloading)</a:t>
            </a:r>
          </a:p>
          <a:p>
            <a:pPr lvl="1"/>
            <a:endParaRPr lang="en-CA" smtClean="0"/>
          </a:p>
          <a:p>
            <a:pPr lvl="1"/>
            <a:r>
              <a:rPr lang="en-CA" smtClean="0"/>
              <a:t>It narrows the performance gap between IPoIB-UD and Sockets Direct Protocol (SDP)</a:t>
            </a:r>
          </a:p>
          <a:p>
            <a:pPr lvl="1"/>
            <a:endParaRPr lang="en-CA" smtClean="0"/>
          </a:p>
          <a:p>
            <a:pPr lvl="1"/>
            <a:r>
              <a:rPr lang="en-CA" smtClean="0"/>
              <a:t>UD offloading allows us to effectively use software that does not utilize TCP (TCP is required for SDP)</a:t>
            </a:r>
          </a:p>
          <a:p>
            <a:pPr lvl="1"/>
            <a:endParaRPr lang="en-CA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33CC"/>
                </a:solidFill>
              </a:rPr>
              <a:t>Background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Experimental Framework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Experimental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Baseline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Offloading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Data Center Performance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Performance Bottleneck Investigation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Validation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Conclusions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Future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Questions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Background Information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InfiniBand</a:t>
            </a:r>
          </a:p>
          <a:p>
            <a:pPr lvl="1" eaLnBrk="1" hangingPunct="1"/>
            <a:r>
              <a:rPr lang="en-CA" smtClean="0"/>
              <a:t>Queue Pair Operation, supporting RDMA and send/receive modes</a:t>
            </a:r>
          </a:p>
          <a:p>
            <a:pPr lvl="1" eaLnBrk="1" hangingPunct="1"/>
            <a:endParaRPr lang="en-CA" smtClean="0"/>
          </a:p>
          <a:p>
            <a:pPr lvl="1" eaLnBrk="1" hangingPunct="1"/>
            <a:r>
              <a:rPr lang="en-CA" smtClean="0"/>
              <a:t>Mellanox ConnectX host channel adapters support 4x InfiniBand operation</a:t>
            </a:r>
          </a:p>
          <a:p>
            <a:pPr lvl="2" eaLnBrk="1" hangingPunct="1"/>
            <a:r>
              <a:rPr lang="en-CA" smtClean="0"/>
              <a:t>Bandwidth of 40 Gigabit/s (32 Gigabits/s data)</a:t>
            </a:r>
          </a:p>
          <a:p>
            <a:pPr lvl="2" eaLnBrk="1" hangingPunct="1"/>
            <a:endParaRPr lang="en-CA" smtClean="0"/>
          </a:p>
          <a:p>
            <a:pPr lvl="1" algn="just" eaLnBrk="1" hangingPunct="1"/>
            <a:r>
              <a:rPr lang="en-US" sz="2400" smtClean="0"/>
              <a:t>The OpenFabrics Enterprise Software Distribution (OFED-1.4) (InfiniBand drivers) supports both SDP and IPoIB protocols</a:t>
            </a:r>
          </a:p>
          <a:p>
            <a:pPr lvl="1" eaLnBrk="1" hangingPunct="1"/>
            <a:endParaRPr lang="en-CA" smtClean="0"/>
          </a:p>
          <a:p>
            <a:pPr lvl="1" eaLnBrk="1" hangingPunct="1">
              <a:buFontTx/>
              <a:buNone/>
            </a:pPr>
            <a:endParaRPr lang="en-CA" smtClean="0">
              <a:solidFill>
                <a:srgbClr val="3333CC"/>
              </a:solidFill>
            </a:endParaRPr>
          </a:p>
          <a:p>
            <a:pPr lvl="1" eaLnBrk="1" hangingPunct="1"/>
            <a:endParaRPr lang="en-CA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Information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Socket-based protocols provide IP functionality, using IP over IB (IPoIB)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smtClean="0"/>
              <a:t>IPoIB provides Large receive offload (LRO) and Large send offload (LSO)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smtClean="0"/>
              <a:t>Large receive offload aggregates incoming packets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400" smtClean="0"/>
              <a:t>Large send offload segments large messages into appropriate packet sizes in hardware</a:t>
            </a:r>
          </a:p>
          <a:p>
            <a:pPr algn="just" eaLnBrk="1" hangingPunct="1">
              <a:lnSpc>
                <a:spcPct val="90000"/>
              </a:lnSpc>
            </a:pPr>
            <a:r>
              <a:rPr lang="en-CA" sz="2800" smtClean="0"/>
              <a:t>Sockets Direct Protocol (SDP) provides RDMA capabilities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CA" sz="2400" smtClean="0"/>
              <a:t>Bypasses the operating system’s TCP/IP stack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400" smtClean="0"/>
              <a:t>Utilizes hardware flow control, offloaded network and transport stack in addition to RDMA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400" smtClean="0"/>
              <a:t>Operates in buffered-copy and zero-copy modes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400" smtClean="0"/>
          </a:p>
          <a:p>
            <a:pPr algn="just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Background Information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19425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0179" name="Picture 3"/>
          <p:cNvPicPr>
            <a:picLocks noChangeArrowheads="1"/>
          </p:cNvPicPr>
          <p:nvPr/>
        </p:nvPicPr>
        <p:blipFill>
          <a:blip r:embed="rId2"/>
          <a:srcRect r="5878"/>
          <a:stretch>
            <a:fillRect/>
          </a:stretch>
        </p:blipFill>
        <p:spPr bwMode="auto">
          <a:xfrm>
            <a:off x="990600" y="609600"/>
            <a:ext cx="7162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Information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InfiniBand operates in several modes:</a:t>
            </a:r>
          </a:p>
          <a:p>
            <a:pPr lvl="1" eaLnBrk="1" hangingPunct="1"/>
            <a:r>
              <a:rPr lang="en-US" sz="2400" smtClean="0"/>
              <a:t>Reliable Connection (RC):  Keeps traditional connections while offering low level reliability and in order delivery</a:t>
            </a:r>
          </a:p>
          <a:p>
            <a:pPr lvl="1" eaLnBrk="1" hangingPunct="1"/>
            <a:r>
              <a:rPr lang="en-US" sz="2400" smtClean="0"/>
              <a:t>Unreliable Datagram (UD):  non-connection based datagram transmission, with no reliability</a:t>
            </a:r>
          </a:p>
          <a:p>
            <a:pPr eaLnBrk="1" hangingPunct="1"/>
            <a:r>
              <a:rPr lang="en-US" sz="2800" smtClean="0"/>
              <a:t>IB is capable of RDMA, which is utilized for socket interfaces through the SDP API which replaces TCP programming semantics</a:t>
            </a:r>
          </a:p>
          <a:p>
            <a:pPr eaLnBrk="1" hangingPunct="1"/>
            <a:r>
              <a:rPr lang="en-US" sz="2800" smtClean="0"/>
              <a:t>Additional IB modes: unreliable connection and reliable datagram, do not currently have hardware offloading implementations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13354</TotalTime>
  <Words>1187</Words>
  <Application>Microsoft Macintosh PowerPoint</Application>
  <PresentationFormat>On-screen Show (4:3)</PresentationFormat>
  <Paragraphs>180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Chart</vt:lpstr>
      <vt:lpstr>A Study of Hardware Assisted IP over InfiniBand and its Impact on Enterprise Data Center Performance</vt:lpstr>
      <vt:lpstr>Introduction</vt:lpstr>
      <vt:lpstr>Motivation</vt:lpstr>
      <vt:lpstr>Motivation</vt:lpstr>
      <vt:lpstr>Outline</vt:lpstr>
      <vt:lpstr>Background Information</vt:lpstr>
      <vt:lpstr>Background Information</vt:lpstr>
      <vt:lpstr>Background Information</vt:lpstr>
      <vt:lpstr>Background Information</vt:lpstr>
      <vt:lpstr>Outline</vt:lpstr>
      <vt:lpstr>Experimental Framework</vt:lpstr>
      <vt:lpstr>Baseline Performance Results</vt:lpstr>
      <vt:lpstr>Baseline Multi-Stream Performance</vt:lpstr>
      <vt:lpstr>Offloading Performance</vt:lpstr>
      <vt:lpstr>Offloading Performance</vt:lpstr>
      <vt:lpstr>Offloading Performance</vt:lpstr>
      <vt:lpstr>Offloading Performance</vt:lpstr>
      <vt:lpstr>Data Center Performance</vt:lpstr>
      <vt:lpstr>Data Center Performance</vt:lpstr>
      <vt:lpstr>Data Center Performance</vt:lpstr>
      <vt:lpstr>Data Center Performance</vt:lpstr>
      <vt:lpstr>Performance Bottleneck Investigation</vt:lpstr>
      <vt:lpstr>Performance Investigation</vt:lpstr>
      <vt:lpstr>Performance Investigation</vt:lpstr>
      <vt:lpstr>Performance Validation</vt:lpstr>
      <vt:lpstr>Performance Validation</vt:lpstr>
      <vt:lpstr>Outline</vt:lpstr>
      <vt:lpstr>Conclusions</vt:lpstr>
      <vt:lpstr>Future Work</vt:lpstr>
      <vt:lpstr>Questions?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Multithreaded Scientific Workloads on Simultaneous Multithreading Intel Processors </dc:title>
  <dc:creator>..</dc:creator>
  <cp:lastModifiedBy>Pavan Balaji</cp:lastModifiedBy>
  <cp:revision>87</cp:revision>
  <dcterms:created xsi:type="dcterms:W3CDTF">2005-10-05T12:17:12Z</dcterms:created>
  <dcterms:modified xsi:type="dcterms:W3CDTF">2014-07-27T04:05:20Z</dcterms:modified>
</cp:coreProperties>
</file>