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8" r:id="rId1"/>
  </p:sldMasterIdLst>
  <p:notesMasterIdLst>
    <p:notesMasterId r:id="rId33"/>
  </p:notesMasterIdLst>
  <p:handoutMasterIdLst>
    <p:handoutMasterId r:id="rId34"/>
  </p:handoutMasterIdLst>
  <p:sldIdLst>
    <p:sldId id="256" r:id="rId2"/>
    <p:sldId id="367" r:id="rId3"/>
    <p:sldId id="368" r:id="rId4"/>
    <p:sldId id="370" r:id="rId5"/>
    <p:sldId id="371" r:id="rId6"/>
    <p:sldId id="372" r:id="rId7"/>
    <p:sldId id="373" r:id="rId8"/>
    <p:sldId id="374" r:id="rId9"/>
    <p:sldId id="375" r:id="rId10"/>
    <p:sldId id="376" r:id="rId11"/>
    <p:sldId id="377" r:id="rId12"/>
    <p:sldId id="378" r:id="rId13"/>
    <p:sldId id="399" r:id="rId14"/>
    <p:sldId id="379" r:id="rId15"/>
    <p:sldId id="381" r:id="rId16"/>
    <p:sldId id="382" r:id="rId17"/>
    <p:sldId id="383" r:id="rId18"/>
    <p:sldId id="384" r:id="rId19"/>
    <p:sldId id="385" r:id="rId20"/>
    <p:sldId id="398" r:id="rId21"/>
    <p:sldId id="386" r:id="rId22"/>
    <p:sldId id="387" r:id="rId23"/>
    <p:sldId id="389" r:id="rId24"/>
    <p:sldId id="390" r:id="rId25"/>
    <p:sldId id="391" r:id="rId26"/>
    <p:sldId id="392" r:id="rId27"/>
    <p:sldId id="393" r:id="rId28"/>
    <p:sldId id="394" r:id="rId29"/>
    <p:sldId id="395" r:id="rId30"/>
    <p:sldId id="396" r:id="rId31"/>
    <p:sldId id="397" r:id="rId32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19B8"/>
    <a:srgbClr val="FF6600"/>
    <a:srgbClr val="009999"/>
    <a:srgbClr val="FF0000"/>
    <a:srgbClr val="808080"/>
    <a:srgbClr val="969696"/>
    <a:srgbClr val="66FF66"/>
    <a:srgbClr val="65D54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85119" autoAdjust="0"/>
  </p:normalViewPr>
  <p:slideViewPr>
    <p:cSldViewPr>
      <p:cViewPr varScale="1">
        <p:scale>
          <a:sx n="96" d="100"/>
          <a:sy n="96" d="100"/>
        </p:scale>
        <p:origin x="-17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17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Message Size:</a:t>
            </a:r>
            <a:r>
              <a:rPr lang="en-US" baseline="0" dirty="0" smtClean="0"/>
              <a:t> 1MB</a:t>
            </a:r>
            <a:endParaRPr lang="en-US" dirty="0"/>
          </a:p>
        </c:rich>
      </c:tx>
      <c:layout>
        <c:manualLayout>
          <c:xMode val="edge"/>
          <c:yMode val="edge"/>
          <c:x val="0.32955517516832206"/>
          <c:y val="1.2588298498139345E-2"/>
        </c:manualLayout>
      </c:layout>
      <c:overlay val="1"/>
    </c:title>
    <c:plotArea>
      <c:layout>
        <c:manualLayout>
          <c:layoutTarget val="inner"/>
          <c:xMode val="edge"/>
          <c:yMode val="edge"/>
          <c:x val="0.17490402830081023"/>
          <c:y val="7.4871085549702759E-2"/>
          <c:w val="0.79914709574346687"/>
          <c:h val="0.78292069574766465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ProOnE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Sheet1!$A$2:$A$10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0.19124100000000052</c:v>
                </c:pt>
                <c:pt idx="1">
                  <c:v>0.30345100000000008</c:v>
                </c:pt>
                <c:pt idx="2">
                  <c:v>0.40018300000000001</c:v>
                </c:pt>
                <c:pt idx="3">
                  <c:v>0.52302700000000002</c:v>
                </c:pt>
                <c:pt idx="4">
                  <c:v>0.61544299999999996</c:v>
                </c:pt>
                <c:pt idx="5">
                  <c:v>0.72533300000000001</c:v>
                </c:pt>
                <c:pt idx="6">
                  <c:v>0.86128099999999996</c:v>
                </c:pt>
                <c:pt idx="7">
                  <c:v>0.96535000000000004</c:v>
                </c:pt>
                <c:pt idx="8">
                  <c:v>0.99702999999999997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Original</c:v>
                </c:pt>
              </c:strCache>
            </c:strRef>
          </c:tx>
          <c:spPr>
            <a:ln>
              <a:solidFill>
                <a:srgbClr val="0819B8"/>
              </a:solidFill>
              <a:prstDash val="sysDot"/>
            </a:ln>
          </c:spPr>
          <c:marker>
            <c:symbol val="circle"/>
            <c:size val="6"/>
            <c:spPr>
              <a:solidFill>
                <a:srgbClr val="0819B8"/>
              </a:solidFill>
              <a:ln>
                <a:solidFill>
                  <a:srgbClr val="0819B8"/>
                </a:solidFill>
              </a:ln>
            </c:spPr>
          </c:marker>
          <c:cat>
            <c:numRef>
              <c:f>Sheet1!$A$2:$A$10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  <c:pt idx="0">
                  <c:v>0.20019999999999999</c:v>
                </c:pt>
                <c:pt idx="1">
                  <c:v>0.30221000000000031</c:v>
                </c:pt>
                <c:pt idx="2">
                  <c:v>0.38964200000000032</c:v>
                </c:pt>
                <c:pt idx="3">
                  <c:v>0.43882700000000097</c:v>
                </c:pt>
                <c:pt idx="4">
                  <c:v>0.48418200000000072</c:v>
                </c:pt>
                <c:pt idx="5">
                  <c:v>0.523092</c:v>
                </c:pt>
                <c:pt idx="6">
                  <c:v>0.55680900000000144</c:v>
                </c:pt>
                <c:pt idx="7">
                  <c:v>0.58418299999999856</c:v>
                </c:pt>
                <c:pt idx="8">
                  <c:v>0.60716599999999998</c:v>
                </c:pt>
              </c:numCache>
            </c:numRef>
          </c:val>
        </c:ser>
        <c:marker val="1"/>
        <c:axId val="98272768"/>
        <c:axId val="98283520"/>
      </c:lineChart>
      <c:catAx>
        <c:axId val="982727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Computation (ms)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98283520"/>
        <c:crosses val="autoZero"/>
        <c:auto val="1"/>
        <c:lblAlgn val="ctr"/>
        <c:lblOffset val="100"/>
      </c:catAx>
      <c:valAx>
        <c:axId val="9828352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Overlap Ratio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98272768"/>
        <c:crosses val="autoZero"/>
        <c:crossBetween val="between"/>
      </c:valAx>
      <c:spPr>
        <a:ln>
          <a:solidFill>
            <a:srgbClr val="000000">
              <a:alpha val="25000"/>
            </a:srgbClr>
          </a:solidFill>
        </a:ln>
      </c:spPr>
    </c:plotArea>
    <c:legend>
      <c:legendPos val="r"/>
      <c:layout>
        <c:manualLayout>
          <c:xMode val="edge"/>
          <c:yMode val="edge"/>
          <c:x val="0.22109665639621168"/>
          <c:y val="0.11899688505427768"/>
          <c:w val="0.36110631082619099"/>
          <c:h val="0.16163773977079751"/>
        </c:manualLayout>
      </c:layout>
      <c:spPr>
        <a:solidFill>
          <a:schemeClr val="bg1"/>
        </a:solidFill>
        <a:ln>
          <a:solidFill>
            <a:srgbClr val="000000">
              <a:alpha val="25000"/>
            </a:srgbClr>
          </a:solidFill>
        </a:ln>
      </c:spPr>
    </c:legend>
    <c:plotVisOnly val="1"/>
  </c:chart>
  <c:spPr>
    <a:ln>
      <a:solidFill>
        <a:srgbClr val="000000">
          <a:alpha val="25000"/>
        </a:srgbClr>
      </a:solidFill>
    </a:ln>
  </c:spPr>
  <c:txPr>
    <a:bodyPr/>
    <a:lstStyle/>
    <a:p>
      <a:pPr>
        <a:defRPr sz="14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With Varying Boundary Data Size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ProOnE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Sheet1!$A$2:$A$5</c:f>
              <c:strCache>
                <c:ptCount val="4"/>
                <c:pt idx="0">
                  <c:v>8K</c:v>
                </c:pt>
                <c:pt idx="1">
                  <c:v>16K</c:v>
                </c:pt>
                <c:pt idx="2">
                  <c:v>32K</c:v>
                </c:pt>
                <c:pt idx="3">
                  <c:v>64K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51</c:v>
                </c:pt>
                <c:pt idx="1">
                  <c:v>65</c:v>
                </c:pt>
                <c:pt idx="2">
                  <c:v>74</c:v>
                </c:pt>
                <c:pt idx="3">
                  <c:v>437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Original</c:v>
                </c:pt>
              </c:strCache>
            </c:strRef>
          </c:tx>
          <c:spPr>
            <a:solidFill>
              <a:srgbClr val="0819B8"/>
            </a:solidFill>
            <a:ln>
              <a:solidFill>
                <a:srgbClr val="0819B8"/>
              </a:solidFill>
            </a:ln>
          </c:spPr>
          <c:cat>
            <c:strRef>
              <c:f>Sheet1!$A$2:$A$5</c:f>
              <c:strCache>
                <c:ptCount val="4"/>
                <c:pt idx="0">
                  <c:v>8K</c:v>
                </c:pt>
                <c:pt idx="1">
                  <c:v>16K</c:v>
                </c:pt>
                <c:pt idx="2">
                  <c:v>32K</c:v>
                </c:pt>
                <c:pt idx="3">
                  <c:v>64K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55</c:v>
                </c:pt>
                <c:pt idx="1">
                  <c:v>102</c:v>
                </c:pt>
                <c:pt idx="2">
                  <c:v>189</c:v>
                </c:pt>
                <c:pt idx="3">
                  <c:v>1083</c:v>
                </c:pt>
              </c:numCache>
            </c:numRef>
          </c:val>
        </c:ser>
        <c:axId val="119526528"/>
        <c:axId val="119528448"/>
      </c:barChart>
      <c:catAx>
        <c:axId val="1195265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Boundary Data Size</a:t>
                </a:r>
              </a:p>
            </c:rich>
          </c:tx>
          <c:layout/>
        </c:title>
        <c:tickLblPos val="nextTo"/>
        <c:crossAx val="119528448"/>
        <c:crosses val="autoZero"/>
        <c:auto val="1"/>
        <c:lblAlgn val="ctr"/>
        <c:lblOffset val="100"/>
      </c:catAx>
      <c:valAx>
        <c:axId val="11952844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Time for WaitAll (us)</a:t>
                </a:r>
              </a:p>
            </c:rich>
          </c:tx>
          <c:layout/>
        </c:title>
        <c:numFmt formatCode="General" sourceLinked="1"/>
        <c:tickLblPos val="nextTo"/>
        <c:crossAx val="11952652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9767432787117822"/>
          <c:y val="0.15528953448395691"/>
          <c:w val="0.16771440732070686"/>
          <c:h val="0.18611165399046251"/>
        </c:manualLayout>
      </c:layout>
      <c:overlay val="1"/>
      <c:spPr>
        <a:solidFill>
          <a:schemeClr val="bg1"/>
        </a:solidFill>
        <a:ln>
          <a:solidFill>
            <a:schemeClr val="bg1">
              <a:lumMod val="85000"/>
            </a:schemeClr>
          </a:solidFill>
        </a:ln>
      </c:spPr>
    </c:legend>
    <c:plotVisOnly val="1"/>
  </c:chart>
  <c:spPr>
    <a:ln>
      <a:solidFill>
        <a:srgbClr val="000000">
          <a:alpha val="25000"/>
        </a:srgbClr>
      </a:solidFill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Message Size: 256KB</a:t>
            </a:r>
            <a:endParaRPr lang="en-US" dirty="0"/>
          </a:p>
        </c:rich>
      </c:tx>
      <c:layout>
        <c:manualLayout>
          <c:xMode val="edge"/>
          <c:yMode val="edge"/>
          <c:x val="0.29605093282258638"/>
          <c:y val="1.4837711074715664E-2"/>
        </c:manualLayout>
      </c:layout>
      <c:overlay val="1"/>
    </c:title>
    <c:plotArea>
      <c:layout>
        <c:manualLayout>
          <c:layoutTarget val="inner"/>
          <c:xMode val="edge"/>
          <c:yMode val="edge"/>
          <c:x val="0.18800288477453841"/>
          <c:y val="7.4312202965867852E-2"/>
          <c:w val="0.77896408219242863"/>
          <c:h val="0.7865967178282105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ProOnE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100</c:v>
                </c:pt>
                <c:pt idx="1">
                  <c:v>200</c:v>
                </c:pt>
                <c:pt idx="2">
                  <c:v>300</c:v>
                </c:pt>
                <c:pt idx="3">
                  <c:v>400</c:v>
                </c:pt>
                <c:pt idx="4">
                  <c:v>500</c:v>
                </c:pt>
                <c:pt idx="5">
                  <c:v>600</c:v>
                </c:pt>
                <c:pt idx="6">
                  <c:v>700</c:v>
                </c:pt>
                <c:pt idx="7">
                  <c:v>800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0.10459599999999999</c:v>
                </c:pt>
                <c:pt idx="1">
                  <c:v>0.37449100000000002</c:v>
                </c:pt>
                <c:pt idx="2">
                  <c:v>0.57849600000000001</c:v>
                </c:pt>
                <c:pt idx="3">
                  <c:v>0.72682400000000191</c:v>
                </c:pt>
                <c:pt idx="4">
                  <c:v>0.89138899999999832</c:v>
                </c:pt>
                <c:pt idx="5">
                  <c:v>0.96940800000000005</c:v>
                </c:pt>
                <c:pt idx="6">
                  <c:v>0.98325899999999855</c:v>
                </c:pt>
                <c:pt idx="7">
                  <c:v>0.98169799999999996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Original</c:v>
                </c:pt>
              </c:strCache>
            </c:strRef>
          </c:tx>
          <c:spPr>
            <a:ln>
              <a:solidFill>
                <a:srgbClr val="0819B8"/>
              </a:solidFill>
              <a:prstDash val="sysDot"/>
            </a:ln>
          </c:spPr>
          <c:marker>
            <c:symbol val="circle"/>
            <c:size val="6"/>
            <c:spPr>
              <a:solidFill>
                <a:srgbClr val="0819B8"/>
              </a:solidFill>
              <a:ln>
                <a:solidFill>
                  <a:srgbClr val="0819B8"/>
                </a:solidFill>
              </a:ln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100</c:v>
                </c:pt>
                <c:pt idx="1">
                  <c:v>200</c:v>
                </c:pt>
                <c:pt idx="2">
                  <c:v>300</c:v>
                </c:pt>
                <c:pt idx="3">
                  <c:v>400</c:v>
                </c:pt>
                <c:pt idx="4">
                  <c:v>500</c:v>
                </c:pt>
                <c:pt idx="5">
                  <c:v>600</c:v>
                </c:pt>
                <c:pt idx="6">
                  <c:v>700</c:v>
                </c:pt>
                <c:pt idx="7">
                  <c:v>800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9.9203E-2</c:v>
                </c:pt>
                <c:pt idx="1">
                  <c:v>0.21834000000000045</c:v>
                </c:pt>
                <c:pt idx="2">
                  <c:v>0.33825000000000038</c:v>
                </c:pt>
                <c:pt idx="3">
                  <c:v>0.39277900000000032</c:v>
                </c:pt>
                <c:pt idx="4">
                  <c:v>0.44253000000000003</c:v>
                </c:pt>
                <c:pt idx="5">
                  <c:v>0.46192800000000084</c:v>
                </c:pt>
                <c:pt idx="6">
                  <c:v>0.49502800000000097</c:v>
                </c:pt>
                <c:pt idx="7">
                  <c:v>0.52775099999999997</c:v>
                </c:pt>
              </c:numCache>
            </c:numRef>
          </c:val>
        </c:ser>
        <c:marker val="1"/>
        <c:axId val="103547264"/>
        <c:axId val="103549568"/>
      </c:lineChart>
      <c:catAx>
        <c:axId val="1035472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Computation (us)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38852096190679053"/>
              <c:y val="0.94782071605391838"/>
            </c:manualLayout>
          </c:layout>
        </c:title>
        <c:numFmt formatCode="General" sourceLinked="1"/>
        <c:tickLblPos val="nextTo"/>
        <c:crossAx val="103549568"/>
        <c:crosses val="autoZero"/>
        <c:auto val="1"/>
        <c:lblAlgn val="ctr"/>
        <c:lblOffset val="100"/>
      </c:catAx>
      <c:valAx>
        <c:axId val="10354956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Overlap Ratio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8018018018018021E-2"/>
              <c:y val="0.33157338348298077"/>
            </c:manualLayout>
          </c:layout>
        </c:title>
        <c:numFmt formatCode="General" sourceLinked="1"/>
        <c:tickLblPos val="nextTo"/>
        <c:crossAx val="103547264"/>
        <c:crosses val="autoZero"/>
        <c:crossBetween val="between"/>
      </c:valAx>
      <c:spPr>
        <a:ln>
          <a:solidFill>
            <a:srgbClr val="000000">
              <a:alpha val="25000"/>
            </a:srgbClr>
          </a:solidFill>
        </a:ln>
      </c:spPr>
    </c:plotArea>
    <c:plotVisOnly val="1"/>
  </c:chart>
  <c:spPr>
    <a:ln>
      <a:solidFill>
        <a:srgbClr val="000000">
          <a:alpha val="25000"/>
        </a:srgbClr>
      </a:solidFill>
    </a:ln>
  </c:spPr>
  <c:txPr>
    <a:bodyPr/>
    <a:lstStyle/>
    <a:p>
      <a:pPr>
        <a:defRPr sz="14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Message Size:</a:t>
            </a:r>
            <a:r>
              <a:rPr lang="en-US" baseline="0" dirty="0" smtClean="0"/>
              <a:t> 1MB</a:t>
            </a:r>
            <a:endParaRPr lang="en-US" dirty="0"/>
          </a:p>
        </c:rich>
      </c:tx>
      <c:layout>
        <c:manualLayout>
          <c:xMode val="edge"/>
          <c:yMode val="edge"/>
          <c:x val="0.32955517516832217"/>
          <c:y val="1.2588298498139345E-2"/>
        </c:manualLayout>
      </c:layout>
      <c:overlay val="1"/>
    </c:title>
    <c:plotArea>
      <c:layout>
        <c:manualLayout>
          <c:layoutTarget val="inner"/>
          <c:xMode val="edge"/>
          <c:yMode val="edge"/>
          <c:x val="0.17490402830081023"/>
          <c:y val="7.4871085549702621E-2"/>
          <c:w val="0.79914709574346687"/>
          <c:h val="0.78292069574766432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ProOnE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0.18208800000000039</c:v>
                </c:pt>
                <c:pt idx="1">
                  <c:v>0.26632300000000031</c:v>
                </c:pt>
                <c:pt idx="2">
                  <c:v>0.34529499999999996</c:v>
                </c:pt>
                <c:pt idx="3">
                  <c:v>0.41779300000000003</c:v>
                </c:pt>
                <c:pt idx="4">
                  <c:v>0.511521</c:v>
                </c:pt>
                <c:pt idx="5">
                  <c:v>0.60292699999999999</c:v>
                </c:pt>
                <c:pt idx="6">
                  <c:v>0.68945999999999996</c:v>
                </c:pt>
                <c:pt idx="7">
                  <c:v>0.79712099999999997</c:v>
                </c:pt>
                <c:pt idx="8">
                  <c:v>0.88588299999999831</c:v>
                </c:pt>
                <c:pt idx="9">
                  <c:v>0.96728000000000003</c:v>
                </c:pt>
                <c:pt idx="10">
                  <c:v>0.99599599999999999</c:v>
                </c:pt>
                <c:pt idx="11">
                  <c:v>0.99787599999999999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Original</c:v>
                </c:pt>
              </c:strCache>
            </c:strRef>
          </c:tx>
          <c:spPr>
            <a:ln>
              <a:solidFill>
                <a:srgbClr val="0819B8"/>
              </a:solidFill>
              <a:prstDash val="sysDot"/>
            </a:ln>
          </c:spPr>
          <c:marker>
            <c:symbol val="circle"/>
            <c:size val="6"/>
            <c:spPr>
              <a:solidFill>
                <a:srgbClr val="0819B8"/>
              </a:solidFill>
              <a:ln>
                <a:solidFill>
                  <a:srgbClr val="0819B8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0.19970199999999999</c:v>
                </c:pt>
                <c:pt idx="1">
                  <c:v>0.28506100000000001</c:v>
                </c:pt>
                <c:pt idx="2">
                  <c:v>0.36314600000000002</c:v>
                </c:pt>
                <c:pt idx="3">
                  <c:v>0.4049310000000001</c:v>
                </c:pt>
                <c:pt idx="4">
                  <c:v>0.48474100000000003</c:v>
                </c:pt>
                <c:pt idx="5">
                  <c:v>0.51447599999999949</c:v>
                </c:pt>
                <c:pt idx="6">
                  <c:v>0.55386800000000003</c:v>
                </c:pt>
                <c:pt idx="7">
                  <c:v>0.57989299999999999</c:v>
                </c:pt>
                <c:pt idx="8">
                  <c:v>0.60443599999999997</c:v>
                </c:pt>
                <c:pt idx="9">
                  <c:v>0.63030900000000156</c:v>
                </c:pt>
                <c:pt idx="10">
                  <c:v>0.65076699999999998</c:v>
                </c:pt>
                <c:pt idx="11">
                  <c:v>0.66441600000000001</c:v>
                </c:pt>
              </c:numCache>
            </c:numRef>
          </c:val>
        </c:ser>
        <c:marker val="1"/>
        <c:axId val="98266112"/>
        <c:axId val="103597568"/>
      </c:lineChart>
      <c:catAx>
        <c:axId val="982661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Computation (ms)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103597568"/>
        <c:crosses val="autoZero"/>
        <c:auto val="1"/>
        <c:lblAlgn val="ctr"/>
        <c:lblOffset val="100"/>
      </c:catAx>
      <c:valAx>
        <c:axId val="10359756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Overlap Ratio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98266112"/>
        <c:crosses val="autoZero"/>
        <c:crossBetween val="between"/>
      </c:valAx>
      <c:spPr>
        <a:ln>
          <a:solidFill>
            <a:srgbClr val="000000">
              <a:alpha val="25000"/>
            </a:srgbClr>
          </a:solidFill>
        </a:ln>
      </c:spPr>
    </c:plotArea>
    <c:legend>
      <c:legendPos val="r"/>
      <c:layout>
        <c:manualLayout>
          <c:xMode val="edge"/>
          <c:yMode val="edge"/>
          <c:x val="0.22109665639621134"/>
          <c:y val="0.11899688505427752"/>
          <c:w val="0.36110631082619099"/>
          <c:h val="0.16163773977079721"/>
        </c:manualLayout>
      </c:layout>
      <c:spPr>
        <a:solidFill>
          <a:schemeClr val="bg1"/>
        </a:solidFill>
        <a:ln>
          <a:solidFill>
            <a:srgbClr val="000000">
              <a:alpha val="25000"/>
            </a:srgbClr>
          </a:solidFill>
        </a:ln>
      </c:spPr>
    </c:legend>
    <c:plotVisOnly val="1"/>
  </c:chart>
  <c:spPr>
    <a:ln>
      <a:solidFill>
        <a:srgbClr val="000000">
          <a:alpha val="25000"/>
        </a:srgbClr>
      </a:solidFill>
    </a:ln>
  </c:spPr>
  <c:txPr>
    <a:bodyPr/>
    <a:lstStyle/>
    <a:p>
      <a:pPr>
        <a:defRPr sz="14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Message Size: 256KB</a:t>
            </a:r>
            <a:endParaRPr lang="en-US" dirty="0"/>
          </a:p>
        </c:rich>
      </c:tx>
      <c:layout>
        <c:manualLayout>
          <c:xMode val="edge"/>
          <c:yMode val="edge"/>
          <c:x val="0.29605093282258638"/>
          <c:y val="1.4837711074715664E-2"/>
        </c:manualLayout>
      </c:layout>
      <c:overlay val="1"/>
    </c:title>
    <c:plotArea>
      <c:layout>
        <c:manualLayout>
          <c:layoutTarget val="inner"/>
          <c:xMode val="edge"/>
          <c:yMode val="edge"/>
          <c:x val="0.18800288477453841"/>
          <c:y val="7.431220296586788E-2"/>
          <c:w val="0.77896408219242863"/>
          <c:h val="0.7865967178282105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ProOnE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Sheet1!$A$2:$A$10</c:f>
              <c:numCache>
                <c:formatCode>General</c:formatCode>
                <c:ptCount val="9"/>
                <c:pt idx="0">
                  <c:v>0.30000000000000032</c:v>
                </c:pt>
                <c:pt idx="1">
                  <c:v>0.60000000000000064</c:v>
                </c:pt>
                <c:pt idx="2">
                  <c:v>0.9</c:v>
                </c:pt>
                <c:pt idx="3">
                  <c:v>1.2</c:v>
                </c:pt>
                <c:pt idx="4">
                  <c:v>1.5</c:v>
                </c:pt>
                <c:pt idx="5">
                  <c:v>1.8</c:v>
                </c:pt>
                <c:pt idx="6">
                  <c:v>2.1</c:v>
                </c:pt>
                <c:pt idx="7">
                  <c:v>2.4</c:v>
                </c:pt>
                <c:pt idx="8">
                  <c:v>2.7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0.112109</c:v>
                </c:pt>
                <c:pt idx="1">
                  <c:v>0.20421800000000051</c:v>
                </c:pt>
                <c:pt idx="2">
                  <c:v>0.30602900000000038</c:v>
                </c:pt>
                <c:pt idx="3">
                  <c:v>0.40986700000000031</c:v>
                </c:pt>
                <c:pt idx="4">
                  <c:v>0.51421799999999807</c:v>
                </c:pt>
                <c:pt idx="5">
                  <c:v>0.61731400000000003</c:v>
                </c:pt>
                <c:pt idx="6">
                  <c:v>0.71744200000000002</c:v>
                </c:pt>
                <c:pt idx="7">
                  <c:v>0.81940000000000002</c:v>
                </c:pt>
                <c:pt idx="8">
                  <c:v>0.91987799999999997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Original</c:v>
                </c:pt>
              </c:strCache>
            </c:strRef>
          </c:tx>
          <c:spPr>
            <a:ln>
              <a:solidFill>
                <a:srgbClr val="0819B8"/>
              </a:solidFill>
              <a:prstDash val="sysDot"/>
            </a:ln>
          </c:spPr>
          <c:marker>
            <c:symbol val="circle"/>
            <c:size val="6"/>
            <c:spPr>
              <a:solidFill>
                <a:srgbClr val="0819B8"/>
              </a:solidFill>
              <a:ln>
                <a:solidFill>
                  <a:srgbClr val="0819B8"/>
                </a:solidFill>
              </a:ln>
            </c:spPr>
          </c:marker>
          <c:cat>
            <c:numRef>
              <c:f>Sheet1!$A$2:$A$10</c:f>
              <c:numCache>
                <c:formatCode>General</c:formatCode>
                <c:ptCount val="9"/>
                <c:pt idx="0">
                  <c:v>0.30000000000000032</c:v>
                </c:pt>
                <c:pt idx="1">
                  <c:v>0.60000000000000064</c:v>
                </c:pt>
                <c:pt idx="2">
                  <c:v>0.9</c:v>
                </c:pt>
                <c:pt idx="3">
                  <c:v>1.2</c:v>
                </c:pt>
                <c:pt idx="4">
                  <c:v>1.5</c:v>
                </c:pt>
                <c:pt idx="5">
                  <c:v>1.8</c:v>
                </c:pt>
                <c:pt idx="6">
                  <c:v>2.1</c:v>
                </c:pt>
                <c:pt idx="7">
                  <c:v>2.4</c:v>
                </c:pt>
                <c:pt idx="8">
                  <c:v>2.7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  <c:pt idx="0">
                  <c:v>0.10748199999999998</c:v>
                </c:pt>
                <c:pt idx="1">
                  <c:v>0.19724000000000039</c:v>
                </c:pt>
                <c:pt idx="2">
                  <c:v>0.26331400000000038</c:v>
                </c:pt>
                <c:pt idx="3">
                  <c:v>0.3263630000000009</c:v>
                </c:pt>
                <c:pt idx="4">
                  <c:v>0.38167000000000084</c:v>
                </c:pt>
                <c:pt idx="5">
                  <c:v>0.41840800000000072</c:v>
                </c:pt>
                <c:pt idx="6">
                  <c:v>0.462146</c:v>
                </c:pt>
                <c:pt idx="7">
                  <c:v>0.48712000000000072</c:v>
                </c:pt>
                <c:pt idx="8">
                  <c:v>0.52223299999999806</c:v>
                </c:pt>
              </c:numCache>
            </c:numRef>
          </c:val>
        </c:ser>
        <c:marker val="1"/>
        <c:axId val="103675776"/>
        <c:axId val="103686528"/>
      </c:lineChart>
      <c:catAx>
        <c:axId val="1036757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Computation (ms)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38852096190679086"/>
              <c:y val="0.94782071605391871"/>
            </c:manualLayout>
          </c:layout>
        </c:title>
        <c:numFmt formatCode="General" sourceLinked="1"/>
        <c:tickLblPos val="nextTo"/>
        <c:crossAx val="103686528"/>
        <c:crosses val="autoZero"/>
        <c:auto val="1"/>
        <c:lblAlgn val="ctr"/>
        <c:lblOffset val="100"/>
      </c:catAx>
      <c:valAx>
        <c:axId val="10368652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Overlap Ratio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8018018018018021E-2"/>
              <c:y val="0.33157338348298093"/>
            </c:manualLayout>
          </c:layout>
        </c:title>
        <c:numFmt formatCode="General" sourceLinked="1"/>
        <c:tickLblPos val="nextTo"/>
        <c:crossAx val="103675776"/>
        <c:crosses val="autoZero"/>
        <c:crossBetween val="between"/>
      </c:valAx>
      <c:spPr>
        <a:ln>
          <a:solidFill>
            <a:srgbClr val="000000">
              <a:alpha val="25000"/>
            </a:srgbClr>
          </a:solidFill>
        </a:ln>
      </c:spPr>
    </c:plotArea>
    <c:plotVisOnly val="1"/>
  </c:chart>
  <c:spPr>
    <a:ln>
      <a:solidFill>
        <a:srgbClr val="000000">
          <a:alpha val="25000"/>
        </a:srgbClr>
      </a:solidFill>
    </a:ln>
  </c:spPr>
  <c:txPr>
    <a:bodyPr/>
    <a:lstStyle/>
    <a:p>
      <a:pPr>
        <a:defRPr sz="14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Receiver-side Overlap (1MB)</a:t>
            </a:r>
          </a:p>
        </c:rich>
      </c:tx>
      <c:layout>
        <c:manualLayout>
          <c:xMode val="edge"/>
          <c:yMode val="edge"/>
          <c:x val="0.24943175853018398"/>
          <c:y val="4.6784545801516924E-4"/>
        </c:manualLayout>
      </c:layout>
    </c:title>
    <c:plotArea>
      <c:layout>
        <c:manualLayout>
          <c:layoutTarget val="inner"/>
          <c:xMode val="edge"/>
          <c:yMode val="edge"/>
          <c:x val="0.17490402830081023"/>
          <c:y val="7.4871085549702621E-2"/>
          <c:w val="0.79914709574346687"/>
          <c:h val="0.7829206957476641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ProOnE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Sheet1!$A$2:$A$11</c:f>
              <c:strCache>
                <c:ptCount val="10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11.790900000000001</c:v>
                </c:pt>
                <c:pt idx="1">
                  <c:v>15.0261</c:v>
                </c:pt>
                <c:pt idx="2">
                  <c:v>20.236799999999956</c:v>
                </c:pt>
                <c:pt idx="3">
                  <c:v>24.904900000000001</c:v>
                </c:pt>
                <c:pt idx="4">
                  <c:v>29.989099999999944</c:v>
                </c:pt>
                <c:pt idx="5">
                  <c:v>34.992200000000011</c:v>
                </c:pt>
                <c:pt idx="6">
                  <c:v>39.923000000000002</c:v>
                </c:pt>
                <c:pt idx="7">
                  <c:v>44.917099999999998</c:v>
                </c:pt>
                <c:pt idx="8">
                  <c:v>49.885100000000001</c:v>
                </c:pt>
                <c:pt idx="9">
                  <c:v>54.931899999999999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Original</c:v>
                </c:pt>
              </c:strCache>
            </c:strRef>
          </c:tx>
          <c:spPr>
            <a:ln>
              <a:solidFill>
                <a:srgbClr val="0819B8"/>
              </a:solidFill>
              <a:prstDash val="sysDot"/>
            </a:ln>
          </c:spPr>
          <c:marker>
            <c:symbol val="circle"/>
            <c:size val="6"/>
            <c:spPr>
              <a:solidFill>
                <a:srgbClr val="0819B8"/>
              </a:solidFill>
              <a:ln>
                <a:solidFill>
                  <a:srgbClr val="0819B8"/>
                </a:solidFill>
              </a:ln>
            </c:spPr>
          </c:marker>
          <c:cat>
            <c:strRef>
              <c:f>Sheet1!$A$2:$A$11</c:f>
              <c:strCache>
                <c:ptCount val="10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16.583199999999955</c:v>
                </c:pt>
                <c:pt idx="1">
                  <c:v>26.155000000000001</c:v>
                </c:pt>
                <c:pt idx="2">
                  <c:v>36.570100000000011</c:v>
                </c:pt>
                <c:pt idx="3">
                  <c:v>46.682100000000013</c:v>
                </c:pt>
                <c:pt idx="4">
                  <c:v>56.939800000000005</c:v>
                </c:pt>
                <c:pt idx="5">
                  <c:v>66.858099999999979</c:v>
                </c:pt>
                <c:pt idx="6">
                  <c:v>76.861099999999993</c:v>
                </c:pt>
                <c:pt idx="7">
                  <c:v>86.765100000000004</c:v>
                </c:pt>
                <c:pt idx="8">
                  <c:v>96.918800000000005</c:v>
                </c:pt>
                <c:pt idx="9">
                  <c:v>106.94589999999999</c:v>
                </c:pt>
              </c:numCache>
            </c:numRef>
          </c:val>
        </c:ser>
        <c:marker val="1"/>
        <c:axId val="103723776"/>
        <c:axId val="103726080"/>
      </c:lineChart>
      <c:catAx>
        <c:axId val="1037237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Computation (msec)</a:t>
                </a:r>
              </a:p>
            </c:rich>
          </c:tx>
          <c:layout/>
        </c:title>
        <c:numFmt formatCode="General" sourceLinked="1"/>
        <c:tickLblPos val="nextTo"/>
        <c:crossAx val="103726080"/>
        <c:crosses val="autoZero"/>
        <c:auto val="1"/>
        <c:lblAlgn val="ctr"/>
        <c:lblOffset val="100"/>
      </c:catAx>
      <c:valAx>
        <c:axId val="10372608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Total Time at Sender (ms)</a:t>
                </a:r>
              </a:p>
            </c:rich>
          </c:tx>
          <c:layout/>
        </c:title>
        <c:numFmt formatCode="General" sourceLinked="1"/>
        <c:tickLblPos val="nextTo"/>
        <c:crossAx val="103723776"/>
        <c:crosses val="autoZero"/>
        <c:crossBetween val="between"/>
      </c:valAx>
      <c:spPr>
        <a:ln>
          <a:solidFill>
            <a:srgbClr val="000000">
              <a:alpha val="25000"/>
            </a:srgbClr>
          </a:solidFill>
        </a:ln>
      </c:spPr>
    </c:plotArea>
    <c:legend>
      <c:legendPos val="r"/>
      <c:layout>
        <c:manualLayout>
          <c:xMode val="edge"/>
          <c:yMode val="edge"/>
          <c:x val="0.22109665639621134"/>
          <c:y val="0.11899688505427752"/>
          <c:w val="0.2669724770642215"/>
          <c:h val="0.1112060555581937"/>
        </c:manualLayout>
      </c:layout>
      <c:spPr>
        <a:solidFill>
          <a:schemeClr val="bg1"/>
        </a:solidFill>
        <a:ln>
          <a:solidFill>
            <a:srgbClr val="000000">
              <a:alpha val="25000"/>
            </a:srgbClr>
          </a:solidFill>
        </a:ln>
      </c:spPr>
    </c:legend>
    <c:plotVisOnly val="1"/>
  </c:chart>
  <c:spPr>
    <a:ln>
      <a:solidFill>
        <a:srgbClr val="000000">
          <a:alpha val="25000"/>
        </a:srgbClr>
      </a:solidFill>
    </a:ln>
  </c:spPr>
  <c:txPr>
    <a:bodyPr/>
    <a:lstStyle/>
    <a:p>
      <a:pPr>
        <a:defRPr sz="14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Overhead</a:t>
            </a:r>
            <a:endParaRPr lang="en-US" dirty="0"/>
          </a:p>
        </c:rich>
      </c:tx>
      <c:layout>
        <c:manualLayout>
          <c:xMode val="edge"/>
          <c:yMode val="edge"/>
          <c:x val="0.41651169690745288"/>
          <c:y val="1.2588298498139345E-2"/>
        </c:manualLayout>
      </c:layout>
      <c:overlay val="1"/>
    </c:title>
    <c:plotArea>
      <c:layout>
        <c:manualLayout>
          <c:layoutTarget val="inner"/>
          <c:xMode val="edge"/>
          <c:yMode val="edge"/>
          <c:x val="0.18808444596599394"/>
          <c:y val="7.4871085549702621E-2"/>
          <c:w val="0.78009973753280992"/>
          <c:h val="0.75571831170214443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ProOnE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0.30900000000000061</c:v>
                </c:pt>
                <c:pt idx="1">
                  <c:v>4.4550000000000001</c:v>
                </c:pt>
                <c:pt idx="2">
                  <c:v>4.06299999999999</c:v>
                </c:pt>
                <c:pt idx="3">
                  <c:v>4.7510000000000003</c:v>
                </c:pt>
                <c:pt idx="4">
                  <c:v>4.2030000000000003</c:v>
                </c:pt>
                <c:pt idx="5">
                  <c:v>4.3339999999999996</c:v>
                </c:pt>
                <c:pt idx="6">
                  <c:v>4.4169999999999998</c:v>
                </c:pt>
                <c:pt idx="7">
                  <c:v>4.51</c:v>
                </c:pt>
                <c:pt idx="8">
                  <c:v>4.641</c:v>
                </c:pt>
                <c:pt idx="9">
                  <c:v>5</c:v>
                </c:pt>
                <c:pt idx="10">
                  <c:v>5.1539999999999955</c:v>
                </c:pt>
                <c:pt idx="11">
                  <c:v>8.109</c:v>
                </c:pt>
                <c:pt idx="12">
                  <c:v>9.338000000000001</c:v>
                </c:pt>
                <c:pt idx="13">
                  <c:v>10.314</c:v>
                </c:pt>
                <c:pt idx="14">
                  <c:v>9.8640000000000008</c:v>
                </c:pt>
                <c:pt idx="15">
                  <c:v>10.33</c:v>
                </c:pt>
                <c:pt idx="16">
                  <c:v>10.790999999999999</c:v>
                </c:pt>
                <c:pt idx="17">
                  <c:v>11.321</c:v>
                </c:pt>
                <c:pt idx="18">
                  <c:v>10.984</c:v>
                </c:pt>
                <c:pt idx="19">
                  <c:v>11.69</c:v>
                </c:pt>
                <c:pt idx="20">
                  <c:v>13.730999999999998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Original</c:v>
                </c:pt>
              </c:strCache>
            </c:strRef>
          </c:tx>
          <c:spPr>
            <a:ln>
              <a:solidFill>
                <a:srgbClr val="0819B8"/>
              </a:solidFill>
              <a:prstDash val="sysDot"/>
            </a:ln>
          </c:spPr>
          <c:marker>
            <c:symbol val="circle"/>
            <c:size val="6"/>
            <c:spPr>
              <a:solidFill>
                <a:srgbClr val="0819B8"/>
              </a:solidFill>
              <a:ln>
                <a:solidFill>
                  <a:srgbClr val="0819B8"/>
                </a:solidFill>
              </a:ln>
            </c:spPr>
          </c:marker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Sheet1!$C$2:$C$22</c:f>
              <c:numCache>
                <c:formatCode>General</c:formatCode>
                <c:ptCount val="21"/>
                <c:pt idx="0">
                  <c:v>0.59499999999999997</c:v>
                </c:pt>
                <c:pt idx="1">
                  <c:v>3.407</c:v>
                </c:pt>
                <c:pt idx="2">
                  <c:v>3.4169999999999967</c:v>
                </c:pt>
                <c:pt idx="3">
                  <c:v>3.38</c:v>
                </c:pt>
                <c:pt idx="4">
                  <c:v>3.4309999999999987</c:v>
                </c:pt>
                <c:pt idx="5">
                  <c:v>3.2949999999999999</c:v>
                </c:pt>
                <c:pt idx="6">
                  <c:v>3.2970000000000002</c:v>
                </c:pt>
                <c:pt idx="7">
                  <c:v>3.3789999999999987</c:v>
                </c:pt>
                <c:pt idx="8">
                  <c:v>3.8529999999999953</c:v>
                </c:pt>
                <c:pt idx="9">
                  <c:v>4.4989999999999997</c:v>
                </c:pt>
                <c:pt idx="10">
                  <c:v>4.5190000000000001</c:v>
                </c:pt>
                <c:pt idx="11">
                  <c:v>17.991999999999987</c:v>
                </c:pt>
                <c:pt idx="12">
                  <c:v>28.618000000000031</c:v>
                </c:pt>
                <c:pt idx="13">
                  <c:v>35.816999999999993</c:v>
                </c:pt>
                <c:pt idx="14">
                  <c:v>57.978000000000002</c:v>
                </c:pt>
                <c:pt idx="15">
                  <c:v>99.781000000000006</c:v>
                </c:pt>
                <c:pt idx="16">
                  <c:v>183.45100000000031</c:v>
                </c:pt>
                <c:pt idx="17">
                  <c:v>400.43099999999907</c:v>
                </c:pt>
                <c:pt idx="18">
                  <c:v>773.029</c:v>
                </c:pt>
                <c:pt idx="19">
                  <c:v>1434.1709999999998</c:v>
                </c:pt>
                <c:pt idx="20">
                  <c:v>2950.2599999999998</c:v>
                </c:pt>
              </c:numCache>
            </c:numRef>
          </c:val>
        </c:ser>
        <c:marker val="1"/>
        <c:axId val="104919808"/>
        <c:axId val="104922112"/>
      </c:lineChart>
      <c:catAx>
        <c:axId val="1049198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Message Size (Bytes)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104922112"/>
        <c:crosses val="autoZero"/>
        <c:auto val="1"/>
        <c:lblAlgn val="ctr"/>
        <c:lblOffset val="100"/>
      </c:catAx>
      <c:valAx>
        <c:axId val="10492211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Overhead (us)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104919808"/>
        <c:crosses val="autoZero"/>
        <c:crossBetween val="between"/>
      </c:valAx>
      <c:spPr>
        <a:ln>
          <a:solidFill>
            <a:srgbClr val="000000">
              <a:alpha val="25000"/>
            </a:srgbClr>
          </a:solidFill>
        </a:ln>
      </c:spPr>
    </c:plotArea>
    <c:legend>
      <c:legendPos val="r"/>
      <c:layout>
        <c:manualLayout>
          <c:xMode val="edge"/>
          <c:yMode val="edge"/>
          <c:x val="0.22109665639621134"/>
          <c:y val="0.11899688505427752"/>
          <c:w val="0.36110631082619099"/>
          <c:h val="0.16163773977079721"/>
        </c:manualLayout>
      </c:layout>
      <c:spPr>
        <a:solidFill>
          <a:schemeClr val="bg1"/>
        </a:solidFill>
        <a:ln>
          <a:solidFill>
            <a:srgbClr val="000000">
              <a:alpha val="25000"/>
            </a:srgbClr>
          </a:solidFill>
        </a:ln>
      </c:spPr>
    </c:legend>
    <c:plotVisOnly val="1"/>
  </c:chart>
  <c:spPr>
    <a:ln>
      <a:solidFill>
        <a:srgbClr val="000000">
          <a:alpha val="25000"/>
        </a:srgbClr>
      </a:solidFill>
    </a:ln>
  </c:spPr>
  <c:txPr>
    <a:bodyPr/>
    <a:lstStyle/>
    <a:p>
      <a:pPr>
        <a:defRPr sz="14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Availability</a:t>
            </a:r>
            <a:endParaRPr lang="en-US" dirty="0"/>
          </a:p>
        </c:rich>
      </c:tx>
      <c:layout>
        <c:manualLayout>
          <c:xMode val="edge"/>
          <c:yMode val="edge"/>
          <c:x val="0.35010498687664154"/>
          <c:y val="1.4837711074715664E-2"/>
        </c:manualLayout>
      </c:layout>
      <c:overlay val="1"/>
    </c:title>
    <c:plotArea>
      <c:layout>
        <c:manualLayout>
          <c:layoutTarget val="inner"/>
          <c:xMode val="edge"/>
          <c:yMode val="edge"/>
          <c:x val="0.17236220472440944"/>
          <c:y val="7.4312202965867907E-2"/>
          <c:w val="0.79397909720744364"/>
          <c:h val="0.75692129567878319"/>
        </c:manualLayout>
      </c:layout>
      <c:lineChart>
        <c:grouping val="standard"/>
        <c:ser>
          <c:idx val="2"/>
          <c:order val="2"/>
          <c:tx>
            <c:strRef>
              <c:f>Sheet1!$B$1</c:f>
              <c:strCache>
                <c:ptCount val="1"/>
                <c:pt idx="0">
                  <c:v>ProOnE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90</c:v>
                </c:pt>
                <c:pt idx="1">
                  <c:v>90</c:v>
                </c:pt>
                <c:pt idx="2">
                  <c:v>90.5</c:v>
                </c:pt>
                <c:pt idx="3">
                  <c:v>90.1</c:v>
                </c:pt>
                <c:pt idx="4">
                  <c:v>90.3</c:v>
                </c:pt>
                <c:pt idx="5">
                  <c:v>89.8</c:v>
                </c:pt>
                <c:pt idx="6">
                  <c:v>90.4</c:v>
                </c:pt>
                <c:pt idx="7">
                  <c:v>90.1</c:v>
                </c:pt>
                <c:pt idx="8">
                  <c:v>90.3</c:v>
                </c:pt>
                <c:pt idx="9">
                  <c:v>90</c:v>
                </c:pt>
                <c:pt idx="10">
                  <c:v>90.9</c:v>
                </c:pt>
                <c:pt idx="11">
                  <c:v>79.2</c:v>
                </c:pt>
                <c:pt idx="12">
                  <c:v>58.6</c:v>
                </c:pt>
                <c:pt idx="13">
                  <c:v>93.8</c:v>
                </c:pt>
                <c:pt idx="14">
                  <c:v>94.8</c:v>
                </c:pt>
                <c:pt idx="15">
                  <c:v>95.6</c:v>
                </c:pt>
                <c:pt idx="16">
                  <c:v>97.2</c:v>
                </c:pt>
                <c:pt idx="17">
                  <c:v>98.2</c:v>
                </c:pt>
                <c:pt idx="18">
                  <c:v>99.2</c:v>
                </c:pt>
                <c:pt idx="19">
                  <c:v>99.6</c:v>
                </c:pt>
                <c:pt idx="20">
                  <c:v>99.6</c:v>
                </c:pt>
              </c:numCache>
            </c:numRef>
          </c:val>
        </c:ser>
        <c:ser>
          <c:idx val="3"/>
          <c:order val="3"/>
          <c:tx>
            <c:strRef>
              <c:f>Sheet1!$C$1</c:f>
              <c:strCache>
                <c:ptCount val="1"/>
                <c:pt idx="0">
                  <c:v>Original</c:v>
                </c:pt>
              </c:strCache>
            </c:strRef>
          </c:tx>
          <c:spPr>
            <a:ln>
              <a:solidFill>
                <a:srgbClr val="0819B8"/>
              </a:solidFill>
              <a:prstDash val="sysDot"/>
            </a:ln>
          </c:spPr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Sheet1!$C$2:$C$22</c:f>
              <c:numCache>
                <c:formatCode>General</c:formatCode>
                <c:ptCount val="21"/>
                <c:pt idx="0">
                  <c:v>90.9</c:v>
                </c:pt>
                <c:pt idx="1">
                  <c:v>90.4</c:v>
                </c:pt>
                <c:pt idx="2">
                  <c:v>90.5</c:v>
                </c:pt>
                <c:pt idx="3">
                  <c:v>90.7</c:v>
                </c:pt>
                <c:pt idx="4">
                  <c:v>90.6</c:v>
                </c:pt>
                <c:pt idx="5">
                  <c:v>90.1</c:v>
                </c:pt>
                <c:pt idx="6">
                  <c:v>90.2</c:v>
                </c:pt>
                <c:pt idx="7">
                  <c:v>90.5</c:v>
                </c:pt>
                <c:pt idx="8">
                  <c:v>89.9</c:v>
                </c:pt>
                <c:pt idx="9">
                  <c:v>89.4</c:v>
                </c:pt>
                <c:pt idx="10">
                  <c:v>89</c:v>
                </c:pt>
                <c:pt idx="11">
                  <c:v>64.7</c:v>
                </c:pt>
                <c:pt idx="12">
                  <c:v>47.8</c:v>
                </c:pt>
                <c:pt idx="13">
                  <c:v>43.9</c:v>
                </c:pt>
                <c:pt idx="14">
                  <c:v>33.300000000000004</c:v>
                </c:pt>
                <c:pt idx="15">
                  <c:v>22.8</c:v>
                </c:pt>
                <c:pt idx="16">
                  <c:v>13.2</c:v>
                </c:pt>
                <c:pt idx="17">
                  <c:v>8.8000000000000007</c:v>
                </c:pt>
                <c:pt idx="18">
                  <c:v>4.2</c:v>
                </c:pt>
                <c:pt idx="19">
                  <c:v>7.2</c:v>
                </c:pt>
                <c:pt idx="20">
                  <c:v>3</c:v>
                </c:pt>
              </c:numCache>
            </c:numRef>
          </c:val>
        </c:ser>
        <c:ser>
          <c:idx val="0"/>
          <c:order val="0"/>
          <c:tx>
            <c:strRef>
              <c:f>Sheet1!$B$1</c:f>
              <c:strCache>
                <c:ptCount val="1"/>
                <c:pt idx="0">
                  <c:v>ProOnE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90</c:v>
                </c:pt>
                <c:pt idx="1">
                  <c:v>90</c:v>
                </c:pt>
                <c:pt idx="2">
                  <c:v>90.5</c:v>
                </c:pt>
                <c:pt idx="3">
                  <c:v>90.1</c:v>
                </c:pt>
                <c:pt idx="4">
                  <c:v>90.3</c:v>
                </c:pt>
                <c:pt idx="5">
                  <c:v>89.8</c:v>
                </c:pt>
                <c:pt idx="6">
                  <c:v>90.4</c:v>
                </c:pt>
                <c:pt idx="7">
                  <c:v>90.1</c:v>
                </c:pt>
                <c:pt idx="8">
                  <c:v>90.3</c:v>
                </c:pt>
                <c:pt idx="9">
                  <c:v>90</c:v>
                </c:pt>
                <c:pt idx="10">
                  <c:v>90.9</c:v>
                </c:pt>
                <c:pt idx="11">
                  <c:v>79.2</c:v>
                </c:pt>
                <c:pt idx="12">
                  <c:v>58.6</c:v>
                </c:pt>
                <c:pt idx="13">
                  <c:v>93.8</c:v>
                </c:pt>
                <c:pt idx="14">
                  <c:v>94.8</c:v>
                </c:pt>
                <c:pt idx="15">
                  <c:v>95.6</c:v>
                </c:pt>
                <c:pt idx="16">
                  <c:v>97.2</c:v>
                </c:pt>
                <c:pt idx="17">
                  <c:v>98.2</c:v>
                </c:pt>
                <c:pt idx="18">
                  <c:v>99.2</c:v>
                </c:pt>
                <c:pt idx="19">
                  <c:v>99.6</c:v>
                </c:pt>
                <c:pt idx="20">
                  <c:v>99.6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Original</c:v>
                </c:pt>
              </c:strCache>
            </c:strRef>
          </c:tx>
          <c:spPr>
            <a:ln>
              <a:solidFill>
                <a:srgbClr val="0819B8"/>
              </a:solidFill>
              <a:prstDash val="sysDot"/>
            </a:ln>
          </c:spPr>
          <c:marker>
            <c:symbol val="circle"/>
            <c:size val="6"/>
            <c:spPr>
              <a:solidFill>
                <a:srgbClr val="0819B8"/>
              </a:solidFill>
              <a:ln>
                <a:solidFill>
                  <a:srgbClr val="0819B8"/>
                </a:solidFill>
              </a:ln>
            </c:spPr>
          </c:marker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Sheet1!$C$2:$C$22</c:f>
              <c:numCache>
                <c:formatCode>General</c:formatCode>
                <c:ptCount val="21"/>
                <c:pt idx="0">
                  <c:v>90.9</c:v>
                </c:pt>
                <c:pt idx="1">
                  <c:v>90.4</c:v>
                </c:pt>
                <c:pt idx="2">
                  <c:v>90.5</c:v>
                </c:pt>
                <c:pt idx="3">
                  <c:v>90.7</c:v>
                </c:pt>
                <c:pt idx="4">
                  <c:v>90.6</c:v>
                </c:pt>
                <c:pt idx="5">
                  <c:v>90.1</c:v>
                </c:pt>
                <c:pt idx="6">
                  <c:v>90.2</c:v>
                </c:pt>
                <c:pt idx="7">
                  <c:v>90.5</c:v>
                </c:pt>
                <c:pt idx="8">
                  <c:v>89.9</c:v>
                </c:pt>
                <c:pt idx="9">
                  <c:v>89.4</c:v>
                </c:pt>
                <c:pt idx="10">
                  <c:v>89</c:v>
                </c:pt>
                <c:pt idx="11">
                  <c:v>64.7</c:v>
                </c:pt>
                <c:pt idx="12">
                  <c:v>47.8</c:v>
                </c:pt>
                <c:pt idx="13">
                  <c:v>43.9</c:v>
                </c:pt>
                <c:pt idx="14">
                  <c:v>33.300000000000004</c:v>
                </c:pt>
                <c:pt idx="15">
                  <c:v>22.8</c:v>
                </c:pt>
                <c:pt idx="16">
                  <c:v>13.2</c:v>
                </c:pt>
                <c:pt idx="17">
                  <c:v>8.8000000000000007</c:v>
                </c:pt>
                <c:pt idx="18">
                  <c:v>4.2</c:v>
                </c:pt>
                <c:pt idx="19">
                  <c:v>7.2</c:v>
                </c:pt>
                <c:pt idx="20">
                  <c:v>3</c:v>
                </c:pt>
              </c:numCache>
            </c:numRef>
          </c:val>
        </c:ser>
        <c:marker val="1"/>
        <c:axId val="96798592"/>
        <c:axId val="96805248"/>
      </c:lineChart>
      <c:catAx>
        <c:axId val="967985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Message</a:t>
                </a:r>
                <a:r>
                  <a:rPr lang="en-US" baseline="0" dirty="0" smtClean="0"/>
                  <a:t> Size (Bytes</a:t>
                </a:r>
                <a:r>
                  <a:rPr lang="en-US" dirty="0" smtClean="0"/>
                  <a:t>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38852096190679025"/>
              <c:y val="0.94782071605391804"/>
            </c:manualLayout>
          </c:layout>
        </c:title>
        <c:numFmt formatCode="General" sourceLinked="1"/>
        <c:tickLblPos val="nextTo"/>
        <c:crossAx val="96805248"/>
        <c:crosses val="autoZero"/>
        <c:auto val="1"/>
        <c:lblAlgn val="ctr"/>
        <c:lblOffset val="100"/>
      </c:catAx>
      <c:valAx>
        <c:axId val="9680524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Application</a:t>
                </a:r>
                <a:r>
                  <a:rPr lang="en-US" baseline="0" dirty="0" smtClean="0"/>
                  <a:t> availability (%)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6.0060060060060094E-3"/>
              <c:y val="0.22523645411418391"/>
            </c:manualLayout>
          </c:layout>
        </c:title>
        <c:numFmt formatCode="General" sourceLinked="1"/>
        <c:tickLblPos val="nextTo"/>
        <c:crossAx val="96798592"/>
        <c:crosses val="autoZero"/>
        <c:crossBetween val="between"/>
      </c:valAx>
      <c:spPr>
        <a:ln>
          <a:solidFill>
            <a:srgbClr val="000000">
              <a:alpha val="25000"/>
            </a:srgbClr>
          </a:solidFill>
        </a:ln>
      </c:spPr>
    </c:plotArea>
    <c:plotVisOnly val="1"/>
  </c:chart>
  <c:spPr>
    <a:ln>
      <a:solidFill>
        <a:srgbClr val="000000">
          <a:alpha val="25000"/>
        </a:srgbClr>
      </a:solidFill>
    </a:ln>
  </c:spPr>
  <c:txPr>
    <a:bodyPr/>
    <a:lstStyle/>
    <a:p>
      <a:pPr>
        <a:defRPr sz="14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With varying Problem</a:t>
            </a:r>
            <a:r>
              <a:rPr lang="en-US" baseline="0" dirty="0" smtClean="0"/>
              <a:t> </a:t>
            </a:r>
            <a:r>
              <a:rPr lang="en-US" dirty="0" smtClean="0"/>
              <a:t>Size</a:t>
            </a:r>
            <a:endParaRPr lang="en-US" dirty="0"/>
          </a:p>
        </c:rich>
      </c:tx>
      <c:layout>
        <c:manualLayout>
          <c:xMode val="edge"/>
          <c:yMode val="edge"/>
          <c:x val="0.24549720415382909"/>
          <c:y val="1.2588298498139345E-2"/>
        </c:manualLayout>
      </c:layout>
      <c:overlay val="1"/>
    </c:title>
    <c:plotArea>
      <c:layout>
        <c:manualLayout>
          <c:layoutTarget val="inner"/>
          <c:xMode val="edge"/>
          <c:yMode val="edge"/>
          <c:x val="0.17490402830081023"/>
          <c:y val="7.4871085549702621E-2"/>
          <c:w val="0.79914709574346687"/>
          <c:h val="0.7829206957476641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ProOnE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cat>
            <c:strRef>
              <c:f>Sheet1!$A$2:$A$4</c:f>
              <c:strCache>
                <c:ptCount val="3"/>
                <c:pt idx="0">
                  <c:v>128x128</c:v>
                </c:pt>
                <c:pt idx="1">
                  <c:v>256x256</c:v>
                </c:pt>
                <c:pt idx="2">
                  <c:v>512x512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1.3120000000000001</c:v>
                </c:pt>
                <c:pt idx="1">
                  <c:v>9.2939999999999987</c:v>
                </c:pt>
                <c:pt idx="2">
                  <c:v>73.531000000000006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Original</c:v>
                </c:pt>
              </c:strCache>
            </c:strRef>
          </c:tx>
          <c:spPr>
            <a:solidFill>
              <a:srgbClr val="0819B8"/>
            </a:solidFill>
            <a:ln>
              <a:solidFill>
                <a:srgbClr val="0819B8"/>
              </a:solidFill>
              <a:prstDash val="sysDot"/>
            </a:ln>
          </c:spPr>
          <c:cat>
            <c:strRef>
              <c:f>Sheet1!$A$2:$A$4</c:f>
              <c:strCache>
                <c:ptCount val="3"/>
                <c:pt idx="0">
                  <c:v>128x128</c:v>
                </c:pt>
                <c:pt idx="1">
                  <c:v>256x256</c:v>
                </c:pt>
                <c:pt idx="2">
                  <c:v>512x512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</c:v>
                </c:pt>
                <c:pt idx="1">
                  <c:v>12.107000000000001</c:v>
                </c:pt>
                <c:pt idx="2">
                  <c:v>84.410000000000025</c:v>
                </c:pt>
              </c:numCache>
            </c:numRef>
          </c:val>
        </c:ser>
        <c:axId val="96861568"/>
        <c:axId val="103769600"/>
      </c:barChart>
      <c:catAx>
        <c:axId val="968615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Problem</a:t>
                </a:r>
                <a:r>
                  <a:rPr lang="en-US" baseline="0" dirty="0" smtClean="0"/>
                  <a:t> Size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103769600"/>
        <c:crosses val="autoZero"/>
        <c:auto val="1"/>
        <c:lblAlgn val="ctr"/>
        <c:lblOffset val="100"/>
      </c:catAx>
      <c:valAx>
        <c:axId val="10376960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Execution</a:t>
                </a:r>
                <a:r>
                  <a:rPr lang="en-US" baseline="0" dirty="0" smtClean="0"/>
                  <a:t> Time (ms)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96861568"/>
        <c:crosses val="autoZero"/>
        <c:crossBetween val="between"/>
      </c:valAx>
      <c:spPr>
        <a:ln>
          <a:solidFill>
            <a:srgbClr val="000000">
              <a:alpha val="25000"/>
            </a:srgbClr>
          </a:solidFill>
        </a:ln>
      </c:spPr>
    </c:plotArea>
    <c:legend>
      <c:legendPos val="r"/>
      <c:layout>
        <c:manualLayout>
          <c:xMode val="edge"/>
          <c:yMode val="edge"/>
          <c:x val="0.22109665639621134"/>
          <c:y val="0.11899688505427752"/>
          <c:w val="0.20253931302065503"/>
          <c:h val="0.10625592559179976"/>
        </c:manualLayout>
      </c:layout>
      <c:spPr>
        <a:solidFill>
          <a:schemeClr val="bg1"/>
        </a:solidFill>
        <a:ln>
          <a:solidFill>
            <a:srgbClr val="000000">
              <a:alpha val="25000"/>
            </a:srgbClr>
          </a:solidFill>
        </a:ln>
      </c:spPr>
    </c:legend>
    <c:plotVisOnly val="1"/>
  </c:chart>
  <c:spPr>
    <a:ln>
      <a:solidFill>
        <a:srgbClr val="000000">
          <a:alpha val="25000"/>
        </a:srgbClr>
      </a:solidFill>
    </a:ln>
  </c:spPr>
  <c:txPr>
    <a:bodyPr/>
    <a:lstStyle/>
    <a:p>
      <a:pPr>
        <a:defRPr sz="14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With Varying</a:t>
            </a:r>
            <a:r>
              <a:rPr lang="en-US" baseline="0" dirty="0" smtClean="0"/>
              <a:t> System </a:t>
            </a:r>
            <a:r>
              <a:rPr lang="en-US" baseline="0" dirty="0" err="1" smtClean="0"/>
              <a:t>Config</a:t>
            </a:r>
            <a:endParaRPr lang="en-US" dirty="0"/>
          </a:p>
        </c:rich>
      </c:tx>
      <c:layout>
        <c:manualLayout>
          <c:xMode val="edge"/>
          <c:yMode val="edge"/>
          <c:x val="0.22451963774798445"/>
          <c:y val="1.4837711074715664E-2"/>
        </c:manualLayout>
      </c:layout>
      <c:overlay val="1"/>
    </c:title>
    <c:plotArea>
      <c:layout>
        <c:manualLayout>
          <c:layoutTarget val="inner"/>
          <c:xMode val="edge"/>
          <c:yMode val="edge"/>
          <c:x val="0.18800288477453841"/>
          <c:y val="7.4312202965867907E-2"/>
          <c:w val="0.77896408219242863"/>
          <c:h val="0.786596717828210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ProOnE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cat>
            <c:strRef>
              <c:f>Sheet1!$A$2:$A$4</c:f>
              <c:strCache>
                <c:ptCount val="3"/>
                <c:pt idx="0">
                  <c:v>16x1</c:v>
                </c:pt>
                <c:pt idx="1">
                  <c:v>8x2</c:v>
                </c:pt>
                <c:pt idx="2">
                  <c:v>4x4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91.371999999999986</c:v>
                </c:pt>
                <c:pt idx="1">
                  <c:v>92.820999999999998</c:v>
                </c:pt>
                <c:pt idx="2">
                  <c:v>93.4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Original</c:v>
                </c:pt>
              </c:strCache>
            </c:strRef>
          </c:tx>
          <c:spPr>
            <a:solidFill>
              <a:srgbClr val="0819B8"/>
            </a:solidFill>
            <a:ln>
              <a:solidFill>
                <a:srgbClr val="0819B8"/>
              </a:solidFill>
              <a:prstDash val="sysDot"/>
            </a:ln>
          </c:spPr>
          <c:cat>
            <c:strRef>
              <c:f>Sheet1!$A$2:$A$4</c:f>
              <c:strCache>
                <c:ptCount val="3"/>
                <c:pt idx="0">
                  <c:v>16x1</c:v>
                </c:pt>
                <c:pt idx="1">
                  <c:v>8x2</c:v>
                </c:pt>
                <c:pt idx="2">
                  <c:v>4x4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axId val="119470336"/>
        <c:axId val="119476608"/>
      </c:barChart>
      <c:catAx>
        <c:axId val="1194703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System Size (#nodes</a:t>
                </a:r>
                <a:r>
                  <a:rPr lang="en-US" baseline="0" dirty="0" smtClean="0"/>
                  <a:t> x #cores)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26237237237237343"/>
              <c:y val="0.94782071605391804"/>
            </c:manualLayout>
          </c:layout>
        </c:title>
        <c:numFmt formatCode="General" sourceLinked="1"/>
        <c:tickLblPos val="nextTo"/>
        <c:crossAx val="119476608"/>
        <c:crosses val="autoZero"/>
        <c:auto val="1"/>
        <c:lblAlgn val="ctr"/>
        <c:lblOffset val="100"/>
      </c:catAx>
      <c:valAx>
        <c:axId val="119476608"/>
        <c:scaling>
          <c:orientation val="minMax"/>
          <c:max val="110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Execution</a:t>
                </a:r>
                <a:r>
                  <a:rPr lang="en-US" baseline="0" dirty="0" smtClean="0"/>
                  <a:t> Time (ms)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8018018018018021E-2"/>
              <c:y val="0.25985777995518738"/>
            </c:manualLayout>
          </c:layout>
        </c:title>
        <c:numFmt formatCode="General" sourceLinked="1"/>
        <c:tickLblPos val="nextTo"/>
        <c:crossAx val="119470336"/>
        <c:crosses val="autoZero"/>
        <c:crossBetween val="between"/>
      </c:valAx>
      <c:spPr>
        <a:ln>
          <a:solidFill>
            <a:srgbClr val="000000">
              <a:alpha val="25000"/>
            </a:srgbClr>
          </a:solidFill>
        </a:ln>
      </c:spPr>
    </c:plotArea>
    <c:plotVisOnly val="1"/>
  </c:chart>
  <c:spPr>
    <a:ln>
      <a:solidFill>
        <a:srgbClr val="000000">
          <a:alpha val="25000"/>
        </a:srgbClr>
      </a:solidFill>
    </a:ln>
  </c:spPr>
  <c:txPr>
    <a:bodyPr/>
    <a:lstStyle/>
    <a:p>
      <a:pPr>
        <a:defRPr sz="14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19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19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6B74FE26-1DF1-495A-A25D-F9E26928137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1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03725"/>
            <a:ext cx="559752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FD075171-EF8E-4D82-A409-157C3F4DF4B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190E4E-0748-4CE4-806F-610BE0FB23A2}" type="slidenum">
              <a:rPr lang="zh-CN" altLang="en-US" smtClean="0"/>
              <a:pPr/>
              <a:t>1</a:t>
            </a:fld>
            <a:endParaRPr lang="en-US" altLang="zh-CN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075171-EF8E-4D82-A409-157C3F4DF4B5}" type="slidenum">
              <a:rPr lang="zh-CN" altLang="en-US" smtClean="0"/>
              <a:pPr>
                <a:defRPr/>
              </a:pPr>
              <a:t>25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075171-EF8E-4D82-A409-157C3F4DF4B5}" type="slidenum">
              <a:rPr lang="zh-CN" altLang="en-US" smtClean="0"/>
              <a:pPr>
                <a:defRPr/>
              </a:pPr>
              <a:t>31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lide_tit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8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587375"/>
            <a:ext cx="6477000" cy="1470025"/>
          </a:xfrm>
        </p:spPr>
        <p:txBody>
          <a:bodyPr/>
          <a:lstStyle>
            <a:lvl1pPr algn="ctr">
              <a:lnSpc>
                <a:spcPct val="120000"/>
              </a:lnSpc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886200"/>
            <a:ext cx="6553200" cy="1752600"/>
          </a:xfrm>
        </p:spPr>
        <p:txBody>
          <a:bodyPr/>
          <a:lstStyle>
            <a:lvl1pPr marL="0" indent="0" algn="ctr">
              <a:buFontTx/>
              <a:buNone/>
              <a:defRPr sz="1800">
                <a:latin typeface="+mn-lt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ctr">
              <a:lnSpc>
                <a:spcPct val="120000"/>
              </a:lnSpc>
              <a:defRPr sz="1200" b="1" i="1" dirty="0" err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Pavan Balaji, Argonne National Laboratory ISC (06/23/2009)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152900" cy="4906963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19200"/>
            <a:ext cx="4152900" cy="4906963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ctr">
              <a:lnSpc>
                <a:spcPct val="120000"/>
              </a:lnSpc>
              <a:defRPr sz="1200" b="1" i="1" dirty="0" err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Pavan Balaji, Argonne National Laboratory ISC (06/23/2009)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ctr">
              <a:lnSpc>
                <a:spcPct val="120000"/>
              </a:lnSpc>
              <a:defRPr sz="1200" b="1" i="1" dirty="0" err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Pavan Balaji, Argonne National Laboratory ISC (06/23/2009)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ctr">
              <a:lnSpc>
                <a:spcPct val="120000"/>
              </a:lnSpc>
              <a:defRPr sz="1200" b="1" i="1" dirty="0" err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Pavan Balaji, Argonne National Laboratory ISC (06/23/2009)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7" descr="other_slide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6278563"/>
            <a:ext cx="91440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458200" cy="490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EC40EED9-FD3B-4560-9DC4-22DCA573421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971800" y="6305550"/>
            <a:ext cx="3505200" cy="476250"/>
          </a:xfrm>
          <a:prstGeom prst="rect">
            <a:avLst/>
          </a:prstGeom>
          <a:ln/>
        </p:spPr>
        <p:txBody>
          <a:bodyPr/>
          <a:lstStyle>
            <a:lvl1pPr algn="ctr">
              <a:lnSpc>
                <a:spcPct val="120000"/>
              </a:lnSpc>
              <a:defRPr sz="1200" b="1" i="1" dirty="0" err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Pavan Balaji, Argonne National Laboratory ISC (06/23/2009)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+mn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9pPr>
    </p:titleStyle>
    <p:bodyStyle>
      <a:lvl1pPr marL="342900" indent="-342900" algn="l" rtl="0" fontAlgn="base">
        <a:lnSpc>
          <a:spcPct val="12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120000"/>
        </a:lnSpc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s.anl.gov/research/projects/mpich2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nowlab.cse.ohio-state.edu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685800"/>
            <a:ext cx="6629400" cy="2232025"/>
          </a:xfrm>
        </p:spPr>
        <p:txBody>
          <a:bodyPr/>
          <a:lstStyle/>
          <a:p>
            <a:r>
              <a:rPr lang="en-US" altLang="zh-CN" sz="2800" smtClean="0">
                <a:ea typeface="宋体" pitchFamily="2" charset="-122"/>
              </a:rPr>
              <a:t>ProOnE: A General-Purpose Protocol Onload Engine for Multi- and Many-Core Architectures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3581400"/>
            <a:ext cx="6553200" cy="2438400"/>
          </a:xfrm>
        </p:spPr>
        <p:txBody>
          <a:bodyPr/>
          <a:lstStyle/>
          <a:p>
            <a:pPr>
              <a:lnSpc>
                <a:spcPct val="140000"/>
              </a:lnSpc>
              <a:spcBef>
                <a:spcPct val="40000"/>
              </a:spcBef>
            </a:pPr>
            <a:r>
              <a:rPr lang="en-US" altLang="zh-CN" smtClean="0">
                <a:solidFill>
                  <a:srgbClr val="0070C0"/>
                </a:solidFill>
                <a:ea typeface="宋体" pitchFamily="2" charset="-122"/>
              </a:rPr>
              <a:t>P. Lai</a:t>
            </a:r>
            <a:r>
              <a:rPr lang="en-US" altLang="zh-CN" smtClean="0">
                <a:ea typeface="宋体" pitchFamily="2" charset="-122"/>
              </a:rPr>
              <a:t>, </a:t>
            </a:r>
            <a:r>
              <a:rPr lang="en-US" altLang="zh-CN" b="1" i="1" smtClean="0">
                <a:solidFill>
                  <a:srgbClr val="FF0000"/>
                </a:solidFill>
                <a:ea typeface="宋体" pitchFamily="2" charset="-122"/>
              </a:rPr>
              <a:t>P. Balaji,</a:t>
            </a:r>
            <a:r>
              <a:rPr lang="en-US" altLang="zh-CN" smtClean="0">
                <a:solidFill>
                  <a:srgbClr val="FF0000"/>
                </a:solidFill>
                <a:ea typeface="宋体" pitchFamily="2" charset="-122"/>
              </a:rPr>
              <a:t> R. Thakur</a:t>
            </a:r>
            <a:r>
              <a:rPr lang="en-US" altLang="zh-CN" smtClean="0">
                <a:ea typeface="宋体" pitchFamily="2" charset="-122"/>
              </a:rPr>
              <a:t> and </a:t>
            </a:r>
            <a:r>
              <a:rPr lang="en-US" altLang="zh-CN" smtClean="0">
                <a:solidFill>
                  <a:srgbClr val="0070C0"/>
                </a:solidFill>
                <a:ea typeface="宋体" pitchFamily="2" charset="-122"/>
              </a:rPr>
              <a:t>D. K. Panda</a:t>
            </a:r>
          </a:p>
          <a:p>
            <a:pPr>
              <a:lnSpc>
                <a:spcPct val="140000"/>
              </a:lnSpc>
              <a:spcBef>
                <a:spcPct val="40000"/>
              </a:spcBef>
            </a:pPr>
            <a:endParaRPr lang="en-US" altLang="zh-CN" smtClean="0">
              <a:ea typeface="宋体" pitchFamily="2" charset="-122"/>
            </a:endParaRPr>
          </a:p>
          <a:p>
            <a:pPr>
              <a:lnSpc>
                <a:spcPct val="140000"/>
              </a:lnSpc>
              <a:spcBef>
                <a:spcPct val="40000"/>
              </a:spcBef>
            </a:pPr>
            <a:r>
              <a:rPr lang="en-US" altLang="zh-CN" smtClean="0">
                <a:solidFill>
                  <a:srgbClr val="0070C0"/>
                </a:solidFill>
                <a:ea typeface="宋体" pitchFamily="2" charset="-122"/>
              </a:rPr>
              <a:t>Computer Science and Engg., Ohio State University</a:t>
            </a:r>
          </a:p>
          <a:p>
            <a:pPr>
              <a:lnSpc>
                <a:spcPct val="140000"/>
              </a:lnSpc>
              <a:spcBef>
                <a:spcPct val="40000"/>
              </a:spcBef>
            </a:pPr>
            <a:r>
              <a:rPr lang="en-US" altLang="zh-CN" smtClean="0">
                <a:solidFill>
                  <a:srgbClr val="FF0000"/>
                </a:solidFill>
                <a:ea typeface="宋体" pitchFamily="2" charset="-122"/>
              </a:rPr>
              <a:t>Math. and Computer Sci., Argonne National Laboratory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 Components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059363"/>
          </a:xfrm>
        </p:spPr>
        <p:txBody>
          <a:bodyPr/>
          <a:lstStyle/>
          <a:p>
            <a:r>
              <a:rPr lang="en-US" dirty="0" smtClean="0"/>
              <a:t>Intra-node Communication</a:t>
            </a:r>
          </a:p>
          <a:p>
            <a:pPr lvl="1"/>
            <a:r>
              <a:rPr lang="en-US" dirty="0" smtClean="0"/>
              <a:t>Each </a:t>
            </a:r>
            <a:r>
              <a:rPr lang="en-US" dirty="0" err="1" smtClean="0"/>
              <a:t>ProOnE</a:t>
            </a:r>
            <a:r>
              <a:rPr lang="en-US" dirty="0" smtClean="0"/>
              <a:t> process allocates a shared memory segment for communication with the application processes</a:t>
            </a:r>
          </a:p>
          <a:p>
            <a:pPr lvl="1"/>
            <a:r>
              <a:rPr lang="en-US" dirty="0" smtClean="0"/>
              <a:t>Application processes use this shared memory to communicate requests, completions, signals, etc., to and from </a:t>
            </a:r>
            <a:r>
              <a:rPr lang="en-US" dirty="0" err="1" smtClean="0"/>
              <a:t>ProOnE</a:t>
            </a:r>
            <a:endParaRPr lang="en-US" dirty="0" smtClean="0"/>
          </a:p>
          <a:p>
            <a:pPr lvl="2"/>
            <a:r>
              <a:rPr lang="en-US" dirty="0" smtClean="0"/>
              <a:t>Use queues and hash functions to manage the shared memory</a:t>
            </a:r>
          </a:p>
          <a:p>
            <a:r>
              <a:rPr lang="en-US" dirty="0" smtClean="0"/>
              <a:t>Inter-node Communication</a:t>
            </a:r>
          </a:p>
          <a:p>
            <a:pPr lvl="1"/>
            <a:r>
              <a:rPr lang="en-US" dirty="0" smtClean="0"/>
              <a:t>Utilize any network features that are available</a:t>
            </a:r>
          </a:p>
          <a:p>
            <a:pPr lvl="1"/>
            <a:r>
              <a:rPr lang="en-US" dirty="0" smtClean="0"/>
              <a:t>Build a logical all-to-all connectivity on the available communication infrastructure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ISC (06/23/2009)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 Components (contd.)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059363"/>
          </a:xfrm>
        </p:spPr>
        <p:txBody>
          <a:bodyPr/>
          <a:lstStyle/>
          <a:p>
            <a:r>
              <a:rPr lang="en-US" dirty="0" smtClean="0"/>
              <a:t>Initialization Infrastructure</a:t>
            </a:r>
          </a:p>
          <a:p>
            <a:pPr lvl="1"/>
            <a:r>
              <a:rPr lang="en-US" dirty="0" err="1" smtClean="0"/>
              <a:t>ProOnE</a:t>
            </a:r>
            <a:r>
              <a:rPr lang="en-US" dirty="0" smtClean="0"/>
              <a:t> processes</a:t>
            </a:r>
          </a:p>
          <a:p>
            <a:pPr lvl="2"/>
            <a:r>
              <a:rPr lang="en-US" dirty="0" smtClean="0"/>
              <a:t>Create its own shared memory region</a:t>
            </a:r>
          </a:p>
          <a:p>
            <a:pPr lvl="2"/>
            <a:r>
              <a:rPr lang="en-US" dirty="0" smtClean="0"/>
              <a:t>Attach to the shared memory created by other </a:t>
            </a:r>
            <a:r>
              <a:rPr lang="en-US" dirty="0" err="1" smtClean="0"/>
              <a:t>ProOnE</a:t>
            </a:r>
            <a:r>
              <a:rPr lang="en-US" dirty="0" smtClean="0"/>
              <a:t> processes</a:t>
            </a:r>
          </a:p>
          <a:p>
            <a:pPr lvl="2"/>
            <a:r>
              <a:rPr lang="en-US" dirty="0" smtClean="0"/>
              <a:t>Connect to remote </a:t>
            </a:r>
            <a:r>
              <a:rPr lang="en-US" dirty="0" err="1" smtClean="0"/>
              <a:t>ProOnE</a:t>
            </a:r>
            <a:r>
              <a:rPr lang="en-US" dirty="0" smtClean="0"/>
              <a:t> processes</a:t>
            </a:r>
          </a:p>
          <a:p>
            <a:pPr lvl="2"/>
            <a:r>
              <a:rPr lang="en-US" dirty="0" smtClean="0"/>
              <a:t>Listen and accept connections from other processes (</a:t>
            </a:r>
            <a:r>
              <a:rPr lang="en-US" dirty="0" err="1" smtClean="0"/>
              <a:t>ProOnE</a:t>
            </a:r>
            <a:r>
              <a:rPr lang="en-US" dirty="0" smtClean="0"/>
              <a:t> processes and application processes)</a:t>
            </a:r>
          </a:p>
          <a:p>
            <a:pPr lvl="1"/>
            <a:r>
              <a:rPr lang="en-US" dirty="0" smtClean="0"/>
              <a:t>Application processes</a:t>
            </a:r>
          </a:p>
          <a:p>
            <a:pPr lvl="2"/>
            <a:r>
              <a:rPr lang="en-US" dirty="0" smtClean="0"/>
              <a:t>Attach to </a:t>
            </a:r>
            <a:r>
              <a:rPr lang="en-US" dirty="0" err="1" smtClean="0"/>
              <a:t>ProOnE</a:t>
            </a:r>
            <a:r>
              <a:rPr lang="en-US" dirty="0" smtClean="0"/>
              <a:t> shared memory segments</a:t>
            </a:r>
          </a:p>
          <a:p>
            <a:pPr lvl="2"/>
            <a:r>
              <a:rPr lang="en-US" dirty="0" smtClean="0"/>
              <a:t>Connect to remote </a:t>
            </a:r>
            <a:r>
              <a:rPr lang="en-US" dirty="0" err="1" smtClean="0"/>
              <a:t>ProOnE</a:t>
            </a:r>
            <a:r>
              <a:rPr lang="en-US" dirty="0" smtClean="0"/>
              <a:t> processes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ISC (06/23/2009)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ProOnE</a:t>
            </a:r>
            <a:r>
              <a:rPr lang="en-US" dirty="0" smtClean="0"/>
              <a:t> 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257800"/>
          </a:xfrm>
        </p:spPr>
        <p:txBody>
          <a:bodyPr/>
          <a:lstStyle/>
          <a:p>
            <a:r>
              <a:rPr lang="en-US" dirty="0" smtClean="0"/>
              <a:t>Can “</a:t>
            </a:r>
            <a:r>
              <a:rPr lang="en-US" dirty="0" err="1" smtClean="0"/>
              <a:t>onload</a:t>
            </a:r>
            <a:r>
              <a:rPr lang="en-US" dirty="0" smtClean="0"/>
              <a:t>” tasks for any component in the application executable:</a:t>
            </a:r>
          </a:p>
          <a:p>
            <a:pPr lvl="1"/>
            <a:r>
              <a:rPr lang="en-US" dirty="0" smtClean="0"/>
              <a:t>Application itself</a:t>
            </a:r>
          </a:p>
          <a:p>
            <a:pPr lvl="2"/>
            <a:r>
              <a:rPr lang="en-US" dirty="0" smtClean="0"/>
              <a:t>Useful for progress management (master-worker models) and work-stealing based applications (e.g., </a:t>
            </a:r>
            <a:r>
              <a:rPr lang="en-US" dirty="0" err="1" smtClean="0"/>
              <a:t>mpiBLAST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Communication middleware</a:t>
            </a:r>
          </a:p>
          <a:p>
            <a:pPr lvl="2"/>
            <a:r>
              <a:rPr lang="en-US" dirty="0" smtClean="0"/>
              <a:t>MPI stack can utilize it to offload certain tasks that can take advantage of dedicated processing</a:t>
            </a:r>
          </a:p>
          <a:p>
            <a:pPr lvl="2"/>
            <a:r>
              <a:rPr lang="en-US" dirty="0" smtClean="0"/>
              <a:t>Assuming that the CPU is shared with other processes makes many things inefficient</a:t>
            </a:r>
          </a:p>
          <a:p>
            <a:pPr lvl="1"/>
            <a:r>
              <a:rPr lang="en-US" dirty="0" smtClean="0"/>
              <a:t>Network Protocol stacks</a:t>
            </a:r>
          </a:p>
          <a:p>
            <a:pPr lvl="2"/>
            <a:r>
              <a:rPr lang="en-US" dirty="0" smtClean="0"/>
              <a:t>E.g., Greg </a:t>
            </a:r>
            <a:r>
              <a:rPr lang="en-US" dirty="0" err="1" smtClean="0"/>
              <a:t>Reigner’s</a:t>
            </a:r>
            <a:r>
              <a:rPr lang="en-US" dirty="0" smtClean="0"/>
              <a:t> TCP </a:t>
            </a:r>
            <a:r>
              <a:rPr lang="en-US" dirty="0" err="1" smtClean="0"/>
              <a:t>Onload</a:t>
            </a:r>
            <a:r>
              <a:rPr lang="en-US" dirty="0" smtClean="0"/>
              <a:t> Engine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ISC (06/23/2009)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MPI Rendezvous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for large messages to avoid copies and/or large unexpected data</a:t>
            </a:r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 flipH="1">
            <a:off x="3276600" y="3764172"/>
            <a:ext cx="1617663" cy="4268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3854450" y="3626059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 dirty="0">
                <a:ea typeface="宋体" pitchFamily="2" charset="-122"/>
              </a:rPr>
              <a:t>CTS</a:t>
            </a:r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4818063" y="37655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3317875" y="3384550"/>
            <a:ext cx="1600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3854450" y="3214687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 dirty="0">
                <a:ea typeface="宋体" pitchFamily="2" charset="-122"/>
              </a:rPr>
              <a:t>RTS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5222875" y="3578423"/>
            <a:ext cx="103105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400" dirty="0" err="1" smtClean="0">
                <a:ea typeface="宋体" pitchFamily="2" charset="-122"/>
              </a:rPr>
              <a:t>MPI_Recv</a:t>
            </a:r>
            <a:endParaRPr lang="en-US" altLang="zh-CN" sz="1400" dirty="0">
              <a:ea typeface="宋体" pitchFamily="2" charset="-122"/>
            </a:endParaRPr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>
            <a:off x="4876800" y="3733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23"/>
          <p:cNvSpPr>
            <a:spLocks noChangeShapeType="1"/>
          </p:cNvSpPr>
          <p:nvPr/>
        </p:nvSpPr>
        <p:spPr bwMode="auto">
          <a:xfrm>
            <a:off x="2936875" y="338455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3778250" y="4068972"/>
            <a:ext cx="79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 dirty="0">
                <a:ea typeface="宋体" pitchFamily="2" charset="-122"/>
              </a:rPr>
              <a:t>DATA</a:t>
            </a:r>
          </a:p>
        </p:txBody>
      </p:sp>
      <p:sp>
        <p:nvSpPr>
          <p:cNvPr id="24" name="AutoShape 27"/>
          <p:cNvSpPr>
            <a:spLocks noChangeArrowheads="1"/>
          </p:cNvSpPr>
          <p:nvPr/>
        </p:nvSpPr>
        <p:spPr bwMode="auto">
          <a:xfrm rot="1097779">
            <a:off x="3287664" y="4396381"/>
            <a:ext cx="1665646" cy="381000"/>
          </a:xfrm>
          <a:prstGeom prst="rightArrow">
            <a:avLst>
              <a:gd name="adj1" fmla="val 50000"/>
              <a:gd name="adj2" fmla="val 1091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69"/>
          <p:cNvSpPr txBox="1">
            <a:spLocks noChangeArrowheads="1"/>
          </p:cNvSpPr>
          <p:nvPr/>
        </p:nvSpPr>
        <p:spPr bwMode="auto">
          <a:xfrm>
            <a:off x="2743200" y="2606675"/>
            <a:ext cx="871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 dirty="0">
                <a:ea typeface="宋体" pitchFamily="2" charset="-122"/>
              </a:rPr>
              <a:t>Sender</a:t>
            </a:r>
          </a:p>
        </p:txBody>
      </p:sp>
      <p:sp>
        <p:nvSpPr>
          <p:cNvPr id="27" name="Text Box 70"/>
          <p:cNvSpPr txBox="1">
            <a:spLocks noChangeArrowheads="1"/>
          </p:cNvSpPr>
          <p:nvPr/>
        </p:nvSpPr>
        <p:spPr bwMode="auto">
          <a:xfrm>
            <a:off x="4478338" y="2590800"/>
            <a:ext cx="1030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 dirty="0">
                <a:ea typeface="宋体" pitchFamily="2" charset="-122"/>
              </a:rPr>
              <a:t>Receiver</a:t>
            </a: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1978476" y="3200400"/>
            <a:ext cx="10406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400" dirty="0" err="1" smtClean="0">
                <a:ea typeface="宋体" pitchFamily="2" charset="-122"/>
              </a:rPr>
              <a:t>MPI_Send</a:t>
            </a:r>
            <a:endParaRPr lang="en-US" altLang="zh-CN" sz="1400" dirty="0">
              <a:ea typeface="宋体" pitchFamily="2" charset="-122"/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 rot="5400000">
            <a:off x="2248694" y="4075906"/>
            <a:ext cx="2057400" cy="1588"/>
          </a:xfrm>
          <a:prstGeom prst="line">
            <a:avLst/>
          </a:prstGeom>
          <a:solidFill>
            <a:schemeClr val="accent1"/>
          </a:solidFill>
          <a:ln w="22225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rot="5400000">
            <a:off x="3848894" y="4075906"/>
            <a:ext cx="2057400" cy="1588"/>
          </a:xfrm>
          <a:prstGeom prst="line">
            <a:avLst/>
          </a:prstGeom>
          <a:solidFill>
            <a:schemeClr val="accent1"/>
          </a:solidFill>
          <a:ln w="22225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8" name="Line 24"/>
          <p:cNvSpPr>
            <a:spLocks noChangeShapeType="1"/>
          </p:cNvSpPr>
          <p:nvPr/>
        </p:nvSpPr>
        <p:spPr bwMode="auto">
          <a:xfrm>
            <a:off x="2895600" y="490855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Line 24"/>
          <p:cNvSpPr>
            <a:spLocks noChangeShapeType="1"/>
          </p:cNvSpPr>
          <p:nvPr/>
        </p:nvSpPr>
        <p:spPr bwMode="auto">
          <a:xfrm>
            <a:off x="4876800" y="4876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 bwMode="auto">
          <a:xfrm rot="5400000">
            <a:off x="4457700" y="4305300"/>
            <a:ext cx="1143000" cy="1588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 rot="5400000">
            <a:off x="2362200" y="4114800"/>
            <a:ext cx="1524000" cy="1588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sp>
        <p:nvSpPr>
          <p:cNvPr id="23" name="Footer Placeholder 2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ISC (06/23/2009)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5" grpId="0" animBg="1"/>
      <p:bldP spid="16" grpId="0"/>
      <p:bldP spid="17" grpId="0"/>
      <p:bldP spid="18" grpId="0" animBg="1"/>
      <p:bldP spid="19" grpId="0" animBg="1"/>
      <p:bldP spid="21" grpId="0"/>
      <p:bldP spid="24" grpId="0" animBg="1"/>
      <p:bldP spid="30" grpId="0"/>
      <p:bldP spid="28" grpId="0" animBg="1"/>
      <p:bldP spid="3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MPI Rendezvous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4343400" cy="5059363"/>
          </a:xfrm>
        </p:spPr>
        <p:txBody>
          <a:bodyPr/>
          <a:lstStyle/>
          <a:p>
            <a:r>
              <a:rPr lang="en-US" dirty="0" smtClean="0"/>
              <a:t>Communication Progress in MPI Rendezvous</a:t>
            </a:r>
          </a:p>
          <a:p>
            <a:pPr lvl="1"/>
            <a:r>
              <a:rPr lang="en-US" dirty="0" smtClean="0"/>
              <a:t>Delay in detecting control messages</a:t>
            </a:r>
          </a:p>
          <a:p>
            <a:pPr lvl="1"/>
            <a:r>
              <a:rPr lang="en-US" dirty="0" smtClean="0"/>
              <a:t>Hardware support for One-sided communication useful, but not perfect</a:t>
            </a:r>
          </a:p>
          <a:p>
            <a:pPr lvl="2"/>
            <a:r>
              <a:rPr lang="en-US" dirty="0" smtClean="0"/>
              <a:t>Many cases are expensive to implement in hardware</a:t>
            </a:r>
          </a:p>
          <a:p>
            <a:pPr lvl="1"/>
            <a:r>
              <a:rPr lang="en-US" dirty="0" smtClean="0"/>
              <a:t>Bad computation communication overlap!</a:t>
            </a:r>
            <a:endParaRPr lang="en-US" dirty="0"/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5786438" y="1752600"/>
            <a:ext cx="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7367588" y="1676400"/>
            <a:ext cx="0" cy="297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 flipH="1">
            <a:off x="5767388" y="2971800"/>
            <a:ext cx="1600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6148388" y="2743200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 dirty="0">
                <a:ea typeface="宋体" pitchFamily="2" charset="-122"/>
              </a:rPr>
              <a:t>CTS</a:t>
            </a:r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7697788" y="2787650"/>
            <a:ext cx="9746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400" dirty="0" err="1">
                <a:ea typeface="宋体" pitchFamily="2" charset="-122"/>
              </a:rPr>
              <a:t>MPI_Wait</a:t>
            </a:r>
            <a:endParaRPr lang="en-US" altLang="zh-CN" sz="1400" dirty="0">
              <a:ea typeface="宋体" pitchFamily="2" charset="-122"/>
            </a:endParaRPr>
          </a:p>
        </p:txBody>
      </p:sp>
      <p:sp>
        <p:nvSpPr>
          <p:cNvPr id="10" name="Line 21"/>
          <p:cNvSpPr>
            <a:spLocks noChangeShapeType="1"/>
          </p:cNvSpPr>
          <p:nvPr/>
        </p:nvSpPr>
        <p:spPr bwMode="auto">
          <a:xfrm>
            <a:off x="7315201" y="2971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26"/>
          <p:cNvSpPr>
            <a:spLocks noChangeShapeType="1"/>
          </p:cNvSpPr>
          <p:nvPr/>
        </p:nvSpPr>
        <p:spPr bwMode="auto">
          <a:xfrm>
            <a:off x="7467600" y="1981200"/>
            <a:ext cx="0" cy="990600"/>
          </a:xfrm>
          <a:prstGeom prst="line">
            <a:avLst/>
          </a:prstGeom>
          <a:noFill/>
          <a:ln w="15875">
            <a:solidFill>
              <a:schemeClr val="hlink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28"/>
          <p:cNvSpPr>
            <a:spLocks noChangeShapeType="1"/>
          </p:cNvSpPr>
          <p:nvPr/>
        </p:nvSpPr>
        <p:spPr bwMode="auto">
          <a:xfrm>
            <a:off x="7467600" y="2971800"/>
            <a:ext cx="0" cy="12192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29"/>
          <p:cNvSpPr>
            <a:spLocks noChangeShapeType="1"/>
          </p:cNvSpPr>
          <p:nvPr/>
        </p:nvSpPr>
        <p:spPr bwMode="auto">
          <a:xfrm>
            <a:off x="5638800" y="2133600"/>
            <a:ext cx="0" cy="1447800"/>
          </a:xfrm>
          <a:prstGeom prst="line">
            <a:avLst/>
          </a:prstGeom>
          <a:noFill/>
          <a:ln w="15875">
            <a:solidFill>
              <a:srgbClr val="00808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>
            <a:off x="7291388" y="2514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5791200" y="2133600"/>
            <a:ext cx="1600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6148388" y="1905000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 dirty="0">
                <a:ea typeface="宋体" pitchFamily="2" charset="-122"/>
              </a:rPr>
              <a:t>RTS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4419600" y="1949450"/>
            <a:ext cx="10695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400" dirty="0" err="1">
                <a:ea typeface="宋体" pitchFamily="2" charset="-122"/>
              </a:rPr>
              <a:t>MPI_Isend</a:t>
            </a:r>
            <a:endParaRPr lang="en-US" altLang="zh-CN" sz="1400" dirty="0">
              <a:ea typeface="宋体" pitchFamily="2" charset="-122"/>
            </a:endParaRP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7696200" y="1797050"/>
            <a:ext cx="102143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400" dirty="0" err="1">
                <a:ea typeface="宋体" pitchFamily="2" charset="-122"/>
              </a:rPr>
              <a:t>MPI_Irecv</a:t>
            </a:r>
            <a:endParaRPr lang="en-US" altLang="zh-CN" sz="1400" dirty="0">
              <a:ea typeface="宋体" pitchFamily="2" charset="-122"/>
            </a:endParaRP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7315200" y="1981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>
            <a:off x="5410200" y="2133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7442200" y="2270125"/>
            <a:ext cx="14157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rgbClr val="00CC99"/>
                </a:solidFill>
                <a:ea typeface="宋体" pitchFamily="2" charset="-122"/>
              </a:rPr>
              <a:t>computation</a:t>
            </a:r>
          </a:p>
        </p:txBody>
      </p:sp>
      <p:sp>
        <p:nvSpPr>
          <p:cNvPr id="23" name="Text Box 32"/>
          <p:cNvSpPr txBox="1">
            <a:spLocks noChangeArrowheads="1"/>
          </p:cNvSpPr>
          <p:nvPr/>
        </p:nvSpPr>
        <p:spPr bwMode="auto">
          <a:xfrm>
            <a:off x="4267200" y="2480846"/>
            <a:ext cx="14157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1600" dirty="0">
                <a:solidFill>
                  <a:srgbClr val="00CC99"/>
                </a:solidFill>
                <a:ea typeface="宋体" pitchFamily="2" charset="-122"/>
              </a:rPr>
              <a:t>computation</a:t>
            </a:r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6275388" y="3475038"/>
            <a:ext cx="79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 dirty="0">
                <a:ea typeface="宋体" pitchFamily="2" charset="-122"/>
              </a:rPr>
              <a:t>DATA</a:t>
            </a:r>
          </a:p>
        </p:txBody>
      </p: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4471988" y="3429000"/>
            <a:ext cx="9843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400" dirty="0" err="1">
                <a:ea typeface="宋体" pitchFamily="2" charset="-122"/>
              </a:rPr>
              <a:t>MPI_Wai</a:t>
            </a:r>
            <a:r>
              <a:rPr lang="en-US" altLang="zh-CN" sz="1600" dirty="0" err="1">
                <a:ea typeface="宋体" pitchFamily="2" charset="-122"/>
              </a:rPr>
              <a:t>t</a:t>
            </a:r>
            <a:endParaRPr lang="en-US" altLang="zh-CN" sz="1600" dirty="0">
              <a:ea typeface="宋体" pitchFamily="2" charset="-122"/>
            </a:endParaRPr>
          </a:p>
        </p:txBody>
      </p:sp>
      <p:sp>
        <p:nvSpPr>
          <p:cNvPr id="27" name="Line 22"/>
          <p:cNvSpPr>
            <a:spLocks noChangeShapeType="1"/>
          </p:cNvSpPr>
          <p:nvPr/>
        </p:nvSpPr>
        <p:spPr bwMode="auto">
          <a:xfrm>
            <a:off x="7366000" y="422275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>
            <a:off x="5461000" y="361315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AutoShape 27"/>
          <p:cNvSpPr>
            <a:spLocks noChangeArrowheads="1"/>
          </p:cNvSpPr>
          <p:nvPr/>
        </p:nvSpPr>
        <p:spPr bwMode="auto">
          <a:xfrm rot="1097779">
            <a:off x="5761038" y="3765550"/>
            <a:ext cx="1663700" cy="381000"/>
          </a:xfrm>
          <a:prstGeom prst="rightArrow">
            <a:avLst>
              <a:gd name="adj1" fmla="val 50000"/>
              <a:gd name="adj2" fmla="val 1091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Text Box 33"/>
          <p:cNvSpPr txBox="1">
            <a:spLocks noChangeArrowheads="1"/>
          </p:cNvSpPr>
          <p:nvPr/>
        </p:nvSpPr>
        <p:spPr bwMode="auto">
          <a:xfrm>
            <a:off x="7442200" y="3352800"/>
            <a:ext cx="14225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 dirty="0" smtClean="0">
                <a:solidFill>
                  <a:srgbClr val="FF0000"/>
                </a:solidFill>
                <a:ea typeface="宋体" pitchFamily="2" charset="-122"/>
              </a:rPr>
              <a:t>Wait for data</a:t>
            </a:r>
            <a:endParaRPr lang="en-US" altLang="zh-CN" sz="1600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34" name="Text Box 69"/>
          <p:cNvSpPr txBox="1">
            <a:spLocks noChangeArrowheads="1"/>
          </p:cNvSpPr>
          <p:nvPr/>
        </p:nvSpPr>
        <p:spPr bwMode="auto">
          <a:xfrm>
            <a:off x="5216525" y="1355725"/>
            <a:ext cx="871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>
                <a:ea typeface="宋体" pitchFamily="2" charset="-122"/>
              </a:rPr>
              <a:t>Sender</a:t>
            </a:r>
          </a:p>
        </p:txBody>
      </p:sp>
      <p:sp>
        <p:nvSpPr>
          <p:cNvPr id="35" name="Text Box 70"/>
          <p:cNvSpPr txBox="1">
            <a:spLocks noChangeArrowheads="1"/>
          </p:cNvSpPr>
          <p:nvPr/>
        </p:nvSpPr>
        <p:spPr bwMode="auto">
          <a:xfrm>
            <a:off x="6951663" y="1339850"/>
            <a:ext cx="1030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>
                <a:ea typeface="宋体" pitchFamily="2" charset="-122"/>
              </a:rPr>
              <a:t>Receiver</a:t>
            </a:r>
          </a:p>
        </p:txBody>
      </p:sp>
      <p:sp>
        <p:nvSpPr>
          <p:cNvPr id="36" name="Rounded Rectangular Callout 35"/>
          <p:cNvSpPr>
            <a:spLocks noChangeArrowheads="1"/>
          </p:cNvSpPr>
          <p:nvPr/>
        </p:nvSpPr>
        <p:spPr bwMode="auto">
          <a:xfrm>
            <a:off x="7823200" y="4572000"/>
            <a:ext cx="1143000" cy="457200"/>
          </a:xfrm>
          <a:prstGeom prst="wedgeRoundRectCallout">
            <a:avLst>
              <a:gd name="adj1" fmla="val -162556"/>
              <a:gd name="adj2" fmla="val -346620"/>
              <a:gd name="adj3" fmla="val 16667"/>
            </a:avLst>
          </a:prstGeom>
          <a:solidFill>
            <a:srgbClr val="969696"/>
          </a:solidFill>
          <a:ln w="9525" algn="ctr">
            <a:solidFill>
              <a:srgbClr val="65D547"/>
            </a:solidFill>
            <a:round/>
            <a:headEnd/>
            <a:tailEnd/>
          </a:ln>
        </p:spPr>
        <p:txBody>
          <a:bodyPr/>
          <a:lstStyle/>
          <a:p>
            <a:r>
              <a:rPr lang="en-US" sz="1600"/>
              <a:t>Delayed!</a:t>
            </a:r>
          </a:p>
        </p:txBody>
      </p:sp>
      <p:sp>
        <p:nvSpPr>
          <p:cNvPr id="37" name="Rounded Rectangular Callout 36"/>
          <p:cNvSpPr>
            <a:spLocks noChangeArrowheads="1"/>
          </p:cNvSpPr>
          <p:nvPr/>
        </p:nvSpPr>
        <p:spPr bwMode="auto">
          <a:xfrm>
            <a:off x="6223000" y="4953000"/>
            <a:ext cx="1371600" cy="381000"/>
          </a:xfrm>
          <a:prstGeom prst="wedgeRoundRectCallout">
            <a:avLst>
              <a:gd name="adj1" fmla="val -27741"/>
              <a:gd name="adj2" fmla="val -286301"/>
              <a:gd name="adj3" fmla="val 16667"/>
            </a:avLst>
          </a:prstGeom>
          <a:solidFill>
            <a:srgbClr val="969696"/>
          </a:solidFill>
          <a:ln w="9525" algn="ctr">
            <a:solidFill>
              <a:srgbClr val="65D547"/>
            </a:solidFill>
            <a:round/>
            <a:headEnd/>
            <a:tailEnd/>
          </a:ln>
        </p:spPr>
        <p:txBody>
          <a:bodyPr/>
          <a:lstStyle/>
          <a:p>
            <a:r>
              <a:rPr lang="en-US" sz="1600" dirty="0"/>
              <a:t>No overlap!</a:t>
            </a:r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ISC (06/23/2009)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 animBg="1"/>
      <p:bldP spid="11" grpId="0" animBg="1"/>
      <p:bldP spid="12" grpId="0" animBg="1"/>
      <p:bldP spid="13" grpId="0" animBg="1"/>
      <p:bldP spid="16" grpId="1" animBg="1"/>
      <p:bldP spid="17" grpId="1"/>
      <p:bldP spid="18" grpId="1"/>
      <p:bldP spid="19" grpId="0"/>
      <p:bldP spid="20" grpId="0" animBg="1"/>
      <p:bldP spid="21" grpId="1" animBg="1"/>
      <p:bldP spid="22" grpId="0"/>
      <p:bldP spid="23" grpId="0"/>
      <p:bldP spid="25" grpId="0"/>
      <p:bldP spid="26" grpId="0"/>
      <p:bldP spid="27" grpId="0" animBg="1"/>
      <p:bldP spid="28" grpId="0" animBg="1"/>
      <p:bldP spid="30" grpId="0" animBg="1"/>
      <p:bldP spid="32" grpId="0"/>
      <p:bldP spid="36" grpId="0" animBg="1"/>
      <p:bldP spid="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Rendezvous with </a:t>
            </a:r>
            <a:r>
              <a:rPr lang="en-US" dirty="0" err="1" smtClean="0"/>
              <a:t>ProOnE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3581400" cy="4906963"/>
          </a:xfrm>
        </p:spPr>
        <p:txBody>
          <a:bodyPr/>
          <a:lstStyle/>
          <a:p>
            <a:r>
              <a:rPr lang="en-US" dirty="0" err="1" smtClean="0"/>
              <a:t>ProOnE</a:t>
            </a:r>
            <a:r>
              <a:rPr lang="en-US" dirty="0" smtClean="0"/>
              <a:t> is a dedicated processing engine</a:t>
            </a:r>
          </a:p>
          <a:p>
            <a:pPr lvl="1"/>
            <a:r>
              <a:rPr lang="en-US" dirty="0" smtClean="0"/>
              <a:t>No delay because the receiver is “busy” with something else</a:t>
            </a:r>
          </a:p>
          <a:p>
            <a:r>
              <a:rPr lang="en-US" dirty="0" smtClean="0"/>
              <a:t>Communication progress is similar to earlier</a:t>
            </a:r>
          </a:p>
          <a:p>
            <a:pPr lvl="1"/>
            <a:r>
              <a:rPr lang="en-US" dirty="0" smtClean="0"/>
              <a:t>Completion notifications included as appropriate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27550" y="2057400"/>
            <a:ext cx="1219200" cy="6096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451350" y="2209800"/>
            <a:ext cx="1352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 b="0">
                <a:ea typeface="宋体" pitchFamily="2" charset="-122"/>
              </a:rPr>
              <a:t>MPI sender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118350" y="2057400"/>
            <a:ext cx="1295400" cy="6096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7042150" y="2209800"/>
            <a:ext cx="13970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700" b="0">
                <a:ea typeface="宋体" pitchFamily="2" charset="-122"/>
              </a:rPr>
              <a:t>MPI receiver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527550" y="4419600"/>
            <a:ext cx="1143000" cy="609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527550" y="4586288"/>
            <a:ext cx="1187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 b="0">
                <a:ea typeface="宋体" pitchFamily="2" charset="-122"/>
              </a:rPr>
              <a:t>ProOnE 0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7118350" y="4424363"/>
            <a:ext cx="1219200" cy="609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7118350" y="4576763"/>
            <a:ext cx="1187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 b="0">
                <a:ea typeface="宋体" pitchFamily="2" charset="-122"/>
              </a:rPr>
              <a:t>ProOnE 1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4527550" y="3352800"/>
            <a:ext cx="1219200" cy="3810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7118350" y="3352800"/>
            <a:ext cx="1219200" cy="3810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" name="Group 63"/>
          <p:cNvGrpSpPr>
            <a:grpSpLocks/>
          </p:cNvGrpSpPr>
          <p:nvPr/>
        </p:nvGrpSpPr>
        <p:grpSpPr bwMode="auto">
          <a:xfrm>
            <a:off x="4122738" y="2667000"/>
            <a:ext cx="862012" cy="685800"/>
            <a:chOff x="2337" y="1680"/>
            <a:chExt cx="543" cy="432"/>
          </a:xfrm>
        </p:grpSpPr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2880" y="1680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2337" y="1728"/>
              <a:ext cx="543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en-US" altLang="zh-CN" sz="1600" b="0">
                  <a:ea typeface="宋体" pitchFamily="2" charset="-122"/>
                </a:rPr>
                <a:t>SEND </a:t>
              </a:r>
            </a:p>
            <a:p>
              <a:pPr marL="342900" indent="-342900"/>
              <a:r>
                <a:rPr lang="en-US" altLang="zh-CN" sz="1600" b="0">
                  <a:ea typeface="宋体" pitchFamily="2" charset="-122"/>
                </a:rPr>
                <a:t>request</a:t>
              </a:r>
            </a:p>
          </p:txBody>
        </p:sp>
      </p:grpSp>
      <p:grpSp>
        <p:nvGrpSpPr>
          <p:cNvPr id="17" name="Group 62"/>
          <p:cNvGrpSpPr>
            <a:grpSpLocks/>
          </p:cNvGrpSpPr>
          <p:nvPr/>
        </p:nvGrpSpPr>
        <p:grpSpPr bwMode="auto">
          <a:xfrm>
            <a:off x="6781800" y="3702050"/>
            <a:ext cx="876300" cy="717550"/>
            <a:chOff x="4012" y="2332"/>
            <a:chExt cx="552" cy="452"/>
          </a:xfrm>
        </p:grpSpPr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4512" y="235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4012" y="2332"/>
              <a:ext cx="552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1600" b="0">
                  <a:ea typeface="宋体" pitchFamily="2" charset="-122"/>
                </a:rPr>
                <a:t>read</a:t>
              </a:r>
            </a:p>
            <a:p>
              <a:r>
                <a:rPr lang="en-US" altLang="zh-CN" sz="1600" b="0">
                  <a:ea typeface="宋体" pitchFamily="2" charset="-122"/>
                </a:rPr>
                <a:t>reques</a:t>
              </a:r>
              <a:r>
                <a:rPr lang="en-US" altLang="zh-CN" sz="1800" b="0">
                  <a:ea typeface="宋体" pitchFamily="2" charset="-122"/>
                </a:rPr>
                <a:t>t</a:t>
              </a:r>
            </a:p>
          </p:txBody>
        </p:sp>
      </p:grp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6946900" y="4981575"/>
            <a:ext cx="21526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 b="0">
                <a:ea typeface="宋体" pitchFamily="2" charset="-122"/>
              </a:rPr>
              <a:t>Try to match a posted</a:t>
            </a:r>
          </a:p>
          <a:p>
            <a:r>
              <a:rPr lang="en-US" altLang="zh-CN" sz="1600" b="0">
                <a:ea typeface="宋体" pitchFamily="2" charset="-122"/>
              </a:rPr>
              <a:t>RECV request</a:t>
            </a:r>
          </a:p>
        </p:txBody>
      </p:sp>
      <p:grpSp>
        <p:nvGrpSpPr>
          <p:cNvPr id="21" name="Group 22"/>
          <p:cNvGrpSpPr>
            <a:grpSpLocks/>
          </p:cNvGrpSpPr>
          <p:nvPr/>
        </p:nvGrpSpPr>
        <p:grpSpPr bwMode="auto">
          <a:xfrm>
            <a:off x="5594350" y="4419600"/>
            <a:ext cx="1562100" cy="336550"/>
            <a:chOff x="2160" y="2928"/>
            <a:chExt cx="938" cy="212"/>
          </a:xfrm>
        </p:grpSpPr>
        <p:sp>
          <p:nvSpPr>
            <p:cNvPr id="22" name="Line 23"/>
            <p:cNvSpPr>
              <a:spLocks noChangeShapeType="1"/>
            </p:cNvSpPr>
            <p:nvPr/>
          </p:nvSpPr>
          <p:spPr bwMode="auto">
            <a:xfrm flipH="1">
              <a:off x="2208" y="3120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Text Box 24"/>
            <p:cNvSpPr txBox="1">
              <a:spLocks noChangeArrowheads="1"/>
            </p:cNvSpPr>
            <p:nvPr/>
          </p:nvSpPr>
          <p:spPr bwMode="auto">
            <a:xfrm>
              <a:off x="2160" y="2928"/>
              <a:ext cx="93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1600" b="0">
                  <a:ea typeface="宋体" pitchFamily="2" charset="-122"/>
                </a:rPr>
                <a:t>CTS (matched)</a:t>
              </a:r>
            </a:p>
          </p:txBody>
        </p:sp>
      </p:grpSp>
      <p:grpSp>
        <p:nvGrpSpPr>
          <p:cNvPr id="24" name="Group 61"/>
          <p:cNvGrpSpPr>
            <a:grpSpLocks/>
          </p:cNvGrpSpPr>
          <p:nvPr/>
        </p:nvGrpSpPr>
        <p:grpSpPr bwMode="auto">
          <a:xfrm>
            <a:off x="6508750" y="3733800"/>
            <a:ext cx="1219200" cy="685800"/>
            <a:chOff x="6248400" y="5791200"/>
            <a:chExt cx="1219200" cy="685800"/>
          </a:xfrm>
        </p:grpSpPr>
        <p:sp>
          <p:nvSpPr>
            <p:cNvPr id="25" name="Line 26"/>
            <p:cNvSpPr>
              <a:spLocks noChangeShapeType="1"/>
            </p:cNvSpPr>
            <p:nvPr/>
          </p:nvSpPr>
          <p:spPr bwMode="auto">
            <a:xfrm flipV="1">
              <a:off x="7315200" y="5791200"/>
              <a:ext cx="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Text Box 27"/>
            <p:cNvSpPr txBox="1">
              <a:spLocks noChangeArrowheads="1"/>
            </p:cNvSpPr>
            <p:nvPr/>
          </p:nvSpPr>
          <p:spPr bwMode="auto">
            <a:xfrm>
              <a:off x="6248400" y="5867400"/>
              <a:ext cx="12192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1600" b="0">
                  <a:ea typeface="宋体" pitchFamily="2" charset="-122"/>
                </a:rPr>
                <a:t>     RTS </a:t>
              </a:r>
            </a:p>
            <a:p>
              <a:r>
                <a:rPr lang="en-US" altLang="zh-CN" sz="1600" b="0">
                  <a:ea typeface="宋体" pitchFamily="2" charset="-122"/>
                </a:rPr>
                <a:t>(no match)</a:t>
              </a:r>
            </a:p>
          </p:txBody>
        </p:sp>
      </p:grpSp>
      <p:grpSp>
        <p:nvGrpSpPr>
          <p:cNvPr id="27" name="Group 28"/>
          <p:cNvGrpSpPr>
            <a:grpSpLocks/>
          </p:cNvGrpSpPr>
          <p:nvPr/>
        </p:nvGrpSpPr>
        <p:grpSpPr bwMode="auto">
          <a:xfrm>
            <a:off x="5715000" y="4773613"/>
            <a:ext cx="1371600" cy="336550"/>
            <a:chOff x="2208" y="3196"/>
            <a:chExt cx="864" cy="212"/>
          </a:xfrm>
        </p:grpSpPr>
        <p:sp>
          <p:nvSpPr>
            <p:cNvPr id="28" name="Line 29"/>
            <p:cNvSpPr>
              <a:spLocks noChangeShapeType="1"/>
            </p:cNvSpPr>
            <p:nvPr/>
          </p:nvSpPr>
          <p:spPr bwMode="auto">
            <a:xfrm>
              <a:off x="2208" y="32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Text Box 30"/>
            <p:cNvSpPr txBox="1">
              <a:spLocks noChangeArrowheads="1"/>
            </p:cNvSpPr>
            <p:nvPr/>
          </p:nvSpPr>
          <p:spPr bwMode="auto">
            <a:xfrm>
              <a:off x="2281" y="3196"/>
              <a:ext cx="45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1600" b="0">
                  <a:ea typeface="宋体" pitchFamily="2" charset="-122"/>
                </a:rPr>
                <a:t>DATA</a:t>
              </a:r>
            </a:p>
          </p:txBody>
        </p:sp>
      </p:grpSp>
      <p:grpSp>
        <p:nvGrpSpPr>
          <p:cNvPr id="30" name="Group 31"/>
          <p:cNvGrpSpPr>
            <a:grpSpLocks/>
          </p:cNvGrpSpPr>
          <p:nvPr/>
        </p:nvGrpSpPr>
        <p:grpSpPr bwMode="auto">
          <a:xfrm>
            <a:off x="5137150" y="3733800"/>
            <a:ext cx="871538" cy="685800"/>
            <a:chOff x="1814" y="2640"/>
            <a:chExt cx="549" cy="336"/>
          </a:xfrm>
        </p:grpSpPr>
        <p:sp>
          <p:nvSpPr>
            <p:cNvPr id="31" name="Line 32"/>
            <p:cNvSpPr>
              <a:spLocks noChangeShapeType="1"/>
            </p:cNvSpPr>
            <p:nvPr/>
          </p:nvSpPr>
          <p:spPr bwMode="auto">
            <a:xfrm flipV="1">
              <a:off x="1824" y="2640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Text Box 33"/>
            <p:cNvSpPr txBox="1">
              <a:spLocks noChangeArrowheads="1"/>
            </p:cNvSpPr>
            <p:nvPr/>
          </p:nvSpPr>
          <p:spPr bwMode="auto">
            <a:xfrm>
              <a:off x="1814" y="2726"/>
              <a:ext cx="549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1600" b="0">
                  <a:ea typeface="宋体" pitchFamily="2" charset="-122"/>
                </a:rPr>
                <a:t>CMPLT</a:t>
              </a:r>
            </a:p>
          </p:txBody>
        </p:sp>
      </p:grpSp>
      <p:grpSp>
        <p:nvGrpSpPr>
          <p:cNvPr id="33" name="Group 34"/>
          <p:cNvGrpSpPr>
            <a:grpSpLocks/>
          </p:cNvGrpSpPr>
          <p:nvPr/>
        </p:nvGrpSpPr>
        <p:grpSpPr bwMode="auto">
          <a:xfrm>
            <a:off x="7727950" y="3733800"/>
            <a:ext cx="871538" cy="685800"/>
            <a:chOff x="3398" y="2640"/>
            <a:chExt cx="549" cy="336"/>
          </a:xfrm>
        </p:grpSpPr>
        <p:sp>
          <p:nvSpPr>
            <p:cNvPr id="34" name="Line 35"/>
            <p:cNvSpPr>
              <a:spLocks noChangeShapeType="1"/>
            </p:cNvSpPr>
            <p:nvPr/>
          </p:nvSpPr>
          <p:spPr bwMode="auto">
            <a:xfrm flipV="1">
              <a:off x="3408" y="2640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Text Box 36"/>
            <p:cNvSpPr txBox="1">
              <a:spLocks noChangeArrowheads="1"/>
            </p:cNvSpPr>
            <p:nvPr/>
          </p:nvSpPr>
          <p:spPr bwMode="auto">
            <a:xfrm>
              <a:off x="3398" y="2726"/>
              <a:ext cx="549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1600" b="0">
                  <a:ea typeface="宋体" pitchFamily="2" charset="-122"/>
                </a:rPr>
                <a:t>CMPLT</a:t>
              </a:r>
            </a:p>
          </p:txBody>
        </p:sp>
      </p:grpSp>
      <p:grpSp>
        <p:nvGrpSpPr>
          <p:cNvPr id="36" name="Group 61"/>
          <p:cNvGrpSpPr>
            <a:grpSpLocks/>
          </p:cNvGrpSpPr>
          <p:nvPr/>
        </p:nvGrpSpPr>
        <p:grpSpPr bwMode="auto">
          <a:xfrm>
            <a:off x="6737350" y="2667000"/>
            <a:ext cx="862013" cy="685800"/>
            <a:chOff x="3984" y="624"/>
            <a:chExt cx="543" cy="432"/>
          </a:xfrm>
        </p:grpSpPr>
        <p:sp>
          <p:nvSpPr>
            <p:cNvPr id="37" name="Line 37"/>
            <p:cNvSpPr>
              <a:spLocks noChangeShapeType="1"/>
            </p:cNvSpPr>
            <p:nvPr/>
          </p:nvSpPr>
          <p:spPr bwMode="auto">
            <a:xfrm>
              <a:off x="4512" y="624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Text Box 38"/>
            <p:cNvSpPr txBox="1">
              <a:spLocks noChangeArrowheads="1"/>
            </p:cNvSpPr>
            <p:nvPr/>
          </p:nvSpPr>
          <p:spPr bwMode="auto">
            <a:xfrm>
              <a:off x="3984" y="624"/>
              <a:ext cx="543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1600" b="0">
                  <a:ea typeface="宋体" pitchFamily="2" charset="-122"/>
                </a:rPr>
                <a:t>RECV</a:t>
              </a:r>
            </a:p>
            <a:p>
              <a:r>
                <a:rPr lang="en-US" altLang="zh-CN" sz="1600" b="0">
                  <a:ea typeface="宋体" pitchFamily="2" charset="-122"/>
                </a:rPr>
                <a:t>request</a:t>
              </a:r>
            </a:p>
          </p:txBody>
        </p:sp>
      </p:grpSp>
      <p:grpSp>
        <p:nvGrpSpPr>
          <p:cNvPr id="39" name="Group 62"/>
          <p:cNvGrpSpPr>
            <a:grpSpLocks/>
          </p:cNvGrpSpPr>
          <p:nvPr/>
        </p:nvGrpSpPr>
        <p:grpSpPr bwMode="auto">
          <a:xfrm>
            <a:off x="7042150" y="2667000"/>
            <a:ext cx="609600" cy="685800"/>
            <a:chOff x="6629400" y="5791200"/>
            <a:chExt cx="609600" cy="685800"/>
          </a:xfrm>
        </p:grpSpPr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V="1">
              <a:off x="7162800" y="5791200"/>
              <a:ext cx="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Text Box 41"/>
            <p:cNvSpPr txBox="1">
              <a:spLocks noChangeArrowheads="1"/>
            </p:cNvSpPr>
            <p:nvPr/>
          </p:nvSpPr>
          <p:spPr bwMode="auto">
            <a:xfrm>
              <a:off x="6629400" y="5986463"/>
              <a:ext cx="609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1600" b="0">
                  <a:ea typeface="宋体" pitchFamily="2" charset="-122"/>
                </a:rPr>
                <a:t>RTS</a:t>
              </a:r>
            </a:p>
          </p:txBody>
        </p:sp>
      </p:grpSp>
      <p:grpSp>
        <p:nvGrpSpPr>
          <p:cNvPr id="42" name="Group 42"/>
          <p:cNvGrpSpPr>
            <a:grpSpLocks/>
          </p:cNvGrpSpPr>
          <p:nvPr/>
        </p:nvGrpSpPr>
        <p:grpSpPr bwMode="auto">
          <a:xfrm>
            <a:off x="5746750" y="2286000"/>
            <a:ext cx="1371600" cy="2128838"/>
            <a:chOff x="2064" y="1776"/>
            <a:chExt cx="1008" cy="1152"/>
          </a:xfrm>
        </p:grpSpPr>
        <p:sp>
          <p:nvSpPr>
            <p:cNvPr id="43" name="Line 43"/>
            <p:cNvSpPr>
              <a:spLocks noChangeShapeType="1"/>
            </p:cNvSpPr>
            <p:nvPr/>
          </p:nvSpPr>
          <p:spPr bwMode="auto">
            <a:xfrm flipH="1">
              <a:off x="2064" y="1776"/>
              <a:ext cx="1008" cy="11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Text Box 44"/>
            <p:cNvSpPr txBox="1">
              <a:spLocks noChangeArrowheads="1"/>
            </p:cNvSpPr>
            <p:nvPr/>
          </p:nvSpPr>
          <p:spPr bwMode="auto">
            <a:xfrm rot="-2703008">
              <a:off x="2539" y="1892"/>
              <a:ext cx="319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1600" b="0">
                  <a:ea typeface="宋体" pitchFamily="2" charset="-122"/>
                </a:rPr>
                <a:t>CTS</a:t>
              </a:r>
            </a:p>
          </p:txBody>
        </p:sp>
      </p:grpSp>
      <p:grpSp>
        <p:nvGrpSpPr>
          <p:cNvPr id="45" name="Group 45"/>
          <p:cNvGrpSpPr>
            <a:grpSpLocks/>
          </p:cNvGrpSpPr>
          <p:nvPr/>
        </p:nvGrpSpPr>
        <p:grpSpPr bwMode="auto">
          <a:xfrm>
            <a:off x="5746750" y="2438400"/>
            <a:ext cx="1371600" cy="2111375"/>
            <a:chOff x="2208" y="1843"/>
            <a:chExt cx="864" cy="1277"/>
          </a:xfrm>
        </p:grpSpPr>
        <p:sp>
          <p:nvSpPr>
            <p:cNvPr id="46" name="Line 46"/>
            <p:cNvSpPr>
              <a:spLocks noChangeShapeType="1"/>
            </p:cNvSpPr>
            <p:nvPr/>
          </p:nvSpPr>
          <p:spPr bwMode="auto">
            <a:xfrm>
              <a:off x="2208" y="1872"/>
              <a:ext cx="864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Text Box 47"/>
            <p:cNvSpPr txBox="1">
              <a:spLocks noChangeArrowheads="1"/>
            </p:cNvSpPr>
            <p:nvPr/>
          </p:nvSpPr>
          <p:spPr bwMode="auto">
            <a:xfrm rot="3028125">
              <a:off x="2231" y="1915"/>
              <a:ext cx="35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1600" b="0">
                  <a:ea typeface="宋体" pitchFamily="2" charset="-122"/>
                </a:rPr>
                <a:t>RTS</a:t>
              </a:r>
            </a:p>
          </p:txBody>
        </p:sp>
      </p:grpSp>
      <p:sp>
        <p:nvSpPr>
          <p:cNvPr id="48" name="Text Box 50"/>
          <p:cNvSpPr txBox="1">
            <a:spLocks noChangeArrowheads="1"/>
          </p:cNvSpPr>
          <p:nvPr/>
        </p:nvSpPr>
        <p:spPr bwMode="auto">
          <a:xfrm>
            <a:off x="4679950" y="3352800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 b="0">
                <a:ea typeface="宋体" pitchFamily="2" charset="-122"/>
              </a:rPr>
              <a:t>Shmem 0</a:t>
            </a:r>
          </a:p>
        </p:txBody>
      </p:sp>
      <p:sp>
        <p:nvSpPr>
          <p:cNvPr id="49" name="Text Box 51"/>
          <p:cNvSpPr txBox="1">
            <a:spLocks noChangeArrowheads="1"/>
          </p:cNvSpPr>
          <p:nvPr/>
        </p:nvSpPr>
        <p:spPr bwMode="auto">
          <a:xfrm>
            <a:off x="7207250" y="3397250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 b="0">
                <a:ea typeface="宋体" pitchFamily="2" charset="-122"/>
              </a:rPr>
              <a:t>Shmem 1</a:t>
            </a:r>
          </a:p>
        </p:txBody>
      </p:sp>
      <p:grpSp>
        <p:nvGrpSpPr>
          <p:cNvPr id="50" name="Group 52"/>
          <p:cNvGrpSpPr>
            <a:grpSpLocks/>
          </p:cNvGrpSpPr>
          <p:nvPr/>
        </p:nvGrpSpPr>
        <p:grpSpPr bwMode="auto">
          <a:xfrm>
            <a:off x="5137150" y="2667000"/>
            <a:ext cx="914400" cy="685800"/>
            <a:chOff x="1814" y="2640"/>
            <a:chExt cx="549" cy="336"/>
          </a:xfrm>
        </p:grpSpPr>
        <p:sp>
          <p:nvSpPr>
            <p:cNvPr id="51" name="Line 53"/>
            <p:cNvSpPr>
              <a:spLocks noChangeShapeType="1"/>
            </p:cNvSpPr>
            <p:nvPr/>
          </p:nvSpPr>
          <p:spPr bwMode="auto">
            <a:xfrm flipV="1">
              <a:off x="1824" y="2640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Text Box 54"/>
            <p:cNvSpPr txBox="1">
              <a:spLocks noChangeArrowheads="1"/>
            </p:cNvSpPr>
            <p:nvPr/>
          </p:nvSpPr>
          <p:spPr bwMode="auto">
            <a:xfrm>
              <a:off x="1814" y="2726"/>
              <a:ext cx="549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1600" b="0">
                  <a:ea typeface="宋体" pitchFamily="2" charset="-122"/>
                </a:rPr>
                <a:t>CMPLT</a:t>
              </a:r>
            </a:p>
          </p:txBody>
        </p:sp>
      </p:grpSp>
      <p:grpSp>
        <p:nvGrpSpPr>
          <p:cNvPr id="53" name="Group 64"/>
          <p:cNvGrpSpPr>
            <a:grpSpLocks/>
          </p:cNvGrpSpPr>
          <p:nvPr/>
        </p:nvGrpSpPr>
        <p:grpSpPr bwMode="auto">
          <a:xfrm>
            <a:off x="4114800" y="3733800"/>
            <a:ext cx="869950" cy="685800"/>
            <a:chOff x="2332" y="2352"/>
            <a:chExt cx="548" cy="432"/>
          </a:xfrm>
        </p:grpSpPr>
        <p:sp>
          <p:nvSpPr>
            <p:cNvPr id="54" name="Line 17"/>
            <p:cNvSpPr>
              <a:spLocks noChangeShapeType="1"/>
            </p:cNvSpPr>
            <p:nvPr/>
          </p:nvSpPr>
          <p:spPr bwMode="auto">
            <a:xfrm>
              <a:off x="2880" y="235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Text Box 55"/>
            <p:cNvSpPr txBox="1">
              <a:spLocks noChangeArrowheads="1"/>
            </p:cNvSpPr>
            <p:nvPr/>
          </p:nvSpPr>
          <p:spPr bwMode="auto">
            <a:xfrm>
              <a:off x="2332" y="2380"/>
              <a:ext cx="547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1600" b="0">
                  <a:ea typeface="宋体" pitchFamily="2" charset="-122"/>
                </a:rPr>
                <a:t>read</a:t>
              </a:r>
            </a:p>
            <a:p>
              <a:r>
                <a:rPr lang="en-US" altLang="zh-CN" sz="1600" b="0">
                  <a:ea typeface="宋体" pitchFamily="2" charset="-122"/>
                </a:rPr>
                <a:t>request</a:t>
              </a:r>
            </a:p>
          </p:txBody>
        </p:sp>
      </p:grpSp>
      <p:grpSp>
        <p:nvGrpSpPr>
          <p:cNvPr id="56" name="Group 56"/>
          <p:cNvGrpSpPr>
            <a:grpSpLocks/>
          </p:cNvGrpSpPr>
          <p:nvPr/>
        </p:nvGrpSpPr>
        <p:grpSpPr bwMode="auto">
          <a:xfrm>
            <a:off x="7727950" y="2667000"/>
            <a:ext cx="914400" cy="685800"/>
            <a:chOff x="3398" y="2640"/>
            <a:chExt cx="549" cy="336"/>
          </a:xfrm>
        </p:grpSpPr>
        <p:sp>
          <p:nvSpPr>
            <p:cNvPr id="57" name="Line 57"/>
            <p:cNvSpPr>
              <a:spLocks noChangeShapeType="1"/>
            </p:cNvSpPr>
            <p:nvPr/>
          </p:nvSpPr>
          <p:spPr bwMode="auto">
            <a:xfrm flipV="1">
              <a:off x="3408" y="2640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Text Box 58"/>
            <p:cNvSpPr txBox="1">
              <a:spLocks noChangeArrowheads="1"/>
            </p:cNvSpPr>
            <p:nvPr/>
          </p:nvSpPr>
          <p:spPr bwMode="auto">
            <a:xfrm>
              <a:off x="3398" y="2726"/>
              <a:ext cx="549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1600" b="0">
                  <a:ea typeface="宋体" pitchFamily="2" charset="-122"/>
                </a:rPr>
                <a:t>CMPLT</a:t>
              </a:r>
            </a:p>
          </p:txBody>
        </p:sp>
      </p:grpSp>
      <p:sp>
        <p:nvSpPr>
          <p:cNvPr id="59" name="Text Box 65"/>
          <p:cNvSpPr txBox="1">
            <a:spLocks noChangeArrowheads="1"/>
          </p:cNvSpPr>
          <p:nvPr/>
        </p:nvSpPr>
        <p:spPr bwMode="auto">
          <a:xfrm>
            <a:off x="5349875" y="1535113"/>
            <a:ext cx="2795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000" b="0">
                <a:solidFill>
                  <a:schemeClr val="hlink"/>
                </a:solidFill>
                <a:ea typeface="宋体" pitchFamily="2" charset="-122"/>
              </a:rPr>
              <a:t>Receiver arrives earlier</a:t>
            </a:r>
          </a:p>
        </p:txBody>
      </p:sp>
      <p:sp>
        <p:nvSpPr>
          <p:cNvPr id="60" name="Text Box 66"/>
          <p:cNvSpPr txBox="1">
            <a:spLocks noChangeArrowheads="1"/>
          </p:cNvSpPr>
          <p:nvPr/>
        </p:nvSpPr>
        <p:spPr bwMode="auto">
          <a:xfrm>
            <a:off x="5365750" y="1524000"/>
            <a:ext cx="2582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000" b="0">
                <a:solidFill>
                  <a:schemeClr val="hlink"/>
                </a:solidFill>
                <a:ea typeface="宋体" pitchFamily="2" charset="-122"/>
              </a:rPr>
              <a:t>Receiver arrives later</a:t>
            </a:r>
          </a:p>
        </p:txBody>
      </p:sp>
      <p:sp>
        <p:nvSpPr>
          <p:cNvPr id="61" name="Footer Placeholder 6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ISC (06/23/2009)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0" grpId="1"/>
      <p:bldP spid="20" grpId="2"/>
      <p:bldP spid="59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Issues and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257800"/>
          </a:xfrm>
        </p:spPr>
        <p:txBody>
          <a:bodyPr/>
          <a:lstStyle/>
          <a:p>
            <a:r>
              <a:rPr lang="en-US" dirty="0" smtClean="0"/>
              <a:t>MPICH2’s internal message matching uses the three-</a:t>
            </a:r>
            <a:r>
              <a:rPr lang="en-US" dirty="0" err="1" smtClean="0"/>
              <a:t>tuple</a:t>
            </a:r>
            <a:r>
              <a:rPr lang="en-US" dirty="0" smtClean="0"/>
              <a:t> for matching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src</a:t>
            </a:r>
            <a:r>
              <a:rPr lang="en-US" dirty="0" smtClean="0"/>
              <a:t>, </a:t>
            </a:r>
            <a:r>
              <a:rPr lang="en-US" dirty="0" err="1" smtClean="0"/>
              <a:t>comm</a:t>
            </a:r>
            <a:r>
              <a:rPr lang="en-US" dirty="0" smtClean="0"/>
              <a:t>, tag)</a:t>
            </a:r>
          </a:p>
          <a:p>
            <a:pPr lvl="1"/>
            <a:r>
              <a:rPr lang="en-US" dirty="0" smtClean="0"/>
              <a:t>Issue: out-of-order messages (even </a:t>
            </a:r>
            <a:r>
              <a:rPr lang="en-US" dirty="0" smtClean="0"/>
              <a:t>when the </a:t>
            </a:r>
            <a:r>
              <a:rPr lang="en-US" dirty="0" smtClean="0"/>
              <a:t>communication sub-system is ordered)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sz="2800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Solution: Add a sequence number to the matching </a:t>
            </a:r>
            <a:r>
              <a:rPr lang="en-US" dirty="0" err="1" smtClean="0">
                <a:solidFill>
                  <a:srgbClr val="FF0000"/>
                </a:solidFill>
              </a:rPr>
              <a:t>tuple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762000" y="3505200"/>
            <a:ext cx="38100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t" anchorCtr="0"/>
          <a:lstStyle/>
          <a:p>
            <a:pPr algn="ctr">
              <a:lnSpc>
                <a:spcPct val="120000"/>
              </a:lnSpc>
            </a:pPr>
            <a:r>
              <a:rPr lang="en-US" sz="1600" dirty="0" smtClean="0"/>
              <a:t>MPI Rank 0</a:t>
            </a:r>
          </a:p>
          <a:p>
            <a:pPr algn="ctr">
              <a:lnSpc>
                <a:spcPct val="120000"/>
              </a:lnSpc>
            </a:pPr>
            <a:r>
              <a:rPr lang="en-US" sz="1400" dirty="0" smtClean="0"/>
              <a:t>Send1: (</a:t>
            </a:r>
            <a:r>
              <a:rPr lang="en-US" sz="1400" dirty="0" err="1" smtClean="0"/>
              <a:t>src</a:t>
            </a:r>
            <a:r>
              <a:rPr lang="en-US" sz="1400" dirty="0" smtClean="0"/>
              <a:t>=0, tag=0, </a:t>
            </a:r>
            <a:r>
              <a:rPr lang="en-US" sz="1400" dirty="0" err="1" smtClean="0"/>
              <a:t>comm</a:t>
            </a:r>
            <a:r>
              <a:rPr lang="en-US" sz="1400" dirty="0" smtClean="0"/>
              <a:t>=0, </a:t>
            </a:r>
            <a:r>
              <a:rPr lang="en-US" sz="1400" dirty="0" err="1" smtClean="0"/>
              <a:t>len</a:t>
            </a:r>
            <a:r>
              <a:rPr lang="en-US" sz="1400" dirty="0" smtClean="0"/>
              <a:t>=1M)</a:t>
            </a:r>
          </a:p>
          <a:p>
            <a:pPr algn="ctr">
              <a:lnSpc>
                <a:spcPct val="120000"/>
              </a:lnSpc>
            </a:pPr>
            <a:r>
              <a:rPr lang="en-US" sz="1400" dirty="0" smtClean="0"/>
              <a:t>Send2: (</a:t>
            </a:r>
            <a:r>
              <a:rPr lang="en-US" sz="1400" dirty="0" err="1" smtClean="0"/>
              <a:t>src</a:t>
            </a:r>
            <a:r>
              <a:rPr lang="en-US" sz="1400" dirty="0" smtClean="0"/>
              <a:t>=0, tag=0, </a:t>
            </a:r>
            <a:r>
              <a:rPr lang="en-US" sz="1400" dirty="0" err="1" smtClean="0"/>
              <a:t>comm</a:t>
            </a:r>
            <a:r>
              <a:rPr lang="en-US" sz="1400" dirty="0" smtClean="0"/>
              <a:t>=0, </a:t>
            </a:r>
            <a:r>
              <a:rPr lang="en-US" sz="1400" dirty="0" err="1" smtClean="0"/>
              <a:t>len</a:t>
            </a:r>
            <a:r>
              <a:rPr lang="en-US" sz="1400" dirty="0" smtClean="0"/>
              <a:t>=1K)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648200" y="3505200"/>
            <a:ext cx="38100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20000"/>
              </a:lnSpc>
            </a:pPr>
            <a:r>
              <a:rPr lang="en-US" sz="1600" dirty="0" smtClean="0"/>
              <a:t>MPI Rank 1</a:t>
            </a:r>
          </a:p>
          <a:p>
            <a:pPr algn="ctr">
              <a:lnSpc>
                <a:spcPct val="120000"/>
              </a:lnSpc>
            </a:pPr>
            <a:r>
              <a:rPr lang="en-US" sz="1400" dirty="0" smtClean="0"/>
              <a:t>Recv1: (</a:t>
            </a:r>
            <a:r>
              <a:rPr lang="en-US" sz="1400" dirty="0" err="1" smtClean="0"/>
              <a:t>src</a:t>
            </a:r>
            <a:r>
              <a:rPr lang="en-US" sz="1400" dirty="0" smtClean="0"/>
              <a:t>=0, tag=0, </a:t>
            </a:r>
            <a:r>
              <a:rPr lang="en-US" sz="1400" dirty="0" err="1" smtClean="0"/>
              <a:t>comm</a:t>
            </a:r>
            <a:r>
              <a:rPr lang="en-US" sz="1400" dirty="0" smtClean="0"/>
              <a:t>=0, </a:t>
            </a:r>
            <a:r>
              <a:rPr lang="en-US" sz="1400" dirty="0" err="1" smtClean="0"/>
              <a:t>len</a:t>
            </a:r>
            <a:r>
              <a:rPr lang="en-US" sz="1400" dirty="0" smtClean="0"/>
              <a:t>=1M)</a:t>
            </a:r>
          </a:p>
          <a:p>
            <a:pPr algn="ctr">
              <a:lnSpc>
                <a:spcPct val="120000"/>
              </a:lnSpc>
            </a:pPr>
            <a:r>
              <a:rPr lang="en-US" sz="1400" dirty="0" smtClean="0"/>
              <a:t>Recv2: (</a:t>
            </a:r>
            <a:r>
              <a:rPr lang="en-US" sz="1400" dirty="0" err="1" smtClean="0"/>
              <a:t>src</a:t>
            </a:r>
            <a:r>
              <a:rPr lang="en-US" sz="1400" dirty="0" smtClean="0"/>
              <a:t>=0, tag=0, </a:t>
            </a:r>
            <a:r>
              <a:rPr lang="en-US" sz="1400" dirty="0" err="1" smtClean="0"/>
              <a:t>comm</a:t>
            </a:r>
            <a:r>
              <a:rPr lang="en-US" sz="1400" dirty="0" smtClean="0"/>
              <a:t>=0, </a:t>
            </a:r>
            <a:r>
              <a:rPr lang="en-US" sz="1400" dirty="0" err="1" smtClean="0"/>
              <a:t>len</a:t>
            </a:r>
            <a:r>
              <a:rPr lang="en-US" sz="1400" dirty="0" smtClean="0"/>
              <a:t>=1K)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762000" y="4724400"/>
            <a:ext cx="38100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t" anchorCtr="0"/>
          <a:lstStyle/>
          <a:p>
            <a:pPr algn="ctr">
              <a:lnSpc>
                <a:spcPct val="120000"/>
              </a:lnSpc>
            </a:pPr>
            <a:r>
              <a:rPr lang="en-US" sz="1600" dirty="0" smtClean="0"/>
              <a:t>MPI Rank 0</a:t>
            </a:r>
          </a:p>
          <a:p>
            <a:pPr algn="ctr">
              <a:lnSpc>
                <a:spcPct val="120000"/>
              </a:lnSpc>
            </a:pPr>
            <a:r>
              <a:rPr lang="en-US" sz="1400" dirty="0" smtClean="0"/>
              <a:t>Send1: (</a:t>
            </a:r>
            <a:r>
              <a:rPr lang="en-US" sz="1400" dirty="0" err="1" smtClean="0"/>
              <a:t>src</a:t>
            </a:r>
            <a:r>
              <a:rPr lang="en-US" sz="1400" dirty="0" smtClean="0"/>
              <a:t>=0, tag=0, </a:t>
            </a:r>
            <a:r>
              <a:rPr lang="en-US" sz="1400" dirty="0" err="1" smtClean="0"/>
              <a:t>comm</a:t>
            </a:r>
            <a:r>
              <a:rPr lang="en-US" sz="1400" dirty="0" smtClean="0"/>
              <a:t>=0, </a:t>
            </a:r>
            <a:r>
              <a:rPr lang="en-US" sz="1400" dirty="0" err="1" smtClean="0"/>
              <a:t>len</a:t>
            </a:r>
            <a:r>
              <a:rPr lang="en-US" sz="1400" dirty="0" smtClean="0"/>
              <a:t>=1M)</a:t>
            </a:r>
          </a:p>
          <a:p>
            <a:pPr algn="ctr">
              <a:lnSpc>
                <a:spcPct val="120000"/>
              </a:lnSpc>
            </a:pPr>
            <a:r>
              <a:rPr lang="en-US" sz="1400" dirty="0" smtClean="0"/>
              <a:t>Send2: (</a:t>
            </a:r>
            <a:r>
              <a:rPr lang="en-US" sz="1400" dirty="0" err="1" smtClean="0"/>
              <a:t>src</a:t>
            </a:r>
            <a:r>
              <a:rPr lang="en-US" sz="1400" dirty="0" smtClean="0"/>
              <a:t>=0, tag=0, </a:t>
            </a:r>
            <a:r>
              <a:rPr lang="en-US" sz="1400" dirty="0" err="1" smtClean="0"/>
              <a:t>comm</a:t>
            </a:r>
            <a:r>
              <a:rPr lang="en-US" sz="1400" dirty="0" smtClean="0"/>
              <a:t>=0, </a:t>
            </a:r>
            <a:r>
              <a:rPr lang="en-US" sz="1400" dirty="0" err="1" smtClean="0"/>
              <a:t>len</a:t>
            </a:r>
            <a:r>
              <a:rPr lang="en-US" sz="1400" dirty="0" smtClean="0"/>
              <a:t>=1K)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4648200" y="4724400"/>
            <a:ext cx="38100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20000"/>
              </a:lnSpc>
            </a:pPr>
            <a:r>
              <a:rPr lang="en-US" sz="1600" dirty="0" smtClean="0"/>
              <a:t>MPI Rank 1</a:t>
            </a:r>
          </a:p>
          <a:p>
            <a:pPr algn="ctr">
              <a:lnSpc>
                <a:spcPct val="120000"/>
              </a:lnSpc>
            </a:pPr>
            <a:r>
              <a:rPr lang="en-US" sz="1400" dirty="0" smtClean="0"/>
              <a:t>Recv1: (</a:t>
            </a:r>
            <a:r>
              <a:rPr lang="en-US" sz="1400" dirty="0" err="1" smtClean="0"/>
              <a:t>src</a:t>
            </a:r>
            <a:r>
              <a:rPr lang="en-US" sz="1400" dirty="0" smtClean="0"/>
              <a:t>=0, tag=0, </a:t>
            </a:r>
            <a:r>
              <a:rPr lang="en-US" sz="1400" dirty="0" err="1" smtClean="0"/>
              <a:t>comm</a:t>
            </a:r>
            <a:r>
              <a:rPr lang="en-US" sz="1400" dirty="0" smtClean="0"/>
              <a:t>=0, </a:t>
            </a:r>
            <a:r>
              <a:rPr lang="en-US" sz="1400" dirty="0" err="1" smtClean="0"/>
              <a:t>len</a:t>
            </a:r>
            <a:r>
              <a:rPr lang="en-US" sz="1400" dirty="0" smtClean="0"/>
              <a:t>=1M)</a:t>
            </a:r>
          </a:p>
          <a:p>
            <a:pPr algn="ctr">
              <a:lnSpc>
                <a:spcPct val="120000"/>
              </a:lnSpc>
            </a:pPr>
            <a:r>
              <a:rPr lang="en-US" sz="1400" dirty="0" smtClean="0"/>
              <a:t>Recv2: (</a:t>
            </a:r>
            <a:r>
              <a:rPr lang="en-US" sz="1400" dirty="0" err="1" smtClean="0"/>
              <a:t>src</a:t>
            </a:r>
            <a:r>
              <a:rPr lang="en-US" sz="1400" dirty="0" smtClean="0"/>
              <a:t>=0, tag=0, </a:t>
            </a:r>
            <a:r>
              <a:rPr lang="en-US" sz="1400" dirty="0" err="1" smtClean="0"/>
              <a:t>comm</a:t>
            </a:r>
            <a:r>
              <a:rPr lang="en-US" sz="1400" dirty="0" smtClean="0"/>
              <a:t>=0, </a:t>
            </a:r>
            <a:r>
              <a:rPr lang="en-US" sz="1400" dirty="0" err="1" smtClean="0"/>
              <a:t>len</a:t>
            </a:r>
            <a:r>
              <a:rPr lang="en-US" sz="1400" dirty="0" smtClean="0"/>
              <a:t>=1M)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ISC (06/23/2009)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Issues and Solutions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181600"/>
          </a:xfrm>
        </p:spPr>
        <p:txBody>
          <a:bodyPr/>
          <a:lstStyle/>
          <a:p>
            <a:r>
              <a:rPr lang="en-US" dirty="0" err="1" smtClean="0"/>
              <a:t>ProOnE</a:t>
            </a:r>
            <a:r>
              <a:rPr lang="en-US" dirty="0" smtClean="0"/>
              <a:t> is “shared” between all processes on the node</a:t>
            </a:r>
          </a:p>
          <a:p>
            <a:pPr lvl="1"/>
            <a:r>
              <a:rPr lang="en-US" dirty="0" smtClean="0"/>
              <a:t>It cannot distinguish requests to different ranks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Solution: Add a destination rank to the matching </a:t>
            </a:r>
            <a:r>
              <a:rPr lang="en-US" dirty="0" err="1" smtClean="0">
                <a:solidFill>
                  <a:srgbClr val="FF0000"/>
                </a:solidFill>
              </a:rPr>
              <a:t>tuple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Shared memory lock contention</a:t>
            </a:r>
          </a:p>
          <a:p>
            <a:pPr lvl="1"/>
            <a:r>
              <a:rPr lang="en-US" dirty="0" smtClean="0"/>
              <a:t>Shared memory divided into 3 segments: (1) SEND/RECV requests, (2) RTS messages and (3) CMPLT notifications</a:t>
            </a:r>
          </a:p>
          <a:p>
            <a:pPr lvl="1"/>
            <a:r>
              <a:rPr lang="en-US" dirty="0" smtClean="0"/>
              <a:t>(1) and (2) use the same lock to avoid mismatches</a:t>
            </a:r>
          </a:p>
          <a:p>
            <a:r>
              <a:rPr lang="en-US" dirty="0" smtClean="0"/>
              <a:t>Memory Mapping</a:t>
            </a:r>
          </a:p>
          <a:p>
            <a:pPr lvl="1"/>
            <a:r>
              <a:rPr lang="en-US" dirty="0" err="1" smtClean="0"/>
              <a:t>ProOnE</a:t>
            </a:r>
            <a:r>
              <a:rPr lang="en-US" dirty="0" smtClean="0"/>
              <a:t> needs access to application memory to avoid extra copies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Kernel direct-copy used to achieve this (</a:t>
            </a:r>
            <a:r>
              <a:rPr lang="en-US" dirty="0" err="1" smtClean="0">
                <a:solidFill>
                  <a:srgbClr val="FF0000"/>
                </a:solidFill>
              </a:rPr>
              <a:t>knem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LiMIC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ISC (06/23/2009)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Presentation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defRPr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 and Motivation</a:t>
            </a:r>
          </a:p>
          <a:p>
            <a:pPr>
              <a:lnSpc>
                <a:spcPct val="200000"/>
              </a:lnSpc>
              <a:defRPr/>
            </a:pP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ProOnE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: A General Purpose Protocol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Onload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Engine</a:t>
            </a:r>
          </a:p>
          <a:p>
            <a:pPr>
              <a:lnSpc>
                <a:spcPct val="200000"/>
              </a:lnSpc>
              <a:defRPr/>
            </a:pPr>
            <a:r>
              <a:rPr lang="en-US" dirty="0" smtClean="0">
                <a:solidFill>
                  <a:srgbClr val="FF0000"/>
                </a:solidFill>
              </a:rPr>
              <a:t>Experimental Results and Analysis</a:t>
            </a:r>
          </a:p>
          <a:p>
            <a:pPr>
              <a:lnSpc>
                <a:spcPct val="200000"/>
              </a:lnSpc>
              <a:defRPr/>
            </a:pPr>
            <a:r>
              <a:rPr lang="en-US" dirty="0" smtClean="0"/>
              <a:t>Conclusions and Future Work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ISC (06/23/2009)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059363"/>
          </a:xfrm>
        </p:spPr>
        <p:txBody>
          <a:bodyPr/>
          <a:lstStyle/>
          <a:p>
            <a:r>
              <a:rPr lang="en-US" dirty="0" smtClean="0"/>
              <a:t>Experimental </a:t>
            </a:r>
            <a:r>
              <a:rPr lang="en-US" dirty="0" err="1" smtClean="0"/>
              <a:t>Testbed</a:t>
            </a:r>
            <a:endParaRPr lang="en-US" dirty="0" smtClean="0"/>
          </a:p>
          <a:p>
            <a:pPr lvl="1"/>
            <a:r>
              <a:rPr lang="en-US" dirty="0" smtClean="0"/>
              <a:t>Dual Quad-core Xeon Processors</a:t>
            </a:r>
          </a:p>
          <a:p>
            <a:pPr lvl="1"/>
            <a:r>
              <a:rPr lang="en-US" dirty="0" smtClean="0"/>
              <a:t>4GB DDR SDRAM</a:t>
            </a:r>
          </a:p>
          <a:p>
            <a:pPr lvl="1"/>
            <a:r>
              <a:rPr lang="en-US" dirty="0" smtClean="0"/>
              <a:t>Linux kernel 2.6.9.34</a:t>
            </a:r>
          </a:p>
          <a:p>
            <a:pPr lvl="1"/>
            <a:r>
              <a:rPr lang="en-US" dirty="0" smtClean="0"/>
              <a:t>Nodes connected with </a:t>
            </a:r>
            <a:r>
              <a:rPr lang="en-US" dirty="0" err="1" smtClean="0"/>
              <a:t>Mellanox</a:t>
            </a:r>
            <a:r>
              <a:rPr lang="en-US" dirty="0" smtClean="0"/>
              <a:t> InfiniBand DDR adapters</a:t>
            </a:r>
          </a:p>
          <a:p>
            <a:r>
              <a:rPr lang="en-US" dirty="0" smtClean="0"/>
              <a:t>Experimental Design</a:t>
            </a:r>
          </a:p>
          <a:p>
            <a:pPr lvl="1"/>
            <a:r>
              <a:rPr lang="en-US" dirty="0" smtClean="0"/>
              <a:t>Use one-core on each node to run </a:t>
            </a:r>
            <a:r>
              <a:rPr lang="en-US" dirty="0" err="1" smtClean="0"/>
              <a:t>ProOnE</a:t>
            </a:r>
            <a:endParaRPr lang="en-US" dirty="0" smtClean="0"/>
          </a:p>
          <a:p>
            <a:pPr lvl="1"/>
            <a:r>
              <a:rPr lang="en-US" dirty="0" smtClean="0"/>
              <a:t>Compare the performance of </a:t>
            </a:r>
            <a:r>
              <a:rPr lang="en-US" dirty="0" err="1" smtClean="0"/>
              <a:t>ProOnE</a:t>
            </a:r>
            <a:r>
              <a:rPr lang="en-US" dirty="0" smtClean="0"/>
              <a:t>-enabled MPICH2 with vanilla MPICH2, marked as “</a:t>
            </a:r>
            <a:r>
              <a:rPr lang="en-US" dirty="0" err="1" smtClean="0"/>
              <a:t>ProOnE</a:t>
            </a:r>
            <a:r>
              <a:rPr lang="en-US" dirty="0" smtClean="0"/>
              <a:t>” and “Original”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ISC (06/23/2009)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Hardware Offload Engines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059363"/>
          </a:xfrm>
        </p:spPr>
        <p:txBody>
          <a:bodyPr/>
          <a:lstStyle/>
          <a:p>
            <a:r>
              <a:rPr lang="en-US" dirty="0" smtClean="0"/>
              <a:t>Specialized Engines</a:t>
            </a:r>
          </a:p>
          <a:p>
            <a:pPr lvl="1"/>
            <a:r>
              <a:rPr lang="en-US" dirty="0" smtClean="0"/>
              <a:t>Widely used in High-End Computing (HEC) systems for accelerating task processing</a:t>
            </a:r>
          </a:p>
          <a:p>
            <a:pPr lvl="1"/>
            <a:r>
              <a:rPr lang="en-US" dirty="0" smtClean="0"/>
              <a:t>Built for specific purposes</a:t>
            </a:r>
          </a:p>
          <a:p>
            <a:pPr lvl="2"/>
            <a:r>
              <a:rPr lang="en-US" dirty="0" smtClean="0"/>
              <a:t>Not easily extendable or programmable</a:t>
            </a:r>
          </a:p>
          <a:p>
            <a:pPr lvl="2"/>
            <a:r>
              <a:rPr lang="en-US" dirty="0" smtClean="0"/>
              <a:t>Serve a small niche of applications</a:t>
            </a:r>
          </a:p>
          <a:p>
            <a:r>
              <a:rPr lang="en-US" dirty="0" smtClean="0"/>
              <a:t>Trends in HEC systems: Increasing size and complexity</a:t>
            </a:r>
          </a:p>
          <a:p>
            <a:pPr lvl="1"/>
            <a:r>
              <a:rPr lang="en-US" dirty="0" smtClean="0"/>
              <a:t>Difficult for hardware to deal with complexity</a:t>
            </a:r>
          </a:p>
          <a:p>
            <a:pPr lvl="2"/>
            <a:r>
              <a:rPr lang="en-US" dirty="0" smtClean="0"/>
              <a:t>Fault tolerance (understanding application and system requirements is complex and too environment specific)</a:t>
            </a:r>
          </a:p>
          <a:p>
            <a:pPr lvl="2"/>
            <a:r>
              <a:rPr lang="en-US" dirty="0" smtClean="0"/>
              <a:t>Multi-path communication (optimal solution is </a:t>
            </a:r>
            <a:r>
              <a:rPr lang="en-US" dirty="0" smtClean="0"/>
              <a:t>NP-complete)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ISC (06/23/2009)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MPICH2 Software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257800"/>
          </a:xfrm>
        </p:spPr>
        <p:txBody>
          <a:bodyPr/>
          <a:lstStyle/>
          <a:p>
            <a:pPr>
              <a:lnSpc>
                <a:spcPct val="114000"/>
              </a:lnSpc>
            </a:pPr>
            <a:r>
              <a:rPr lang="en-US" dirty="0" smtClean="0"/>
              <a:t>High Performance and Widely Portable MPI</a:t>
            </a:r>
          </a:p>
          <a:p>
            <a:pPr lvl="1">
              <a:lnSpc>
                <a:spcPct val="114000"/>
              </a:lnSpc>
            </a:pPr>
            <a:r>
              <a:rPr lang="en-US" dirty="0" smtClean="0"/>
              <a:t>Support MPI-1, MPI-2 and MPI-2.1</a:t>
            </a:r>
          </a:p>
          <a:p>
            <a:pPr lvl="1">
              <a:lnSpc>
                <a:spcPct val="114000"/>
              </a:lnSpc>
            </a:pPr>
            <a:r>
              <a:rPr lang="en-US" dirty="0" smtClean="0"/>
              <a:t>Supports multiple network stacks (TCP, MX, GM)</a:t>
            </a:r>
          </a:p>
          <a:p>
            <a:pPr lvl="1">
              <a:lnSpc>
                <a:spcPct val="114000"/>
              </a:lnSpc>
            </a:pPr>
            <a:r>
              <a:rPr lang="en-US" dirty="0" smtClean="0"/>
              <a:t>Commercial support by many vendors</a:t>
            </a:r>
          </a:p>
          <a:p>
            <a:pPr lvl="2">
              <a:lnSpc>
                <a:spcPct val="114000"/>
              </a:lnSpc>
            </a:pPr>
            <a:r>
              <a:rPr lang="en-US" dirty="0" smtClean="0"/>
              <a:t>IBM (integrated stack distributed by Argonne)</a:t>
            </a:r>
          </a:p>
          <a:p>
            <a:pPr lvl="2">
              <a:lnSpc>
                <a:spcPct val="114000"/>
              </a:lnSpc>
            </a:pPr>
            <a:r>
              <a:rPr lang="en-US" dirty="0" smtClean="0"/>
              <a:t>Microsoft, Intel (in process of integrating their stacks)</a:t>
            </a:r>
          </a:p>
          <a:p>
            <a:pPr lvl="1">
              <a:lnSpc>
                <a:spcPct val="114000"/>
              </a:lnSpc>
            </a:pPr>
            <a:r>
              <a:rPr lang="en-US" dirty="0" smtClean="0"/>
              <a:t>Used by many derivative implementations</a:t>
            </a:r>
          </a:p>
          <a:p>
            <a:pPr lvl="2">
              <a:lnSpc>
                <a:spcPct val="114000"/>
              </a:lnSpc>
            </a:pPr>
            <a:r>
              <a:rPr lang="en-US" dirty="0" smtClean="0"/>
              <a:t>MVAPICH2, BG, Intel-MPI, MS-MPI, SC-MPI, Cray, </a:t>
            </a:r>
            <a:r>
              <a:rPr lang="en-US" dirty="0" err="1" smtClean="0"/>
              <a:t>Myricom</a:t>
            </a:r>
            <a:endParaRPr lang="en-US" dirty="0" smtClean="0"/>
          </a:p>
          <a:p>
            <a:pPr lvl="2">
              <a:lnSpc>
                <a:spcPct val="114000"/>
              </a:lnSpc>
            </a:pPr>
            <a:r>
              <a:rPr lang="en-US" dirty="0" smtClean="0"/>
              <a:t>MPICH2 and its derivatives support many Top500 systems</a:t>
            </a:r>
          </a:p>
          <a:p>
            <a:pPr lvl="3">
              <a:lnSpc>
                <a:spcPct val="114000"/>
              </a:lnSpc>
            </a:pPr>
            <a:r>
              <a:rPr lang="en-US" dirty="0" smtClean="0"/>
              <a:t>Estimated at more than 90%</a:t>
            </a:r>
          </a:p>
          <a:p>
            <a:pPr lvl="1">
              <a:lnSpc>
                <a:spcPct val="114000"/>
              </a:lnSpc>
            </a:pPr>
            <a:r>
              <a:rPr lang="en-US" dirty="0" smtClean="0"/>
              <a:t>Available with many software distributions</a:t>
            </a:r>
          </a:p>
          <a:p>
            <a:pPr lvl="1">
              <a:lnSpc>
                <a:spcPct val="114000"/>
              </a:lnSpc>
            </a:pPr>
            <a:r>
              <a:rPr lang="en-US" dirty="0" smtClean="0"/>
              <a:t>Integrated with ROMIO MPI-IO and the MPE profiling library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ISC (06/23/2009)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Computation/Communication Overlap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029200"/>
          </a:xfrm>
        </p:spPr>
        <p:txBody>
          <a:bodyPr/>
          <a:lstStyle/>
          <a:p>
            <a:r>
              <a:rPr lang="en-US" dirty="0" smtClean="0"/>
              <a:t>Sender Overlap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1050" dirty="0" smtClean="0"/>
          </a:p>
          <a:p>
            <a:r>
              <a:rPr lang="en-US" dirty="0" smtClean="0"/>
              <a:t>Receiver Overlap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sz="2800" dirty="0" smtClean="0"/>
          </a:p>
          <a:p>
            <a:r>
              <a:rPr lang="en-US" dirty="0" smtClean="0"/>
              <a:t>Computation/Communication Ratio: W/T</a:t>
            </a:r>
            <a:endParaRPr lang="en-US" dirty="0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1752600" y="1981200"/>
            <a:ext cx="2743200" cy="1066800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30000"/>
              </a:lnSpc>
            </a:pPr>
            <a:r>
              <a:rPr lang="en-US" sz="1600" b="0" dirty="0" err="1" smtClean="0"/>
              <a:t>MPI_Isend</a:t>
            </a:r>
            <a:r>
              <a:rPr lang="en-US" sz="1600" b="0" dirty="0" smtClean="0"/>
              <a:t>(array);</a:t>
            </a:r>
          </a:p>
          <a:p>
            <a:pPr algn="ctr">
              <a:lnSpc>
                <a:spcPct val="130000"/>
              </a:lnSpc>
            </a:pPr>
            <a:r>
              <a:rPr lang="en-US" sz="1600" b="0" dirty="0" smtClean="0"/>
              <a:t>Compute();</a:t>
            </a:r>
          </a:p>
          <a:p>
            <a:pPr algn="ctr">
              <a:lnSpc>
                <a:spcPct val="130000"/>
              </a:lnSpc>
            </a:pPr>
            <a:r>
              <a:rPr lang="en-US" sz="1600" b="0" dirty="0" err="1" smtClean="0"/>
              <a:t>MPI_Wait</a:t>
            </a:r>
            <a:r>
              <a:rPr lang="en-US" sz="1600" b="0" dirty="0" smtClean="0"/>
              <a:t>();</a:t>
            </a:r>
            <a:endParaRPr lang="en-US" sz="1600" b="0" dirty="0"/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1447800" y="2362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1447800" y="2743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1066800" y="2971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1066800" y="2133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>
            <a:off x="1219200" y="2133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>
            <a:off x="16002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1223963" y="2362200"/>
            <a:ext cx="3762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rgbClr val="FF3300"/>
                </a:solidFill>
                <a:ea typeface="宋体" pitchFamily="2" charset="-122"/>
              </a:rPr>
              <a:t>W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919163" y="2362200"/>
            <a:ext cx="307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rgbClr val="FF3300"/>
                </a:solidFill>
                <a:ea typeface="宋体" pitchFamily="2" charset="-122"/>
              </a:rPr>
              <a:t>T</a:t>
            </a:r>
          </a:p>
        </p:txBody>
      </p:sp>
      <p:sp>
        <p:nvSpPr>
          <p:cNvPr id="18" name="Rectangle 31"/>
          <p:cNvSpPr>
            <a:spLocks noChangeArrowheads="1"/>
          </p:cNvSpPr>
          <p:nvPr/>
        </p:nvSpPr>
        <p:spPr bwMode="auto">
          <a:xfrm>
            <a:off x="5257800" y="1981200"/>
            <a:ext cx="2362200" cy="533400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0" dirty="0" err="1" smtClean="0"/>
              <a:t>MPI_Recv</a:t>
            </a:r>
            <a:r>
              <a:rPr lang="en-US" sz="1600" b="0" dirty="0" smtClean="0"/>
              <a:t>(array);</a:t>
            </a:r>
            <a:endParaRPr lang="en-US" sz="1600" b="0" dirty="0"/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>
            <a:off x="5334000" y="4191000"/>
            <a:ext cx="2743200" cy="1066800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30000"/>
              </a:lnSpc>
            </a:pPr>
            <a:r>
              <a:rPr lang="en-US" sz="1600" b="0" dirty="0" err="1" smtClean="0"/>
              <a:t>MPI_Irecv</a:t>
            </a:r>
            <a:r>
              <a:rPr lang="en-US" sz="1600" b="0" dirty="0" smtClean="0"/>
              <a:t>(array);</a:t>
            </a:r>
          </a:p>
          <a:p>
            <a:pPr algn="ctr">
              <a:lnSpc>
                <a:spcPct val="130000"/>
              </a:lnSpc>
            </a:pPr>
            <a:r>
              <a:rPr lang="en-US" sz="1600" b="0" dirty="0" smtClean="0"/>
              <a:t>Compute();</a:t>
            </a:r>
          </a:p>
          <a:p>
            <a:pPr algn="ctr">
              <a:lnSpc>
                <a:spcPct val="130000"/>
              </a:lnSpc>
            </a:pPr>
            <a:r>
              <a:rPr lang="en-US" sz="1600" b="0" dirty="0" err="1" smtClean="0"/>
              <a:t>MPI_Wait</a:t>
            </a:r>
            <a:r>
              <a:rPr lang="en-US" sz="1600" b="0" dirty="0" smtClean="0"/>
              <a:t>();</a:t>
            </a:r>
            <a:endParaRPr lang="en-US" sz="1600" b="0" dirty="0"/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>
            <a:off x="5029200" y="4572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>
            <a:off x="5029200" y="4953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>
            <a:off x="4648200" y="5181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>
            <a:off x="4648200" y="4343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>
            <a:off x="4800600" y="4343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>
            <a:off x="5181600" y="4572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" name="Text Box 28"/>
          <p:cNvSpPr txBox="1">
            <a:spLocks noChangeArrowheads="1"/>
          </p:cNvSpPr>
          <p:nvPr/>
        </p:nvSpPr>
        <p:spPr bwMode="auto">
          <a:xfrm>
            <a:off x="4805363" y="4572000"/>
            <a:ext cx="3762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rgbClr val="FF3300"/>
                </a:solidFill>
                <a:ea typeface="宋体" pitchFamily="2" charset="-122"/>
              </a:rPr>
              <a:t>W</a:t>
            </a:r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auto">
          <a:xfrm>
            <a:off x="4500563" y="4572000"/>
            <a:ext cx="307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rgbClr val="FF3300"/>
                </a:solidFill>
                <a:ea typeface="宋体" pitchFamily="2" charset="-122"/>
              </a:rPr>
              <a:t>T</a:t>
            </a:r>
          </a:p>
        </p:txBody>
      </p:sp>
      <p:sp>
        <p:nvSpPr>
          <p:cNvPr id="33" name="Rectangle 35"/>
          <p:cNvSpPr>
            <a:spLocks noChangeArrowheads="1"/>
          </p:cNvSpPr>
          <p:nvPr/>
        </p:nvSpPr>
        <p:spPr bwMode="auto">
          <a:xfrm>
            <a:off x="1295400" y="4191000"/>
            <a:ext cx="2362200" cy="533400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0" dirty="0" err="1" smtClean="0"/>
              <a:t>MPI_Send</a:t>
            </a:r>
            <a:r>
              <a:rPr lang="en-US" sz="1600" b="0" dirty="0" smtClean="0"/>
              <a:t>(array);</a:t>
            </a:r>
            <a:endParaRPr lang="en-US" sz="1600" b="0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ISC (06/23/2009)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Sender-side Overlap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228600" y="990600"/>
          <a:ext cx="4381500" cy="5135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762500" y="990600"/>
          <a:ext cx="4229100" cy="5135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ISC (06/23/2009)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Receiver-side Overlap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228600" y="990600"/>
          <a:ext cx="4381500" cy="5135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762500" y="990600"/>
          <a:ext cx="4229100" cy="5135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ISC (06/23/2009)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Process Skew</a:t>
            </a:r>
            <a:endParaRPr lang="en-US" dirty="0"/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228600" y="1066800"/>
          <a:ext cx="4572000" cy="5059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066800"/>
            <a:ext cx="3657600" cy="5181600"/>
          </a:xfrm>
        </p:spPr>
        <p:txBody>
          <a:bodyPr/>
          <a:lstStyle/>
          <a:p>
            <a:r>
              <a:rPr lang="en-US" sz="2400" dirty="0" smtClean="0"/>
              <a:t>Benchmark</a:t>
            </a:r>
          </a:p>
          <a:p>
            <a:pPr lvl="1" indent="4763">
              <a:buNone/>
            </a:pPr>
            <a:r>
              <a:rPr lang="en-US" sz="1800" b="1" dirty="0" smtClean="0">
                <a:ea typeface="+mn-ea"/>
                <a:cs typeface="+mn-cs"/>
              </a:rPr>
              <a:t>Process 0</a:t>
            </a:r>
            <a:r>
              <a:rPr lang="en-US" sz="1800" b="1" dirty="0" smtClean="0">
                <a:ea typeface="+mn-ea"/>
                <a:cs typeface="+mn-cs"/>
              </a:rPr>
              <a:t>:</a:t>
            </a:r>
          </a:p>
          <a:p>
            <a:pPr lvl="1" indent="4763">
              <a:buNone/>
            </a:pPr>
            <a:r>
              <a:rPr lang="en-US" sz="1800" dirty="0" smtClean="0">
                <a:ea typeface="+mn-ea"/>
                <a:cs typeface="+mn-cs"/>
              </a:rPr>
              <a:t>f</a:t>
            </a:r>
            <a:r>
              <a:rPr lang="en-US" sz="1800" dirty="0" smtClean="0">
                <a:ea typeface="+mn-ea"/>
                <a:cs typeface="+mn-cs"/>
              </a:rPr>
              <a:t>or many loops</a:t>
            </a:r>
            <a:endParaRPr lang="en-US" sz="1600" dirty="0" smtClean="0">
              <a:ea typeface="+mn-ea"/>
              <a:cs typeface="+mn-cs"/>
            </a:endParaRPr>
          </a:p>
          <a:p>
            <a:pPr marL="1143000" lvl="1" indent="0">
              <a:buNone/>
            </a:pPr>
            <a:r>
              <a:rPr lang="en-US" sz="1600" dirty="0" err="1" smtClean="0">
                <a:ea typeface="+mn-ea"/>
                <a:cs typeface="+mn-cs"/>
              </a:rPr>
              <a:t>lrecv</a:t>
            </a:r>
            <a:r>
              <a:rPr lang="en-US" sz="1600" dirty="0" smtClean="0">
                <a:ea typeface="+mn-ea"/>
                <a:cs typeface="+mn-cs"/>
              </a:rPr>
              <a:t>(1MB</a:t>
            </a:r>
            <a:r>
              <a:rPr lang="en-US" sz="1600" dirty="0" smtClean="0">
                <a:ea typeface="+mn-ea"/>
                <a:cs typeface="+mn-cs"/>
              </a:rPr>
              <a:t>, rank 1)</a:t>
            </a:r>
          </a:p>
          <a:p>
            <a:pPr marL="1143000" lvl="1" indent="0">
              <a:buNone/>
            </a:pPr>
            <a:r>
              <a:rPr lang="en-US" sz="1600" dirty="0" smtClean="0">
                <a:ea typeface="+mn-ea"/>
                <a:cs typeface="+mn-cs"/>
              </a:rPr>
              <a:t>Send(1MB, rank1)</a:t>
            </a:r>
          </a:p>
          <a:p>
            <a:pPr marL="1143000" lvl="1" indent="0">
              <a:buNone/>
            </a:pPr>
            <a:r>
              <a:rPr lang="en-US" sz="1600" dirty="0" smtClean="0">
                <a:ea typeface="+mn-ea"/>
                <a:cs typeface="+mn-cs"/>
              </a:rPr>
              <a:t>Computation()</a:t>
            </a:r>
          </a:p>
          <a:p>
            <a:pPr marL="1143000" lvl="1" indent="0">
              <a:buNone/>
            </a:pPr>
            <a:r>
              <a:rPr lang="en-US" sz="1600" dirty="0" smtClean="0">
                <a:ea typeface="+mn-ea"/>
                <a:cs typeface="+mn-cs"/>
              </a:rPr>
              <a:t>Wait()</a:t>
            </a:r>
          </a:p>
          <a:p>
            <a:pPr lvl="1" indent="4763">
              <a:buNone/>
            </a:pPr>
            <a:r>
              <a:rPr lang="en-US" sz="1800" b="1" dirty="0" smtClean="0">
                <a:ea typeface="+mn-ea"/>
                <a:cs typeface="+mn-cs"/>
              </a:rPr>
              <a:t>Process 1</a:t>
            </a:r>
            <a:r>
              <a:rPr lang="en-US" sz="1800" b="1" dirty="0" smtClean="0">
                <a:ea typeface="+mn-ea"/>
                <a:cs typeface="+mn-cs"/>
              </a:rPr>
              <a:t>:</a:t>
            </a:r>
          </a:p>
          <a:p>
            <a:pPr lvl="1" indent="4763">
              <a:buNone/>
            </a:pPr>
            <a:r>
              <a:rPr lang="en-US" sz="1800" dirty="0" err="1" smtClean="0">
                <a:ea typeface="+mn-ea"/>
                <a:cs typeface="+mn-cs"/>
              </a:rPr>
              <a:t>Irecv</a:t>
            </a:r>
            <a:r>
              <a:rPr lang="en-US" sz="1800" dirty="0" smtClean="0">
                <a:ea typeface="+mn-ea"/>
                <a:cs typeface="+mn-cs"/>
              </a:rPr>
              <a:t>()</a:t>
            </a:r>
          </a:p>
          <a:p>
            <a:pPr lvl="1" indent="4763">
              <a:buNone/>
            </a:pPr>
            <a:r>
              <a:rPr lang="en-US" sz="1800" dirty="0" smtClean="0">
                <a:ea typeface="+mn-ea"/>
                <a:cs typeface="+mn-cs"/>
              </a:rPr>
              <a:t>for many loops</a:t>
            </a:r>
            <a:endParaRPr lang="en-US" sz="1800" dirty="0" smtClean="0">
              <a:ea typeface="+mn-ea"/>
              <a:cs typeface="+mn-cs"/>
            </a:endParaRPr>
          </a:p>
          <a:p>
            <a:pPr lvl="1" indent="400050">
              <a:buNone/>
            </a:pPr>
            <a:r>
              <a:rPr lang="en-US" sz="1600" dirty="0" smtClean="0">
                <a:ea typeface="+mn-ea"/>
                <a:cs typeface="+mn-cs"/>
              </a:rPr>
              <a:t>Computation</a:t>
            </a:r>
          </a:p>
          <a:p>
            <a:pPr lvl="1" indent="400050">
              <a:buNone/>
            </a:pPr>
            <a:r>
              <a:rPr lang="en-US" sz="1600" dirty="0" smtClean="0">
                <a:ea typeface="+mn-ea"/>
                <a:cs typeface="+mn-cs"/>
              </a:rPr>
              <a:t>Wait()	</a:t>
            </a:r>
          </a:p>
          <a:p>
            <a:pPr lvl="1" indent="400050">
              <a:buNone/>
            </a:pPr>
            <a:r>
              <a:rPr lang="en-US" sz="1600" dirty="0" err="1" smtClean="0">
                <a:ea typeface="+mn-ea"/>
                <a:cs typeface="+mn-cs"/>
              </a:rPr>
              <a:t>lrecv</a:t>
            </a:r>
            <a:r>
              <a:rPr lang="en-US" sz="1600" dirty="0" smtClean="0">
                <a:ea typeface="+mn-ea"/>
                <a:cs typeface="+mn-cs"/>
              </a:rPr>
              <a:t>(1MB, rank 0)</a:t>
            </a:r>
          </a:p>
          <a:p>
            <a:pPr lvl="1" indent="400050">
              <a:buNone/>
            </a:pPr>
            <a:r>
              <a:rPr lang="en-US" sz="1600" dirty="0" smtClean="0">
                <a:ea typeface="+mn-ea"/>
                <a:cs typeface="+mn-cs"/>
              </a:rPr>
              <a:t>Send (</a:t>
            </a:r>
            <a:r>
              <a:rPr lang="en-US" sz="1600" dirty="0" smtClean="0">
                <a:ea typeface="+mn-ea"/>
                <a:cs typeface="+mn-cs"/>
              </a:rPr>
              <a:t>1MB, </a:t>
            </a:r>
            <a:r>
              <a:rPr lang="en-US" sz="1600" dirty="0" smtClean="0">
                <a:ea typeface="+mn-ea"/>
                <a:cs typeface="+mn-cs"/>
              </a:rPr>
              <a:t>rank 0)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ISC (06/23/2009)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990600"/>
          </a:xfrm>
        </p:spPr>
        <p:txBody>
          <a:bodyPr/>
          <a:lstStyle/>
          <a:p>
            <a:r>
              <a:rPr lang="en-US" dirty="0" smtClean="0"/>
              <a:t>Sandia Application Availability Benchmark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228600" y="990600"/>
          <a:ext cx="4381500" cy="5135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762500" y="990600"/>
          <a:ext cx="4229100" cy="5135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ISC (06/23/2009)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Multiplication Performance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228600" y="990600"/>
          <a:ext cx="4381500" cy="5135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762500" y="990600"/>
          <a:ext cx="4229100" cy="5135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ISC (06/23/2009)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2D Jacobi Sweep Performance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1143000"/>
          <a:ext cx="8458200" cy="490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ISC (06/23/2009)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Presentation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defRPr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 and Motivation</a:t>
            </a:r>
          </a:p>
          <a:p>
            <a:pPr>
              <a:lnSpc>
                <a:spcPct val="200000"/>
              </a:lnSpc>
              <a:defRPr/>
            </a:pP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ProOnE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: A General Purpose Protocol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Onload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Engine</a:t>
            </a:r>
          </a:p>
          <a:p>
            <a:pPr>
              <a:lnSpc>
                <a:spcPct val="200000"/>
              </a:lnSpc>
              <a:defRPr/>
            </a:pP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Experimental Results and Analysis</a:t>
            </a:r>
          </a:p>
          <a:p>
            <a:pPr>
              <a:lnSpc>
                <a:spcPct val="200000"/>
              </a:lnSpc>
              <a:defRPr/>
            </a:pPr>
            <a:r>
              <a:rPr lang="en-US" dirty="0" smtClean="0">
                <a:solidFill>
                  <a:srgbClr val="FF0000"/>
                </a:solidFill>
              </a:rPr>
              <a:t>Conclusions and Future Work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ISC (06/23/2009)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Remarks and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Proposed, designed and evaluated a general purpose Protocol </a:t>
            </a:r>
            <a:r>
              <a:rPr lang="en-US" dirty="0" err="1" smtClean="0"/>
              <a:t>Onload</a:t>
            </a:r>
            <a:r>
              <a:rPr lang="en-US" dirty="0" smtClean="0"/>
              <a:t> Engine (</a:t>
            </a:r>
            <a:r>
              <a:rPr lang="en-US" dirty="0" err="1" smtClean="0"/>
              <a:t>ProOnE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Utilize a small subset of the cores to </a:t>
            </a:r>
            <a:r>
              <a:rPr lang="en-US" dirty="0" err="1" smtClean="0"/>
              <a:t>onload</a:t>
            </a:r>
            <a:r>
              <a:rPr lang="en-US" dirty="0" smtClean="0"/>
              <a:t> complex tasks</a:t>
            </a:r>
          </a:p>
          <a:p>
            <a:r>
              <a:rPr lang="en-US" dirty="0" smtClean="0"/>
              <a:t>Presented detailed design of the </a:t>
            </a:r>
            <a:r>
              <a:rPr lang="en-US" dirty="0" err="1" smtClean="0"/>
              <a:t>ProOnE</a:t>
            </a:r>
            <a:r>
              <a:rPr lang="en-US" dirty="0" smtClean="0"/>
              <a:t> infrastructure</a:t>
            </a:r>
          </a:p>
          <a:p>
            <a:r>
              <a:rPr lang="en-US" dirty="0" err="1" smtClean="0"/>
              <a:t>Onloaded</a:t>
            </a:r>
            <a:r>
              <a:rPr lang="en-US" dirty="0" smtClean="0"/>
              <a:t> MPI Rendezvous protocol as a case study</a:t>
            </a:r>
          </a:p>
          <a:p>
            <a:pPr lvl="1"/>
            <a:r>
              <a:rPr lang="en-US" dirty="0" err="1" smtClean="0"/>
              <a:t>ProOnE</a:t>
            </a:r>
            <a:r>
              <a:rPr lang="en-US" dirty="0" smtClean="0"/>
              <a:t>-enabled MPI provides significant performance benefits for benchmarks as well as applications</a:t>
            </a:r>
          </a:p>
          <a:p>
            <a:r>
              <a:rPr lang="en-US" dirty="0" smtClean="0"/>
              <a:t>Future Work:</a:t>
            </a:r>
          </a:p>
          <a:p>
            <a:pPr lvl="1"/>
            <a:r>
              <a:rPr lang="en-US" dirty="0" smtClean="0"/>
              <a:t>Study performance and scalability on large-scale systems</a:t>
            </a:r>
          </a:p>
          <a:p>
            <a:pPr lvl="1"/>
            <a:r>
              <a:rPr lang="en-US" dirty="0" err="1" smtClean="0"/>
              <a:t>Onload</a:t>
            </a:r>
            <a:r>
              <a:rPr lang="en-US" dirty="0" smtClean="0"/>
              <a:t> other complex tasks including application kernels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ISC (06/23/2009)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General Purpose Processors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5791200" cy="5059363"/>
          </a:xfrm>
        </p:spPr>
        <p:txBody>
          <a:bodyPr/>
          <a:lstStyle/>
          <a:p>
            <a:r>
              <a:rPr lang="en-US" dirty="0" smtClean="0"/>
              <a:t>Multi- and Many-core Processors</a:t>
            </a:r>
          </a:p>
          <a:p>
            <a:pPr lvl="1"/>
            <a:r>
              <a:rPr lang="en-US" dirty="0" smtClean="0"/>
              <a:t>Quad- and hex-core processors are commodity components today</a:t>
            </a:r>
          </a:p>
          <a:p>
            <a:pPr lvl="1"/>
            <a:r>
              <a:rPr lang="en-US" dirty="0" smtClean="0"/>
              <a:t>Intel </a:t>
            </a:r>
            <a:r>
              <a:rPr lang="en-US" dirty="0" err="1" smtClean="0"/>
              <a:t>Larrabee</a:t>
            </a:r>
            <a:r>
              <a:rPr lang="en-US" dirty="0" smtClean="0"/>
              <a:t> will have 16-cores; Intel </a:t>
            </a:r>
            <a:r>
              <a:rPr lang="en-US" dirty="0" err="1" smtClean="0"/>
              <a:t>Terascale</a:t>
            </a:r>
            <a:r>
              <a:rPr lang="en-US" dirty="0" smtClean="0"/>
              <a:t> will have 80-cores</a:t>
            </a:r>
          </a:p>
          <a:p>
            <a:pPr lvl="1"/>
            <a:r>
              <a:rPr lang="en-US" dirty="0" smtClean="0"/>
              <a:t>Simultaneous Multi-threading (SMT or </a:t>
            </a:r>
            <a:r>
              <a:rPr lang="en-US" dirty="0" err="1" smtClean="0"/>
              <a:t>Hyperthreading</a:t>
            </a:r>
            <a:r>
              <a:rPr lang="en-US" dirty="0" smtClean="0"/>
              <a:t>) is becoming common</a:t>
            </a:r>
          </a:p>
          <a:p>
            <a:r>
              <a:rPr lang="en-US" dirty="0" smtClean="0">
                <a:solidFill>
                  <a:srgbClr val="0819B8"/>
                </a:solidFill>
              </a:rPr>
              <a:t>Expected future</a:t>
            </a:r>
          </a:p>
          <a:p>
            <a:pPr lvl="1"/>
            <a:r>
              <a:rPr lang="en-US" dirty="0" smtClean="0">
                <a:solidFill>
                  <a:srgbClr val="0819B8"/>
                </a:solidFill>
              </a:rPr>
              <a:t>Each physical node will have a massive number of processing elements (</a:t>
            </a:r>
            <a:r>
              <a:rPr lang="en-US" dirty="0" err="1" smtClean="0">
                <a:solidFill>
                  <a:srgbClr val="0819B8"/>
                </a:solidFill>
              </a:rPr>
              <a:t>Terascale</a:t>
            </a:r>
            <a:r>
              <a:rPr lang="en-US" dirty="0" smtClean="0">
                <a:solidFill>
                  <a:srgbClr val="0819B8"/>
                </a:solidFill>
              </a:rPr>
              <a:t> on the chip)</a:t>
            </a:r>
          </a:p>
        </p:txBody>
      </p:sp>
      <p:pic>
        <p:nvPicPr>
          <p:cNvPr id="4" name="Picture 211" descr="intel_terasca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249988" y="1314450"/>
            <a:ext cx="2741612" cy="1581150"/>
          </a:xfrm>
          <a:prstGeom prst="rect">
            <a:avLst/>
          </a:prstGeom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18437" name="Rectangle 212"/>
          <p:cNvSpPr>
            <a:spLocks noChangeArrowheads="1"/>
          </p:cNvSpPr>
          <p:nvPr/>
        </p:nvSpPr>
        <p:spPr bwMode="auto">
          <a:xfrm>
            <a:off x="6705600" y="3124200"/>
            <a:ext cx="2133600" cy="228600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1400" b="0">
                <a:ea typeface="宋体" pitchFamily="2" charset="-122"/>
              </a:rPr>
              <a:t>Future multicore systems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ISC (06/23/2009)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Argonne part of the work was funded by:</a:t>
            </a:r>
          </a:p>
          <a:p>
            <a:pPr lvl="1"/>
            <a:r>
              <a:rPr lang="en-US" dirty="0" smtClean="0"/>
              <a:t>NSF Computing Processes and Artifacts (CPA)</a:t>
            </a:r>
          </a:p>
          <a:p>
            <a:pPr lvl="1"/>
            <a:r>
              <a:rPr lang="en-US" dirty="0" smtClean="0"/>
              <a:t>DOE ASCR</a:t>
            </a:r>
          </a:p>
          <a:p>
            <a:pPr lvl="1"/>
            <a:r>
              <a:rPr lang="en-US" dirty="0" smtClean="0"/>
              <a:t>DOE Parallel Programming models</a:t>
            </a:r>
          </a:p>
          <a:p>
            <a:r>
              <a:rPr lang="en-US" dirty="0" smtClean="0"/>
              <a:t>The Ohio State part of the work was funded by</a:t>
            </a:r>
          </a:p>
          <a:p>
            <a:pPr lvl="1"/>
            <a:r>
              <a:rPr lang="en-US" dirty="0" smtClean="0"/>
              <a:t>NSF Computing Processes and Artifacts (CPA)</a:t>
            </a:r>
          </a:p>
          <a:p>
            <a:pPr lvl="1"/>
            <a:r>
              <a:rPr lang="en-US" dirty="0" smtClean="0"/>
              <a:t>DOE Parallel Programming models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ISC (06/23/2009)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362200" y="2590800"/>
            <a:ext cx="6553200" cy="3048000"/>
          </a:xfrm>
        </p:spPr>
        <p:txBody>
          <a:bodyPr/>
          <a:lstStyle/>
          <a:p>
            <a:r>
              <a:rPr lang="en-US" dirty="0" smtClean="0"/>
              <a:t>Contacts:</a:t>
            </a:r>
          </a:p>
          <a:p>
            <a:r>
              <a:rPr lang="en-US" dirty="0" smtClean="0"/>
              <a:t>{</a:t>
            </a:r>
            <a:r>
              <a:rPr lang="en-US" dirty="0" err="1" smtClean="0"/>
              <a:t>laipi</a:t>
            </a:r>
            <a:r>
              <a:rPr lang="en-US" dirty="0" smtClean="0"/>
              <a:t>, panda} @ cse.ohio-state.edu</a:t>
            </a:r>
          </a:p>
          <a:p>
            <a:r>
              <a:rPr lang="en-US" dirty="0" smtClean="0"/>
              <a:t>{</a:t>
            </a:r>
            <a:r>
              <a:rPr lang="en-US" dirty="0" err="1" smtClean="0"/>
              <a:t>balaji</a:t>
            </a:r>
            <a:r>
              <a:rPr lang="en-US" dirty="0" smtClean="0"/>
              <a:t>, </a:t>
            </a:r>
            <a:r>
              <a:rPr lang="en-US" dirty="0" err="1" smtClean="0"/>
              <a:t>thakur</a:t>
            </a:r>
            <a:r>
              <a:rPr lang="en-US" dirty="0" smtClean="0"/>
              <a:t>} @ mcs.anl.gov</a:t>
            </a:r>
          </a:p>
          <a:p>
            <a:endParaRPr lang="en-US" dirty="0" smtClean="0"/>
          </a:p>
          <a:p>
            <a:r>
              <a:rPr lang="en-US" dirty="0" smtClean="0"/>
              <a:t>Web Links:</a:t>
            </a:r>
          </a:p>
          <a:p>
            <a:r>
              <a:rPr lang="en-US" dirty="0" smtClean="0"/>
              <a:t>MPICH2: </a:t>
            </a:r>
            <a:r>
              <a:rPr lang="en-US" dirty="0" smtClean="0">
                <a:hlinkClick r:id="rId3"/>
              </a:rPr>
              <a:t>http://www.mcs.anl.gov/research/projects/mpich2</a:t>
            </a:r>
            <a:endParaRPr lang="en-US" dirty="0" smtClean="0"/>
          </a:p>
          <a:p>
            <a:r>
              <a:rPr lang="en-US" dirty="0" err="1" smtClean="0"/>
              <a:t>NBCLab</a:t>
            </a:r>
            <a:r>
              <a:rPr lang="en-US" dirty="0" smtClean="0"/>
              <a:t>: </a:t>
            </a:r>
            <a:r>
              <a:rPr lang="en-US" dirty="0" smtClean="0">
                <a:hlinkClick r:id="rId4"/>
              </a:rPr>
              <a:t>http://nowlab.cse.ohio-state.edu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Benefits of Multi-core Architectures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Cost</a:t>
            </a:r>
          </a:p>
          <a:p>
            <a:pPr lvl="1"/>
            <a:r>
              <a:rPr lang="en-US" smtClean="0"/>
              <a:t>Cheap: Moore’s law will continue to drive costs down</a:t>
            </a:r>
          </a:p>
          <a:p>
            <a:pPr lvl="1"/>
            <a:r>
              <a:rPr lang="en-US" smtClean="0"/>
              <a:t>HEC is a small market; Multi-cores != HEC</a:t>
            </a:r>
          </a:p>
          <a:p>
            <a:r>
              <a:rPr lang="en-US" smtClean="0"/>
              <a:t>Flexibility</a:t>
            </a:r>
          </a:p>
          <a:p>
            <a:pPr lvl="1"/>
            <a:r>
              <a:rPr lang="en-US" smtClean="0"/>
              <a:t>General purpose processing units</a:t>
            </a:r>
          </a:p>
          <a:p>
            <a:pPr lvl="1"/>
            <a:r>
              <a:rPr lang="en-US" smtClean="0"/>
              <a:t>A huge number of tools already exist to program and utilize them (e.g., debuggers, performance measuring tools)</a:t>
            </a:r>
          </a:p>
          <a:p>
            <a:pPr lvl="1"/>
            <a:r>
              <a:rPr lang="en-US" smtClean="0"/>
              <a:t>Extremely flexible and extendable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ISC (06/23/2009)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990600"/>
          </a:xfrm>
        </p:spPr>
        <p:txBody>
          <a:bodyPr/>
          <a:lstStyle/>
          <a:p>
            <a:r>
              <a:rPr lang="en-US" smtClean="0"/>
              <a:t>Multi-core vs. Hardware Accelarators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181600"/>
          </a:xfrm>
        </p:spPr>
        <p:txBody>
          <a:bodyPr/>
          <a:lstStyle/>
          <a:p>
            <a:r>
              <a:rPr lang="en-US" dirty="0" smtClean="0"/>
              <a:t>Will multi-core architectures eradicate hardware accelerators?</a:t>
            </a:r>
          </a:p>
          <a:p>
            <a:pPr lvl="1"/>
            <a:r>
              <a:rPr lang="en-US" dirty="0" smtClean="0"/>
              <a:t>Unlikely: Hardware accelerators have their own benefits</a:t>
            </a:r>
          </a:p>
          <a:p>
            <a:pPr lvl="1"/>
            <a:r>
              <a:rPr lang="en-US" dirty="0" smtClean="0"/>
              <a:t>Hardware accelerators provide two advantages:</a:t>
            </a:r>
          </a:p>
          <a:p>
            <a:pPr lvl="2"/>
            <a:r>
              <a:rPr lang="en-US" dirty="0" smtClean="0"/>
              <a:t>More processing power, better on-board memory bandwidth</a:t>
            </a:r>
          </a:p>
          <a:p>
            <a:pPr lvl="2"/>
            <a:r>
              <a:rPr lang="en-US" dirty="0" smtClean="0"/>
              <a:t>Dedicated processing capabilities</a:t>
            </a:r>
          </a:p>
          <a:p>
            <a:pPr lvl="3"/>
            <a:r>
              <a:rPr lang="en-US" dirty="0" smtClean="0"/>
              <a:t>They run compute kernels in a dedicated manner</a:t>
            </a:r>
          </a:p>
          <a:p>
            <a:pPr lvl="3"/>
            <a:r>
              <a:rPr lang="en-US" dirty="0" smtClean="0"/>
              <a:t>Do not deal with </a:t>
            </a:r>
            <a:r>
              <a:rPr lang="en-US" i="1" dirty="0" smtClean="0">
                <a:solidFill>
                  <a:srgbClr val="FF0000"/>
                </a:solidFill>
              </a:rPr>
              <a:t>shared mode processing</a:t>
            </a:r>
            <a:r>
              <a:rPr lang="en-US" dirty="0" smtClean="0"/>
              <a:t> like CPUs</a:t>
            </a:r>
          </a:p>
          <a:p>
            <a:pPr lvl="1"/>
            <a:r>
              <a:rPr lang="en-US" dirty="0" smtClean="0"/>
              <a:t>But more complex machines need dedicated processing for more things</a:t>
            </a:r>
          </a:p>
          <a:p>
            <a:pPr lvl="2"/>
            <a:r>
              <a:rPr lang="en-US" dirty="0" smtClean="0"/>
              <a:t>More powerful hardware offload techniques possible, but </a:t>
            </a:r>
            <a:r>
              <a:rPr lang="en-US" dirty="0" smtClean="0"/>
              <a:t>decreasing </a:t>
            </a:r>
            <a:r>
              <a:rPr lang="en-US" dirty="0" smtClean="0"/>
              <a:t>returns!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ISC (06/23/2009)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990600"/>
          </a:xfrm>
        </p:spPr>
        <p:txBody>
          <a:bodyPr/>
          <a:lstStyle/>
          <a:p>
            <a:r>
              <a:rPr lang="en-US" smtClean="0"/>
              <a:t>ProOnE: General Purpose Onload Engine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135563"/>
          </a:xfrm>
        </p:spPr>
        <p:txBody>
          <a:bodyPr/>
          <a:lstStyle/>
          <a:p>
            <a:r>
              <a:rPr lang="en-US" dirty="0" smtClean="0"/>
              <a:t>Hybrid hardware-software engines</a:t>
            </a:r>
          </a:p>
          <a:p>
            <a:pPr lvl="1"/>
            <a:r>
              <a:rPr lang="en-US" dirty="0" smtClean="0"/>
              <a:t>Utilize hardware offload engines for low-hanging fruit</a:t>
            </a:r>
          </a:p>
          <a:p>
            <a:pPr lvl="2"/>
            <a:r>
              <a:rPr lang="en-US" dirty="0" smtClean="0"/>
              <a:t>Where return for investment is maximum</a:t>
            </a:r>
          </a:p>
          <a:p>
            <a:pPr lvl="1"/>
            <a:r>
              <a:rPr lang="en-US" dirty="0" smtClean="0"/>
              <a:t>Utilize software </a:t>
            </a:r>
            <a:r>
              <a:rPr lang="en-US" dirty="0" smtClean="0"/>
              <a:t>“</a:t>
            </a:r>
            <a:r>
              <a:rPr lang="en-US" dirty="0" err="1" smtClean="0"/>
              <a:t>onload</a:t>
            </a:r>
            <a:r>
              <a:rPr lang="en-US" dirty="0" smtClean="0"/>
              <a:t>” </a:t>
            </a:r>
            <a:r>
              <a:rPr lang="en-US" dirty="0" smtClean="0"/>
              <a:t>engines for more complex tasks</a:t>
            </a:r>
          </a:p>
          <a:p>
            <a:pPr lvl="2"/>
            <a:r>
              <a:rPr lang="en-US" dirty="0" smtClean="0"/>
              <a:t>Can imitate some of the benefits of hardware offload engines, such as dedicated processing</a:t>
            </a:r>
          </a:p>
          <a:p>
            <a:r>
              <a:rPr lang="en-US" dirty="0" smtClean="0"/>
              <a:t>Basic Idea of </a:t>
            </a:r>
            <a:r>
              <a:rPr lang="en-US" dirty="0" err="1" smtClean="0"/>
              <a:t>ProOnE</a:t>
            </a:r>
            <a:endParaRPr lang="en-US" dirty="0" smtClean="0"/>
          </a:p>
          <a:p>
            <a:pPr lvl="1"/>
            <a:r>
              <a:rPr lang="en-US" dirty="0" smtClean="0"/>
              <a:t>Dedicate a small subset of processing elements on a multi-core architecture for “protocol </a:t>
            </a:r>
            <a:r>
              <a:rPr lang="en-US" dirty="0" err="1" smtClean="0"/>
              <a:t>onloading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Different capabilities added to </a:t>
            </a:r>
            <a:r>
              <a:rPr lang="en-US" dirty="0" err="1" smtClean="0"/>
              <a:t>ProOnE</a:t>
            </a:r>
            <a:r>
              <a:rPr lang="en-US" dirty="0" smtClean="0"/>
              <a:t> as </a:t>
            </a:r>
            <a:r>
              <a:rPr lang="en-US" dirty="0" err="1" smtClean="0"/>
              <a:t>plugins</a:t>
            </a:r>
            <a:endParaRPr lang="en-US" dirty="0" smtClean="0"/>
          </a:p>
          <a:p>
            <a:pPr lvl="1"/>
            <a:r>
              <a:rPr lang="en-US" dirty="0" smtClean="0"/>
              <a:t>Application interacts with </a:t>
            </a:r>
            <a:r>
              <a:rPr lang="en-US" dirty="0" err="1" smtClean="0"/>
              <a:t>ProOnE</a:t>
            </a:r>
            <a:r>
              <a:rPr lang="en-US" dirty="0" smtClean="0"/>
              <a:t> for dedicated processing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ISC (06/23/2009)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ProOnE: Basic Overview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458200" cy="1752600"/>
          </a:xfrm>
        </p:spPr>
        <p:txBody>
          <a:bodyPr/>
          <a:lstStyle/>
          <a:p>
            <a:r>
              <a:rPr lang="en-US" dirty="0" err="1" smtClean="0"/>
              <a:t>ProOnE</a:t>
            </a:r>
            <a:r>
              <a:rPr lang="en-US" dirty="0" smtClean="0"/>
              <a:t> does not try to take over tasks performed well by hardware offload engines</a:t>
            </a:r>
          </a:p>
          <a:p>
            <a:r>
              <a:rPr lang="en-US" dirty="0" smtClean="0"/>
              <a:t>It only supplements their capabilities</a:t>
            </a:r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1524000" y="1219200"/>
            <a:ext cx="5867400" cy="2971800"/>
            <a:chOff x="960" y="1200"/>
            <a:chExt cx="3840" cy="2016"/>
          </a:xfrm>
        </p:grpSpPr>
        <p:sp>
          <p:nvSpPr>
            <p:cNvPr id="22533" name="AutoShape 19"/>
            <p:cNvSpPr>
              <a:spLocks noChangeArrowheads="1"/>
            </p:cNvSpPr>
            <p:nvPr/>
          </p:nvSpPr>
          <p:spPr bwMode="auto">
            <a:xfrm>
              <a:off x="1008" y="1200"/>
              <a:ext cx="3744" cy="384"/>
            </a:xfrm>
            <a:prstGeom prst="roundRect">
              <a:avLst>
                <a:gd name="adj" fmla="val 16667"/>
              </a:avLst>
            </a:prstGeom>
            <a:solidFill>
              <a:srgbClr val="68BA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sz="1600" dirty="0" smtClean="0">
                  <a:ea typeface="宋体" pitchFamily="2" charset="-122"/>
                </a:rPr>
                <a:t>Software </a:t>
              </a:r>
              <a:r>
                <a:rPr lang="en-US" altLang="zh-CN" sz="1600" dirty="0">
                  <a:ea typeface="宋体" pitchFamily="2" charset="-122"/>
                </a:rPr>
                <a:t>middleware (e.g. MPI)</a:t>
              </a:r>
            </a:p>
          </p:txBody>
        </p:sp>
        <p:sp>
          <p:nvSpPr>
            <p:cNvPr id="22534" name="AutoShape 20"/>
            <p:cNvSpPr>
              <a:spLocks noChangeArrowheads="1"/>
            </p:cNvSpPr>
            <p:nvPr/>
          </p:nvSpPr>
          <p:spPr bwMode="auto">
            <a:xfrm>
              <a:off x="3696" y="2112"/>
              <a:ext cx="1056" cy="1008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sz="1600" dirty="0">
                  <a:ea typeface="宋体" pitchFamily="2" charset="-122"/>
                </a:rPr>
                <a:t>Network with </a:t>
              </a:r>
            </a:p>
            <a:p>
              <a:pPr algn="ctr"/>
              <a:r>
                <a:rPr lang="en-US" altLang="zh-CN" sz="1600" dirty="0">
                  <a:solidFill>
                    <a:srgbClr val="FF33CC"/>
                  </a:solidFill>
                  <a:ea typeface="宋体" pitchFamily="2" charset="-122"/>
                </a:rPr>
                <a:t>advanced </a:t>
              </a:r>
            </a:p>
            <a:p>
              <a:pPr algn="ctr"/>
              <a:r>
                <a:rPr lang="en-US" altLang="zh-CN" sz="1600" dirty="0" smtClean="0">
                  <a:ea typeface="宋体" pitchFamily="2" charset="-122"/>
                </a:rPr>
                <a:t>acceleration</a:t>
              </a:r>
              <a:endParaRPr lang="en-US" altLang="zh-CN" sz="1600" dirty="0">
                <a:ea typeface="宋体" pitchFamily="2" charset="-122"/>
              </a:endParaRPr>
            </a:p>
          </p:txBody>
        </p:sp>
        <p:sp>
          <p:nvSpPr>
            <p:cNvPr id="22535" name="AutoShape 21"/>
            <p:cNvSpPr>
              <a:spLocks noChangeArrowheads="1"/>
            </p:cNvSpPr>
            <p:nvPr/>
          </p:nvSpPr>
          <p:spPr bwMode="auto">
            <a:xfrm>
              <a:off x="2352" y="2400"/>
              <a:ext cx="1104" cy="720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sz="1600" dirty="0">
                  <a:ea typeface="宋体" pitchFamily="2" charset="-122"/>
                </a:rPr>
                <a:t>Network with </a:t>
              </a:r>
            </a:p>
            <a:p>
              <a:pPr algn="ctr"/>
              <a:r>
                <a:rPr lang="en-US" altLang="zh-CN" sz="1600" dirty="0">
                  <a:solidFill>
                    <a:srgbClr val="FF33CC"/>
                  </a:solidFill>
                  <a:ea typeface="宋体" pitchFamily="2" charset="-122"/>
                </a:rPr>
                <a:t>basic </a:t>
              </a:r>
            </a:p>
            <a:p>
              <a:pPr algn="ctr"/>
              <a:r>
                <a:rPr lang="en-US" altLang="zh-CN" sz="1600" dirty="0" smtClean="0">
                  <a:ea typeface="宋体" pitchFamily="2" charset="-122"/>
                </a:rPr>
                <a:t>acceleration</a:t>
              </a:r>
              <a:endParaRPr lang="en-US" altLang="zh-CN" sz="1600" dirty="0">
                <a:ea typeface="宋体" pitchFamily="2" charset="-122"/>
              </a:endParaRPr>
            </a:p>
          </p:txBody>
        </p:sp>
        <p:sp>
          <p:nvSpPr>
            <p:cNvPr id="22536" name="AutoShape 22"/>
            <p:cNvSpPr>
              <a:spLocks noChangeArrowheads="1"/>
            </p:cNvSpPr>
            <p:nvPr/>
          </p:nvSpPr>
          <p:spPr bwMode="auto">
            <a:xfrm>
              <a:off x="1008" y="2640"/>
              <a:ext cx="1104" cy="480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sz="1600">
                  <a:ea typeface="宋体" pitchFamily="2" charset="-122"/>
                </a:rPr>
                <a:t>Basic network</a:t>
              </a:r>
            </a:p>
            <a:p>
              <a:pPr algn="ctr"/>
              <a:r>
                <a:rPr lang="en-US" altLang="zh-CN" sz="1600">
                  <a:ea typeface="宋体" pitchFamily="2" charset="-122"/>
                </a:rPr>
                <a:t>hardware</a:t>
              </a:r>
            </a:p>
          </p:txBody>
        </p:sp>
        <p:sp>
          <p:nvSpPr>
            <p:cNvPr id="22537" name="AutoShape 23"/>
            <p:cNvSpPr>
              <a:spLocks noChangeArrowheads="1"/>
            </p:cNvSpPr>
            <p:nvPr/>
          </p:nvSpPr>
          <p:spPr bwMode="auto">
            <a:xfrm>
              <a:off x="3696" y="1680"/>
              <a:ext cx="1008" cy="384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sz="1600">
                  <a:ea typeface="宋体" pitchFamily="2" charset="-122"/>
                </a:rPr>
                <a:t>ProOnE</a:t>
              </a:r>
            </a:p>
          </p:txBody>
        </p:sp>
        <p:sp>
          <p:nvSpPr>
            <p:cNvPr id="22538" name="AutoShape 24"/>
            <p:cNvSpPr>
              <a:spLocks noChangeArrowheads="1"/>
            </p:cNvSpPr>
            <p:nvPr/>
          </p:nvSpPr>
          <p:spPr bwMode="auto">
            <a:xfrm>
              <a:off x="2352" y="1680"/>
              <a:ext cx="1104" cy="672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sz="1600">
                  <a:ea typeface="宋体" pitchFamily="2" charset="-122"/>
                </a:rPr>
                <a:t>ProOnE</a:t>
              </a:r>
            </a:p>
          </p:txBody>
        </p:sp>
        <p:sp>
          <p:nvSpPr>
            <p:cNvPr id="22539" name="AutoShape 25"/>
            <p:cNvSpPr>
              <a:spLocks noChangeArrowheads="1"/>
            </p:cNvSpPr>
            <p:nvPr/>
          </p:nvSpPr>
          <p:spPr bwMode="auto">
            <a:xfrm>
              <a:off x="1008" y="1680"/>
              <a:ext cx="1104" cy="912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sz="1600">
                  <a:ea typeface="宋体" pitchFamily="2" charset="-122"/>
                </a:rPr>
                <a:t>ProOnE</a:t>
              </a:r>
            </a:p>
          </p:txBody>
        </p:sp>
        <p:sp>
          <p:nvSpPr>
            <p:cNvPr id="22540" name="AutoShape 26"/>
            <p:cNvSpPr>
              <a:spLocks noChangeArrowheads="1"/>
            </p:cNvSpPr>
            <p:nvPr/>
          </p:nvSpPr>
          <p:spPr bwMode="auto">
            <a:xfrm>
              <a:off x="960" y="1632"/>
              <a:ext cx="1200" cy="1584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1" name="AutoShape 27"/>
            <p:cNvSpPr>
              <a:spLocks noChangeArrowheads="1"/>
            </p:cNvSpPr>
            <p:nvPr/>
          </p:nvSpPr>
          <p:spPr bwMode="auto">
            <a:xfrm>
              <a:off x="2304" y="1632"/>
              <a:ext cx="1200" cy="1584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2" name="AutoShape 28"/>
            <p:cNvSpPr>
              <a:spLocks noChangeArrowheads="1"/>
            </p:cNvSpPr>
            <p:nvPr/>
          </p:nvSpPr>
          <p:spPr bwMode="auto">
            <a:xfrm>
              <a:off x="3648" y="1632"/>
              <a:ext cx="1152" cy="1584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ISC (06/23/2009)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Presentation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defRPr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 and Motivation</a:t>
            </a:r>
          </a:p>
          <a:p>
            <a:pPr>
              <a:lnSpc>
                <a:spcPct val="200000"/>
              </a:lnSpc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ProOnE</a:t>
            </a:r>
            <a:r>
              <a:rPr lang="en-US" dirty="0" smtClean="0">
                <a:solidFill>
                  <a:srgbClr val="FF0000"/>
                </a:solidFill>
              </a:rPr>
              <a:t>: A General Purpose Protocol </a:t>
            </a:r>
            <a:r>
              <a:rPr lang="en-US" dirty="0" err="1" smtClean="0">
                <a:solidFill>
                  <a:srgbClr val="FF0000"/>
                </a:solidFill>
              </a:rPr>
              <a:t>Onload</a:t>
            </a:r>
            <a:r>
              <a:rPr lang="en-US" dirty="0" smtClean="0">
                <a:solidFill>
                  <a:srgbClr val="FF0000"/>
                </a:solidFill>
              </a:rPr>
              <a:t> Engine</a:t>
            </a:r>
          </a:p>
          <a:p>
            <a:pPr>
              <a:lnSpc>
                <a:spcPct val="200000"/>
              </a:lnSpc>
              <a:defRPr/>
            </a:pPr>
            <a:r>
              <a:rPr lang="en-US" dirty="0" smtClean="0"/>
              <a:t>Experimental Results and Analysis</a:t>
            </a:r>
          </a:p>
          <a:p>
            <a:pPr>
              <a:lnSpc>
                <a:spcPct val="200000"/>
              </a:lnSpc>
              <a:defRPr/>
            </a:pPr>
            <a:r>
              <a:rPr lang="en-US" dirty="0" smtClean="0"/>
              <a:t>Conclusions and Future Work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ISC (06/23/2009)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ProOnE Infrastructure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4038600"/>
            <a:ext cx="8458200" cy="2087563"/>
          </a:xfrm>
        </p:spPr>
        <p:txBody>
          <a:bodyPr/>
          <a:lstStyle/>
          <a:p>
            <a:r>
              <a:rPr lang="en-US" dirty="0" smtClean="0"/>
              <a:t>Basic Idea:</a:t>
            </a:r>
          </a:p>
          <a:p>
            <a:pPr lvl="1"/>
            <a:r>
              <a:rPr lang="en-US" dirty="0" err="1" smtClean="0"/>
              <a:t>Onload</a:t>
            </a:r>
            <a:r>
              <a:rPr lang="en-US" dirty="0" smtClean="0"/>
              <a:t> a part of the work to the </a:t>
            </a:r>
            <a:r>
              <a:rPr lang="en-US" dirty="0" err="1" smtClean="0"/>
              <a:t>ProOnE</a:t>
            </a:r>
            <a:r>
              <a:rPr lang="en-US" dirty="0" smtClean="0"/>
              <a:t> daemons</a:t>
            </a:r>
          </a:p>
          <a:p>
            <a:pPr lvl="1"/>
            <a:r>
              <a:rPr lang="en-US" dirty="0" smtClean="0"/>
              <a:t>Application processes and </a:t>
            </a:r>
            <a:r>
              <a:rPr lang="en-US" dirty="0" err="1" smtClean="0"/>
              <a:t>ProOnE</a:t>
            </a:r>
            <a:r>
              <a:rPr lang="en-US" dirty="0" smtClean="0"/>
              <a:t> daemons communicate through intra-node and inter-node communication</a:t>
            </a:r>
          </a:p>
        </p:txBody>
      </p:sp>
      <p:grpSp>
        <p:nvGrpSpPr>
          <p:cNvPr id="24580" name="Group 7"/>
          <p:cNvGrpSpPr>
            <a:grpSpLocks/>
          </p:cNvGrpSpPr>
          <p:nvPr/>
        </p:nvGrpSpPr>
        <p:grpSpPr bwMode="auto">
          <a:xfrm>
            <a:off x="1219200" y="1268413"/>
            <a:ext cx="6248400" cy="2465387"/>
            <a:chOff x="816" y="1728"/>
            <a:chExt cx="3984" cy="1698"/>
          </a:xfrm>
        </p:grpSpPr>
        <p:grpSp>
          <p:nvGrpSpPr>
            <p:cNvPr id="24581" name="Group 8"/>
            <p:cNvGrpSpPr>
              <a:grpSpLocks/>
            </p:cNvGrpSpPr>
            <p:nvPr/>
          </p:nvGrpSpPr>
          <p:grpSpPr bwMode="auto">
            <a:xfrm>
              <a:off x="816" y="1728"/>
              <a:ext cx="1440" cy="1392"/>
              <a:chOff x="816" y="1728"/>
              <a:chExt cx="1440" cy="1392"/>
            </a:xfrm>
          </p:grpSpPr>
          <p:sp>
            <p:nvSpPr>
              <p:cNvPr id="24602" name="Rectangle 9"/>
              <p:cNvSpPr>
                <a:spLocks noChangeArrowheads="1"/>
              </p:cNvSpPr>
              <p:nvPr/>
            </p:nvSpPr>
            <p:spPr bwMode="auto">
              <a:xfrm>
                <a:off x="816" y="1728"/>
                <a:ext cx="1440" cy="1392"/>
              </a:xfrm>
              <a:prstGeom prst="rect">
                <a:avLst/>
              </a:prstGeom>
              <a:gradFill rotWithShape="1">
                <a:gsLst>
                  <a:gs pos="0">
                    <a:srgbClr val="CAC8BE"/>
                  </a:gs>
                  <a:gs pos="50000">
                    <a:srgbClr val="5D5D58"/>
                  </a:gs>
                  <a:gs pos="100000">
                    <a:srgbClr val="CAC8BE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24603" name="AutoShape 10"/>
              <p:cNvSpPr>
                <a:spLocks noChangeArrowheads="1"/>
              </p:cNvSpPr>
              <p:nvPr/>
            </p:nvSpPr>
            <p:spPr bwMode="auto">
              <a:xfrm>
                <a:off x="1344" y="1776"/>
                <a:ext cx="336" cy="336"/>
              </a:xfrm>
              <a:prstGeom prst="flowChartConnector">
                <a:avLst/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4" name="AutoShape 11"/>
              <p:cNvSpPr>
                <a:spLocks noChangeArrowheads="1"/>
              </p:cNvSpPr>
              <p:nvPr/>
            </p:nvSpPr>
            <p:spPr bwMode="auto">
              <a:xfrm>
                <a:off x="912" y="1776"/>
                <a:ext cx="336" cy="336"/>
              </a:xfrm>
              <a:prstGeom prst="flowChartConnector">
                <a:avLst/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5" name="AutoShape 12"/>
              <p:cNvSpPr>
                <a:spLocks noChangeArrowheads="1"/>
              </p:cNvSpPr>
              <p:nvPr/>
            </p:nvSpPr>
            <p:spPr bwMode="auto">
              <a:xfrm>
                <a:off x="1824" y="1776"/>
                <a:ext cx="336" cy="336"/>
              </a:xfrm>
              <a:prstGeom prst="flowChartConnector">
                <a:avLst/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6" name="AutoShape 13"/>
              <p:cNvSpPr>
                <a:spLocks noChangeArrowheads="1"/>
              </p:cNvSpPr>
              <p:nvPr/>
            </p:nvSpPr>
            <p:spPr bwMode="auto">
              <a:xfrm>
                <a:off x="1344" y="2736"/>
                <a:ext cx="336" cy="336"/>
              </a:xfrm>
              <a:prstGeom prst="flowChartConnector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7" name="AutoShape 14"/>
              <p:cNvSpPr>
                <a:spLocks noChangeArrowheads="1"/>
              </p:cNvSpPr>
              <p:nvPr/>
            </p:nvSpPr>
            <p:spPr bwMode="auto">
              <a:xfrm>
                <a:off x="912" y="2304"/>
                <a:ext cx="1248" cy="240"/>
              </a:xfrm>
              <a:prstGeom prst="roundRect">
                <a:avLst>
                  <a:gd name="adj" fmla="val 16667"/>
                </a:avLst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>
                    <a:ea typeface="宋体" pitchFamily="2" charset="-122"/>
                  </a:rPr>
                  <a:t>Shared memory</a:t>
                </a:r>
              </a:p>
            </p:txBody>
          </p:sp>
          <p:sp>
            <p:nvSpPr>
              <p:cNvPr id="24608" name="Line 15"/>
              <p:cNvSpPr>
                <a:spLocks noChangeShapeType="1"/>
              </p:cNvSpPr>
              <p:nvPr/>
            </p:nvSpPr>
            <p:spPr bwMode="auto">
              <a:xfrm>
                <a:off x="1056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9" name="Line 16"/>
              <p:cNvSpPr>
                <a:spLocks noChangeShapeType="1"/>
              </p:cNvSpPr>
              <p:nvPr/>
            </p:nvSpPr>
            <p:spPr bwMode="auto">
              <a:xfrm>
                <a:off x="1536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10" name="Line 17"/>
              <p:cNvSpPr>
                <a:spLocks noChangeShapeType="1"/>
              </p:cNvSpPr>
              <p:nvPr/>
            </p:nvSpPr>
            <p:spPr bwMode="auto">
              <a:xfrm>
                <a:off x="1968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11" name="Line 18"/>
              <p:cNvSpPr>
                <a:spLocks noChangeShapeType="1"/>
              </p:cNvSpPr>
              <p:nvPr/>
            </p:nvSpPr>
            <p:spPr bwMode="auto">
              <a:xfrm>
                <a:off x="1488" y="254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12" name="Text Box 19"/>
              <p:cNvSpPr txBox="1">
                <a:spLocks noChangeArrowheads="1"/>
              </p:cNvSpPr>
              <p:nvPr/>
            </p:nvSpPr>
            <p:spPr bwMode="auto">
              <a:xfrm>
                <a:off x="1680" y="2881"/>
                <a:ext cx="54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600">
                    <a:ea typeface="宋体" pitchFamily="2" charset="-122"/>
                  </a:rPr>
                  <a:t>Node 1</a:t>
                </a:r>
              </a:p>
            </p:txBody>
          </p:sp>
        </p:grpSp>
        <p:grpSp>
          <p:nvGrpSpPr>
            <p:cNvPr id="24582" name="Group 20"/>
            <p:cNvGrpSpPr>
              <a:grpSpLocks/>
            </p:cNvGrpSpPr>
            <p:nvPr/>
          </p:nvGrpSpPr>
          <p:grpSpPr bwMode="auto">
            <a:xfrm>
              <a:off x="3360" y="1728"/>
              <a:ext cx="1440" cy="1392"/>
              <a:chOff x="816" y="1728"/>
              <a:chExt cx="1440" cy="1392"/>
            </a:xfrm>
          </p:grpSpPr>
          <p:sp>
            <p:nvSpPr>
              <p:cNvPr id="24591" name="Rectangle 21"/>
              <p:cNvSpPr>
                <a:spLocks noChangeArrowheads="1"/>
              </p:cNvSpPr>
              <p:nvPr/>
            </p:nvSpPr>
            <p:spPr bwMode="auto">
              <a:xfrm>
                <a:off x="816" y="1728"/>
                <a:ext cx="1440" cy="1392"/>
              </a:xfrm>
              <a:prstGeom prst="rect">
                <a:avLst/>
              </a:prstGeom>
              <a:gradFill rotWithShape="1">
                <a:gsLst>
                  <a:gs pos="0">
                    <a:srgbClr val="CAC8BE"/>
                  </a:gs>
                  <a:gs pos="50000">
                    <a:srgbClr val="5D5D58"/>
                  </a:gs>
                  <a:gs pos="100000">
                    <a:srgbClr val="CAC8BE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24592" name="AutoShape 22"/>
              <p:cNvSpPr>
                <a:spLocks noChangeArrowheads="1"/>
              </p:cNvSpPr>
              <p:nvPr/>
            </p:nvSpPr>
            <p:spPr bwMode="auto">
              <a:xfrm>
                <a:off x="1344" y="1776"/>
                <a:ext cx="336" cy="336"/>
              </a:xfrm>
              <a:prstGeom prst="flowChartConnector">
                <a:avLst/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3" name="AutoShape 23"/>
              <p:cNvSpPr>
                <a:spLocks noChangeArrowheads="1"/>
              </p:cNvSpPr>
              <p:nvPr/>
            </p:nvSpPr>
            <p:spPr bwMode="auto">
              <a:xfrm>
                <a:off x="912" y="1776"/>
                <a:ext cx="336" cy="336"/>
              </a:xfrm>
              <a:prstGeom prst="flowChartConnector">
                <a:avLst/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4" name="AutoShape 24"/>
              <p:cNvSpPr>
                <a:spLocks noChangeArrowheads="1"/>
              </p:cNvSpPr>
              <p:nvPr/>
            </p:nvSpPr>
            <p:spPr bwMode="auto">
              <a:xfrm>
                <a:off x="1824" y="1776"/>
                <a:ext cx="336" cy="336"/>
              </a:xfrm>
              <a:prstGeom prst="flowChartConnector">
                <a:avLst/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5" name="AutoShape 25"/>
              <p:cNvSpPr>
                <a:spLocks noChangeArrowheads="1"/>
              </p:cNvSpPr>
              <p:nvPr/>
            </p:nvSpPr>
            <p:spPr bwMode="auto">
              <a:xfrm>
                <a:off x="1344" y="2736"/>
                <a:ext cx="336" cy="336"/>
              </a:xfrm>
              <a:prstGeom prst="flowChartConnector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6" name="AutoShape 26"/>
              <p:cNvSpPr>
                <a:spLocks noChangeArrowheads="1"/>
              </p:cNvSpPr>
              <p:nvPr/>
            </p:nvSpPr>
            <p:spPr bwMode="auto">
              <a:xfrm>
                <a:off x="912" y="2304"/>
                <a:ext cx="1248" cy="240"/>
              </a:xfrm>
              <a:prstGeom prst="roundRect">
                <a:avLst>
                  <a:gd name="adj" fmla="val 16667"/>
                </a:avLst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>
                    <a:ea typeface="宋体" pitchFamily="2" charset="-122"/>
                  </a:rPr>
                  <a:t>Shared memory</a:t>
                </a:r>
              </a:p>
            </p:txBody>
          </p:sp>
          <p:sp>
            <p:nvSpPr>
              <p:cNvPr id="24597" name="Line 27"/>
              <p:cNvSpPr>
                <a:spLocks noChangeShapeType="1"/>
              </p:cNvSpPr>
              <p:nvPr/>
            </p:nvSpPr>
            <p:spPr bwMode="auto">
              <a:xfrm>
                <a:off x="1056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8" name="Line 28"/>
              <p:cNvSpPr>
                <a:spLocks noChangeShapeType="1"/>
              </p:cNvSpPr>
              <p:nvPr/>
            </p:nvSpPr>
            <p:spPr bwMode="auto">
              <a:xfrm>
                <a:off x="1536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9" name="Line 29"/>
              <p:cNvSpPr>
                <a:spLocks noChangeShapeType="1"/>
              </p:cNvSpPr>
              <p:nvPr/>
            </p:nvSpPr>
            <p:spPr bwMode="auto">
              <a:xfrm>
                <a:off x="1968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0" name="Line 30"/>
              <p:cNvSpPr>
                <a:spLocks noChangeShapeType="1"/>
              </p:cNvSpPr>
              <p:nvPr/>
            </p:nvSpPr>
            <p:spPr bwMode="auto">
              <a:xfrm>
                <a:off x="1488" y="254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1" name="Text Box 31"/>
              <p:cNvSpPr txBox="1">
                <a:spLocks noChangeArrowheads="1"/>
              </p:cNvSpPr>
              <p:nvPr/>
            </p:nvSpPr>
            <p:spPr bwMode="auto">
              <a:xfrm>
                <a:off x="1680" y="2881"/>
                <a:ext cx="54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600">
                    <a:ea typeface="宋体" pitchFamily="2" charset="-122"/>
                  </a:rPr>
                  <a:t>Node 2</a:t>
                </a:r>
              </a:p>
            </p:txBody>
          </p:sp>
        </p:grpSp>
        <p:sp>
          <p:nvSpPr>
            <p:cNvPr id="24583" name="AutoShape 32"/>
            <p:cNvSpPr>
              <a:spLocks noChangeArrowheads="1"/>
            </p:cNvSpPr>
            <p:nvPr/>
          </p:nvSpPr>
          <p:spPr bwMode="auto">
            <a:xfrm>
              <a:off x="2256" y="2352"/>
              <a:ext cx="1104" cy="144"/>
            </a:xfrm>
            <a:prstGeom prst="leftRightArrow">
              <a:avLst>
                <a:gd name="adj1" fmla="val 50000"/>
                <a:gd name="adj2" fmla="val 153333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4" name="AutoShape 33"/>
            <p:cNvSpPr>
              <a:spLocks noChangeArrowheads="1"/>
            </p:cNvSpPr>
            <p:nvPr/>
          </p:nvSpPr>
          <p:spPr bwMode="auto">
            <a:xfrm>
              <a:off x="2544" y="2112"/>
              <a:ext cx="624" cy="672"/>
            </a:xfrm>
            <a:prstGeom prst="irregularSeal1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5" name="Text Box 34"/>
            <p:cNvSpPr txBox="1">
              <a:spLocks noChangeArrowheads="1"/>
            </p:cNvSpPr>
            <p:nvPr/>
          </p:nvSpPr>
          <p:spPr bwMode="auto">
            <a:xfrm>
              <a:off x="2571" y="2352"/>
              <a:ext cx="564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1400">
                  <a:ea typeface="宋体" pitchFamily="2" charset="-122"/>
                </a:rPr>
                <a:t>Network</a:t>
              </a:r>
            </a:p>
          </p:txBody>
        </p:sp>
        <p:grpSp>
          <p:nvGrpSpPr>
            <p:cNvPr id="24586" name="Group 35"/>
            <p:cNvGrpSpPr>
              <a:grpSpLocks/>
            </p:cNvGrpSpPr>
            <p:nvPr/>
          </p:nvGrpSpPr>
          <p:grpSpPr bwMode="auto">
            <a:xfrm>
              <a:off x="882" y="3216"/>
              <a:ext cx="2444" cy="210"/>
              <a:chOff x="1680" y="3504"/>
              <a:chExt cx="2444" cy="210"/>
            </a:xfrm>
          </p:grpSpPr>
          <p:sp>
            <p:nvSpPr>
              <p:cNvPr id="24587" name="AutoShape 36"/>
              <p:cNvSpPr>
                <a:spLocks noChangeArrowheads="1"/>
              </p:cNvSpPr>
              <p:nvPr/>
            </p:nvSpPr>
            <p:spPr bwMode="auto">
              <a:xfrm>
                <a:off x="1680" y="3504"/>
                <a:ext cx="192" cy="192"/>
              </a:xfrm>
              <a:prstGeom prst="flowChartConnector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8" name="Text Box 37"/>
              <p:cNvSpPr txBox="1">
                <a:spLocks noChangeArrowheads="1"/>
              </p:cNvSpPr>
              <p:nvPr/>
            </p:nvSpPr>
            <p:spPr bwMode="auto">
              <a:xfrm>
                <a:off x="1920" y="3504"/>
                <a:ext cx="539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400">
                    <a:ea typeface="宋体" pitchFamily="2" charset="-122"/>
                  </a:rPr>
                  <a:t>ProOnE</a:t>
                </a:r>
              </a:p>
            </p:txBody>
          </p:sp>
          <p:sp>
            <p:nvSpPr>
              <p:cNvPr id="24589" name="AutoShape 38"/>
              <p:cNvSpPr>
                <a:spLocks noChangeArrowheads="1"/>
              </p:cNvSpPr>
              <p:nvPr/>
            </p:nvSpPr>
            <p:spPr bwMode="auto">
              <a:xfrm>
                <a:off x="2736" y="3504"/>
                <a:ext cx="192" cy="192"/>
              </a:xfrm>
              <a:prstGeom prst="flowChartConnector">
                <a:avLst/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0" name="Text Box 39"/>
              <p:cNvSpPr txBox="1">
                <a:spLocks noChangeArrowheads="1"/>
              </p:cNvSpPr>
              <p:nvPr/>
            </p:nvSpPr>
            <p:spPr bwMode="auto">
              <a:xfrm>
                <a:off x="2928" y="3504"/>
                <a:ext cx="1196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400">
                    <a:ea typeface="宋体" pitchFamily="2" charset="-122"/>
                  </a:rPr>
                  <a:t>Application process</a:t>
                </a:r>
              </a:p>
            </p:txBody>
          </p:sp>
        </p:grpSp>
      </p:grpSp>
      <p:sp>
        <p:nvSpPr>
          <p:cNvPr id="37" name="Footer Placeholder 3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Pavan Balaji, Argonne National Laboratory ISC (06/23/2009)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gonne-new">
  <a:themeElements>
    <a:clrScheme name="energy_aware_parallel_tool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nergy_aware_parallel_tool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energy_aware_parallel_tool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argonne-new</Template>
  <TotalTime>12676</TotalTime>
  <Words>1929</Words>
  <Application>Microsoft Office PowerPoint</Application>
  <PresentationFormat>On-screen Show (4:3)</PresentationFormat>
  <Paragraphs>366</Paragraphs>
  <Slides>31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argonne-new</vt:lpstr>
      <vt:lpstr>ProOnE: A General-Purpose Protocol Onload Engine for Multi- and Many-Core Architectures</vt:lpstr>
      <vt:lpstr>Hardware Offload Engines</vt:lpstr>
      <vt:lpstr>General Purpose Processors</vt:lpstr>
      <vt:lpstr>Benefits of Multi-core Architectures</vt:lpstr>
      <vt:lpstr>Multi-core vs. Hardware Accelarators</vt:lpstr>
      <vt:lpstr>ProOnE: General Purpose Onload Engine</vt:lpstr>
      <vt:lpstr>ProOnE: Basic Overview</vt:lpstr>
      <vt:lpstr>Presentation Layout</vt:lpstr>
      <vt:lpstr>ProOnE Infrastructure</vt:lpstr>
      <vt:lpstr>Design Components</vt:lpstr>
      <vt:lpstr>Design Components (contd.)</vt:lpstr>
      <vt:lpstr>ProOnE Capabilities</vt:lpstr>
      <vt:lpstr>Case Study: MPI Rendezvous Protocol</vt:lpstr>
      <vt:lpstr>Issues with MPI Rendezvous</vt:lpstr>
      <vt:lpstr>MPI Rendezvous with ProOnE</vt:lpstr>
      <vt:lpstr>Design Issues and Solutions</vt:lpstr>
      <vt:lpstr>Design Issues and Solutions (contd.)</vt:lpstr>
      <vt:lpstr>Presentation Layout</vt:lpstr>
      <vt:lpstr>Experimental Setup</vt:lpstr>
      <vt:lpstr>Overview of the MPICH2 Software Stack</vt:lpstr>
      <vt:lpstr>Computation/Communication Overlap</vt:lpstr>
      <vt:lpstr>Sender-side Overlap</vt:lpstr>
      <vt:lpstr>Receiver-side Overlap</vt:lpstr>
      <vt:lpstr>Impact of Process Skew</vt:lpstr>
      <vt:lpstr>Sandia Application Availability Benchmark</vt:lpstr>
      <vt:lpstr>Matrix Multiplication Performance</vt:lpstr>
      <vt:lpstr>2D Jacobi Sweep Performance</vt:lpstr>
      <vt:lpstr>Presentation Layout</vt:lpstr>
      <vt:lpstr>Concluding Remarks and Future Work</vt:lpstr>
      <vt:lpstr>Acknowledgments</vt:lpstr>
      <vt:lpstr>Thank You!</vt:lpstr>
    </vt:vector>
  </TitlesOfParts>
  <Company>Ohio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ProOnE: A General-Purpose Protocol Onload Engine for Multi- and Many-Core Architectures</dc:title>
  <dc:creator>Pavan Balaji</dc:creator>
  <cp:lastModifiedBy>Pavan Balaji</cp:lastModifiedBy>
  <cp:revision>1469</cp:revision>
  <dcterms:created xsi:type="dcterms:W3CDTF">2004-05-04T14:48:40Z</dcterms:created>
  <dcterms:modified xsi:type="dcterms:W3CDTF">2009-06-23T11:25:08Z</dcterms:modified>
</cp:coreProperties>
</file>