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7" r:id="rId17"/>
    <p:sldId id="272" r:id="rId18"/>
    <p:sldId id="273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ic_paper\snic_paper\SNIC_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barChart>
        <c:barDir val="col"/>
        <c:grouping val="clustered"/>
        <c:ser>
          <c:idx val="0"/>
          <c:order val="0"/>
          <c:tx>
            <c:v>Without Accelerator</c:v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'G4'!$A$6:$A$10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16</c:v>
                </c:pt>
                <c:pt idx="3">
                  <c:v>24</c:v>
                </c:pt>
                <c:pt idx="4">
                  <c:v>36</c:v>
                </c:pt>
              </c:numCache>
            </c:numRef>
          </c:cat>
          <c:val>
            <c:numRef>
              <c:f>'G4'!$B$6:$B$10</c:f>
              <c:numCache>
                <c:formatCode>General</c:formatCode>
                <c:ptCount val="5"/>
                <c:pt idx="0">
                  <c:v>92.61999999999999</c:v>
                </c:pt>
                <c:pt idx="1">
                  <c:v>91.53</c:v>
                </c:pt>
                <c:pt idx="2">
                  <c:v>86.990000000000023</c:v>
                </c:pt>
                <c:pt idx="3">
                  <c:v>81.410000000000025</c:v>
                </c:pt>
                <c:pt idx="4">
                  <c:v>71.86999999999999</c:v>
                </c:pt>
              </c:numCache>
            </c:numRef>
          </c:val>
        </c:ser>
        <c:ser>
          <c:idx val="1"/>
          <c:order val="1"/>
          <c:tx>
            <c:v>With Accelerator</c:v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'G4'!$A$6:$A$10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16</c:v>
                </c:pt>
                <c:pt idx="3">
                  <c:v>24</c:v>
                </c:pt>
                <c:pt idx="4">
                  <c:v>36</c:v>
                </c:pt>
              </c:numCache>
            </c:numRef>
          </c:cat>
          <c:val>
            <c:numRef>
              <c:f>'G4'!$D$6:$D$10</c:f>
              <c:numCache>
                <c:formatCode>General</c:formatCode>
                <c:ptCount val="5"/>
                <c:pt idx="0">
                  <c:v>99.679999999999978</c:v>
                </c:pt>
                <c:pt idx="1">
                  <c:v>99.59</c:v>
                </c:pt>
                <c:pt idx="2">
                  <c:v>99.61999999999999</c:v>
                </c:pt>
                <c:pt idx="3">
                  <c:v>99.64</c:v>
                </c:pt>
                <c:pt idx="4">
                  <c:v>99.56</c:v>
                </c:pt>
              </c:numCache>
            </c:numRef>
          </c:val>
        </c:ser>
        <c:dLbls>
          <c:showVal val="1"/>
        </c:dLbls>
        <c:overlap val="-25"/>
        <c:axId val="82785024"/>
        <c:axId val="82786944"/>
      </c:barChart>
      <c:catAx>
        <c:axId val="82785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workers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786944"/>
        <c:crosses val="autoZero"/>
        <c:auto val="1"/>
        <c:lblAlgn val="ctr"/>
        <c:lblOffset val="100"/>
      </c:catAx>
      <c:valAx>
        <c:axId val="82786944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% Worker </a:t>
                </a:r>
                <a:r>
                  <a:rPr lang="en-US" sz="1400" dirty="0" smtClean="0"/>
                  <a:t>search time</a:t>
                </a:r>
                <a:endParaRPr lang="en-US" sz="1400" dirty="0"/>
              </a:p>
            </c:rich>
          </c:tx>
          <c:layout/>
        </c:title>
        <c:numFmt formatCode="General" sourceLinked="1"/>
        <c:majorTickMark val="none"/>
        <c:tickLblPos val="none"/>
        <c:crossAx val="827850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404E5-F762-43A0-BA58-D723024F732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205F5-2EEA-4E5A-B06A-8262FBCC1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Hot-Swap</a:t>
            </a:r>
            <a:r>
              <a:rPr lang="en-US" baseline="0" dirty="0" smtClean="0"/>
              <a:t> Database Fragments not used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 smtClean="0"/>
              <a:t>2) Fragment size too small, total DB fits into node’s memory so no swapping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Assigns,</a:t>
            </a:r>
            <a:r>
              <a:rPr lang="en-US" baseline="0" dirty="0" smtClean="0"/>
              <a:t> score and e-value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95C4-E1FF-4102-9CC7-1949D4912A1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other_slid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feng@cs.vt.edu" TargetMode="External"/><Relationship Id="rId2" Type="http://schemas.openxmlformats.org/officeDocument/2006/relationships/hyperlink" Target="mailto:balaji@mcs.anl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87375"/>
            <a:ext cx="6477000" cy="1622425"/>
          </a:xfrm>
        </p:spPr>
        <p:txBody>
          <a:bodyPr/>
          <a:lstStyle/>
          <a:p>
            <a:r>
              <a:rPr lang="en-US" sz="2800" dirty="0" err="1" smtClean="0"/>
              <a:t>GePSeA</a:t>
            </a:r>
            <a:r>
              <a:rPr lang="en-US" sz="2800" dirty="0" smtClean="0"/>
              <a:t>: A General Purpose Software Acceleration Framework for Lightweight Task Offloading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553200" cy="1600200"/>
          </a:xfrm>
        </p:spPr>
        <p:txBody>
          <a:bodyPr/>
          <a:lstStyle/>
          <a:p>
            <a:pPr marL="342900" indent="-342900"/>
            <a:r>
              <a:rPr lang="en-US" sz="1600" dirty="0" err="1" smtClean="0">
                <a:solidFill>
                  <a:srgbClr val="0000FF"/>
                </a:solidFill>
              </a:rPr>
              <a:t>Ajeet</a:t>
            </a:r>
            <a:r>
              <a:rPr lang="en-US" sz="1600" dirty="0" smtClean="0">
                <a:solidFill>
                  <a:srgbClr val="0000FF"/>
                </a:solidFill>
              </a:rPr>
              <a:t> Singh</a:t>
            </a:r>
            <a:r>
              <a:rPr lang="en-US" sz="1600" dirty="0" smtClean="0"/>
              <a:t>	</a:t>
            </a:r>
            <a:r>
              <a:rPr lang="en-US" sz="1600" b="1" i="1" dirty="0" smtClean="0">
                <a:solidFill>
                  <a:srgbClr val="C00000"/>
                </a:solidFill>
              </a:rPr>
              <a:t>Pavan Balaji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Wu-</a:t>
            </a:r>
            <a:r>
              <a:rPr lang="en-US" sz="1600" dirty="0" err="1" smtClean="0">
                <a:solidFill>
                  <a:srgbClr val="0000FF"/>
                </a:solidFill>
              </a:rPr>
              <a:t>chun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Feng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342900" indent="-342900"/>
            <a:endParaRPr lang="en-US" sz="1600" dirty="0" smtClean="0"/>
          </a:p>
          <a:p>
            <a:pPr marL="342900" indent="-342900"/>
            <a:r>
              <a:rPr lang="en-US" sz="1600" dirty="0" smtClean="0">
                <a:solidFill>
                  <a:srgbClr val="0000FF"/>
                </a:solidFill>
              </a:rPr>
              <a:t>Dept. of Computer Science, Virginia Tech</a:t>
            </a:r>
          </a:p>
          <a:p>
            <a:pPr marL="342900" indent="-342900"/>
            <a:r>
              <a:rPr lang="en-US" sz="1600" b="1" i="1" dirty="0" smtClean="0">
                <a:solidFill>
                  <a:srgbClr val="C00000"/>
                </a:solidFill>
              </a:rPr>
              <a:t>Math. and Computer Science, Argonne National Laboratory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GePSeA</a:t>
            </a:r>
            <a:r>
              <a:rPr lang="en-US" dirty="0" smtClean="0"/>
              <a:t> Infrastructure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1" y="16002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19800" y="1676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 -&gt; Application Process</a:t>
            </a:r>
          </a:p>
          <a:p>
            <a:endParaRPr lang="en-US" sz="1600" dirty="0" smtClean="0"/>
          </a:p>
          <a:p>
            <a:r>
              <a:rPr lang="en-US" sz="1600" dirty="0" smtClean="0"/>
              <a:t>A -&gt; Accelerator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5147846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Application-Accelerator interaction for a three-node cluster</a:t>
            </a:r>
            <a:endParaRPr lang="en-US" sz="1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GePSeA: Intra-node Infrastructure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752600" y="1371600"/>
            <a:ext cx="5943600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2057400"/>
            <a:ext cx="2438400" cy="2667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91200" y="2133600"/>
            <a:ext cx="13716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64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64" charset="-128"/>
              </a:rPr>
              <a:t>Application Process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791200" y="3505200"/>
            <a:ext cx="13716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 dirty="0" smtClean="0">
              <a:solidFill>
                <a:schemeClr val="bg1"/>
              </a:solidFill>
              <a:latin typeface="Arial" charset="0"/>
              <a:ea typeface="ＭＳ Ｐゴシック" pitchFamily="64" charset="-128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ＭＳ Ｐゴシック" pitchFamily="64" charset="-128"/>
              </a:rPr>
              <a:t>Application Process</a:t>
            </a:r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ＭＳ Ｐゴシック" pitchFamily="64" charset="-128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ＭＳ Ｐゴシック" pitchFamily="64" charset="-128"/>
              </a:rPr>
              <a:t>2</a:t>
            </a:r>
            <a:endParaRPr lang="en-US" dirty="0" smtClean="0">
              <a:solidFill>
                <a:schemeClr val="bg1"/>
              </a:solidFill>
              <a:latin typeface="Arial" charset="0"/>
              <a:ea typeface="ＭＳ Ｐゴシック" pitchFamily="6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3657600"/>
            <a:ext cx="1371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4" charset="-128"/>
              </a:rPr>
              <a:t>Message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4" charset="-128"/>
              </a:rPr>
              <a:t> Processing Block (Logical)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67200" y="2209800"/>
            <a:ext cx="1524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2438400"/>
            <a:ext cx="457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438400"/>
            <a:ext cx="457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>
            <a:off x="4419600" y="24384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4419600" y="37338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419600" y="25146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4419600" y="38100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0800000">
            <a:off x="4419600" y="2894011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hape 21"/>
          <p:cNvCxnSpPr>
            <a:endCxn id="11" idx="0"/>
          </p:cNvCxnSpPr>
          <p:nvPr/>
        </p:nvCxnSpPr>
        <p:spPr bwMode="auto">
          <a:xfrm rot="10800000">
            <a:off x="2514600" y="2438400"/>
            <a:ext cx="1752600" cy="457200"/>
          </a:xfrm>
          <a:prstGeom prst="curvedConnector4">
            <a:avLst>
              <a:gd name="adj1" fmla="val 43478"/>
              <a:gd name="adj2" fmla="val 17117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1" idx="2"/>
          </p:cNvCxnSpPr>
          <p:nvPr/>
        </p:nvCxnSpPr>
        <p:spPr bwMode="auto">
          <a:xfrm rot="5400000">
            <a:off x="2286000" y="34290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Curved Connector 27"/>
          <p:cNvCxnSpPr/>
          <p:nvPr/>
        </p:nvCxnSpPr>
        <p:spPr bwMode="auto">
          <a:xfrm flipV="1">
            <a:off x="3581400" y="3048000"/>
            <a:ext cx="685800" cy="609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419600" y="29718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133600" y="16764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Accelerator</a:t>
            </a:r>
            <a:endParaRPr lang="en-US" sz="1800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2362200" y="26670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362200" y="28194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2362200" y="2970212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2971800" y="26670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2971800" y="28194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2971800" y="2970212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28600" y="3733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Intra-node Service Queue</a:t>
            </a:r>
          </a:p>
          <a:p>
            <a:r>
              <a:rPr lang="en-US" sz="1400" dirty="0" smtClean="0"/>
              <a:t>(Higher Priority)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28600" y="1828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Inter-node Service Queue</a:t>
            </a:r>
          </a:p>
          <a:p>
            <a:r>
              <a:rPr lang="en-US" sz="1400" dirty="0" smtClean="0"/>
              <a:t>(Low Priority)</a:t>
            </a:r>
            <a:endParaRPr lang="en-US" sz="14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rot="5400000" flipH="1" flipV="1">
            <a:off x="1485900" y="3238500"/>
            <a:ext cx="7620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1600200" y="2438400"/>
            <a:ext cx="1219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572000" y="1981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Request 1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32721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Request 2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4572000" y="38100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Notify All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0" y="2514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Notify All</a:t>
            </a:r>
            <a:endParaRPr lang="en-US" sz="1200" dirty="0"/>
          </a:p>
        </p:txBody>
      </p:sp>
      <p:cxnSp>
        <p:nvCxnSpPr>
          <p:cNvPr id="71" name="Curved Connector 70"/>
          <p:cNvCxnSpPr/>
          <p:nvPr/>
        </p:nvCxnSpPr>
        <p:spPr bwMode="auto">
          <a:xfrm rot="16200000" flipH="1">
            <a:off x="4191000" y="4724400"/>
            <a:ext cx="914400" cy="609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953000" y="53340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GePSeA Communication Layer</a:t>
            </a:r>
            <a:endParaRPr lang="en-US" sz="1400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101"/>
          <p:cNvSpPr>
            <a:spLocks noChangeArrowheads="1"/>
          </p:cNvSpPr>
          <p:nvPr/>
        </p:nvSpPr>
        <p:spPr bwMode="auto">
          <a:xfrm>
            <a:off x="381000" y="2953888"/>
            <a:ext cx="8534400" cy="1999112"/>
          </a:xfrm>
          <a:prstGeom prst="roundRect">
            <a:avLst>
              <a:gd name="adj" fmla="val 4185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101"/>
          <p:cNvSpPr>
            <a:spLocks noChangeArrowheads="1"/>
          </p:cNvSpPr>
          <p:nvPr/>
        </p:nvSpPr>
        <p:spPr bwMode="auto">
          <a:xfrm>
            <a:off x="3250711" y="3292539"/>
            <a:ext cx="1854689" cy="1508061"/>
          </a:xfrm>
          <a:prstGeom prst="roundRect">
            <a:avLst>
              <a:gd name="adj" fmla="val 4185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Memory Management Component</a:t>
            </a:r>
            <a:endParaRPr kumimoji="0" lang="en-GB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101"/>
          <p:cNvSpPr>
            <a:spLocks noChangeArrowheads="1"/>
          </p:cNvSpPr>
          <p:nvPr/>
        </p:nvSpPr>
        <p:spPr bwMode="auto">
          <a:xfrm>
            <a:off x="5181600" y="3278902"/>
            <a:ext cx="3657600" cy="1521698"/>
          </a:xfrm>
          <a:prstGeom prst="roundRect">
            <a:avLst>
              <a:gd name="adj" fmla="val 4185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Output Processing Component</a:t>
            </a:r>
            <a:endParaRPr kumimoji="0" lang="en-GB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101"/>
          <p:cNvSpPr>
            <a:spLocks noChangeArrowheads="1"/>
          </p:cNvSpPr>
          <p:nvPr/>
        </p:nvSpPr>
        <p:spPr bwMode="auto">
          <a:xfrm>
            <a:off x="1697166" y="1524000"/>
            <a:ext cx="5922834" cy="355168"/>
          </a:xfrm>
          <a:prstGeom prst="roundRect">
            <a:avLst>
              <a:gd name="adj" fmla="val 4185"/>
            </a:avLst>
          </a:prstGeom>
          <a:ln w="1270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Application</a:t>
            </a:r>
            <a:endParaRPr kumimoji="0" lang="en-GB" sz="12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101"/>
          <p:cNvSpPr>
            <a:spLocks noChangeArrowheads="1"/>
          </p:cNvSpPr>
          <p:nvPr/>
        </p:nvSpPr>
        <p:spPr bwMode="auto">
          <a:xfrm>
            <a:off x="5334000" y="3581400"/>
            <a:ext cx="9906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Reliable Advertising Service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utoShape 101"/>
          <p:cNvSpPr>
            <a:spLocks noChangeArrowheads="1"/>
          </p:cNvSpPr>
          <p:nvPr/>
        </p:nvSpPr>
        <p:spPr bwMode="auto">
          <a:xfrm>
            <a:off x="6477000" y="3581400"/>
            <a:ext cx="9906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Distributed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Lock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Management</a:t>
            </a:r>
            <a:r>
              <a:rPr kumimoji="0" lang="en-GB" sz="9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en-GB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</a:t>
            </a:r>
            <a:endParaRPr kumimoji="0" lang="en-GB" sz="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101"/>
          <p:cNvSpPr>
            <a:spLocks noChangeArrowheads="1"/>
          </p:cNvSpPr>
          <p:nvPr/>
        </p:nvSpPr>
        <p:spPr bwMode="auto">
          <a:xfrm>
            <a:off x="4267200" y="3886200"/>
            <a:ext cx="7620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Directory Services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101"/>
          <p:cNvSpPr>
            <a:spLocks noChangeArrowheads="1"/>
          </p:cNvSpPr>
          <p:nvPr/>
        </p:nvSpPr>
        <p:spPr bwMode="auto">
          <a:xfrm>
            <a:off x="643380" y="3398951"/>
            <a:ext cx="533353" cy="369204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Distributed Data Caching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101"/>
          <p:cNvSpPr>
            <a:spLocks noChangeArrowheads="1"/>
          </p:cNvSpPr>
          <p:nvPr/>
        </p:nvSpPr>
        <p:spPr bwMode="auto">
          <a:xfrm>
            <a:off x="5334000" y="4204077"/>
            <a:ext cx="990600" cy="520323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Global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Process-state Management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AutoShape 101"/>
          <p:cNvSpPr>
            <a:spLocks noChangeArrowheads="1"/>
          </p:cNvSpPr>
          <p:nvPr/>
        </p:nvSpPr>
        <p:spPr bwMode="auto">
          <a:xfrm>
            <a:off x="1217760" y="3390182"/>
            <a:ext cx="502583" cy="371243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Streaming Service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101"/>
          <p:cNvSpPr>
            <a:spLocks noChangeArrowheads="1"/>
          </p:cNvSpPr>
          <p:nvPr/>
        </p:nvSpPr>
        <p:spPr bwMode="auto">
          <a:xfrm>
            <a:off x="3352800" y="3886200"/>
            <a:ext cx="8382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Global Memory Aggregator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AutoShape 101"/>
          <p:cNvSpPr>
            <a:spLocks noChangeArrowheads="1"/>
          </p:cNvSpPr>
          <p:nvPr/>
        </p:nvSpPr>
        <p:spPr bwMode="auto">
          <a:xfrm>
            <a:off x="1760230" y="3396911"/>
            <a:ext cx="524237" cy="371243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Distributed Data Sorting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101"/>
          <p:cNvSpPr>
            <a:spLocks noChangeArrowheads="1"/>
          </p:cNvSpPr>
          <p:nvPr/>
        </p:nvSpPr>
        <p:spPr bwMode="auto">
          <a:xfrm>
            <a:off x="1698771" y="5392328"/>
            <a:ext cx="5997429" cy="322671"/>
          </a:xfrm>
          <a:prstGeom prst="roundRect">
            <a:avLst>
              <a:gd name="adj" fmla="val 4185"/>
            </a:avLst>
          </a:prstGeom>
          <a:ln w="1270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 Speed Network 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utoShape 101"/>
          <p:cNvSpPr>
            <a:spLocks noChangeArrowheads="1"/>
          </p:cNvSpPr>
          <p:nvPr/>
        </p:nvSpPr>
        <p:spPr bwMode="auto">
          <a:xfrm>
            <a:off x="457200" y="3287948"/>
            <a:ext cx="2667000" cy="1512652"/>
          </a:xfrm>
          <a:prstGeom prst="roundRect">
            <a:avLst>
              <a:gd name="adj" fmla="val 418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Management Component</a:t>
            </a:r>
            <a:endParaRPr kumimoji="0" lang="en-GB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101"/>
          <p:cNvSpPr>
            <a:spLocks noChangeArrowheads="1"/>
          </p:cNvSpPr>
          <p:nvPr/>
        </p:nvSpPr>
        <p:spPr bwMode="auto">
          <a:xfrm>
            <a:off x="762000" y="3581400"/>
            <a:ext cx="838201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Distributed Data Caching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utoShape 101"/>
          <p:cNvSpPr>
            <a:spLocks noChangeArrowheads="1"/>
          </p:cNvSpPr>
          <p:nvPr/>
        </p:nvSpPr>
        <p:spPr bwMode="auto">
          <a:xfrm>
            <a:off x="1752600" y="3581400"/>
            <a:ext cx="9144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Streaming Service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101"/>
          <p:cNvSpPr>
            <a:spLocks noChangeArrowheads="1"/>
          </p:cNvSpPr>
          <p:nvPr/>
        </p:nvSpPr>
        <p:spPr bwMode="auto">
          <a:xfrm>
            <a:off x="1752600" y="4191000"/>
            <a:ext cx="9144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Compression Engine</a:t>
            </a:r>
            <a:endParaRPr kumimoji="0" lang="en-GB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101"/>
          <p:cNvSpPr>
            <a:spLocks noChangeArrowheads="1"/>
          </p:cNvSpPr>
          <p:nvPr/>
        </p:nvSpPr>
        <p:spPr bwMode="auto">
          <a:xfrm>
            <a:off x="762000" y="4191000"/>
            <a:ext cx="8382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Distributed Data Sorting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AutoShape 101"/>
          <p:cNvSpPr>
            <a:spLocks noChangeArrowheads="1"/>
          </p:cNvSpPr>
          <p:nvPr/>
        </p:nvSpPr>
        <p:spPr bwMode="auto">
          <a:xfrm>
            <a:off x="457200" y="2257386"/>
            <a:ext cx="8382000" cy="514806"/>
          </a:xfrm>
          <a:prstGeom prst="roundRect">
            <a:avLst>
              <a:gd name="adj" fmla="val 4185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Application</a:t>
            </a:r>
            <a:r>
              <a:rPr kumimoji="0" lang="en-GB" sz="1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Plug-ins</a:t>
            </a: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Layer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Up-Down Arrow 60"/>
          <p:cNvSpPr/>
          <p:nvPr/>
        </p:nvSpPr>
        <p:spPr bwMode="auto">
          <a:xfrm>
            <a:off x="4634621" y="2667000"/>
            <a:ext cx="242179" cy="381000"/>
          </a:xfrm>
          <a:prstGeom prst="upDownArrow">
            <a:avLst/>
          </a:prstGeom>
          <a:solidFill>
            <a:schemeClr val="bg1"/>
          </a:solidFill>
          <a:ln w="12700">
            <a:solidFill>
              <a:schemeClr val="tx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Down Arrow 61"/>
          <p:cNvSpPr/>
          <p:nvPr/>
        </p:nvSpPr>
        <p:spPr bwMode="auto">
          <a:xfrm>
            <a:off x="2438400" y="4953000"/>
            <a:ext cx="228600" cy="419530"/>
          </a:xfrm>
          <a:prstGeom prst="downArrow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Down Arrow 62"/>
          <p:cNvSpPr/>
          <p:nvPr/>
        </p:nvSpPr>
        <p:spPr bwMode="auto">
          <a:xfrm>
            <a:off x="4648200" y="4953000"/>
            <a:ext cx="218298" cy="419530"/>
          </a:xfrm>
          <a:prstGeom prst="downArrow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2479190" y="1863712"/>
            <a:ext cx="187810" cy="419530"/>
          </a:xfrm>
          <a:prstGeom prst="downArrow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Down Arrow 65"/>
          <p:cNvSpPr/>
          <p:nvPr/>
        </p:nvSpPr>
        <p:spPr bwMode="auto">
          <a:xfrm>
            <a:off x="4662904" y="1866470"/>
            <a:ext cx="213896" cy="419530"/>
          </a:xfrm>
          <a:prstGeom prst="downArrow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Down Arrow 66"/>
          <p:cNvSpPr/>
          <p:nvPr/>
        </p:nvSpPr>
        <p:spPr bwMode="auto">
          <a:xfrm>
            <a:off x="6589730" y="1887265"/>
            <a:ext cx="192070" cy="419530"/>
          </a:xfrm>
          <a:prstGeom prst="downArrow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itle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GePSeA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75" name="Down Arrow 74"/>
          <p:cNvSpPr/>
          <p:nvPr/>
        </p:nvSpPr>
        <p:spPr bwMode="auto">
          <a:xfrm>
            <a:off x="6553200" y="4953000"/>
            <a:ext cx="228600" cy="419530"/>
          </a:xfrm>
          <a:prstGeom prst="downArrow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2971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Core Components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" name="AutoShape 101"/>
          <p:cNvSpPr>
            <a:spLocks noChangeArrowheads="1"/>
          </p:cNvSpPr>
          <p:nvPr/>
        </p:nvSpPr>
        <p:spPr bwMode="auto">
          <a:xfrm>
            <a:off x="7620000" y="3581400"/>
            <a:ext cx="10668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Dynamic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Load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Balancing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101"/>
          <p:cNvSpPr>
            <a:spLocks noChangeArrowheads="1"/>
          </p:cNvSpPr>
          <p:nvPr/>
        </p:nvSpPr>
        <p:spPr bwMode="auto">
          <a:xfrm>
            <a:off x="6477000" y="4204077"/>
            <a:ext cx="990600" cy="520323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Bulletin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Board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Service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101"/>
          <p:cNvSpPr>
            <a:spLocks noChangeArrowheads="1"/>
          </p:cNvSpPr>
          <p:nvPr/>
        </p:nvSpPr>
        <p:spPr bwMode="auto">
          <a:xfrm>
            <a:off x="7620000" y="4191000"/>
            <a:ext cx="1066800" cy="533400"/>
          </a:xfrm>
          <a:prstGeom prst="roundRect">
            <a:avLst>
              <a:gd name="adj" fmla="val 4185"/>
            </a:avLst>
          </a:prstGeom>
          <a:solidFill>
            <a:schemeClr val="accent3">
              <a:lumMod val="9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High-Speed Reliable</a:t>
            </a:r>
            <a:r>
              <a:rPr kumimoji="0" lang="en-GB" sz="1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UDP </a:t>
            </a:r>
            <a:br>
              <a:rPr kumimoji="0" lang="en-GB" sz="1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GB" sz="1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Transfer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Core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 all data movement and the data processing associated with the application</a:t>
            </a:r>
          </a:p>
          <a:p>
            <a:r>
              <a:rPr lang="en-US" dirty="0" smtClean="0"/>
              <a:t>GePSeA currently includes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Distributed Data Sorting </a:t>
            </a:r>
          </a:p>
          <a:p>
            <a:pPr lvl="2"/>
            <a:r>
              <a:rPr lang="en-US" sz="1600" dirty="0" smtClean="0"/>
              <a:t>Data sorting service that is distributed across multiple nodes (incremental sorting and merging)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Data Compression Engine</a:t>
            </a:r>
          </a:p>
          <a:p>
            <a:pPr lvl="2"/>
            <a:r>
              <a:rPr lang="en-US" sz="1600" dirty="0" smtClean="0"/>
              <a:t>Compress and Uncompress Data</a:t>
            </a:r>
          </a:p>
          <a:p>
            <a:pPr lvl="2"/>
            <a:r>
              <a:rPr lang="en-US" sz="1600" dirty="0" smtClean="0"/>
              <a:t>Convert output data to meta-data and vice-versa</a:t>
            </a:r>
            <a:endParaRPr lang="en-US" sz="2000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Distributed Data Streaming</a:t>
            </a:r>
          </a:p>
          <a:p>
            <a:pPr lvl="2"/>
            <a:r>
              <a:rPr lang="en-US" sz="1600" dirty="0" smtClean="0"/>
              <a:t>Responsible for pre-fetching of data for the application from other nodes; Swap data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Core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5720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Allows processes to access entire system memory as a single aggregate memory space</a:t>
            </a:r>
          </a:p>
          <a:p>
            <a:endParaRPr lang="en-US" dirty="0" smtClean="0"/>
          </a:p>
          <a:p>
            <a:r>
              <a:rPr lang="en-US" dirty="0" smtClean="0"/>
              <a:t>GePSeA currently includes: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Global Memory Aggregator</a:t>
            </a:r>
            <a:endParaRPr lang="en-US" sz="1600" dirty="0" smtClean="0">
              <a:solidFill>
                <a:srgbClr val="0070C0"/>
              </a:solidFill>
            </a:endParaRPr>
          </a:p>
          <a:p>
            <a:pPr lvl="2"/>
            <a:r>
              <a:rPr lang="en-US" sz="1600" dirty="0" smtClean="0"/>
              <a:t>Keeps track of cluster-wide memory</a:t>
            </a:r>
          </a:p>
          <a:p>
            <a:pPr lvl="2"/>
            <a:r>
              <a:rPr lang="en-US" sz="1600" dirty="0" smtClean="0"/>
              <a:t>Maintains local-global address mappings</a:t>
            </a:r>
          </a:p>
          <a:p>
            <a:pPr lvl="2"/>
            <a:r>
              <a:rPr lang="en-US" sz="1600" dirty="0" smtClean="0"/>
              <a:t>Store and retrieve data from global memory if local memory is committed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Database Directory Services</a:t>
            </a:r>
          </a:p>
          <a:p>
            <a:pPr lvl="2"/>
            <a:r>
              <a:rPr lang="en-US" sz="1600" dirty="0" smtClean="0"/>
              <a:t>Maintains up-to-date information about various database fragments across the cluster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62000"/>
          </a:xfrm>
        </p:spPr>
        <p:txBody>
          <a:bodyPr/>
          <a:lstStyle/>
          <a:p>
            <a:r>
              <a:rPr lang="en-US" dirty="0" smtClean="0"/>
              <a:t>I/O Processing Core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953000"/>
          </a:xfrm>
        </p:spPr>
        <p:txBody>
          <a:bodyPr/>
          <a:lstStyle/>
          <a:p>
            <a:r>
              <a:rPr lang="en-US" dirty="0" smtClean="0"/>
              <a:t>Facilitates efficient output data processing</a:t>
            </a:r>
          </a:p>
          <a:p>
            <a:r>
              <a:rPr lang="en-US" dirty="0" smtClean="0"/>
              <a:t>Coordinating and synchronization of output data</a:t>
            </a:r>
          </a:p>
          <a:p>
            <a:r>
              <a:rPr lang="en-US" dirty="0" smtClean="0"/>
              <a:t>GePSeA currently includes: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Reliable Advertisement Service </a:t>
            </a:r>
          </a:p>
          <a:p>
            <a:pPr lvl="2"/>
            <a:r>
              <a:rPr lang="en-US" sz="1600" dirty="0" smtClean="0"/>
              <a:t>Messaging Service, used by Communication Layer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Dynamic Load Balancing</a:t>
            </a:r>
          </a:p>
          <a:p>
            <a:pPr lvl="2"/>
            <a:r>
              <a:rPr lang="en-US" sz="1600" dirty="0" smtClean="0"/>
              <a:t>Responsible for balancing the load among nodes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Global Process-state Management</a:t>
            </a:r>
          </a:p>
          <a:p>
            <a:pPr lvl="2"/>
            <a:r>
              <a:rPr lang="en-US" sz="1600" dirty="0" smtClean="0"/>
              <a:t>Maintains current status of nodes in cluster at all time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High-Speed Connectionless Data Transfer</a:t>
            </a:r>
          </a:p>
          <a:p>
            <a:pPr lvl="2"/>
            <a:r>
              <a:rPr lang="en-US" sz="1600" dirty="0" smtClean="0"/>
              <a:t>Provides high-speed UDP based data transfer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GePSeA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General Purpose Software Acceleration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Case Study: </a:t>
            </a:r>
            <a:r>
              <a:rPr lang="en-US" b="1" dirty="0" err="1" smtClean="0">
                <a:solidFill>
                  <a:srgbClr val="FF0000"/>
                </a:solidFill>
              </a:rPr>
              <a:t>mpiBLAST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/>
              <a:t>Experimental Results and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mpiBLAST- Introduction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Genome Sequence Search Application</a:t>
            </a:r>
          </a:p>
          <a:p>
            <a:r>
              <a:rPr lang="en-US" dirty="0" smtClean="0"/>
              <a:t>Identify regions of similarity between two sequences to discover functional, structural, or evolutionary relationships between the sequences.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84772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24600" y="5791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Image Source: mpiblast.org</a:t>
            </a:r>
            <a:endParaRPr lang="en-US" sz="1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mpiBLAST- Introduction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and Query Segmentation</a:t>
            </a:r>
          </a:p>
          <a:p>
            <a:r>
              <a:rPr lang="en-US" dirty="0" smtClean="0"/>
              <a:t>Scatter-Search-Gather Approach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124200"/>
            <a:ext cx="5943600" cy="24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3000" y="3606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</a:t>
            </a:r>
          </a:p>
          <a:p>
            <a:r>
              <a:rPr lang="en-US" sz="1600" dirty="0" smtClean="0"/>
              <a:t>Queries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5968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Database Fragments</a:t>
            </a:r>
            <a:endParaRPr lang="en-US" sz="16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mpiBLAST over GePSeA</a:t>
            </a:r>
            <a:endParaRPr lang="en-US" dirty="0"/>
          </a:p>
        </p:txBody>
      </p:sp>
      <p:pic>
        <p:nvPicPr>
          <p:cNvPr id="106498" name="Picture 2" descr="C:\VBOX_SHARED\mpi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688215" cy="35814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Offload Engines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Specialized Engines</a:t>
            </a:r>
          </a:p>
          <a:p>
            <a:pPr lvl="1"/>
            <a:r>
              <a:rPr lang="en-US" dirty="0" smtClean="0"/>
              <a:t>Widely used in High-End Computing (HEC) systems for accelerating task processing</a:t>
            </a:r>
          </a:p>
          <a:p>
            <a:pPr lvl="1"/>
            <a:r>
              <a:rPr lang="en-US" dirty="0" smtClean="0"/>
              <a:t>Built for specific purposes</a:t>
            </a:r>
          </a:p>
          <a:p>
            <a:pPr lvl="2"/>
            <a:r>
              <a:rPr lang="en-US" dirty="0" smtClean="0"/>
              <a:t>Not easily extendable or programmable</a:t>
            </a:r>
          </a:p>
          <a:p>
            <a:pPr lvl="2"/>
            <a:r>
              <a:rPr lang="en-US" dirty="0" smtClean="0"/>
              <a:t>Serve a small niche of applications</a:t>
            </a:r>
          </a:p>
          <a:p>
            <a:r>
              <a:rPr lang="en-US" dirty="0" smtClean="0"/>
              <a:t>Trends in HEC systems: Increasing size and complexity</a:t>
            </a:r>
          </a:p>
          <a:p>
            <a:pPr lvl="1"/>
            <a:r>
              <a:rPr lang="en-US" dirty="0" smtClean="0"/>
              <a:t>Difficult for hardware to deal with complexity</a:t>
            </a:r>
          </a:p>
          <a:p>
            <a:pPr lvl="2"/>
            <a:r>
              <a:rPr lang="en-US" dirty="0" smtClean="0"/>
              <a:t>Fault tolerance (understanding application and system requirements is complex and too environment specific)</a:t>
            </a:r>
          </a:p>
          <a:p>
            <a:pPr lvl="2"/>
            <a:r>
              <a:rPr lang="en-US" dirty="0" smtClean="0"/>
              <a:t>Multi-path communication (optimal solution is NP-complete)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mpiBLAST Plug-ins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Asynchronous Output Consolidation</a:t>
            </a:r>
          </a:p>
          <a:p>
            <a:pPr lvl="1"/>
            <a:r>
              <a:rPr lang="en-US" dirty="0" smtClean="0"/>
              <a:t>Utilizes accelerator capability to merge/sort the data distributed across all multiple nodes in parallel</a:t>
            </a:r>
          </a:p>
          <a:p>
            <a:pPr lvl="1"/>
            <a:r>
              <a:rPr lang="en-US" dirty="0" smtClean="0"/>
              <a:t>Remove bottlenecks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Runtime Output Compression</a:t>
            </a:r>
          </a:p>
          <a:p>
            <a:pPr lvl="1"/>
            <a:r>
              <a:rPr lang="en-US" dirty="0" smtClean="0"/>
              <a:t>Our results show that BLAST output can compressed be less than 10%</a:t>
            </a:r>
          </a:p>
          <a:p>
            <a:pPr lvl="1"/>
            <a:r>
              <a:rPr lang="en-US" dirty="0" smtClean="0"/>
              <a:t>Significantly reduces output data transfer time over network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Hot-Swap Database Fragments</a:t>
            </a:r>
          </a:p>
          <a:p>
            <a:pPr lvl="1"/>
            <a:r>
              <a:rPr lang="en-US" dirty="0" smtClean="0"/>
              <a:t>Swaps its DB fragment with the DB fragment on demand</a:t>
            </a:r>
          </a:p>
          <a:p>
            <a:pPr lvl="1"/>
            <a:r>
              <a:rPr lang="en-US" dirty="0" smtClean="0"/>
              <a:t>Useful for load balancing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GePSeA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General Purpose Software Acceleration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Case Study: mpiBLAST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Experimental Results and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371600" y="4381500"/>
            <a:ext cx="2209800" cy="1447800"/>
            <a:chOff x="914400" y="4876800"/>
            <a:chExt cx="2209800" cy="1447800"/>
          </a:xfrm>
        </p:grpSpPr>
        <p:grpSp>
          <p:nvGrpSpPr>
            <p:cNvPr id="5" name="Group 36"/>
            <p:cNvGrpSpPr/>
            <p:nvPr/>
          </p:nvGrpSpPr>
          <p:grpSpPr>
            <a:xfrm>
              <a:off x="914400" y="4876800"/>
              <a:ext cx="2209800" cy="1447800"/>
              <a:chOff x="990600" y="4342604"/>
              <a:chExt cx="1840230" cy="1837719"/>
            </a:xfrm>
          </p:grpSpPr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990600" y="4342604"/>
                <a:ext cx="1752600" cy="1836847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 anchor="ctr">
                <a:normAutofit/>
                <a:flatTx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endPara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206456" y="4647405"/>
                <a:ext cx="418706" cy="457200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P1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244425" y="4342607"/>
                <a:ext cx="685800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Core 1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69356" y="4342607"/>
                <a:ext cx="685800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Core 2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180969" y="5902236"/>
                <a:ext cx="685800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Core 3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044268" y="5902236"/>
                <a:ext cx="723106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Core 4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206456" y="5432957"/>
                <a:ext cx="418706" cy="457200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P3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108112" y="5432957"/>
                <a:ext cx="405437" cy="457200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P4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4" name="Straight Connector 23"/>
              <p:cNvCxnSpPr>
                <a:stCxn id="16" idx="0"/>
                <a:endCxn id="16" idx="2"/>
              </p:cNvCxnSpPr>
              <p:nvPr/>
            </p:nvCxnSpPr>
            <p:spPr>
              <a:xfrm rot="16200000" flipH="1">
                <a:off x="948476" y="5261030"/>
                <a:ext cx="1836847" cy="173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5" name="Straight Connector 24"/>
              <p:cNvCxnSpPr>
                <a:stCxn id="16" idx="1"/>
                <a:endCxn id="16" idx="3"/>
              </p:cNvCxnSpPr>
              <p:nvPr/>
            </p:nvCxnSpPr>
            <p:spPr>
              <a:xfrm rot="10800000" flipH="1">
                <a:off x="990600" y="5261030"/>
                <a:ext cx="1752600" cy="173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6" name="Oval 25"/>
              <p:cNvSpPr/>
              <p:nvPr/>
            </p:nvSpPr>
            <p:spPr>
              <a:xfrm>
                <a:off x="2294096" y="4648200"/>
                <a:ext cx="409821" cy="457200"/>
              </a:xfrm>
              <a:prstGeom prst="ellipse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305049" y="4729492"/>
                <a:ext cx="525781" cy="322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 A1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1981200" y="5105400"/>
              <a:ext cx="463826" cy="360193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P2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en-US" dirty="0" err="1" smtClean="0"/>
              <a:t>mpiBLAST</a:t>
            </a:r>
            <a:r>
              <a:rPr lang="en-US" dirty="0" smtClean="0"/>
              <a:t> over </a:t>
            </a:r>
            <a:r>
              <a:rPr lang="en-US" dirty="0" err="1" smtClean="0"/>
              <a:t>GePSeA</a:t>
            </a:r>
            <a:r>
              <a:rPr lang="en-US" dirty="0" smtClean="0"/>
              <a:t>: Committed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Accelerator on “Committed” Core</a:t>
            </a:r>
          </a:p>
          <a:p>
            <a:r>
              <a:rPr lang="en-US" dirty="0" smtClean="0"/>
              <a:t>Speed-up over mpiBLAST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648200" y="5753100"/>
            <a:ext cx="685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410200" y="5566946"/>
            <a:ext cx="2353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mpiBLAST with Accelerator</a:t>
            </a:r>
            <a:endParaRPr lang="en-US" sz="1400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4648200" y="6057900"/>
            <a:ext cx="685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410200" y="5871746"/>
            <a:ext cx="2601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mpiBLAST without Accelerator</a:t>
            </a:r>
            <a:endParaRPr lang="en-US" sz="1400" dirty="0"/>
          </a:p>
        </p:txBody>
      </p:sp>
      <p:pic>
        <p:nvPicPr>
          <p:cNvPr id="1026" name="Picture 2" descr="C:\VBOX_SHARED\pics\ext_co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286000"/>
            <a:ext cx="4419600" cy="3314700"/>
          </a:xfrm>
          <a:prstGeom prst="rect">
            <a:avLst/>
          </a:prstGeom>
          <a:noFill/>
        </p:spPr>
      </p:pic>
      <p:grpSp>
        <p:nvGrpSpPr>
          <p:cNvPr id="6" name="Group 40"/>
          <p:cNvGrpSpPr/>
          <p:nvPr/>
        </p:nvGrpSpPr>
        <p:grpSpPr>
          <a:xfrm>
            <a:off x="1371600" y="2705100"/>
            <a:ext cx="2133600" cy="1447800"/>
            <a:chOff x="914400" y="4876800"/>
            <a:chExt cx="2133600" cy="1447800"/>
          </a:xfrm>
        </p:grpSpPr>
        <p:grpSp>
          <p:nvGrpSpPr>
            <p:cNvPr id="7" name="Group 36"/>
            <p:cNvGrpSpPr/>
            <p:nvPr/>
          </p:nvGrpSpPr>
          <p:grpSpPr>
            <a:xfrm>
              <a:off x="914400" y="4876800"/>
              <a:ext cx="2133600" cy="1447800"/>
              <a:chOff x="990600" y="4342604"/>
              <a:chExt cx="1776774" cy="1837719"/>
            </a:xfrm>
          </p:grpSpPr>
          <p:sp>
            <p:nvSpPr>
              <p:cNvPr id="44" name="Title 1"/>
              <p:cNvSpPr txBox="1">
                <a:spLocks/>
              </p:cNvSpPr>
              <p:nvPr/>
            </p:nvSpPr>
            <p:spPr>
              <a:xfrm>
                <a:off x="990600" y="4342604"/>
                <a:ext cx="1752600" cy="1836847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 anchor="ctr">
                <a:normAutofit/>
                <a:flatTx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endPara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206456" y="4647405"/>
                <a:ext cx="418706" cy="457200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P1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180969" y="4342607"/>
                <a:ext cx="685800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Core 1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081574" y="4342607"/>
                <a:ext cx="685800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Core 2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180969" y="5902236"/>
                <a:ext cx="685800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Core 3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044268" y="5902236"/>
                <a:ext cx="723106" cy="27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Core 4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206456" y="5432957"/>
                <a:ext cx="418706" cy="457200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P3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108112" y="5432957"/>
                <a:ext cx="405437" cy="457200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P4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52" name="Straight Connector 51"/>
              <p:cNvCxnSpPr>
                <a:stCxn id="44" idx="0"/>
                <a:endCxn id="44" idx="2"/>
              </p:cNvCxnSpPr>
              <p:nvPr/>
            </p:nvCxnSpPr>
            <p:spPr>
              <a:xfrm rot="16200000" flipH="1">
                <a:off x="948476" y="5261030"/>
                <a:ext cx="1836847" cy="173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53" name="Straight Connector 52"/>
              <p:cNvCxnSpPr>
                <a:stCxn id="44" idx="1"/>
                <a:endCxn id="44" idx="3"/>
              </p:cNvCxnSpPr>
              <p:nvPr/>
            </p:nvCxnSpPr>
            <p:spPr>
              <a:xfrm rot="10800000" flipH="1">
                <a:off x="990600" y="5261030"/>
                <a:ext cx="1752600" cy="173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43" name="Oval 42"/>
            <p:cNvSpPr/>
            <p:nvPr/>
          </p:nvSpPr>
          <p:spPr>
            <a:xfrm>
              <a:off x="2203174" y="5105400"/>
              <a:ext cx="540026" cy="360193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P2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8" name="Footer Placeholder 3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48600" cy="762000"/>
          </a:xfrm>
        </p:spPr>
        <p:txBody>
          <a:bodyPr/>
          <a:lstStyle/>
          <a:p>
            <a:r>
              <a:rPr lang="en-US" dirty="0" smtClean="0"/>
              <a:t>Worker Search Time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1600200"/>
          <a:ext cx="6172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48600" cy="762000"/>
          </a:xfrm>
        </p:spPr>
        <p:txBody>
          <a:bodyPr/>
          <a:lstStyle/>
          <a:p>
            <a:r>
              <a:rPr lang="en-US" dirty="0" smtClean="0"/>
              <a:t>Output Consolidation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76400"/>
            <a:ext cx="44672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848600" cy="762000"/>
          </a:xfrm>
        </p:spPr>
        <p:txBody>
          <a:bodyPr/>
          <a:lstStyle/>
          <a:p>
            <a:r>
              <a:rPr lang="en-US" dirty="0" smtClean="0"/>
              <a:t>Output Compression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49530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GePSeA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General Purpose Software Acceleration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Case Study: mpiBLAST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Experimental Results and Analysis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Conclusions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Proposed, designed and evaluated a general purpose software accelerator (</a:t>
            </a:r>
            <a:r>
              <a:rPr lang="en-US" dirty="0" err="1" smtClean="0"/>
              <a:t>GePSeA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Utilize a small subset of the cores to </a:t>
            </a:r>
            <a:r>
              <a:rPr lang="en-US" dirty="0" err="1" smtClean="0"/>
              <a:t>onload</a:t>
            </a:r>
            <a:r>
              <a:rPr lang="en-US" dirty="0" smtClean="0"/>
              <a:t> complex tasks</a:t>
            </a:r>
          </a:p>
          <a:p>
            <a:r>
              <a:rPr lang="en-US" dirty="0" smtClean="0"/>
              <a:t>Presented detailed design of the </a:t>
            </a:r>
            <a:r>
              <a:rPr lang="en-US" dirty="0" err="1" smtClean="0"/>
              <a:t>GePSeA</a:t>
            </a:r>
            <a:r>
              <a:rPr lang="en-US" dirty="0" smtClean="0"/>
              <a:t> infrastructure</a:t>
            </a:r>
          </a:p>
          <a:p>
            <a:r>
              <a:rPr lang="en-US" dirty="0" err="1" smtClean="0"/>
              <a:t>Onloaded</a:t>
            </a:r>
            <a:r>
              <a:rPr lang="en-US" dirty="0" smtClean="0"/>
              <a:t> </a:t>
            </a:r>
            <a:r>
              <a:rPr lang="en-US" dirty="0" err="1" smtClean="0"/>
              <a:t>mpiBLAST</a:t>
            </a:r>
            <a:r>
              <a:rPr lang="en-US" dirty="0" smtClean="0"/>
              <a:t> application as a case study</a:t>
            </a:r>
          </a:p>
          <a:p>
            <a:pPr lvl="1"/>
            <a:r>
              <a:rPr lang="en-US" dirty="0" err="1" smtClean="0"/>
              <a:t>GePSeA</a:t>
            </a:r>
            <a:r>
              <a:rPr lang="en-US" dirty="0" smtClean="0"/>
              <a:t>-enabled </a:t>
            </a:r>
            <a:r>
              <a:rPr lang="en-US" dirty="0" err="1" smtClean="0"/>
              <a:t>mpiBLAST</a:t>
            </a:r>
            <a:r>
              <a:rPr lang="en-US" dirty="0" smtClean="0"/>
              <a:t> provides significant performance benefits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Study performance and scalability on large-scale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Contacts:</a:t>
            </a:r>
          </a:p>
          <a:p>
            <a:r>
              <a:rPr lang="en-US" dirty="0" smtClean="0"/>
              <a:t>Pavan Balaji: </a:t>
            </a:r>
            <a:r>
              <a:rPr lang="en-US" dirty="0" smtClean="0">
                <a:hlinkClick r:id="rId2"/>
              </a:rPr>
              <a:t>balaji@mcs.anl.gov</a:t>
            </a:r>
            <a:endParaRPr lang="en-US" dirty="0" smtClean="0"/>
          </a:p>
          <a:p>
            <a:r>
              <a:rPr lang="en-US" dirty="0" smtClean="0"/>
              <a:t>Wu-</a:t>
            </a:r>
            <a:r>
              <a:rPr lang="en-US" dirty="0" err="1" smtClean="0"/>
              <a:t>chun</a:t>
            </a:r>
            <a:r>
              <a:rPr lang="en-US" dirty="0" smtClean="0"/>
              <a:t> </a:t>
            </a:r>
            <a:r>
              <a:rPr lang="en-US" dirty="0" err="1" smtClean="0"/>
              <a:t>Feng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feng@cs.vt.edu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Purpose Processors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791200" cy="5059363"/>
          </a:xfrm>
        </p:spPr>
        <p:txBody>
          <a:bodyPr/>
          <a:lstStyle/>
          <a:p>
            <a:r>
              <a:rPr lang="en-US" dirty="0" smtClean="0"/>
              <a:t>Multi- and </a:t>
            </a:r>
            <a:r>
              <a:rPr lang="en-US" dirty="0" err="1" smtClean="0"/>
              <a:t>Manycore</a:t>
            </a:r>
            <a:r>
              <a:rPr lang="en-US" dirty="0" smtClean="0"/>
              <a:t> Processors</a:t>
            </a:r>
          </a:p>
          <a:p>
            <a:pPr lvl="1"/>
            <a:r>
              <a:rPr lang="en-US" dirty="0" smtClean="0"/>
              <a:t>Quad- and hex-core processors are commodity components today</a:t>
            </a:r>
          </a:p>
          <a:p>
            <a:pPr lvl="1"/>
            <a:r>
              <a:rPr lang="en-US" dirty="0" smtClean="0"/>
              <a:t>Intel </a:t>
            </a:r>
            <a:r>
              <a:rPr lang="en-US" dirty="0" err="1" smtClean="0"/>
              <a:t>Larrabee</a:t>
            </a:r>
            <a:r>
              <a:rPr lang="en-US" dirty="0" smtClean="0"/>
              <a:t> will have 16-cores; Intel </a:t>
            </a:r>
            <a:r>
              <a:rPr lang="en-US" dirty="0" err="1" smtClean="0"/>
              <a:t>Terascale</a:t>
            </a:r>
            <a:r>
              <a:rPr lang="en-US" dirty="0" smtClean="0"/>
              <a:t> will have 80-cores</a:t>
            </a:r>
          </a:p>
          <a:p>
            <a:pPr lvl="1"/>
            <a:r>
              <a:rPr lang="en-US" dirty="0" smtClean="0"/>
              <a:t>Simultaneous Multi-threading (SMT or </a:t>
            </a:r>
            <a:r>
              <a:rPr lang="en-US" dirty="0" err="1" smtClean="0"/>
              <a:t>Hyperthreading</a:t>
            </a:r>
            <a:r>
              <a:rPr lang="en-US" dirty="0" smtClean="0"/>
              <a:t>) is becoming common</a:t>
            </a:r>
          </a:p>
          <a:p>
            <a:r>
              <a:rPr lang="en-US" dirty="0" smtClean="0">
                <a:solidFill>
                  <a:srgbClr val="0819B8"/>
                </a:solidFill>
              </a:rPr>
              <a:t>Expected future</a:t>
            </a:r>
          </a:p>
          <a:p>
            <a:pPr lvl="1"/>
            <a:r>
              <a:rPr lang="en-US" dirty="0" smtClean="0">
                <a:solidFill>
                  <a:srgbClr val="0819B8"/>
                </a:solidFill>
              </a:rPr>
              <a:t>Each physical node will have a massive number of processing elements (</a:t>
            </a:r>
            <a:r>
              <a:rPr lang="en-US" dirty="0" err="1" smtClean="0">
                <a:solidFill>
                  <a:srgbClr val="0819B8"/>
                </a:solidFill>
              </a:rPr>
              <a:t>Terascale</a:t>
            </a:r>
            <a:r>
              <a:rPr lang="en-US" dirty="0" smtClean="0">
                <a:solidFill>
                  <a:srgbClr val="0819B8"/>
                </a:solidFill>
              </a:rPr>
              <a:t> on the chip)</a:t>
            </a:r>
          </a:p>
        </p:txBody>
      </p:sp>
      <p:pic>
        <p:nvPicPr>
          <p:cNvPr id="4" name="Picture 211" descr="intel_tera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49988" y="1314450"/>
            <a:ext cx="2741612" cy="1581150"/>
          </a:xfrm>
          <a:prstGeom prst="rect">
            <a:avLst/>
          </a:prstGeom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8437" name="Rectangle 212"/>
          <p:cNvSpPr>
            <a:spLocks noChangeArrowheads="1"/>
          </p:cNvSpPr>
          <p:nvPr/>
        </p:nvSpPr>
        <p:spPr bwMode="auto">
          <a:xfrm>
            <a:off x="6705600" y="3124200"/>
            <a:ext cx="2133600" cy="2286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>
                <a:ea typeface="宋体" pitchFamily="2" charset="-122"/>
              </a:rPr>
              <a:t>Future multicore systems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Multicore Architectures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Cheap: Moore’s law will continue to drive costs down</a:t>
            </a:r>
          </a:p>
          <a:p>
            <a:pPr lvl="1"/>
            <a:r>
              <a:rPr lang="en-US" dirty="0" smtClean="0"/>
              <a:t>HEC is a small market; </a:t>
            </a:r>
            <a:r>
              <a:rPr lang="en-US" dirty="0" err="1" smtClean="0"/>
              <a:t>Multicores</a:t>
            </a:r>
            <a:r>
              <a:rPr lang="en-US" dirty="0" smtClean="0"/>
              <a:t> != HEC</a:t>
            </a:r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General purpose processing units</a:t>
            </a:r>
          </a:p>
          <a:p>
            <a:pPr lvl="1"/>
            <a:r>
              <a:rPr lang="en-US" dirty="0" smtClean="0"/>
              <a:t>A huge number of tools already exist to program and utilize them (e.g., debuggers, performance measuring tools)</a:t>
            </a:r>
          </a:p>
          <a:p>
            <a:pPr lvl="1"/>
            <a:r>
              <a:rPr lang="en-US" dirty="0" smtClean="0"/>
              <a:t>Extremely flexible and extendable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dirty="0" smtClean="0"/>
              <a:t>Multicore vs. Hardware </a:t>
            </a:r>
            <a:r>
              <a:rPr lang="en-US" dirty="0" err="1" smtClean="0"/>
              <a:t>Accelarators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Will multicore architectures eradicate hardware accelerators?</a:t>
            </a:r>
          </a:p>
          <a:p>
            <a:pPr lvl="1"/>
            <a:r>
              <a:rPr lang="en-US" dirty="0" smtClean="0"/>
              <a:t>Unlikely: Hardware accelerators have their own benefits</a:t>
            </a:r>
          </a:p>
          <a:p>
            <a:pPr lvl="1"/>
            <a:r>
              <a:rPr lang="en-US" dirty="0" smtClean="0"/>
              <a:t>Hardware accelerators provide two advantages:</a:t>
            </a:r>
          </a:p>
          <a:p>
            <a:pPr lvl="2"/>
            <a:r>
              <a:rPr lang="en-US" dirty="0" smtClean="0"/>
              <a:t>More processing power, better on-board memory bandwidth</a:t>
            </a:r>
          </a:p>
          <a:p>
            <a:pPr lvl="2"/>
            <a:r>
              <a:rPr lang="en-US" dirty="0" smtClean="0"/>
              <a:t>Dedicated processing capabilities</a:t>
            </a:r>
          </a:p>
          <a:p>
            <a:pPr lvl="3"/>
            <a:r>
              <a:rPr lang="en-US" dirty="0" smtClean="0"/>
              <a:t>They run compute kernels in a dedicated manner</a:t>
            </a:r>
          </a:p>
          <a:p>
            <a:pPr lvl="3"/>
            <a:r>
              <a:rPr lang="en-US" dirty="0" smtClean="0"/>
              <a:t>Do not deal with </a:t>
            </a:r>
            <a:r>
              <a:rPr lang="en-US" i="1" dirty="0" smtClean="0">
                <a:solidFill>
                  <a:srgbClr val="FF0000"/>
                </a:solidFill>
              </a:rPr>
              <a:t>shared mode processing</a:t>
            </a:r>
            <a:r>
              <a:rPr lang="en-US" dirty="0" smtClean="0"/>
              <a:t> like CPUs</a:t>
            </a:r>
          </a:p>
          <a:p>
            <a:pPr lvl="1"/>
            <a:r>
              <a:rPr lang="en-US" dirty="0" smtClean="0"/>
              <a:t>But more complex machines need dedicated processing for more things</a:t>
            </a:r>
          </a:p>
          <a:p>
            <a:pPr lvl="2"/>
            <a:r>
              <a:rPr lang="en-US" dirty="0" smtClean="0"/>
              <a:t>More powerful hardware offload techniques possible, but decreasing returns!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dirty="0" err="1" smtClean="0"/>
              <a:t>GePSeA</a:t>
            </a:r>
            <a:r>
              <a:rPr lang="en-US" dirty="0" smtClean="0"/>
              <a:t>: General Purpose Software Acceleration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Hybrid hardware-software engines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Utilize hardware offload engines for low-hanging fruit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Where return for investment is maximum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Utilize software “</a:t>
            </a:r>
            <a:r>
              <a:rPr lang="en-US" dirty="0" err="1" smtClean="0"/>
              <a:t>onload</a:t>
            </a:r>
            <a:r>
              <a:rPr lang="en-US" dirty="0" smtClean="0"/>
              <a:t>” engines for more complex tasks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Can imitate some of the benefits of hardware offload engines, such as dedicated processing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Basic Idea of </a:t>
            </a:r>
            <a:r>
              <a:rPr lang="en-US" dirty="0" err="1" smtClean="0"/>
              <a:t>GePSeA</a:t>
            </a:r>
            <a:endParaRPr lang="en-US" dirty="0" smtClean="0"/>
          </a:p>
          <a:p>
            <a:pPr lvl="1">
              <a:lnSpc>
                <a:spcPct val="114000"/>
              </a:lnSpc>
            </a:pPr>
            <a:r>
              <a:rPr lang="en-US" dirty="0" smtClean="0"/>
              <a:t>Dedicate a small subset of processing elements on a multi-core architecture for “protocol </a:t>
            </a:r>
            <a:r>
              <a:rPr lang="en-US" dirty="0" err="1" smtClean="0"/>
              <a:t>onloading</a:t>
            </a:r>
            <a:r>
              <a:rPr lang="en-US" dirty="0" smtClean="0"/>
              <a:t>”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Different capabilities added to </a:t>
            </a:r>
            <a:r>
              <a:rPr lang="en-US" dirty="0" err="1" smtClean="0"/>
              <a:t>GePSeA</a:t>
            </a:r>
            <a:r>
              <a:rPr lang="en-US" dirty="0" smtClean="0"/>
              <a:t> as </a:t>
            </a:r>
            <a:r>
              <a:rPr lang="en-US" dirty="0" err="1" smtClean="0"/>
              <a:t>plugins</a:t>
            </a:r>
            <a:endParaRPr lang="en-US" dirty="0" smtClean="0"/>
          </a:p>
          <a:p>
            <a:pPr lvl="1">
              <a:lnSpc>
                <a:spcPct val="114000"/>
              </a:lnSpc>
            </a:pPr>
            <a:r>
              <a:rPr lang="en-US" dirty="0" smtClean="0"/>
              <a:t>Application interacts with </a:t>
            </a:r>
            <a:r>
              <a:rPr lang="en-US" dirty="0" err="1" smtClean="0"/>
              <a:t>GePSeA</a:t>
            </a:r>
            <a:r>
              <a:rPr lang="en-US" dirty="0" smtClean="0"/>
              <a:t> for dedicated processing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GePSeA</a:t>
            </a:r>
            <a:r>
              <a:rPr lang="en-US" dirty="0" smtClean="0"/>
              <a:t>: Basic Overview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458200" cy="1752600"/>
          </a:xfrm>
        </p:spPr>
        <p:txBody>
          <a:bodyPr/>
          <a:lstStyle/>
          <a:p>
            <a:r>
              <a:rPr lang="en-US" dirty="0" err="1" smtClean="0"/>
              <a:t>GePSeA</a:t>
            </a:r>
            <a:r>
              <a:rPr lang="en-US" dirty="0" smtClean="0"/>
              <a:t> does not try to take over tasks performed well by hardware offload engines</a:t>
            </a:r>
          </a:p>
          <a:p>
            <a:r>
              <a:rPr lang="en-US" dirty="0" smtClean="0"/>
              <a:t>It only supplements their capabilities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524000" y="1219200"/>
            <a:ext cx="5867400" cy="2971800"/>
            <a:chOff x="960" y="1200"/>
            <a:chExt cx="3840" cy="2016"/>
          </a:xfrm>
        </p:grpSpPr>
        <p:sp>
          <p:nvSpPr>
            <p:cNvPr id="22533" name="AutoShape 19"/>
            <p:cNvSpPr>
              <a:spLocks noChangeArrowheads="1"/>
            </p:cNvSpPr>
            <p:nvPr/>
          </p:nvSpPr>
          <p:spPr bwMode="auto">
            <a:xfrm>
              <a:off x="1008" y="1200"/>
              <a:ext cx="3744" cy="384"/>
            </a:xfrm>
            <a:prstGeom prst="roundRect">
              <a:avLst>
                <a:gd name="adj" fmla="val 16667"/>
              </a:avLst>
            </a:prstGeom>
            <a:solidFill>
              <a:srgbClr val="68BA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Application or Software middleware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4" name="AutoShape 20"/>
            <p:cNvSpPr>
              <a:spLocks noChangeArrowheads="1"/>
            </p:cNvSpPr>
            <p:nvPr/>
          </p:nvSpPr>
          <p:spPr bwMode="auto">
            <a:xfrm>
              <a:off x="3696" y="2112"/>
              <a:ext cx="1056" cy="100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smtClean="0">
                  <a:solidFill>
                    <a:srgbClr val="FF33CC"/>
                  </a:solidFill>
                  <a:ea typeface="宋体" pitchFamily="2" charset="-122"/>
                </a:rPr>
                <a:t>Advanced </a:t>
              </a:r>
              <a:endParaRPr lang="en-US" altLang="zh-CN" sz="1600" dirty="0">
                <a:solidFill>
                  <a:srgbClr val="FF33CC"/>
                </a:solidFill>
                <a:ea typeface="宋体" pitchFamily="2" charset="-122"/>
              </a:endParaRPr>
            </a:p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hardware</a:t>
              </a:r>
            </a:p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acceleration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5" name="AutoShape 21"/>
            <p:cNvSpPr>
              <a:spLocks noChangeArrowheads="1"/>
            </p:cNvSpPr>
            <p:nvPr/>
          </p:nvSpPr>
          <p:spPr bwMode="auto">
            <a:xfrm>
              <a:off x="2352" y="2400"/>
              <a:ext cx="1104" cy="7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smtClean="0">
                  <a:solidFill>
                    <a:srgbClr val="FF33CC"/>
                  </a:solidFill>
                  <a:ea typeface="宋体" pitchFamily="2" charset="-122"/>
                </a:rPr>
                <a:t>Basic </a:t>
              </a:r>
              <a:endParaRPr lang="en-US" altLang="zh-CN" sz="1600" dirty="0">
                <a:solidFill>
                  <a:srgbClr val="FF33CC"/>
                </a:solidFill>
                <a:ea typeface="宋体" pitchFamily="2" charset="-122"/>
              </a:endParaRPr>
            </a:p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hardware</a:t>
              </a:r>
            </a:p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acceleration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6" name="AutoShape 22"/>
            <p:cNvSpPr>
              <a:spLocks noChangeArrowheads="1"/>
            </p:cNvSpPr>
            <p:nvPr/>
          </p:nvSpPr>
          <p:spPr bwMode="auto">
            <a:xfrm>
              <a:off x="1008" y="2640"/>
              <a:ext cx="1104" cy="48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No intelligent</a:t>
              </a:r>
            </a:p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hardware offload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7" name="AutoShape 23"/>
            <p:cNvSpPr>
              <a:spLocks noChangeArrowheads="1"/>
            </p:cNvSpPr>
            <p:nvPr/>
          </p:nvSpPr>
          <p:spPr bwMode="auto">
            <a:xfrm>
              <a:off x="3696" y="1680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err="1" smtClean="0">
                  <a:ea typeface="宋体" pitchFamily="2" charset="-122"/>
                </a:rPr>
                <a:t>GePSeA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8" name="AutoShape 24"/>
            <p:cNvSpPr>
              <a:spLocks noChangeArrowheads="1"/>
            </p:cNvSpPr>
            <p:nvPr/>
          </p:nvSpPr>
          <p:spPr bwMode="auto">
            <a:xfrm>
              <a:off x="2352" y="1680"/>
              <a:ext cx="1104" cy="67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err="1" smtClean="0">
                  <a:ea typeface="宋体" pitchFamily="2" charset="-122"/>
                </a:rPr>
                <a:t>GePSeA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9" name="AutoShape 25"/>
            <p:cNvSpPr>
              <a:spLocks noChangeArrowheads="1"/>
            </p:cNvSpPr>
            <p:nvPr/>
          </p:nvSpPr>
          <p:spPr bwMode="auto">
            <a:xfrm>
              <a:off x="1008" y="1680"/>
              <a:ext cx="1104" cy="91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err="1" smtClean="0">
                  <a:ea typeface="宋体" pitchFamily="2" charset="-122"/>
                </a:rPr>
                <a:t>GePSeA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40" name="AutoShape 26"/>
            <p:cNvSpPr>
              <a:spLocks noChangeArrowheads="1"/>
            </p:cNvSpPr>
            <p:nvPr/>
          </p:nvSpPr>
          <p:spPr bwMode="auto">
            <a:xfrm>
              <a:off x="960" y="1632"/>
              <a:ext cx="1200" cy="158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AutoShape 27"/>
            <p:cNvSpPr>
              <a:spLocks noChangeArrowheads="1"/>
            </p:cNvSpPr>
            <p:nvPr/>
          </p:nvSpPr>
          <p:spPr bwMode="auto">
            <a:xfrm>
              <a:off x="2304" y="1632"/>
              <a:ext cx="1200" cy="158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AutoShape 28"/>
            <p:cNvSpPr>
              <a:spLocks noChangeArrowheads="1"/>
            </p:cNvSpPr>
            <p:nvPr/>
          </p:nvSpPr>
          <p:spPr bwMode="auto">
            <a:xfrm>
              <a:off x="3648" y="1632"/>
              <a:ext cx="1152" cy="158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Work: </a:t>
            </a:r>
            <a:r>
              <a:rPr lang="en-US" dirty="0" err="1" smtClean="0"/>
              <a:t>ProOnE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458200" cy="4343400"/>
          </a:xfrm>
        </p:spPr>
        <p:txBody>
          <a:bodyPr/>
          <a:lstStyle/>
          <a:p>
            <a:r>
              <a:rPr lang="en-US" dirty="0" err="1" smtClean="0"/>
              <a:t>ProOnE</a:t>
            </a:r>
            <a:r>
              <a:rPr lang="en-US" dirty="0" smtClean="0"/>
              <a:t> was an initial design of </a:t>
            </a:r>
            <a:r>
              <a:rPr lang="en-US" dirty="0" err="1" smtClean="0"/>
              <a:t>GePSeA</a:t>
            </a:r>
            <a:r>
              <a:rPr lang="en-US" dirty="0" smtClean="0"/>
              <a:t> concentrating on communication </a:t>
            </a:r>
            <a:r>
              <a:rPr lang="en-US" dirty="0" err="1" smtClean="0"/>
              <a:t>onloading</a:t>
            </a:r>
            <a:endParaRPr lang="en-US" dirty="0" smtClean="0"/>
          </a:p>
          <a:p>
            <a:r>
              <a:rPr lang="en-US" dirty="0" smtClean="0"/>
              <a:t>Studied issues related to </a:t>
            </a:r>
            <a:r>
              <a:rPr lang="en-US" dirty="0" err="1" smtClean="0"/>
              <a:t>onloading</a:t>
            </a:r>
            <a:r>
              <a:rPr lang="en-US" dirty="0" smtClean="0"/>
              <a:t> MPI internal protocols on a dedicated core</a:t>
            </a:r>
          </a:p>
          <a:p>
            <a:pPr lvl="1"/>
            <a:r>
              <a:rPr lang="en-US" dirty="0" smtClean="0"/>
              <a:t>Showed significant performance benefits</a:t>
            </a:r>
          </a:p>
          <a:p>
            <a:r>
              <a:rPr lang="en-US" dirty="0" smtClean="0"/>
              <a:t>This paper extends this previous work for more general purpose </a:t>
            </a:r>
            <a:r>
              <a:rPr lang="en-US" dirty="0" err="1" smtClean="0"/>
              <a:t>onloading</a:t>
            </a:r>
            <a:endParaRPr lang="en-US" dirty="0" smtClean="0"/>
          </a:p>
          <a:p>
            <a:pPr lvl="1"/>
            <a:r>
              <a:rPr lang="en-US" dirty="0" smtClean="0"/>
              <a:t>Presents the design for such </a:t>
            </a:r>
            <a:r>
              <a:rPr lang="en-US" dirty="0" err="1" smtClean="0"/>
              <a:t>onloading</a:t>
            </a:r>
            <a:r>
              <a:rPr lang="en-US" dirty="0" smtClean="0"/>
              <a:t> and a case study 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5562600"/>
            <a:ext cx="838200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i="1" dirty="0" smtClean="0">
                <a:solidFill>
                  <a:srgbClr val="0000FF"/>
                </a:solidFill>
              </a:rPr>
              <a:t>“</a:t>
            </a:r>
            <a:r>
              <a:rPr lang="en-US" sz="1400" b="1" i="1" dirty="0" err="1" smtClean="0">
                <a:solidFill>
                  <a:srgbClr val="0000FF"/>
                </a:solidFill>
              </a:rPr>
              <a:t>ProOnE</a:t>
            </a:r>
            <a:r>
              <a:rPr lang="en-US" sz="1400" b="1" i="1" dirty="0" smtClean="0">
                <a:solidFill>
                  <a:srgbClr val="0000FF"/>
                </a:solidFill>
              </a:rPr>
              <a:t>: A General Purpose Protocol </a:t>
            </a:r>
            <a:r>
              <a:rPr lang="en-US" sz="1400" b="1" i="1" dirty="0" err="1" smtClean="0">
                <a:solidFill>
                  <a:srgbClr val="0000FF"/>
                </a:solidFill>
              </a:rPr>
              <a:t>Onload</a:t>
            </a:r>
            <a:r>
              <a:rPr lang="en-US" sz="1400" b="1" i="1" dirty="0" smtClean="0">
                <a:solidFill>
                  <a:srgbClr val="0000FF"/>
                </a:solidFill>
              </a:rPr>
              <a:t> Engine for Multi- and Many-core Architectures”</a:t>
            </a:r>
            <a:r>
              <a:rPr lang="en-US" sz="1400" b="1" dirty="0" smtClean="0">
                <a:solidFill>
                  <a:srgbClr val="0000FF"/>
                </a:solidFill>
              </a:rPr>
              <a:t>, P. Lai, P. Balaji, R. </a:t>
            </a:r>
            <a:r>
              <a:rPr lang="en-US" sz="1400" b="1" dirty="0" err="1" smtClean="0">
                <a:solidFill>
                  <a:srgbClr val="0000FF"/>
                </a:solidFill>
              </a:rPr>
              <a:t>Thakur</a:t>
            </a:r>
            <a:r>
              <a:rPr lang="en-US" sz="1400" b="1" dirty="0" smtClean="0">
                <a:solidFill>
                  <a:srgbClr val="0000FF"/>
                </a:solidFill>
              </a:rPr>
              <a:t> and D. K. </a:t>
            </a:r>
            <a:r>
              <a:rPr lang="en-US" sz="1400" b="1" dirty="0" smtClean="0">
                <a:solidFill>
                  <a:srgbClr val="0000FF"/>
                </a:solidFill>
              </a:rPr>
              <a:t>Panda, ISC 2009.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GePSeA</a:t>
            </a:r>
            <a:r>
              <a:rPr lang="en-US" b="1" dirty="0" smtClean="0">
                <a:solidFill>
                  <a:srgbClr val="FF0000"/>
                </a:solidFill>
              </a:rPr>
              <a:t>: General Purpose Software Acceleration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Case Study: </a:t>
            </a:r>
            <a:r>
              <a:rPr lang="en-US" dirty="0" err="1" smtClean="0"/>
              <a:t>mpiBLAST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Experimental Results and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Pavan Balaji, Argonne National Laboratory ICPP 09/24/2009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gonne-new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argonne-new</Template>
  <TotalTime>97</TotalTime>
  <Words>1393</Words>
  <Application>Microsoft Office PowerPoint</Application>
  <PresentationFormat>On-screen Show (4:3)</PresentationFormat>
  <Paragraphs>287</Paragraphs>
  <Slides>28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argonne-new</vt:lpstr>
      <vt:lpstr>GePSeA: A General Purpose Software Acceleration Framework for Lightweight Task Offloading</vt:lpstr>
      <vt:lpstr>Hardware Offload Engines</vt:lpstr>
      <vt:lpstr>General Purpose Processors</vt:lpstr>
      <vt:lpstr>Benefits of Multicore Architectures</vt:lpstr>
      <vt:lpstr>Multicore vs. Hardware Accelarators</vt:lpstr>
      <vt:lpstr>GePSeA: General Purpose Software Acceleration</vt:lpstr>
      <vt:lpstr>GePSeA: Basic Overview</vt:lpstr>
      <vt:lpstr>Previous Work: ProOnE</vt:lpstr>
      <vt:lpstr>Presentation Roadmap</vt:lpstr>
      <vt:lpstr>GePSeA Infrastructure</vt:lpstr>
      <vt:lpstr>GePSeA: Intra-node Infrastructure</vt:lpstr>
      <vt:lpstr>Overview of GePSeA Capabilities</vt:lpstr>
      <vt:lpstr>Data Management Core Components</vt:lpstr>
      <vt:lpstr>Memory Management Core Components</vt:lpstr>
      <vt:lpstr>I/O Processing Core Components</vt:lpstr>
      <vt:lpstr>Presentation Roadmap</vt:lpstr>
      <vt:lpstr>mpiBLAST- Introduction (1/2)</vt:lpstr>
      <vt:lpstr>mpiBLAST- Introduction (2/2)</vt:lpstr>
      <vt:lpstr>mpiBLAST over GePSeA</vt:lpstr>
      <vt:lpstr>mpiBLAST Plug-ins</vt:lpstr>
      <vt:lpstr>Presentation Roadmap</vt:lpstr>
      <vt:lpstr>mpiBLAST over GePSeA: Committed Core</vt:lpstr>
      <vt:lpstr>Worker Search Time</vt:lpstr>
      <vt:lpstr>Output Consolidation</vt:lpstr>
      <vt:lpstr>Output Compression</vt:lpstr>
      <vt:lpstr>Presentation Roadmap</vt:lpstr>
      <vt:lpstr>Concluding Remarks and Future Work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Pavan Balaji</dc:creator>
  <cp:lastModifiedBy>Pavan Balaji</cp:lastModifiedBy>
  <cp:revision>77</cp:revision>
  <dcterms:created xsi:type="dcterms:W3CDTF">2006-08-16T00:00:00Z</dcterms:created>
  <dcterms:modified xsi:type="dcterms:W3CDTF">2009-09-24T09:16:00Z</dcterms:modified>
</cp:coreProperties>
</file>