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8" r:id="rId3"/>
    <p:sldId id="270" r:id="rId4"/>
    <p:sldId id="260" r:id="rId5"/>
    <p:sldId id="275" r:id="rId6"/>
    <p:sldId id="276" r:id="rId7"/>
    <p:sldId id="273" r:id="rId8"/>
    <p:sldId id="274" r:id="rId9"/>
    <p:sldId id="259" r:id="rId10"/>
    <p:sldId id="261" r:id="rId11"/>
    <p:sldId id="289" r:id="rId12"/>
    <p:sldId id="277" r:id="rId13"/>
    <p:sldId id="290" r:id="rId14"/>
    <p:sldId id="295" r:id="rId15"/>
    <p:sldId id="296" r:id="rId16"/>
    <p:sldId id="291" r:id="rId17"/>
    <p:sldId id="262" r:id="rId18"/>
    <p:sldId id="281" r:id="rId19"/>
    <p:sldId id="282" r:id="rId20"/>
    <p:sldId id="293" r:id="rId21"/>
    <p:sldId id="263" r:id="rId22"/>
    <p:sldId id="284" r:id="rId23"/>
    <p:sldId id="285" r:id="rId24"/>
    <p:sldId id="286" r:id="rId25"/>
    <p:sldId id="297" r:id="rId26"/>
    <p:sldId id="298" r:id="rId27"/>
    <p:sldId id="264" r:id="rId28"/>
    <p:sldId id="287" r:id="rId29"/>
    <p:sldId id="266" r:id="rId3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013"/>
    <a:srgbClr val="E3E3E3"/>
    <a:srgbClr val="FF001F"/>
    <a:srgbClr val="660066"/>
    <a:srgbClr val="C0C0C0"/>
    <a:srgbClr val="FF00FF"/>
    <a:srgbClr val="6633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154" autoAdjust="0"/>
    <p:restoredTop sz="88034" autoAdjust="0"/>
  </p:normalViewPr>
  <p:slideViewPr>
    <p:cSldViewPr>
      <p:cViewPr varScale="1">
        <p:scale>
          <a:sx n="99" d="100"/>
          <a:sy n="99" d="100"/>
        </p:scale>
        <p:origin x="-4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230.1\vmware\drafts\talks\isc\isc08-v1.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230.1\vmware\drafts\talks\isc\isc08-v1.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230.1\vmware\drafts\talks\isc\isc08-v1.2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6.230.1\vmware\drafts\talks\isc\isc08-v1.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618824603446312"/>
          <c:y val="7.6454214144268118E-2"/>
          <c:w val="0.69553280839895015"/>
          <c:h val="0.7624803773739480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mpiBLAST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288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1002.9</c:v>
                </c:pt>
                <c:pt idx="1">
                  <c:v>2274.27</c:v>
                </c:pt>
                <c:pt idx="2">
                  <c:v>4082.03</c:v>
                </c:pt>
                <c:pt idx="3">
                  <c:v>8710.6</c:v>
                </c:pt>
                <c:pt idx="4">
                  <c:v>16242.07</c:v>
                </c:pt>
                <c:pt idx="5">
                  <c:v>36396.400000000001</c:v>
                </c:pt>
                <c:pt idx="6">
                  <c:v>68823.47</c:v>
                </c:pt>
                <c:pt idx="7">
                  <c:v>132885.3299999999</c:v>
                </c:pt>
                <c:pt idx="8">
                  <c:v>334106.40000000002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ParaMEDIC</c:v>
                </c:pt>
              </c:strCache>
            </c:strRef>
          </c:tx>
          <c:spPr>
            <a:ln>
              <a:solidFill>
                <a:srgbClr val="0070C0"/>
              </a:solidFill>
              <a:prstDash val="sysDash"/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288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2.82</c:v>
                </c:pt>
                <c:pt idx="1">
                  <c:v>6.2700000000000014</c:v>
                </c:pt>
                <c:pt idx="2">
                  <c:v>11.99</c:v>
                </c:pt>
                <c:pt idx="3">
                  <c:v>22.97</c:v>
                </c:pt>
                <c:pt idx="4">
                  <c:v>43.660000000000011</c:v>
                </c:pt>
                <c:pt idx="5">
                  <c:v>66.2</c:v>
                </c:pt>
                <c:pt idx="6">
                  <c:v>106.82</c:v>
                </c:pt>
                <c:pt idx="7">
                  <c:v>218.96</c:v>
                </c:pt>
                <c:pt idx="8">
                  <c:v>532.41</c:v>
                </c:pt>
              </c:numCache>
            </c:numRef>
          </c:val>
        </c:ser>
        <c:marker val="1"/>
        <c:axId val="71687552"/>
        <c:axId val="76065408"/>
      </c:lineChart>
      <c:catAx>
        <c:axId val="71687552"/>
        <c:scaling>
          <c:orientation val="minMax"/>
        </c:scaling>
        <c:axPos val="b"/>
        <c:numFmt formatCode="General" sourceLinked="1"/>
        <c:tickLblPos val="nextTo"/>
        <c:crossAx val="76065408"/>
        <c:crosses val="autoZero"/>
        <c:auto val="1"/>
        <c:lblAlgn val="ctr"/>
        <c:lblOffset val="100"/>
      </c:catAx>
      <c:valAx>
        <c:axId val="76065408"/>
        <c:scaling>
          <c:orientation val="minMax"/>
        </c:scaling>
        <c:axPos val="l"/>
        <c:majorGridlines/>
        <c:numFmt formatCode="General" sourceLinked="1"/>
        <c:tickLblPos val="nextTo"/>
        <c:crossAx val="71687552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9199840237361652"/>
          <c:y val="0.11007195285556463"/>
          <c:w val="0.40232415902140689"/>
          <c:h val="0.16905038819326756"/>
        </c:manualLayout>
      </c:layout>
      <c:spPr>
        <a:solidFill>
          <a:schemeClr val="bg1"/>
        </a:solidFill>
      </c:spPr>
    </c:legend>
    <c:plotVisOnly val="1"/>
  </c:chart>
  <c:spPr>
    <a:ln>
      <a:solidFill>
        <a:schemeClr val="tx1"/>
      </a:solidFill>
    </a:ln>
  </c:spPr>
  <c:txPr>
    <a:bodyPr/>
    <a:lstStyle/>
    <a:p>
      <a:pPr>
        <a:defRPr sz="14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>
        <c:manualLayout>
          <c:xMode val="edge"/>
          <c:yMode val="edge"/>
          <c:x val="0.30116207951070351"/>
          <c:y val="0"/>
        </c:manualLayout>
      </c:layout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1929868284813023"/>
          <c:y val="7.6713030035074722E-2"/>
          <c:w val="0.75196729995906453"/>
          <c:h val="0.75995702433460399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Factor of Improvement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288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355.64000000000016</c:v>
                </c:pt>
                <c:pt idx="1">
                  <c:v>362.71999999999986</c:v>
                </c:pt>
                <c:pt idx="2">
                  <c:v>340.45</c:v>
                </c:pt>
                <c:pt idx="3">
                  <c:v>379.21999999999986</c:v>
                </c:pt>
                <c:pt idx="4">
                  <c:v>372.01</c:v>
                </c:pt>
                <c:pt idx="5">
                  <c:v>549.7900000000003</c:v>
                </c:pt>
                <c:pt idx="6">
                  <c:v>644.2900000000003</c:v>
                </c:pt>
                <c:pt idx="7">
                  <c:v>606.89</c:v>
                </c:pt>
                <c:pt idx="8">
                  <c:v>627.54</c:v>
                </c:pt>
              </c:numCache>
            </c:numRef>
          </c:val>
        </c:ser>
        <c:marker val="1"/>
        <c:axId val="76684672"/>
        <c:axId val="76942720"/>
      </c:lineChart>
      <c:catAx>
        <c:axId val="76684672"/>
        <c:scaling>
          <c:orientation val="minMax"/>
        </c:scaling>
        <c:axPos val="b"/>
        <c:numFmt formatCode="General" sourceLinked="1"/>
        <c:tickLblPos val="nextTo"/>
        <c:crossAx val="76942720"/>
        <c:crosses val="autoZero"/>
        <c:auto val="1"/>
        <c:lblAlgn val="ctr"/>
        <c:lblOffset val="100"/>
      </c:catAx>
      <c:valAx>
        <c:axId val="76942720"/>
        <c:scaling>
          <c:orientation val="minMax"/>
        </c:scaling>
        <c:axPos val="l"/>
        <c:majorGridlines/>
        <c:numFmt formatCode="General" sourceLinked="1"/>
        <c:tickLblPos val="nextTo"/>
        <c:crossAx val="76684672"/>
        <c:crosses val="autoZero"/>
        <c:crossBetween val="between"/>
      </c:valAx>
      <c:spPr>
        <a:ln>
          <a:solidFill>
            <a:srgbClr val="000000"/>
          </a:solidFill>
        </a:ln>
      </c:spPr>
    </c:plotArea>
    <c:plotVisOnly val="1"/>
  </c:chart>
  <c:spPr>
    <a:noFill/>
    <a:ln>
      <a:solidFill>
        <a:schemeClr val="tx1"/>
      </a:solidFill>
    </a:ln>
  </c:spPr>
  <c:txPr>
    <a:bodyPr/>
    <a:lstStyle/>
    <a:p>
      <a:pPr>
        <a:defRPr sz="1400"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 b="1"/>
            </a:pPr>
            <a:r>
              <a:rPr lang="en-US" sz="1600" b="1"/>
              <a:t>Storage Utilization with Lustre</a:t>
            </a:r>
          </a:p>
        </c:rich>
      </c:tx>
      <c:layout>
        <c:manualLayout>
          <c:xMode val="edge"/>
          <c:yMode val="edge"/>
          <c:x val="0.26276773804913711"/>
          <c:y val="1.449381629250850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808332257648122"/>
          <c:y val="9.478672985782001E-2"/>
          <c:w val="0.7919977625747604"/>
          <c:h val="0.76105211037205978"/>
        </c:manualLayout>
      </c:layout>
      <c:lineChart>
        <c:grouping val="standard"/>
        <c:ser>
          <c:idx val="0"/>
          <c:order val="0"/>
          <c:tx>
            <c:strRef>
              <c:f>Sheet1!$C$1</c:f>
              <c:strCache>
                <c:ptCount val="1"/>
                <c:pt idx="0">
                  <c:v>mpiBLAST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288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41</c:v>
                </c:pt>
                <c:pt idx="1">
                  <c:v>41</c:v>
                </c:pt>
                <c:pt idx="2">
                  <c:v>41</c:v>
                </c:pt>
                <c:pt idx="3">
                  <c:v>41</c:v>
                </c:pt>
                <c:pt idx="4">
                  <c:v>41</c:v>
                </c:pt>
                <c:pt idx="5">
                  <c:v>41</c:v>
                </c:pt>
                <c:pt idx="6">
                  <c:v>41</c:v>
                </c:pt>
                <c:pt idx="7">
                  <c:v>41</c:v>
                </c:pt>
                <c:pt idx="8">
                  <c:v>41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ParaMEDIC</c:v>
                </c:pt>
              </c:strCache>
            </c:strRef>
          </c:tx>
          <c:spPr>
            <a:ln w="25400">
              <a:solidFill>
                <a:srgbClr val="FF0000"/>
              </a:solidFill>
              <a:prstDash val="lgDash"/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288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510.22999999999996</c:v>
                </c:pt>
                <c:pt idx="1">
                  <c:v>660.32999999999993</c:v>
                </c:pt>
                <c:pt idx="2">
                  <c:v>784.93999999999994</c:v>
                </c:pt>
                <c:pt idx="3">
                  <c:v>772.76</c:v>
                </c:pt>
                <c:pt idx="4">
                  <c:v>796.92</c:v>
                </c:pt>
                <c:pt idx="5">
                  <c:v>848.72</c:v>
                </c:pt>
                <c:pt idx="6">
                  <c:v>1312.56</c:v>
                </c:pt>
                <c:pt idx="7">
                  <c:v>1367.03</c:v>
                </c:pt>
                <c:pt idx="8">
                  <c:v>1334.1</c:v>
                </c:pt>
              </c:numCache>
            </c:numRef>
          </c:val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MPI-IO-Test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288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>
                  <c:v>854.64</c:v>
                </c:pt>
                <c:pt idx="1">
                  <c:v>869.83999999999992</c:v>
                </c:pt>
                <c:pt idx="2">
                  <c:v>816.8</c:v>
                </c:pt>
                <c:pt idx="3">
                  <c:v>910</c:v>
                </c:pt>
                <c:pt idx="4">
                  <c:v>892.8</c:v>
                </c:pt>
                <c:pt idx="5">
                  <c:v>1319.5</c:v>
                </c:pt>
                <c:pt idx="6">
                  <c:v>1546.24</c:v>
                </c:pt>
                <c:pt idx="7">
                  <c:v>1456.56</c:v>
                </c:pt>
                <c:pt idx="8">
                  <c:v>1506.08</c:v>
                </c:pt>
              </c:numCache>
            </c:numRef>
          </c:val>
        </c:ser>
        <c:marker val="1"/>
        <c:axId val="50042752"/>
        <c:axId val="50114944"/>
      </c:lineChart>
      <c:catAx>
        <c:axId val="500427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 dirty="0"/>
                  <a:t>Number of </a:t>
                </a:r>
                <a:r>
                  <a:rPr lang="en-US" b="1" dirty="0" smtClean="0"/>
                  <a:t>Query Sequence Sets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0.22976786713136294"/>
              <c:y val="0.9350310242534316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0114944"/>
        <c:crosses val="autoZero"/>
        <c:auto val="1"/>
        <c:lblAlgn val="ctr"/>
        <c:lblOffset val="100"/>
        <c:tickLblSkip val="1"/>
        <c:tickMarkSkip val="1"/>
      </c:catAx>
      <c:valAx>
        <c:axId val="5011494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Throughput (Mbps)</a:t>
                </a:r>
              </a:p>
            </c:rich>
          </c:tx>
          <c:layout>
            <c:manualLayout>
              <c:xMode val="edge"/>
              <c:yMode val="edge"/>
              <c:x val="1.2269938650306749E-3"/>
              <c:y val="0.2788309636650872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0042752"/>
        <c:crosses val="autoZero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1047308635600889"/>
          <c:y val="0.11319233287346021"/>
          <c:w val="0.35134933952928032"/>
          <c:h val="0.21506295360224847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 b="1"/>
            </a:pPr>
            <a:r>
              <a:rPr lang="en-US" sz="1600" b="1" dirty="0" err="1" smtClean="0"/>
              <a:t>ParaMEDIC</a:t>
            </a:r>
            <a:r>
              <a:rPr lang="en-US" sz="1600" b="1" dirty="0" smtClean="0"/>
              <a:t> Compute-I/O breakup</a:t>
            </a:r>
            <a:endParaRPr lang="en-US" sz="1600" b="1" dirty="0"/>
          </a:p>
        </c:rich>
      </c:tx>
      <c:layout>
        <c:manualLayout>
          <c:xMode val="edge"/>
          <c:yMode val="edge"/>
          <c:x val="0.31307281034315187"/>
          <c:y val="4.7639878348539728E-4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20324049771556346"/>
          <c:y val="0.10347551342812013"/>
          <c:w val="0.78423082531350263"/>
          <c:h val="0.738734741490647"/>
        </c:manualLayout>
      </c:layout>
      <c:barChart>
        <c:barDir val="col"/>
        <c:grouping val="percentStacked"/>
        <c:ser>
          <c:idx val="0"/>
          <c:order val="0"/>
          <c:tx>
            <c:strRef>
              <c:f>Sheet1!$G$1</c:f>
              <c:strCache>
                <c:ptCount val="1"/>
                <c:pt idx="0">
                  <c:v>Compute Percent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288</c:v>
                </c:pt>
              </c:numCache>
            </c:numRef>
          </c:cat>
          <c:val>
            <c:numRef>
              <c:f>Sheet1!$G$2:$G$10</c:f>
              <c:numCache>
                <c:formatCode>0.00%</c:formatCode>
                <c:ptCount val="9"/>
                <c:pt idx="0">
                  <c:v>0.24340000000000009</c:v>
                </c:pt>
                <c:pt idx="1">
                  <c:v>0.18160000000000001</c:v>
                </c:pt>
                <c:pt idx="2">
                  <c:v>0.11269999999999998</c:v>
                </c:pt>
                <c:pt idx="3">
                  <c:v>5.8900000000000001E-2</c:v>
                </c:pt>
                <c:pt idx="4">
                  <c:v>3.1100000000000006E-2</c:v>
                </c:pt>
                <c:pt idx="5">
                  <c:v>1.6899999999999998E-2</c:v>
                </c:pt>
                <c:pt idx="6">
                  <c:v>1.3000000000000001E-2</c:v>
                </c:pt>
                <c:pt idx="7">
                  <c:v>7.900000000000006E-3</c:v>
                </c:pt>
                <c:pt idx="8">
                  <c:v>2.8999999999999998E-3</c:v>
                </c:pt>
              </c:numCache>
            </c:numRef>
          </c:val>
        </c:ser>
        <c:ser>
          <c:idx val="1"/>
          <c:order val="1"/>
          <c:tx>
            <c:strRef>
              <c:f>Sheet1!$H$1</c:f>
              <c:strCache>
                <c:ptCount val="1"/>
                <c:pt idx="0">
                  <c:v>I/O Percent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288</c:v>
                </c:pt>
              </c:numCache>
            </c:numRef>
          </c:cat>
          <c:val>
            <c:numRef>
              <c:f>Sheet1!$H$2:$H$10</c:f>
              <c:numCache>
                <c:formatCode>0.00%</c:formatCode>
                <c:ptCount val="9"/>
                <c:pt idx="0">
                  <c:v>0.75659999999999994</c:v>
                </c:pt>
                <c:pt idx="1">
                  <c:v>0.81840000000000002</c:v>
                </c:pt>
                <c:pt idx="2">
                  <c:v>0.88729999999999998</c:v>
                </c:pt>
                <c:pt idx="3">
                  <c:v>0.94110000000000005</c:v>
                </c:pt>
                <c:pt idx="4">
                  <c:v>0.96890000000000032</c:v>
                </c:pt>
                <c:pt idx="5">
                  <c:v>0.98309999999999997</c:v>
                </c:pt>
                <c:pt idx="6">
                  <c:v>0.98699999999999999</c:v>
                </c:pt>
                <c:pt idx="7">
                  <c:v>0.99209999999999998</c:v>
                </c:pt>
                <c:pt idx="8">
                  <c:v>0.99709999999999999</c:v>
                </c:pt>
              </c:numCache>
            </c:numRef>
          </c:val>
        </c:ser>
        <c:overlap val="100"/>
        <c:axId val="50545792"/>
        <c:axId val="50547712"/>
      </c:barChart>
      <c:catAx>
        <c:axId val="505457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b="1" dirty="0"/>
                  <a:t>Number of </a:t>
                </a:r>
                <a:r>
                  <a:rPr lang="en-US" b="1" dirty="0" smtClean="0"/>
                  <a:t>Query Sequence Sets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0.2597995042286379"/>
              <c:y val="0.935031037786943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0547712"/>
        <c:crosses val="autoZero"/>
        <c:auto val="1"/>
        <c:lblAlgn val="ctr"/>
        <c:lblOffset val="100"/>
        <c:tickLblSkip val="1"/>
        <c:tickMarkSkip val="1"/>
      </c:catAx>
      <c:valAx>
        <c:axId val="5054771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Percentage</a:t>
                </a:r>
              </a:p>
            </c:rich>
          </c:tx>
          <c:layout>
            <c:manualLayout>
              <c:xMode val="edge"/>
              <c:yMode val="edge"/>
              <c:x val="1.2269938650306749E-3"/>
              <c:y val="0.33649289099526136"/>
            </c:manualLayout>
          </c:layout>
          <c:spPr>
            <a:noFill/>
            <a:ln w="25400">
              <a:noFill/>
            </a:ln>
          </c:spPr>
        </c:title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0545792"/>
        <c:crosses val="autoZero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7619860017497827"/>
          <c:y val="0.17607007457401158"/>
          <c:w val="0.46185719840575484"/>
          <c:h val="0.14140274132400121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 b="1"/>
            </a:pPr>
            <a:r>
              <a:rPr lang="en-US" sz="1600" b="1"/>
              <a:t>Storage Utilization with Local Disk</a:t>
            </a:r>
          </a:p>
        </c:rich>
      </c:tx>
      <c:layout>
        <c:manualLayout>
          <c:xMode val="edge"/>
          <c:yMode val="edge"/>
          <c:x val="0.20511299435028249"/>
          <c:y val="8.5568405511811157E-4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8696316562124657"/>
          <c:y val="7.8389927821522376E-2"/>
          <c:w val="0.78980515147470975"/>
          <c:h val="0.79536232775590487"/>
        </c:manualLayout>
      </c:layout>
      <c:lineChart>
        <c:grouping val="standard"/>
        <c:ser>
          <c:idx val="0"/>
          <c:order val="0"/>
          <c:tx>
            <c:strRef>
              <c:f>Sheet1!$C$1</c:f>
              <c:strCache>
                <c:ptCount val="1"/>
                <c:pt idx="0">
                  <c:v>mpiBLAST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Sheet1!$A$17:$A$25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288</c:v>
                </c:pt>
              </c:numCache>
            </c:numRef>
          </c:cat>
          <c:val>
            <c:numRef>
              <c:f>Sheet1!$C$17:$C$25</c:f>
              <c:numCache>
                <c:formatCode>General</c:formatCode>
                <c:ptCount val="9"/>
                <c:pt idx="0">
                  <c:v>41</c:v>
                </c:pt>
                <c:pt idx="1">
                  <c:v>41</c:v>
                </c:pt>
                <c:pt idx="2">
                  <c:v>41</c:v>
                </c:pt>
                <c:pt idx="3">
                  <c:v>41</c:v>
                </c:pt>
                <c:pt idx="4">
                  <c:v>41</c:v>
                </c:pt>
                <c:pt idx="5">
                  <c:v>41</c:v>
                </c:pt>
                <c:pt idx="6">
                  <c:v>41</c:v>
                </c:pt>
                <c:pt idx="7">
                  <c:v>41</c:v>
                </c:pt>
                <c:pt idx="8">
                  <c:v>41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ParaMEDIC</c:v>
                </c:pt>
              </c:strCache>
            </c:strRef>
          </c:tx>
          <c:spPr>
            <a:ln w="25400">
              <a:solidFill>
                <a:srgbClr val="FF0000"/>
              </a:solidFill>
              <a:prstDash val="lgDash"/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Sheet1!$A$17:$A$25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288</c:v>
                </c:pt>
              </c:numCache>
            </c:numRef>
          </c:cat>
          <c:val>
            <c:numRef>
              <c:f>Sheet1!$D$17:$D$25</c:f>
              <c:numCache>
                <c:formatCode>General</c:formatCode>
                <c:ptCount val="9"/>
                <c:pt idx="0">
                  <c:v>442.55</c:v>
                </c:pt>
                <c:pt idx="1">
                  <c:v>472.4</c:v>
                </c:pt>
                <c:pt idx="2">
                  <c:v>463.08</c:v>
                </c:pt>
                <c:pt idx="3">
                  <c:v>463.12</c:v>
                </c:pt>
                <c:pt idx="4">
                  <c:v>473.09</c:v>
                </c:pt>
                <c:pt idx="5">
                  <c:v>812.81999999999971</c:v>
                </c:pt>
                <c:pt idx="6">
                  <c:v>4009.63</c:v>
                </c:pt>
                <c:pt idx="7">
                  <c:v>4688.88</c:v>
                </c:pt>
                <c:pt idx="8">
                  <c:v>5001.29</c:v>
                </c:pt>
              </c:numCache>
            </c:numRef>
          </c:val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MPI-IO-Test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Sheet1!$A$17:$A$25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288</c:v>
                </c:pt>
              </c:numCache>
            </c:numRef>
          </c:cat>
          <c:val>
            <c:numRef>
              <c:f>Sheet1!$E$17:$E$25</c:f>
              <c:numCache>
                <c:formatCode>General</c:formatCode>
                <c:ptCount val="9"/>
                <c:pt idx="0">
                  <c:v>461.35</c:v>
                </c:pt>
                <c:pt idx="1">
                  <c:v>480.55</c:v>
                </c:pt>
                <c:pt idx="2">
                  <c:v>443.01</c:v>
                </c:pt>
                <c:pt idx="3">
                  <c:v>498.40999999999985</c:v>
                </c:pt>
                <c:pt idx="4">
                  <c:v>482.12</c:v>
                </c:pt>
                <c:pt idx="5">
                  <c:v>949.12</c:v>
                </c:pt>
                <c:pt idx="6">
                  <c:v>4407.9000000000005</c:v>
                </c:pt>
                <c:pt idx="7">
                  <c:v>5212.2300000000005</c:v>
                </c:pt>
                <c:pt idx="8">
                  <c:v>5619.35</c:v>
                </c:pt>
              </c:numCache>
            </c:numRef>
          </c:val>
        </c:ser>
        <c:marker val="1"/>
        <c:axId val="50582272"/>
        <c:axId val="50584576"/>
      </c:lineChart>
      <c:catAx>
        <c:axId val="505822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b="1" dirty="0"/>
                  <a:t>Number of </a:t>
                </a:r>
                <a:r>
                  <a:rPr lang="en-US" b="1" dirty="0" smtClean="0"/>
                  <a:t>Query Sequence</a:t>
                </a:r>
                <a:r>
                  <a:rPr lang="en-US" b="1" baseline="0" dirty="0" smtClean="0"/>
                  <a:t> Sets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0.27398416299657485"/>
              <c:y val="0.9502604166666667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0584576"/>
        <c:crosses val="autoZero"/>
        <c:auto val="1"/>
        <c:lblAlgn val="ctr"/>
        <c:lblOffset val="100"/>
        <c:tickLblSkip val="1"/>
        <c:tickMarkSkip val="1"/>
      </c:catAx>
      <c:valAx>
        <c:axId val="5058457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Throughput (Mbps)</a:t>
                </a:r>
              </a:p>
            </c:rich>
          </c:tx>
          <c:layout>
            <c:manualLayout>
              <c:xMode val="edge"/>
              <c:yMode val="edge"/>
              <c:x val="1.2254901960784314E-3"/>
              <c:y val="0.2513797832008594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0582272"/>
        <c:crosses val="autoZero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5035321855954445"/>
          <c:y val="0.11083435859580049"/>
          <c:w val="0.4081923128253036"/>
          <c:h val="0.2318821768372704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 b="1"/>
            </a:pPr>
            <a:r>
              <a:rPr lang="en-US" sz="1600" b="1"/>
              <a:t>ParaMEDIC Compute-I/O breakup</a:t>
            </a:r>
          </a:p>
        </c:rich>
      </c:tx>
      <c:layout>
        <c:manualLayout>
          <c:xMode val="edge"/>
          <c:yMode val="edge"/>
          <c:x val="0.27995674151842131"/>
          <c:y val="1.1634678477690295E-3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20324049771556346"/>
          <c:y val="0.10007905040238764"/>
          <c:w val="0.79675950228443704"/>
          <c:h val="0.77572916666666702"/>
        </c:manualLayout>
      </c:layout>
      <c:barChart>
        <c:barDir val="col"/>
        <c:grouping val="percentStacked"/>
        <c:ser>
          <c:idx val="0"/>
          <c:order val="0"/>
          <c:tx>
            <c:strRef>
              <c:f>Sheet1!$G$1</c:f>
              <c:strCache>
                <c:ptCount val="1"/>
                <c:pt idx="0">
                  <c:v>Compute Percent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288</c:v>
                </c:pt>
              </c:numCache>
            </c:numRef>
          </c:cat>
          <c:val>
            <c:numRef>
              <c:f>Sheet1!$G$17:$G$25</c:f>
              <c:numCache>
                <c:formatCode>0.00%</c:formatCode>
                <c:ptCount val="9"/>
                <c:pt idx="0">
                  <c:v>0.2218</c:v>
                </c:pt>
                <c:pt idx="1">
                  <c:v>0.13239999999999999</c:v>
                </c:pt>
                <c:pt idx="2">
                  <c:v>7.920000000000002E-2</c:v>
                </c:pt>
                <c:pt idx="3">
                  <c:v>3.5999999999999997E-2</c:v>
                </c:pt>
                <c:pt idx="4">
                  <c:v>1.8900000000000011E-2</c:v>
                </c:pt>
                <c:pt idx="5">
                  <c:v>1.6000000000000011E-2</c:v>
                </c:pt>
                <c:pt idx="6">
                  <c:v>3.9000000000000014E-2</c:v>
                </c:pt>
                <c:pt idx="7">
                  <c:v>2.3E-2</c:v>
                </c:pt>
                <c:pt idx="8">
                  <c:v>1.1100000000000007E-2</c:v>
                </c:pt>
              </c:numCache>
            </c:numRef>
          </c:val>
        </c:ser>
        <c:ser>
          <c:idx val="1"/>
          <c:order val="1"/>
          <c:tx>
            <c:strRef>
              <c:f>Sheet1!$H$1</c:f>
              <c:strCache>
                <c:ptCount val="1"/>
                <c:pt idx="0">
                  <c:v>I/O Percent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288</c:v>
                </c:pt>
              </c:numCache>
            </c:numRef>
          </c:cat>
          <c:val>
            <c:numRef>
              <c:f>Sheet1!$H$17:$H$25</c:f>
              <c:numCache>
                <c:formatCode>0.00%</c:formatCode>
                <c:ptCount val="9"/>
                <c:pt idx="0">
                  <c:v>0.77820000000000034</c:v>
                </c:pt>
                <c:pt idx="1">
                  <c:v>0.86760000000000048</c:v>
                </c:pt>
                <c:pt idx="2">
                  <c:v>0.92079999999999995</c:v>
                </c:pt>
                <c:pt idx="3">
                  <c:v>0.9640000000000003</c:v>
                </c:pt>
                <c:pt idx="4">
                  <c:v>0.98109999999999997</c:v>
                </c:pt>
                <c:pt idx="5">
                  <c:v>0.98399999999999999</c:v>
                </c:pt>
                <c:pt idx="6">
                  <c:v>0.9610000000000003</c:v>
                </c:pt>
                <c:pt idx="7">
                  <c:v>0.97700000000000031</c:v>
                </c:pt>
                <c:pt idx="8">
                  <c:v>0.9889</c:v>
                </c:pt>
              </c:numCache>
            </c:numRef>
          </c:val>
        </c:ser>
        <c:overlap val="100"/>
        <c:axId val="50630656"/>
        <c:axId val="50632576"/>
      </c:barChart>
      <c:catAx>
        <c:axId val="506306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b="1" dirty="0"/>
                  <a:t>Number of </a:t>
                </a:r>
                <a:r>
                  <a:rPr lang="en-US" b="1" dirty="0" smtClean="0"/>
                  <a:t>Query Sequence</a:t>
                </a:r>
                <a:r>
                  <a:rPr lang="en-US" b="1" baseline="0" dirty="0" smtClean="0"/>
                  <a:t> Sets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0.2597995042286379"/>
              <c:y val="0.9502604166666667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0632576"/>
        <c:crosses val="autoZero"/>
        <c:auto val="1"/>
        <c:lblAlgn val="ctr"/>
        <c:lblOffset val="100"/>
        <c:tickLblSkip val="1"/>
        <c:tickMarkSkip val="1"/>
      </c:catAx>
      <c:valAx>
        <c:axId val="5063257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Percentage</a:t>
                </a:r>
              </a:p>
            </c:rich>
          </c:tx>
          <c:layout>
            <c:manualLayout>
              <c:xMode val="edge"/>
              <c:yMode val="edge"/>
              <c:x val="1.2255759696704587E-3"/>
              <c:y val="0.33963828740157481"/>
            </c:manualLayout>
          </c:layout>
          <c:spPr>
            <a:noFill/>
            <a:ln w="25400">
              <a:noFill/>
            </a:ln>
          </c:spPr>
        </c:title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0630656"/>
        <c:crosses val="autoZero"/>
        <c:crossBetween val="between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7705210459803625"/>
          <c:y val="0.15739562828083989"/>
          <c:w val="0.42869495479731695"/>
          <c:h val="0.13395812828083989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0.26087</cdr:x>
      <cdr:y>0</cdr:y>
    </cdr:from>
    <cdr:to>
      <cdr:x>0.93913</cdr:x>
      <cdr:y>0.06212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3000" y="0"/>
          <a:ext cx="2971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>
              <a:latin typeface="Arial" pitchFamily="34" charset="0"/>
              <a:cs typeface="Arial" pitchFamily="34" charset="0"/>
            </a:rPr>
            <a:t>Absolute Time</a:t>
          </a:r>
          <a:endParaRPr lang="en-US" sz="16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0.26087</cdr:x>
      <cdr:y>0.93174</cdr:y>
    </cdr:from>
    <cdr:to>
      <cdr:x>0.93913</cdr:x>
      <cdr:y>0.99385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43000" y="4572000"/>
          <a:ext cx="2971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mic Sans MS"/>
              <a:cs typeface="Arial"/>
            </a:defRPr>
          </a:lvl1pPr>
          <a:lvl2pPr marL="457200" indent="0">
            <a:defRPr sz="1100">
              <a:latin typeface="Comic Sans MS"/>
              <a:cs typeface="Arial"/>
            </a:defRPr>
          </a:lvl2pPr>
          <a:lvl3pPr marL="914400" indent="0">
            <a:defRPr sz="1100">
              <a:latin typeface="Comic Sans MS"/>
              <a:cs typeface="Arial"/>
            </a:defRPr>
          </a:lvl3pPr>
          <a:lvl4pPr marL="1371600" indent="0">
            <a:defRPr sz="1100">
              <a:latin typeface="Comic Sans MS"/>
              <a:cs typeface="Arial"/>
            </a:defRPr>
          </a:lvl4pPr>
          <a:lvl5pPr marL="1828800" indent="0">
            <a:defRPr sz="1100">
              <a:latin typeface="Comic Sans MS"/>
              <a:cs typeface="Arial"/>
            </a:defRPr>
          </a:lvl5pPr>
          <a:lvl6pPr marL="2286000" indent="0">
            <a:defRPr sz="1100">
              <a:latin typeface="Comic Sans MS"/>
              <a:cs typeface="Arial"/>
            </a:defRPr>
          </a:lvl6pPr>
          <a:lvl7pPr marL="2743200" indent="0">
            <a:defRPr sz="1100">
              <a:latin typeface="Comic Sans MS"/>
              <a:cs typeface="Arial"/>
            </a:defRPr>
          </a:lvl7pPr>
          <a:lvl8pPr marL="3200400" indent="0">
            <a:defRPr sz="1100">
              <a:latin typeface="Comic Sans MS"/>
              <a:cs typeface="Arial"/>
            </a:defRPr>
          </a:lvl8pPr>
          <a:lvl9pPr marL="3657600" indent="0">
            <a:defRPr sz="1100">
              <a:latin typeface="Comic Sans MS"/>
              <a:cs typeface="Arial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Arial" pitchFamily="34" charset="0"/>
              <a:cs typeface="Arial" pitchFamily="34" charset="0"/>
            </a:rPr>
            <a:t>Number of Query Sequence Sets</a:t>
          </a:r>
          <a:endParaRPr lang="en-US" sz="14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0.12423</cdr:y>
    </cdr:from>
    <cdr:to>
      <cdr:x>0.06957</cdr:x>
      <cdr:y>0.72986</cdr:y>
    </cdr:to>
    <cdr:sp macro="" textlink="">
      <cdr:nvSpPr>
        <cdr:cNvPr id="4" name="TextBox 1"/>
        <cdr:cNvSpPr txBox="1"/>
      </cdr:nvSpPr>
      <cdr:spPr>
        <a:xfrm xmlns:a="http://schemas.openxmlformats.org/drawingml/2006/main" rot="-5400000">
          <a:off x="-1409700" y="1943100"/>
          <a:ext cx="2971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mic Sans MS"/>
              <a:cs typeface="Arial"/>
            </a:defRPr>
          </a:lvl1pPr>
          <a:lvl2pPr marL="457200" indent="0">
            <a:defRPr sz="1100">
              <a:latin typeface="Comic Sans MS"/>
              <a:cs typeface="Arial"/>
            </a:defRPr>
          </a:lvl2pPr>
          <a:lvl3pPr marL="914400" indent="0">
            <a:defRPr sz="1100">
              <a:latin typeface="Comic Sans MS"/>
              <a:cs typeface="Arial"/>
            </a:defRPr>
          </a:lvl3pPr>
          <a:lvl4pPr marL="1371600" indent="0">
            <a:defRPr sz="1100">
              <a:latin typeface="Comic Sans MS"/>
              <a:cs typeface="Arial"/>
            </a:defRPr>
          </a:lvl4pPr>
          <a:lvl5pPr marL="1828800" indent="0">
            <a:defRPr sz="1100">
              <a:latin typeface="Comic Sans MS"/>
              <a:cs typeface="Arial"/>
            </a:defRPr>
          </a:lvl5pPr>
          <a:lvl6pPr marL="2286000" indent="0">
            <a:defRPr sz="1100">
              <a:latin typeface="Comic Sans MS"/>
              <a:cs typeface="Arial"/>
            </a:defRPr>
          </a:lvl6pPr>
          <a:lvl7pPr marL="2743200" indent="0">
            <a:defRPr sz="1100">
              <a:latin typeface="Comic Sans MS"/>
              <a:cs typeface="Arial"/>
            </a:defRPr>
          </a:lvl7pPr>
          <a:lvl8pPr marL="3200400" indent="0">
            <a:defRPr sz="1100">
              <a:latin typeface="Comic Sans MS"/>
              <a:cs typeface="Arial"/>
            </a:defRPr>
          </a:lvl8pPr>
          <a:lvl9pPr marL="3657600" indent="0">
            <a:defRPr sz="1100">
              <a:latin typeface="Comic Sans MS"/>
              <a:cs typeface="Arial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Arial" pitchFamily="34" charset="0"/>
              <a:cs typeface="Arial" pitchFamily="34" charset="0"/>
            </a:rPr>
            <a:t>I/O Time (seconds)</a:t>
          </a:r>
          <a:endParaRPr lang="en-US" sz="14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0.21101</cdr:x>
      <cdr:y>0.93788</cdr:y>
    </cdr:from>
    <cdr:to>
      <cdr:x>0.92661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6300" y="4648200"/>
          <a:ext cx="2971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mic Sans MS"/>
              <a:cs typeface="Arial"/>
            </a:defRPr>
          </a:lvl1pPr>
          <a:lvl2pPr marL="457200" indent="0">
            <a:defRPr sz="1100">
              <a:latin typeface="Comic Sans MS"/>
              <a:cs typeface="Arial"/>
            </a:defRPr>
          </a:lvl2pPr>
          <a:lvl3pPr marL="914400" indent="0">
            <a:defRPr sz="1100">
              <a:latin typeface="Comic Sans MS"/>
              <a:cs typeface="Arial"/>
            </a:defRPr>
          </a:lvl3pPr>
          <a:lvl4pPr marL="1371600" indent="0">
            <a:defRPr sz="1100">
              <a:latin typeface="Comic Sans MS"/>
              <a:cs typeface="Arial"/>
            </a:defRPr>
          </a:lvl4pPr>
          <a:lvl5pPr marL="1828800" indent="0">
            <a:defRPr sz="1100">
              <a:latin typeface="Comic Sans MS"/>
              <a:cs typeface="Arial"/>
            </a:defRPr>
          </a:lvl5pPr>
          <a:lvl6pPr marL="2286000" indent="0">
            <a:defRPr sz="1100">
              <a:latin typeface="Comic Sans MS"/>
              <a:cs typeface="Arial"/>
            </a:defRPr>
          </a:lvl6pPr>
          <a:lvl7pPr marL="2743200" indent="0">
            <a:defRPr sz="1100">
              <a:latin typeface="Comic Sans MS"/>
              <a:cs typeface="Arial"/>
            </a:defRPr>
          </a:lvl7pPr>
          <a:lvl8pPr marL="3200400" indent="0">
            <a:defRPr sz="1100">
              <a:latin typeface="Comic Sans MS"/>
              <a:cs typeface="Arial"/>
            </a:defRPr>
          </a:lvl8pPr>
          <a:lvl9pPr marL="3657600" indent="0">
            <a:defRPr sz="1100">
              <a:latin typeface="Comic Sans MS"/>
              <a:cs typeface="Arial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Arial" pitchFamily="34" charset="0"/>
              <a:cs typeface="Arial" pitchFamily="34" charset="0"/>
            </a:rPr>
            <a:t>Number of Query Sequence Sets</a:t>
          </a:r>
          <a:endParaRPr lang="en-US" sz="14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08C1AF01-A849-45A4-B161-98CDEF6293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22DECF2A-C076-4F58-A36C-B2891E481E4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FFE228-CEF5-4584-8C95-A9671323A119}" type="slidenum">
              <a:rPr lang="en-US"/>
              <a:pPr/>
              <a:t>1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DC38A-0735-4A59-8DFB-1E4E474A0922}" type="slidenum">
              <a:rPr lang="en-US"/>
              <a:pPr/>
              <a:t>7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8782D9-90FF-4C5E-957E-FA51A230153C}" type="slidenum">
              <a:rPr lang="en-US"/>
              <a:pPr/>
              <a:t>8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49DB06-1BA7-4E33-B26A-3F575A342FF4}" type="slidenum">
              <a:rPr lang="en-US"/>
              <a:pPr/>
              <a:t>16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ECF2A-C076-4F58-A36C-B2891E481E4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9750A4-B5BC-46E3-B5D3-662FC9ADA289}" type="slidenum">
              <a:rPr lang="en-US"/>
              <a:pPr/>
              <a:t>25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B05016-9134-4B73-821E-D1B2EEED6C3B}" type="slidenum">
              <a:rPr lang="en-US"/>
              <a:pPr/>
              <a:t>26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587375"/>
            <a:ext cx="6477000" cy="1470025"/>
          </a:xfrm>
        </p:spPr>
        <p:txBody>
          <a:bodyPr/>
          <a:lstStyle>
            <a:lvl1pPr algn="ctr">
              <a:lnSpc>
                <a:spcPct val="12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886200"/>
            <a:ext cx="6553200" cy="1752600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pic>
        <p:nvPicPr>
          <p:cNvPr id="5127" name="Picture 7" descr="slide_tit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6000" cy="6858000"/>
          </a:xfrm>
          <a:prstGeom prst="rect">
            <a:avLst/>
          </a:prstGeom>
          <a:noFill/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 sz="1200" b="1" i="1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ISC '08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200" b="1" i="1">
                <a:solidFill>
                  <a:srgbClr val="FF0000"/>
                </a:solidFill>
              </a:defRPr>
            </a:lvl1pPr>
          </a:lstStyle>
          <a:p>
            <a:fld id="{7E4A57BD-8C1D-4947-9DAE-A7C2A833E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 sz="1200" b="1" i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ISC '08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200" b="1" i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7E4A57BD-8C1D-4947-9DAE-A7C2A833EC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048000" y="65532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Pavan</a:t>
            </a:r>
            <a:r>
              <a:rPr lang="en-US" sz="1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Balaji</a:t>
            </a:r>
            <a:r>
              <a:rPr lang="en-US" sz="1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Argonne National Laboratory</a:t>
            </a:r>
            <a:endParaRPr lang="en-US" sz="1200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145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19125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 sz="1200" b="1" i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ISC '08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200" b="1" i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7E4A57BD-8C1D-4947-9DAE-A7C2A833EC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048000" y="65532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Pavan</a:t>
            </a:r>
            <a:r>
              <a:rPr lang="en-US" sz="1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Balaji</a:t>
            </a:r>
            <a:r>
              <a:rPr lang="en-US" sz="1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Argonne National Laboratory</a:t>
            </a:r>
            <a:endParaRPr lang="en-US" sz="1200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1529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762500" y="1219200"/>
            <a:ext cx="4152900" cy="4906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 sz="1200" b="1" i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ISC '08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200" b="1" i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7E4A57BD-8C1D-4947-9DAE-A7C2A833EC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048000" y="65532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Pavan</a:t>
            </a:r>
            <a:r>
              <a:rPr lang="en-US" sz="1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Balaji</a:t>
            </a:r>
            <a:r>
              <a:rPr lang="en-US" sz="1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Argonne National Laboratory</a:t>
            </a:r>
            <a:endParaRPr lang="en-US" sz="1200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 sz="1200" b="1" i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ISC '08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200" b="1" i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7E4A57BD-8C1D-4947-9DAE-A7C2A833EC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048000" y="65532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Pavan</a:t>
            </a:r>
            <a:r>
              <a:rPr lang="en-US" sz="1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Balaji</a:t>
            </a:r>
            <a:r>
              <a:rPr lang="en-US" sz="1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Argonne National Laboratory</a:t>
            </a:r>
            <a:endParaRPr lang="en-US" sz="1200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 sz="1200" b="1" i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ISC '08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200" b="1" i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7E4A57BD-8C1D-4947-9DAE-A7C2A833EC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048000" y="65532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Pavan</a:t>
            </a:r>
            <a:r>
              <a:rPr lang="en-US" sz="1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Balaji</a:t>
            </a:r>
            <a:r>
              <a:rPr lang="en-US" sz="1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Argonne National Laboratory</a:t>
            </a:r>
            <a:endParaRPr lang="en-US" sz="1200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529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1529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 sz="1200" b="1" i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ISC '08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200" b="1" i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7E4A57BD-8C1D-4947-9DAE-A7C2A833EC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048000" y="65532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Pavan</a:t>
            </a:r>
            <a:r>
              <a:rPr lang="en-US" sz="1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Balaji</a:t>
            </a:r>
            <a:r>
              <a:rPr lang="en-US" sz="1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Argonne National Laboratory</a:t>
            </a:r>
            <a:endParaRPr lang="en-US" sz="1200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 sz="1200" b="1" i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ISC '08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200" b="1" i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7E4A57BD-8C1D-4947-9DAE-A7C2A833EC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048000" y="65532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Pavan</a:t>
            </a:r>
            <a:r>
              <a:rPr lang="en-US" sz="1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Balaji</a:t>
            </a:r>
            <a:r>
              <a:rPr lang="en-US" sz="1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Argonne National Laboratory</a:t>
            </a:r>
            <a:endParaRPr lang="en-US" sz="1200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 sz="1200" b="1" i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ISC '08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200" b="1" i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7E4A57BD-8C1D-4947-9DAE-A7C2A833EC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048000" y="65532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Pavan</a:t>
            </a:r>
            <a:r>
              <a:rPr lang="en-US" sz="1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Balaji</a:t>
            </a:r>
            <a:r>
              <a:rPr lang="en-US" sz="1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Argonne National Laboratory</a:t>
            </a:r>
            <a:endParaRPr lang="en-US" sz="1200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 sz="1200" b="1" i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ISC '08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200" b="1" i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7E4A57BD-8C1D-4947-9DAE-A7C2A833EC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048000" y="65532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Pavan</a:t>
            </a:r>
            <a:r>
              <a:rPr lang="en-US" sz="1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Balaji</a:t>
            </a:r>
            <a:r>
              <a:rPr lang="en-US" sz="1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Argonne National Laboratory</a:t>
            </a:r>
            <a:endParaRPr lang="en-US" sz="1200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 sz="1200" b="1" i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ISC '08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200" b="1" i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7E4A57BD-8C1D-4947-9DAE-A7C2A833EC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048000" y="65532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Pavan</a:t>
            </a:r>
            <a:r>
              <a:rPr lang="en-US" sz="1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Balaji</a:t>
            </a:r>
            <a:r>
              <a:rPr lang="en-US" sz="1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Argonne National Laboratory</a:t>
            </a:r>
            <a:endParaRPr lang="en-US" sz="1200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 sz="1200" b="1" i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ISC '08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200" b="1" i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7E4A57BD-8C1D-4947-9DAE-A7C2A833EC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048000" y="65532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Pavan</a:t>
            </a:r>
            <a:r>
              <a:rPr lang="en-US" sz="1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Balaji</a:t>
            </a:r>
            <a:r>
              <a:rPr lang="en-US" sz="1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Argonne National Laboratory</a:t>
            </a:r>
            <a:endParaRPr lang="en-US" sz="1200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other_slides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278563"/>
            <a:ext cx="914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4582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24600"/>
            <a:ext cx="2895600" cy="304800"/>
          </a:xfrm>
          <a:prstGeom prst="rect">
            <a:avLst/>
          </a:prstGeom>
        </p:spPr>
        <p:txBody>
          <a:bodyPr/>
          <a:lstStyle>
            <a:lvl1pPr algn="ctr">
              <a:defRPr sz="1200" b="1" i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ISC '08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24600"/>
            <a:ext cx="2133600" cy="476250"/>
          </a:xfrm>
          <a:prstGeom prst="rect">
            <a:avLst/>
          </a:prstGeom>
        </p:spPr>
        <p:txBody>
          <a:bodyPr/>
          <a:lstStyle>
            <a:lvl1pPr algn="ctr">
              <a:defRPr sz="1200" b="1" i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7E4A57BD-8C1D-4947-9DAE-A7C2A833EC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048000" y="65532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Pavan</a:t>
            </a:r>
            <a:r>
              <a:rPr lang="en-US" sz="1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b="1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Balaji</a:t>
            </a:r>
            <a:r>
              <a:rPr lang="en-US" sz="1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Argonne National Laboratory</a:t>
            </a:r>
            <a:endParaRPr lang="en-US" sz="1200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71B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71BC"/>
          </a:solidFill>
          <a:latin typeface="Comic Sans MS" pitchFamily="112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71BC"/>
          </a:solidFill>
          <a:latin typeface="Comic Sans MS" pitchFamily="112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71BC"/>
          </a:solidFill>
          <a:latin typeface="Comic Sans MS" pitchFamily="112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71BC"/>
          </a:solidFill>
          <a:latin typeface="Comic Sans MS" pitchFamily="112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71BC"/>
          </a:solidFill>
          <a:latin typeface="Comic Sans MS" pitchFamily="112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71BC"/>
          </a:solidFill>
          <a:latin typeface="Comic Sans MS" pitchFamily="112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71BC"/>
          </a:solidFill>
          <a:latin typeface="Comic Sans MS" pitchFamily="112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71BC"/>
          </a:solidFill>
          <a:latin typeface="Comic Sans MS" pitchFamily="112" charset="0"/>
          <a:cs typeface="Arial" charset="0"/>
        </a:defRPr>
      </a:lvl9pPr>
    </p:titleStyle>
    <p:bodyStyle>
      <a:lvl1pPr marL="342900" indent="-342900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oleObject" Target="../embeddings/Microsoft_Office_Excel_97-2003_Worksheet1.xls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s.anl.gov/~balaji" TargetMode="External"/><Relationship Id="rId2" Type="http://schemas.openxmlformats.org/officeDocument/2006/relationships/hyperlink" Target="mailto:balaji@mcs.anl.gov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4.w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wm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.xml"/><Relationship Id="rId9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533400"/>
            <a:ext cx="6629400" cy="1698625"/>
          </a:xfrm>
        </p:spPr>
        <p:txBody>
          <a:bodyPr/>
          <a:lstStyle/>
          <a:p>
            <a:r>
              <a:rPr lang="en-US" sz="2800" dirty="0" smtClean="0"/>
              <a:t>Distributed I/O with </a:t>
            </a:r>
            <a:r>
              <a:rPr lang="en-US" sz="2800" dirty="0" err="1" smtClean="0"/>
              <a:t>ParaMEDIC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dirty="0" smtClean="0"/>
              <a:t>Experiences with a Worldwide Supercomputer</a:t>
            </a:r>
            <a:endParaRPr lang="en-US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2514600"/>
            <a:ext cx="6705600" cy="4191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P. </a:t>
            </a:r>
            <a:r>
              <a:rPr lang="en-US" b="1" dirty="0" err="1" smtClean="0">
                <a:solidFill>
                  <a:srgbClr val="FF0000"/>
                </a:solidFill>
              </a:rPr>
              <a:t>Balaji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</a:rPr>
              <a:t>W. </a:t>
            </a:r>
            <a:r>
              <a:rPr lang="en-US" b="1" dirty="0" err="1" smtClean="0">
                <a:solidFill>
                  <a:srgbClr val="0070C0"/>
                </a:solidFill>
              </a:rPr>
              <a:t>Feng</a:t>
            </a:r>
            <a:r>
              <a:rPr lang="en-US" b="1" dirty="0" smtClean="0">
                <a:solidFill>
                  <a:srgbClr val="0070C0"/>
                </a:solidFill>
              </a:rPr>
              <a:t>,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H. Lin,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J. Archuleta,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660066"/>
                </a:solidFill>
              </a:rPr>
              <a:t>S. Matsuoka,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AE0013"/>
                </a:solidFill>
              </a:rPr>
              <a:t>A. Warren, J. Setubal,</a:t>
            </a:r>
            <a:r>
              <a:rPr lang="en-US" b="1" dirty="0" smtClean="0">
                <a:solidFill>
                  <a:srgbClr val="FF0000"/>
                </a:solidFill>
              </a:rPr>
              <a:t> E. Lusk, R. </a:t>
            </a:r>
            <a:r>
              <a:rPr lang="en-US" b="1" dirty="0" err="1" smtClean="0">
                <a:solidFill>
                  <a:srgbClr val="FF0000"/>
                </a:solidFill>
              </a:rPr>
              <a:t>Thakur</a:t>
            </a:r>
            <a:r>
              <a:rPr lang="en-US" b="1" dirty="0" smtClean="0">
                <a:solidFill>
                  <a:srgbClr val="FF0000"/>
                </a:solidFill>
              </a:rPr>
              <a:t>, I. Foster, </a:t>
            </a:r>
            <a:r>
              <a:rPr lang="en-US" b="1" dirty="0" smtClean="0">
                <a:solidFill>
                  <a:srgbClr val="FF00FF"/>
                </a:solidFill>
              </a:rPr>
              <a:t>D. S. Katz, S. </a:t>
            </a:r>
            <a:r>
              <a:rPr lang="en-US" b="1" dirty="0" err="1" smtClean="0">
                <a:solidFill>
                  <a:srgbClr val="FF00FF"/>
                </a:solidFill>
              </a:rPr>
              <a:t>Jha</a:t>
            </a:r>
            <a:r>
              <a:rPr lang="en-US" b="1" dirty="0" smtClean="0">
                <a:solidFill>
                  <a:srgbClr val="FF00FF"/>
                </a:solidFill>
              </a:rPr>
              <a:t>,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K. </a:t>
            </a:r>
            <a:r>
              <a:rPr lang="en-US" b="1" dirty="0" err="1" smtClean="0">
                <a:solidFill>
                  <a:srgbClr val="0070C0"/>
                </a:solidFill>
              </a:rPr>
              <a:t>Shinpaugh</a:t>
            </a:r>
            <a:r>
              <a:rPr lang="en-US" b="1" dirty="0" smtClean="0">
                <a:solidFill>
                  <a:srgbClr val="0070C0"/>
                </a:solidFill>
              </a:rPr>
              <a:t>,</a:t>
            </a:r>
            <a:r>
              <a:rPr lang="en-US" b="1" dirty="0" smtClean="0">
                <a:solidFill>
                  <a:srgbClr val="FF0000"/>
                </a:solidFill>
              </a:rPr>
              <a:t> S. </a:t>
            </a:r>
            <a:r>
              <a:rPr lang="en-US" b="1" dirty="0" err="1" smtClean="0">
                <a:solidFill>
                  <a:srgbClr val="FF0000"/>
                </a:solidFill>
              </a:rPr>
              <a:t>Coghlan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92D050"/>
                </a:solidFill>
              </a:rPr>
              <a:t>D. Reed</a:t>
            </a:r>
          </a:p>
          <a:p>
            <a:endParaRPr lang="en-US" sz="1400" b="1" dirty="0" smtClean="0">
              <a:solidFill>
                <a:srgbClr val="92D05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Math. and Computer Science, Argonne National Laboratory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Computer Science and </a:t>
            </a:r>
            <a:r>
              <a:rPr lang="en-US" sz="1600" b="1" dirty="0" err="1" smtClean="0">
                <a:solidFill>
                  <a:srgbClr val="0070C0"/>
                </a:solidFill>
              </a:rPr>
              <a:t>Engg</a:t>
            </a:r>
            <a:r>
              <a:rPr lang="en-US" sz="1600" b="1" dirty="0" smtClean="0">
                <a:solidFill>
                  <a:srgbClr val="0070C0"/>
                </a:solidFill>
              </a:rPr>
              <a:t>., Virginia Tech</a:t>
            </a:r>
          </a:p>
          <a:p>
            <a:r>
              <a:rPr lang="en-US" sz="1600" b="1" dirty="0" smtClean="0">
                <a:solidFill>
                  <a:srgbClr val="00B050"/>
                </a:solidFill>
              </a:rPr>
              <a:t>Dept. of Computer Sci., North Carolina State University</a:t>
            </a:r>
          </a:p>
          <a:p>
            <a:r>
              <a:rPr lang="en-US" sz="1600" b="1" dirty="0" smtClean="0">
                <a:solidFill>
                  <a:srgbClr val="660066"/>
                </a:solidFill>
              </a:rPr>
              <a:t>Dept. of Math. And Computing </a:t>
            </a:r>
            <a:r>
              <a:rPr lang="en-US" sz="1600" b="1" dirty="0" err="1" smtClean="0">
                <a:solidFill>
                  <a:srgbClr val="660066"/>
                </a:solidFill>
              </a:rPr>
              <a:t>Sci</a:t>
            </a:r>
            <a:r>
              <a:rPr lang="en-US" sz="1600" b="1" dirty="0" smtClean="0">
                <a:solidFill>
                  <a:srgbClr val="660066"/>
                </a:solidFill>
              </a:rPr>
              <a:t>, Tokyo Inst. of Technology</a:t>
            </a:r>
          </a:p>
          <a:p>
            <a:r>
              <a:rPr lang="en-US" sz="1600" b="1" dirty="0" smtClean="0">
                <a:solidFill>
                  <a:srgbClr val="AE0013"/>
                </a:solidFill>
              </a:rPr>
              <a:t>Virginia Bioinformatics Institute, Virginia Tech</a:t>
            </a:r>
          </a:p>
          <a:p>
            <a:r>
              <a:rPr lang="en-US" sz="1600" b="1" dirty="0" smtClean="0">
                <a:solidFill>
                  <a:srgbClr val="FF00FF"/>
                </a:solidFill>
              </a:rPr>
              <a:t>Center for Computation and Tech., Louisiana State University</a:t>
            </a:r>
          </a:p>
          <a:p>
            <a:r>
              <a:rPr lang="en-US" sz="1600" b="1" dirty="0" smtClean="0">
                <a:solidFill>
                  <a:srgbClr val="92D050"/>
                </a:solidFill>
              </a:rPr>
              <a:t>Scalable Computing and </a:t>
            </a:r>
            <a:r>
              <a:rPr lang="en-US" sz="1600" b="1" dirty="0" err="1" smtClean="0">
                <a:solidFill>
                  <a:srgbClr val="92D050"/>
                </a:solidFill>
              </a:rPr>
              <a:t>Multicore</a:t>
            </a:r>
            <a:r>
              <a:rPr lang="en-US" sz="1600" b="1" dirty="0" smtClean="0">
                <a:solidFill>
                  <a:srgbClr val="92D050"/>
                </a:solidFill>
              </a:rPr>
              <a:t> Division, Microsoft Research</a:t>
            </a:r>
            <a:endParaRPr lang="en-US" sz="16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906963"/>
          </a:xfrm>
        </p:spPr>
        <p:txBody>
          <a:bodyPr/>
          <a:lstStyle/>
          <a:p>
            <a:pPr>
              <a:lnSpc>
                <a:spcPct val="18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Distributed I/O on the WAN</a:t>
            </a:r>
          </a:p>
          <a:p>
            <a:pPr>
              <a:lnSpc>
                <a:spcPct val="18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Genomic Sequence Search on the Grid</a:t>
            </a:r>
          </a:p>
          <a:p>
            <a:pPr>
              <a:lnSpc>
                <a:spcPct val="180000"/>
              </a:lnSpc>
            </a:pPr>
            <a:r>
              <a:rPr lang="en-US" b="1" dirty="0" err="1" smtClean="0">
                <a:solidFill>
                  <a:srgbClr val="FF0000"/>
                </a:solidFill>
              </a:rPr>
              <a:t>ParaMEDIC</a:t>
            </a:r>
            <a:r>
              <a:rPr lang="en-US" b="1" dirty="0" smtClean="0">
                <a:solidFill>
                  <a:srgbClr val="FF0000"/>
                </a:solidFill>
              </a:rPr>
              <a:t>: Framework to Decouple Compute and I/O</a:t>
            </a:r>
          </a:p>
          <a:p>
            <a:pPr>
              <a:lnSpc>
                <a:spcPct val="180000"/>
              </a:lnSpc>
            </a:pPr>
            <a:r>
              <a:rPr lang="en-US" dirty="0" err="1" smtClean="0"/>
              <a:t>ParaMEDIC</a:t>
            </a:r>
            <a:r>
              <a:rPr lang="en-US" dirty="0" smtClean="0"/>
              <a:t> on a Worldwide Supercomputer</a:t>
            </a:r>
          </a:p>
          <a:p>
            <a:pPr>
              <a:lnSpc>
                <a:spcPct val="180000"/>
              </a:lnSpc>
            </a:pPr>
            <a:r>
              <a:rPr lang="en-US" dirty="0" smtClean="0"/>
              <a:t>Experimental Results</a:t>
            </a:r>
          </a:p>
          <a:p>
            <a:pPr>
              <a:lnSpc>
                <a:spcPct val="180000"/>
              </a:lnSpc>
            </a:pPr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 '08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err="1" smtClean="0"/>
              <a:t>ParaMEDIC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4953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 err="1" smtClean="0"/>
              <a:t>ParaMEDIC</a:t>
            </a:r>
            <a:r>
              <a:rPr lang="en-US" dirty="0" smtClean="0"/>
              <a:t>: Parallel Meta-data Environment for Distributed I/O and Computing </a:t>
            </a:r>
            <a:r>
              <a:rPr lang="en-US" sz="1800" dirty="0" smtClean="0">
                <a:solidFill>
                  <a:srgbClr val="FF0000"/>
                </a:solidFill>
              </a:rPr>
              <a:t>[2]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 smtClean="0"/>
              <a:t>Transforms output to application-specific “meta-data”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Application generates output data</a:t>
            </a:r>
          </a:p>
          <a:p>
            <a:pPr lvl="1">
              <a:lnSpc>
                <a:spcPct val="110000"/>
              </a:lnSpc>
            </a:pPr>
            <a:r>
              <a:rPr lang="en-US" dirty="0" err="1" smtClean="0"/>
              <a:t>ParaMEDIC</a:t>
            </a:r>
            <a:r>
              <a:rPr lang="en-US" dirty="0" smtClean="0"/>
              <a:t> takes over: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Transforms output to </a:t>
            </a:r>
            <a:r>
              <a:rPr lang="en-US" dirty="0" smtClean="0"/>
              <a:t>(orders-of-magnitude smaller) </a:t>
            </a:r>
            <a:r>
              <a:rPr lang="en-US" dirty="0" smtClean="0"/>
              <a:t>application-specific </a:t>
            </a:r>
            <a:r>
              <a:rPr lang="en-US" dirty="0" smtClean="0"/>
              <a:t>meta-data </a:t>
            </a:r>
            <a:r>
              <a:rPr lang="en-US" dirty="0" smtClean="0"/>
              <a:t>at the compute </a:t>
            </a:r>
            <a:r>
              <a:rPr lang="en-US" dirty="0" smtClean="0"/>
              <a:t>site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Transports meta-data over the </a:t>
            </a:r>
            <a:r>
              <a:rPr lang="en-US" dirty="0" smtClean="0"/>
              <a:t>WAN to the storage site</a:t>
            </a:r>
            <a:endParaRPr lang="en-US" dirty="0" smtClean="0"/>
          </a:p>
          <a:p>
            <a:pPr lvl="2">
              <a:lnSpc>
                <a:spcPct val="110000"/>
              </a:lnSpc>
            </a:pPr>
            <a:r>
              <a:rPr lang="en-US" dirty="0" smtClean="0"/>
              <a:t>Transforms meta-data back to the original data at the storage site (host site for the global file-system)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Similar to compression, yet different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Deals with data as abstract objects, not as a byte-stream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 '08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7150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70C0"/>
                </a:solidFill>
              </a:rPr>
              <a:t>[2] </a:t>
            </a:r>
            <a:r>
              <a:rPr lang="en-US" sz="1400" b="1" i="1" smtClean="0">
                <a:solidFill>
                  <a:srgbClr val="0070C0"/>
                </a:solidFill>
              </a:rPr>
              <a:t>“Semantics-based Distributed </a:t>
            </a:r>
            <a:r>
              <a:rPr lang="en-US" sz="1400" b="1" i="1" dirty="0" smtClean="0">
                <a:solidFill>
                  <a:srgbClr val="0070C0"/>
                </a:solidFill>
              </a:rPr>
              <a:t>I/O with the </a:t>
            </a:r>
            <a:r>
              <a:rPr lang="en-US" sz="1400" b="1" i="1" dirty="0" err="1" smtClean="0">
                <a:solidFill>
                  <a:srgbClr val="0070C0"/>
                </a:solidFill>
              </a:rPr>
              <a:t>ParaMEDIC</a:t>
            </a:r>
            <a:r>
              <a:rPr lang="en-US" sz="1400" b="1" i="1" dirty="0" smtClean="0">
                <a:solidFill>
                  <a:srgbClr val="0070C0"/>
                </a:solidFill>
              </a:rPr>
              <a:t> Framework”, P. </a:t>
            </a:r>
            <a:r>
              <a:rPr lang="en-US" sz="1400" b="1" i="1" dirty="0" err="1" smtClean="0">
                <a:solidFill>
                  <a:srgbClr val="0070C0"/>
                </a:solidFill>
              </a:rPr>
              <a:t>Balaji</a:t>
            </a:r>
            <a:r>
              <a:rPr lang="en-US" sz="1400" b="1" i="1" dirty="0" smtClean="0">
                <a:solidFill>
                  <a:srgbClr val="0070C0"/>
                </a:solidFill>
              </a:rPr>
              <a:t>, W. </a:t>
            </a:r>
            <a:r>
              <a:rPr lang="en-US" sz="1400" b="1" i="1" dirty="0" err="1" smtClean="0">
                <a:solidFill>
                  <a:srgbClr val="0070C0"/>
                </a:solidFill>
              </a:rPr>
              <a:t>Feng</a:t>
            </a:r>
            <a:r>
              <a:rPr lang="en-US" sz="1400" b="1" i="1" dirty="0" smtClean="0">
                <a:solidFill>
                  <a:srgbClr val="0070C0"/>
                </a:solidFill>
              </a:rPr>
              <a:t> and H. Lin. IEEE International Conference on High Performance Distributed Computing (HPDC), 2008</a:t>
            </a:r>
            <a:endParaRPr lang="en-US" sz="1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ParaMEDIC</a:t>
            </a:r>
            <a:r>
              <a:rPr lang="en-US" dirty="0" smtClean="0"/>
              <a:t> Framework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 '08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066800" y="1143000"/>
            <a:ext cx="7391400" cy="1295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Applications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295400" y="1676400"/>
            <a:ext cx="1295400" cy="6096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mpiBLAST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200400" y="1676400"/>
            <a:ext cx="1600200" cy="609600"/>
          </a:xfrm>
          <a:prstGeom prst="roundRect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Communication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Profiling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334000" y="1676400"/>
            <a:ext cx="1447800" cy="60960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Remote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Visualization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7239000" y="1981200"/>
            <a:ext cx="762000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04800" y="2667000"/>
            <a:ext cx="83820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ounded Rectangle 13"/>
          <p:cNvSpPr/>
          <p:nvPr/>
        </p:nvSpPr>
        <p:spPr bwMode="auto">
          <a:xfrm>
            <a:off x="457200" y="2895600"/>
            <a:ext cx="2819400" cy="16764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ParaMEDIC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Data Tools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609600" y="3429000"/>
            <a:ext cx="1219200" cy="9906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Data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Encryption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1905000" y="3429000"/>
            <a:ext cx="1219200" cy="9906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Data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Integrity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990600" y="4724400"/>
            <a:ext cx="3124200" cy="1295400"/>
          </a:xfrm>
          <a:prstGeom prst="roundRect">
            <a:avLst/>
          </a:prstGeom>
          <a:solidFill>
            <a:srgbClr val="AE0013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Communication Services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1066800" y="5257800"/>
            <a:ext cx="1447800" cy="609600"/>
          </a:xfrm>
          <a:prstGeom prst="roundRect">
            <a:avLst/>
          </a:prstGeom>
          <a:solidFill>
            <a:srgbClr val="660066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Direct</a:t>
            </a:r>
            <a:endParaRPr lang="en-US" sz="1400" b="1" baseline="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Network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590800" y="5257800"/>
            <a:ext cx="1447800" cy="609600"/>
          </a:xfrm>
          <a:prstGeom prst="roundRect">
            <a:avLst/>
          </a:prstGeom>
          <a:solidFill>
            <a:srgbClr val="660066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Global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err="1" smtClean="0"/>
              <a:t>Filesystem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191000" y="3276600"/>
            <a:ext cx="4648200" cy="1295400"/>
          </a:xfrm>
          <a:prstGeom prst="roundRect">
            <a:avLst/>
          </a:prstGeom>
          <a:solidFill>
            <a:srgbClr val="FF0000">
              <a:alpha val="5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Application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Plugins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4267200" y="3810000"/>
            <a:ext cx="1295400" cy="6096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mpiBLAST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err="1" smtClean="0"/>
              <a:t>Plugin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5638800" y="3810000"/>
            <a:ext cx="1600200" cy="609600"/>
          </a:xfrm>
          <a:prstGeom prst="roundRect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Communication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Profiling </a:t>
            </a:r>
            <a:r>
              <a:rPr lang="en-US" sz="1400" b="1" dirty="0" err="1" smtClean="0"/>
              <a:t>Plugin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7315200" y="3810000"/>
            <a:ext cx="1447800" cy="609600"/>
          </a:xfrm>
          <a:prstGeom prst="roundRect">
            <a:avLst/>
          </a:prstGeom>
          <a:solidFill>
            <a:srgbClr val="660066">
              <a:alpha val="7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Basic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Compression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rot="5400000">
            <a:off x="1524000" y="2667000"/>
            <a:ext cx="4572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16200000" flipH="1">
            <a:off x="2438399" y="3581399"/>
            <a:ext cx="2286000" cy="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5400000">
            <a:off x="5067300" y="2857501"/>
            <a:ext cx="838201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6400800" y="26670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ParaMEDIC</a:t>
            </a:r>
            <a:r>
              <a:rPr lang="en-US" sz="1400" b="1" dirty="0" smtClean="0"/>
              <a:t> API (PMAPI)</a:t>
            </a:r>
            <a:endParaRPr lang="en-US" sz="1400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6096000" y="4800600"/>
            <a:ext cx="2819400" cy="1219200"/>
            <a:chOff x="6096000" y="3352800"/>
            <a:chExt cx="2819400" cy="1219200"/>
          </a:xfrm>
        </p:grpSpPr>
        <p:sp>
          <p:nvSpPr>
            <p:cNvPr id="35" name="Rounded Rectangle 34"/>
            <p:cNvSpPr/>
            <p:nvPr/>
          </p:nvSpPr>
          <p:spPr bwMode="auto">
            <a:xfrm>
              <a:off x="6096000" y="3352800"/>
              <a:ext cx="2819400" cy="1219200"/>
            </a:xfrm>
            <a:prstGeom prst="roundRect">
              <a:avLst/>
            </a:prstGeom>
            <a:solidFill>
              <a:srgbClr val="C0C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Other Utilities</a:t>
              </a:r>
            </a:p>
          </p:txBody>
        </p:sp>
        <p:sp>
          <p:nvSpPr>
            <p:cNvPr id="36" name="Rounded Rectangle 35"/>
            <p:cNvSpPr/>
            <p:nvPr/>
          </p:nvSpPr>
          <p:spPr bwMode="auto">
            <a:xfrm>
              <a:off x="6248400" y="3886200"/>
              <a:ext cx="1219200" cy="6096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Column Parsing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7543800" y="3886200"/>
              <a:ext cx="1219200" cy="6096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Data Sorting</a:t>
              </a:r>
            </a:p>
          </p:txBody>
        </p:sp>
      </p:grpSp>
      <p:cxnSp>
        <p:nvCxnSpPr>
          <p:cNvPr id="41" name="Straight Connector 40"/>
          <p:cNvCxnSpPr/>
          <p:nvPr/>
        </p:nvCxnSpPr>
        <p:spPr bwMode="auto">
          <a:xfrm rot="5400000">
            <a:off x="7277893" y="4685506"/>
            <a:ext cx="228604" cy="15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Tradeoffs in the </a:t>
            </a:r>
            <a:r>
              <a:rPr lang="en-US" dirty="0" err="1" smtClean="0"/>
              <a:t>ParaMEDIC</a:t>
            </a:r>
            <a:r>
              <a:rPr lang="en-US" dirty="0" smtClean="0"/>
              <a:t>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135563"/>
          </a:xfrm>
        </p:spPr>
        <p:txBody>
          <a:bodyPr/>
          <a:lstStyle/>
          <a:p>
            <a:r>
              <a:rPr lang="en-US" dirty="0" smtClean="0"/>
              <a:t>Trading Computation and I/O</a:t>
            </a:r>
          </a:p>
          <a:p>
            <a:pPr lvl="1"/>
            <a:r>
              <a:rPr lang="en-US" dirty="0" smtClean="0"/>
              <a:t>More computation: Converting output to meta-data and back requires extra work</a:t>
            </a:r>
          </a:p>
          <a:p>
            <a:pPr lvl="1"/>
            <a:r>
              <a:rPr lang="en-US" dirty="0" smtClean="0"/>
              <a:t>Lesser I/O: Only meta-data is transferred over the WAN, so lesser bandwidth usage on the WAN</a:t>
            </a:r>
          </a:p>
          <a:p>
            <a:pPr lvl="1"/>
            <a:r>
              <a:rPr lang="en-US" dirty="0" smtClean="0"/>
              <a:t>But, well, computation is free; I/O is not !</a:t>
            </a:r>
          </a:p>
          <a:p>
            <a:r>
              <a:rPr lang="en-US" dirty="0" smtClean="0"/>
              <a:t>Trading Portability and Performance</a:t>
            </a:r>
          </a:p>
          <a:p>
            <a:pPr lvl="1"/>
            <a:r>
              <a:rPr lang="en-US" dirty="0" smtClean="0"/>
              <a:t>Utility functions help develop application </a:t>
            </a:r>
            <a:r>
              <a:rPr lang="en-US" dirty="0" err="1" smtClean="0"/>
              <a:t>plugins</a:t>
            </a:r>
            <a:r>
              <a:rPr lang="en-US" dirty="0" smtClean="0"/>
              <a:t>, but will always need non-zero effort</a:t>
            </a:r>
          </a:p>
          <a:p>
            <a:pPr lvl="1"/>
            <a:r>
              <a:rPr lang="en-US" dirty="0" smtClean="0"/>
              <a:t>Data is dealt has high-level objects: Better chance of improved performance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 '08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152"/>
          <p:cNvSpPr/>
          <p:nvPr/>
        </p:nvSpPr>
        <p:spPr bwMode="auto">
          <a:xfrm>
            <a:off x="6553200" y="42672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6553200" y="42672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6553200" y="43434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6553200" y="44196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6553200" y="42672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7" name="Rectangle 166"/>
          <p:cNvSpPr/>
          <p:nvPr/>
        </p:nvSpPr>
        <p:spPr bwMode="auto">
          <a:xfrm>
            <a:off x="6553200" y="43434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6553200" y="44196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6553200" y="28194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6553200" y="28194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6553200" y="28956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6553200" y="29718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6553200" y="28194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6553200" y="28956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6553200" y="29718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2209800" y="24384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2209800" y="38862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2209800" y="19812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2209800" y="29718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2209800" y="35052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209800" y="19812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209800" y="32004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2209800" y="41148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209800" y="22098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2209800" y="28194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2209800" y="35814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Sequence Search with </a:t>
            </a:r>
            <a:r>
              <a:rPr lang="en-US" dirty="0" err="1" smtClean="0"/>
              <a:t>mpiBLAST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04800"/>
          </a:xfrm>
        </p:spPr>
        <p:txBody>
          <a:bodyPr/>
          <a:lstStyle/>
          <a:p>
            <a:r>
              <a:rPr lang="en-US" smtClean="0"/>
              <a:t>ISC '08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2209800" y="19812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209800" y="20574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209800" y="21336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209800" y="22098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209800" y="22860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209800" y="23622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209800" y="24384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209800" y="25146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209800" y="25908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209800" y="26670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209800" y="27432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209800" y="28194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209800" y="28956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209800" y="29718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209800" y="30480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209800" y="31242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209800" y="32004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209800" y="32766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209800" y="33528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209800" y="34290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209800" y="35052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209800" y="35814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209800" y="36576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209800" y="37338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209800" y="38100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2209800" y="38862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2209800" y="39624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2209800" y="40386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209800" y="41148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2209800" y="41910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209800" y="42672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209800" y="43434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762000" y="2971800"/>
            <a:ext cx="457200" cy="762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1000" y="33528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Query</a:t>
            </a:r>
          </a:p>
          <a:p>
            <a:pPr algn="ctr"/>
            <a:r>
              <a:rPr lang="en-US" sz="1400" b="1" dirty="0" smtClean="0"/>
              <a:t>Sequences</a:t>
            </a:r>
            <a:endParaRPr lang="en-US" sz="1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1905000" y="44297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Database</a:t>
            </a:r>
          </a:p>
          <a:p>
            <a:pPr algn="ctr"/>
            <a:r>
              <a:rPr lang="en-US" sz="1400" b="1" dirty="0" smtClean="0"/>
              <a:t>Sequences</a:t>
            </a:r>
            <a:endParaRPr lang="en-US" sz="1400" b="1" dirty="0"/>
          </a:p>
        </p:txBody>
      </p:sp>
      <p:sp>
        <p:nvSpPr>
          <p:cNvPr id="78" name="Rectangle 77"/>
          <p:cNvSpPr/>
          <p:nvPr/>
        </p:nvSpPr>
        <p:spPr bwMode="auto">
          <a:xfrm>
            <a:off x="762000" y="3048000"/>
            <a:ext cx="457200" cy="762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762000" y="3124200"/>
            <a:ext cx="457200" cy="762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762000" y="3200400"/>
            <a:ext cx="457200" cy="762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3810000" y="2624328"/>
            <a:ext cx="457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3810000" y="2697480"/>
            <a:ext cx="457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3810000" y="2770632"/>
            <a:ext cx="457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3810000" y="2843784"/>
            <a:ext cx="457200" cy="76200"/>
          </a:xfrm>
          <a:prstGeom prst="rect">
            <a:avLst/>
          </a:prstGeom>
          <a:solidFill>
            <a:srgbClr val="E3E3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3810000" y="2916936"/>
            <a:ext cx="457200" cy="76200"/>
          </a:xfrm>
          <a:prstGeom prst="rect">
            <a:avLst/>
          </a:prstGeom>
          <a:solidFill>
            <a:srgbClr val="E3E3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505200" y="2283023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Output</a:t>
            </a:r>
            <a:endParaRPr lang="en-US" sz="1400" b="1" dirty="0"/>
          </a:p>
        </p:txBody>
      </p:sp>
      <p:cxnSp>
        <p:nvCxnSpPr>
          <p:cNvPr id="95" name="Straight Connector 94"/>
          <p:cNvCxnSpPr/>
          <p:nvPr/>
        </p:nvCxnSpPr>
        <p:spPr bwMode="auto">
          <a:xfrm rot="5400000" flipH="1" flipV="1">
            <a:off x="1752600" y="3276600"/>
            <a:ext cx="5181600" cy="609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914400" y="564898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Sequential Search of Queries</a:t>
            </a:r>
            <a:endParaRPr lang="en-US" sz="16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5410200" y="563880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Parallel Search of Queries</a:t>
            </a:r>
            <a:endParaRPr lang="en-US" sz="1600" b="1" dirty="0"/>
          </a:p>
        </p:txBody>
      </p:sp>
      <p:sp>
        <p:nvSpPr>
          <p:cNvPr id="62" name="Rectangle 61"/>
          <p:cNvSpPr/>
          <p:nvPr/>
        </p:nvSpPr>
        <p:spPr bwMode="auto">
          <a:xfrm>
            <a:off x="6553200" y="16764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6553200" y="12192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6553200" y="33528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6553200" y="12192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6553200" y="30480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6553200" y="45720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6553200" y="26670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6553200" y="40386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6553200" y="12192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6553200" y="12954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6553200" y="13716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6553200" y="16764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6553200" y="17526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6553200" y="18288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553200" y="19050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6553200" y="25908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6553200" y="26670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6553200" y="27432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553200" y="30480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6553200" y="31242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6553200" y="32004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6553200" y="32766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6553200" y="33528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6553200" y="40386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553200" y="41148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553200" y="41910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6553200" y="44958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6553200" y="45720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6553200" y="46482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6553200" y="47244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6553200" y="48006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724400" y="3429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Query</a:t>
            </a:r>
          </a:p>
          <a:p>
            <a:pPr algn="ctr"/>
            <a:r>
              <a:rPr lang="en-US" sz="1400" b="1" dirty="0" smtClean="0"/>
              <a:t>Sequences</a:t>
            </a:r>
            <a:endParaRPr lang="en-US" sz="1400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6248400" y="48869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Database</a:t>
            </a:r>
          </a:p>
          <a:p>
            <a:pPr algn="ctr"/>
            <a:r>
              <a:rPr lang="en-US" sz="1400" b="1" dirty="0" smtClean="0"/>
              <a:t>Sequences</a:t>
            </a:r>
            <a:endParaRPr lang="en-US" sz="1400" b="1" dirty="0"/>
          </a:p>
        </p:txBody>
      </p:sp>
      <p:sp>
        <p:nvSpPr>
          <p:cNvPr id="131" name="Rectangle 130"/>
          <p:cNvSpPr/>
          <p:nvPr/>
        </p:nvSpPr>
        <p:spPr bwMode="auto">
          <a:xfrm>
            <a:off x="5105400" y="3124200"/>
            <a:ext cx="457200" cy="762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5105400" y="3200400"/>
            <a:ext cx="457200" cy="762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5105400" y="3276600"/>
            <a:ext cx="457200" cy="762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8305800" y="2749296"/>
            <a:ext cx="457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8305800" y="2822448"/>
            <a:ext cx="457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8305800" y="2895600"/>
            <a:ext cx="457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8001000" y="2407991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Output</a:t>
            </a:r>
            <a:endParaRPr lang="en-US" sz="1400" b="1" dirty="0"/>
          </a:p>
        </p:txBody>
      </p:sp>
      <p:sp>
        <p:nvSpPr>
          <p:cNvPr id="142" name="Rectangle 141"/>
          <p:cNvSpPr/>
          <p:nvPr/>
        </p:nvSpPr>
        <p:spPr bwMode="auto">
          <a:xfrm>
            <a:off x="5105400" y="3048000"/>
            <a:ext cx="457200" cy="762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7162800" y="1447800"/>
            <a:ext cx="457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7162800" y="1520952"/>
            <a:ext cx="457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7162800" y="1594104"/>
            <a:ext cx="457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7162800" y="2819400"/>
            <a:ext cx="457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7162800" y="2892552"/>
            <a:ext cx="457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7162800" y="2965704"/>
            <a:ext cx="457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7162800" y="4267200"/>
            <a:ext cx="457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7162800" y="4340352"/>
            <a:ext cx="457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7162800" y="4413504"/>
            <a:ext cx="457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5105400" y="3048000"/>
            <a:ext cx="457200" cy="762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5105400" y="3048000"/>
            <a:ext cx="457200" cy="762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5105400" y="3048000"/>
            <a:ext cx="457200" cy="762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6553200" y="14478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6553200" y="14478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6553200" y="15240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6553200" y="16002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6553200" y="14478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6553200" y="15240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6553200" y="16002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92505E-6 C -0.00364 -0.09784 0.10677 -0.30858 0.13264 -0.25306 C 0.15851 -0.19754 0.17726 0.2917 0.15504 0.3338 C 0.13281 0.37567 0.00365 0.09786 2.5E-6 7.92505E-6 Z " pathEditMode="relative" ptsTypes="aa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034E-7 L 0.175 0.0943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31645E-6 L 0.175 -0.038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8064E-6 L 0.175 -0.1054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92505E-6 C -0.00364 -0.09784 0.10677 -0.30858 0.13264 -0.25306 C 0.15851 -0.19754 0.17726 0.2917 0.15504 0.3338 C 0.13281 0.37567 0.00365 0.09786 2.5E-6 7.92505E-6 Z " pathEditMode="relative" ptsTypes="aaaa">
                                      <p:cBhvr>
                                        <p:cTn id="2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13532E-7 L 0.175 0.0610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7856E-6 L 0.175 -0.138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92505E-6 C -0.00364 -0.09784 0.10677 -0.30858 0.13264 -0.25306 C 0.15851 -0.19754 0.17726 0.2917 0.15504 0.3338 C 0.13281 0.37567 0.00365 0.09786 2.5E-6 7.92505E-6 Z " pathEditMode="relative" ptsTypes="aaaa">
                                      <p:cBhvr>
                                        <p:cTn id="3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92505E-6 C -0.00364 -0.09784 0.10677 -0.30858 0.13264 -0.25306 C 0.15851 -0.19754 0.17726 0.2917 0.15504 0.3338 C 0.13281 0.37567 0.00365 0.09786 2.5E-6 7.92505E-6 Z " pathEditMode="relative" ptsTypes="aaaa">
                                      <p:cBhvr>
                                        <p:cTn id="4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52926E-6 C -0.00243 -0.03285 0.10729 -0.3021 0.1316 -0.32338 C 0.1559 -0.34467 0.16858 -0.18089 0.14618 -0.12746 C 0.12379 -0.07425 0.00243 0.03262 1.94444E-6 -4.52926E-6 Z " pathEditMode="relative" ptsTypes="aaaa">
                                      <p:cBhvr>
                                        <p:cTn id="44" dur="5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8758E-6 C -0.00191 -0.03216 0.10868 -0.11451 0.13264 -0.09878 C 0.1566 -0.08305 0.16597 0.07772 0.14375 0.09437 C 0.12153 0.11103 0.00191 0.03215 3.61111E-6 1.88758E-6 Z " pathEditMode="relative" ptsTypes="aaaa">
                                      <p:cBhvr>
                                        <p:cTn id="46" dur="5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393 C -3.33333E-6 -0.03771 0.11233 0.05436 0.13577 0.1145 C 0.1592 0.17464 0.16389 0.38307 0.14132 0.36456 C 0.11875 0.34605 0.00174 0.04557 0.00087 0.00393 Z " pathEditMode="relative" rAng="0" ptsTypes="aaaa">
                                      <p:cBhvr>
                                        <p:cTn id="48" dur="5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1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6 0 " pathEditMode="relative" ptsTypes="AA">
                                      <p:cBhvr>
                                        <p:cTn id="5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6 0 " pathEditMode="relative" ptsTypes="AA">
                                      <p:cBhvr>
                                        <p:cTn id="53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6 0 " pathEditMode="relative" ptsTypes="AA">
                                      <p:cBhvr>
                                        <p:cTn id="5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6 0 " pathEditMode="relative" ptsTypes="AA">
                                      <p:cBhvr>
                                        <p:cTn id="5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6 0 " pathEditMode="relative" ptsTypes="AA">
                                      <p:cBhvr>
                                        <p:cTn id="59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6 0 " pathEditMode="relative" ptsTypes="AA">
                                      <p:cBhvr>
                                        <p:cTn id="61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6 0 " pathEditMode="relative" ptsTypes="AA">
                                      <p:cBhvr>
                                        <p:cTn id="63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6 0 " pathEditMode="relative" ptsTypes="AA">
                                      <p:cBhvr>
                                        <p:cTn id="65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6 0 " pathEditMode="relative" ptsTypes="AA">
                                      <p:cBhvr>
                                        <p:cTn id="67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6 0 " pathEditMode="relative" ptsTypes="AA">
                                      <p:cBhvr>
                                        <p:cTn id="69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6 0 " pathEditMode="relative" ptsTypes="AA">
                                      <p:cBhvr>
                                        <p:cTn id="71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666 0 " pathEditMode="relative" ptsTypes="AA">
                                      <p:cBhvr>
                                        <p:cTn id="73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.18876 " pathEditMode="relative" ptsTypes="AA">
                                      <p:cBhvr>
                                        <p:cTn id="96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.18876 " pathEditMode="relative" ptsTypes="AA">
                                      <p:cBhvr>
                                        <p:cTn id="98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.18876 " pathEditMode="relative" ptsTypes="AA">
                                      <p:cBhvr>
                                        <p:cTn id="100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111 " pathEditMode="relative" ptsTypes="AA">
                                      <p:cBhvr>
                                        <p:cTn id="102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111 " pathEditMode="relative" ptsTypes="AA">
                                      <p:cBhvr>
                                        <p:cTn id="104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111 " pathEditMode="relative" ptsTypes="AA">
                                      <p:cBhvr>
                                        <p:cTn id="10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22206 " pathEditMode="relative" ptsTypes="AA">
                                      <p:cBhvr>
                                        <p:cTn id="10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22206 " pathEditMode="relative" ptsTypes="AA">
                                      <p:cBhvr>
                                        <p:cTn id="110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22206 " pathEditMode="relative" ptsTypes="AA">
                                      <p:cBhvr>
                                        <p:cTn id="112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54" grpId="0" animBg="1"/>
      <p:bldP spid="155" grpId="0" animBg="1"/>
      <p:bldP spid="156" grpId="0" animBg="1"/>
      <p:bldP spid="146" grpId="0" animBg="1"/>
      <p:bldP spid="147" grpId="0" animBg="1"/>
      <p:bldP spid="148" grpId="0" animBg="1"/>
      <p:bldP spid="149" grpId="0" animBg="1"/>
      <p:bldP spid="22" grpId="0" animBg="1"/>
      <p:bldP spid="28" grpId="0" animBg="1"/>
      <p:bldP spid="35" grpId="0" animBg="1"/>
      <p:bldP spid="42" grpId="0" animBg="1"/>
      <p:bldP spid="47" grpId="0" animBg="1"/>
      <p:bldP spid="54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134" grpId="0" animBg="1"/>
      <p:bldP spid="135" grpId="0" animBg="1"/>
      <p:bldP spid="136" grpId="0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41" grpId="0" animBg="1"/>
      <p:bldP spid="140" grpId="0" animBg="1"/>
      <p:bldP spid="128" grpId="0" animBg="1"/>
      <p:bldP spid="73" grpId="0" animBg="1"/>
      <p:bldP spid="99" grpId="0" animBg="1"/>
      <p:bldP spid="100" grpId="0" animBg="1"/>
      <p:bldP spid="10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152"/>
          <p:cNvSpPr/>
          <p:nvPr/>
        </p:nvSpPr>
        <p:spPr bwMode="auto">
          <a:xfrm>
            <a:off x="1905000" y="44196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1905000" y="44196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1905000" y="44958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1905000" y="45720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1905000" y="44196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7" name="Rectangle 166"/>
          <p:cNvSpPr/>
          <p:nvPr/>
        </p:nvSpPr>
        <p:spPr bwMode="auto">
          <a:xfrm>
            <a:off x="1905000" y="44958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1905000" y="45720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1905000" y="29718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1905000" y="29718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1905000" y="30480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1905000" y="31242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1905000" y="29718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1905000" y="30480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1905000" y="31242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err="1" smtClean="0"/>
              <a:t>mpiBLAST</a:t>
            </a:r>
            <a:r>
              <a:rPr lang="en-US" dirty="0" smtClean="0"/>
              <a:t> Meta-Data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04800"/>
          </a:xfrm>
        </p:spPr>
        <p:txBody>
          <a:bodyPr/>
          <a:lstStyle/>
          <a:p>
            <a:r>
              <a:rPr lang="en-US" smtClean="0"/>
              <a:t>ISC '08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 bwMode="auto">
          <a:xfrm>
            <a:off x="1905000" y="18288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905000" y="13716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905000" y="35052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905000" y="13716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905000" y="32004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1905000" y="47244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905000" y="28194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1905000" y="41910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1905000" y="13716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1905000" y="14478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1905000" y="15240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1905000" y="18288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1905000" y="19050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1905000" y="19812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1905000" y="20574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1905000" y="27432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1905000" y="28194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1905000" y="28956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1905000" y="32004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1905000" y="32766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1905000" y="33528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1905000" y="34290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1905000" y="35052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1905000" y="41910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1905000" y="42672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1905000" y="43434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1905000" y="46482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1905000" y="47244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1905000" y="48006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1905000" y="48768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1905000" y="49530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76200" y="3581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Query</a:t>
            </a:r>
          </a:p>
          <a:p>
            <a:pPr algn="ctr"/>
            <a:r>
              <a:rPr lang="en-US" sz="1400" b="1" dirty="0" smtClean="0"/>
              <a:t>Sequences</a:t>
            </a:r>
            <a:endParaRPr lang="en-US" sz="1400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1600200" y="50393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Database</a:t>
            </a:r>
          </a:p>
          <a:p>
            <a:pPr algn="ctr"/>
            <a:r>
              <a:rPr lang="en-US" sz="1400" b="1" dirty="0" smtClean="0"/>
              <a:t>Sequences</a:t>
            </a:r>
            <a:endParaRPr lang="en-US" sz="1400" b="1" dirty="0"/>
          </a:p>
        </p:txBody>
      </p:sp>
      <p:sp>
        <p:nvSpPr>
          <p:cNvPr id="131" name="Rectangle 130"/>
          <p:cNvSpPr/>
          <p:nvPr/>
        </p:nvSpPr>
        <p:spPr bwMode="auto">
          <a:xfrm>
            <a:off x="457200" y="3276600"/>
            <a:ext cx="457200" cy="762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457200" y="3352800"/>
            <a:ext cx="457200" cy="762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457200" y="3429000"/>
            <a:ext cx="457200" cy="762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3657600" y="2901696"/>
            <a:ext cx="457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3657600" y="2974848"/>
            <a:ext cx="457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3657600" y="3048000"/>
            <a:ext cx="457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352800" y="2560391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Output</a:t>
            </a:r>
            <a:endParaRPr lang="en-US" sz="1400" b="1" dirty="0"/>
          </a:p>
        </p:txBody>
      </p:sp>
      <p:sp>
        <p:nvSpPr>
          <p:cNvPr id="142" name="Rectangle 141"/>
          <p:cNvSpPr/>
          <p:nvPr/>
        </p:nvSpPr>
        <p:spPr bwMode="auto">
          <a:xfrm>
            <a:off x="457200" y="3200400"/>
            <a:ext cx="457200" cy="762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2667000" y="1600200"/>
            <a:ext cx="457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2667000" y="1673352"/>
            <a:ext cx="457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2667000" y="1746504"/>
            <a:ext cx="457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2667000" y="2971800"/>
            <a:ext cx="457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2667000" y="3044952"/>
            <a:ext cx="457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2667000" y="3118104"/>
            <a:ext cx="457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2667000" y="4419600"/>
            <a:ext cx="457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2667000" y="4492752"/>
            <a:ext cx="457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2667000" y="4565904"/>
            <a:ext cx="457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457200" y="3200400"/>
            <a:ext cx="457200" cy="762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457200" y="3200400"/>
            <a:ext cx="457200" cy="762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457200" y="3200400"/>
            <a:ext cx="457200" cy="762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905000" y="16002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1905000" y="16002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1905000" y="16764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1905000" y="17526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1905000" y="16002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1905000" y="16764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1905000" y="1752600"/>
            <a:ext cx="457200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81" name="Straight Arrow Connector 80"/>
          <p:cNvCxnSpPr>
            <a:stCxn id="128" idx="0"/>
            <a:endCxn id="161" idx="1"/>
          </p:cNvCxnSpPr>
          <p:nvPr/>
        </p:nvCxnSpPr>
        <p:spPr bwMode="auto">
          <a:xfrm rot="5400000" flipH="1" flipV="1">
            <a:off x="552450" y="1847850"/>
            <a:ext cx="1485900" cy="1219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>
            <a:stCxn id="128" idx="0"/>
            <a:endCxn id="165" idx="1"/>
          </p:cNvCxnSpPr>
          <p:nvPr/>
        </p:nvCxnSpPr>
        <p:spPr bwMode="auto">
          <a:xfrm rot="5400000" flipH="1" flipV="1">
            <a:off x="1276350" y="2571750"/>
            <a:ext cx="38100" cy="1219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stCxn id="128" idx="0"/>
            <a:endCxn id="123" idx="1"/>
          </p:cNvCxnSpPr>
          <p:nvPr/>
        </p:nvCxnSpPr>
        <p:spPr bwMode="auto">
          <a:xfrm rot="16200000" flipH="1">
            <a:off x="552450" y="3333750"/>
            <a:ext cx="1485900" cy="1219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161" idx="3"/>
            <a:endCxn id="144" idx="1"/>
          </p:cNvCxnSpPr>
          <p:nvPr/>
        </p:nvCxnSpPr>
        <p:spPr bwMode="auto">
          <a:xfrm flipV="1">
            <a:off x="2362200" y="1711452"/>
            <a:ext cx="304800" cy="30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>
            <a:stCxn id="164" idx="3"/>
            <a:endCxn id="151" idx="1"/>
          </p:cNvCxnSpPr>
          <p:nvPr/>
        </p:nvCxnSpPr>
        <p:spPr bwMode="auto">
          <a:xfrm flipV="1">
            <a:off x="2362200" y="3083052"/>
            <a:ext cx="304800" cy="30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>
            <a:stCxn id="167" idx="3"/>
            <a:endCxn id="158" idx="1"/>
          </p:cNvCxnSpPr>
          <p:nvPr/>
        </p:nvCxnSpPr>
        <p:spPr bwMode="auto">
          <a:xfrm flipV="1">
            <a:off x="2362200" y="4530852"/>
            <a:ext cx="304800" cy="30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2" name="Straight Arrow Connector 121"/>
          <p:cNvCxnSpPr>
            <a:stCxn id="158" idx="3"/>
            <a:endCxn id="135" idx="1"/>
          </p:cNvCxnSpPr>
          <p:nvPr/>
        </p:nvCxnSpPr>
        <p:spPr bwMode="auto">
          <a:xfrm flipV="1">
            <a:off x="3124200" y="3012948"/>
            <a:ext cx="533400" cy="15179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9" name="Straight Arrow Connector 168"/>
          <p:cNvCxnSpPr>
            <a:stCxn id="151" idx="3"/>
            <a:endCxn id="135" idx="1"/>
          </p:cNvCxnSpPr>
          <p:nvPr/>
        </p:nvCxnSpPr>
        <p:spPr bwMode="auto">
          <a:xfrm flipV="1">
            <a:off x="3124200" y="3012948"/>
            <a:ext cx="533400" cy="701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2" name="Straight Arrow Connector 171"/>
          <p:cNvCxnSpPr>
            <a:stCxn id="144" idx="3"/>
            <a:endCxn id="135" idx="1"/>
          </p:cNvCxnSpPr>
          <p:nvPr/>
        </p:nvCxnSpPr>
        <p:spPr bwMode="auto">
          <a:xfrm>
            <a:off x="3124200" y="1711452"/>
            <a:ext cx="533400" cy="13014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5" name="Oval 174"/>
          <p:cNvSpPr/>
          <p:nvPr/>
        </p:nvSpPr>
        <p:spPr bwMode="auto">
          <a:xfrm>
            <a:off x="3352800" y="2514600"/>
            <a:ext cx="990600" cy="7620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6" name="Cloud Callout 175"/>
          <p:cNvSpPr/>
          <p:nvPr/>
        </p:nvSpPr>
        <p:spPr bwMode="auto">
          <a:xfrm>
            <a:off x="3276600" y="3886200"/>
            <a:ext cx="2362200" cy="1600200"/>
          </a:xfrm>
          <a:prstGeom prst="cloudCallout">
            <a:avLst>
              <a:gd name="adj1" fmla="val -22474"/>
              <a:gd name="adj2" fmla="val -8773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Alignment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information for a bunch of sequences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7" name="Cloud Callout 176"/>
          <p:cNvSpPr/>
          <p:nvPr/>
        </p:nvSpPr>
        <p:spPr bwMode="auto">
          <a:xfrm>
            <a:off x="3886200" y="762000"/>
            <a:ext cx="3276600" cy="1600200"/>
          </a:xfrm>
          <a:prstGeom prst="cloudCallout">
            <a:avLst>
              <a:gd name="adj1" fmla="val -43196"/>
              <a:gd name="adj2" fmla="val 633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Alignment of two sequences is independent of the remaining sequences</a:t>
            </a:r>
          </a:p>
        </p:txBody>
      </p:sp>
      <p:cxnSp>
        <p:nvCxnSpPr>
          <p:cNvPr id="178" name="Straight Arrow Connector 177"/>
          <p:cNvCxnSpPr>
            <a:stCxn id="175" idx="6"/>
            <a:endCxn id="182" idx="2"/>
          </p:cNvCxnSpPr>
          <p:nvPr/>
        </p:nvCxnSpPr>
        <p:spPr bwMode="auto">
          <a:xfrm flipV="1">
            <a:off x="4343400" y="2552700"/>
            <a:ext cx="1524000" cy="3429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2" name="Oval 181"/>
          <p:cNvSpPr/>
          <p:nvPr/>
        </p:nvSpPr>
        <p:spPr bwMode="auto">
          <a:xfrm>
            <a:off x="5867400" y="2057400"/>
            <a:ext cx="2133600" cy="9906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Meta-data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en-US" sz="1400" b="1" dirty="0" smtClean="0"/>
              <a:t>(IDs of matched </a:t>
            </a:r>
            <a:r>
              <a:rPr lang="en-US" sz="1400" b="1" dirty="0" smtClean="0"/>
              <a:t>sequences)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2" name="Straight Arrow Connector 191"/>
          <p:cNvCxnSpPr>
            <a:stCxn id="182" idx="4"/>
            <a:endCxn id="202" idx="0"/>
          </p:cNvCxnSpPr>
          <p:nvPr/>
        </p:nvCxnSpPr>
        <p:spPr bwMode="auto">
          <a:xfrm rot="16200000" flipH="1">
            <a:off x="6705600" y="3276600"/>
            <a:ext cx="1524000" cy="1066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5" name="TextBox 194"/>
          <p:cNvSpPr txBox="1"/>
          <p:nvPr/>
        </p:nvSpPr>
        <p:spPr>
          <a:xfrm>
            <a:off x="7086600" y="3200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Communicate over the WAN</a:t>
            </a:r>
            <a:endParaRPr lang="en-US" sz="1400" b="1" dirty="0"/>
          </a:p>
        </p:txBody>
      </p:sp>
      <p:sp>
        <p:nvSpPr>
          <p:cNvPr id="196" name="Rectangle 195"/>
          <p:cNvSpPr/>
          <p:nvPr/>
        </p:nvSpPr>
        <p:spPr bwMode="auto">
          <a:xfrm>
            <a:off x="7772400" y="4648200"/>
            <a:ext cx="457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7" name="Rectangle 196"/>
          <p:cNvSpPr/>
          <p:nvPr/>
        </p:nvSpPr>
        <p:spPr bwMode="auto">
          <a:xfrm>
            <a:off x="7772400" y="4724400"/>
            <a:ext cx="457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9" name="Rectangle 198"/>
          <p:cNvSpPr/>
          <p:nvPr/>
        </p:nvSpPr>
        <p:spPr bwMode="auto">
          <a:xfrm>
            <a:off x="7772400" y="4572000"/>
            <a:ext cx="457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0" name="Rectangle 199"/>
          <p:cNvSpPr/>
          <p:nvPr/>
        </p:nvSpPr>
        <p:spPr bwMode="auto">
          <a:xfrm>
            <a:off x="7772400" y="4572000"/>
            <a:ext cx="457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1" name="Rectangle 200"/>
          <p:cNvSpPr/>
          <p:nvPr/>
        </p:nvSpPr>
        <p:spPr bwMode="auto">
          <a:xfrm>
            <a:off x="7772400" y="4572000"/>
            <a:ext cx="457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2" name="Rectangle 201"/>
          <p:cNvSpPr/>
          <p:nvPr/>
        </p:nvSpPr>
        <p:spPr bwMode="auto">
          <a:xfrm>
            <a:off x="7772400" y="4572000"/>
            <a:ext cx="457200" cy="76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3" name="Rectangle 202"/>
          <p:cNvSpPr/>
          <p:nvPr/>
        </p:nvSpPr>
        <p:spPr bwMode="auto">
          <a:xfrm>
            <a:off x="6096000" y="4658380"/>
            <a:ext cx="457200" cy="762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" name="Rectangle 203"/>
          <p:cNvSpPr/>
          <p:nvPr/>
        </p:nvSpPr>
        <p:spPr bwMode="auto">
          <a:xfrm>
            <a:off x="6096000" y="4734580"/>
            <a:ext cx="457200" cy="762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5" name="Rectangle 204"/>
          <p:cNvSpPr/>
          <p:nvPr/>
        </p:nvSpPr>
        <p:spPr bwMode="auto">
          <a:xfrm>
            <a:off x="6096000" y="4810780"/>
            <a:ext cx="457200" cy="762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6" name="Rectangle 205"/>
          <p:cNvSpPr/>
          <p:nvPr/>
        </p:nvSpPr>
        <p:spPr bwMode="auto">
          <a:xfrm>
            <a:off x="6096000" y="4582180"/>
            <a:ext cx="457200" cy="762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7" name="Rectangle 206"/>
          <p:cNvSpPr/>
          <p:nvPr/>
        </p:nvSpPr>
        <p:spPr bwMode="auto">
          <a:xfrm>
            <a:off x="6096000" y="4582180"/>
            <a:ext cx="457200" cy="762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8" name="Rectangle 207"/>
          <p:cNvSpPr/>
          <p:nvPr/>
        </p:nvSpPr>
        <p:spPr bwMode="auto">
          <a:xfrm>
            <a:off x="6096000" y="4582180"/>
            <a:ext cx="457200" cy="762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9" name="Rectangle 208"/>
          <p:cNvSpPr/>
          <p:nvPr/>
        </p:nvSpPr>
        <p:spPr bwMode="auto">
          <a:xfrm>
            <a:off x="6096000" y="4582180"/>
            <a:ext cx="457200" cy="762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5791200" y="48869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Query</a:t>
            </a:r>
          </a:p>
          <a:p>
            <a:pPr algn="ctr"/>
            <a:r>
              <a:rPr lang="en-US" sz="1400" b="1" dirty="0" smtClean="0"/>
              <a:t>Sequences</a:t>
            </a:r>
            <a:endParaRPr lang="en-US" sz="1400" b="1" dirty="0"/>
          </a:p>
        </p:txBody>
      </p:sp>
      <p:sp>
        <p:nvSpPr>
          <p:cNvPr id="211" name="TextBox 210"/>
          <p:cNvSpPr txBox="1"/>
          <p:nvPr/>
        </p:nvSpPr>
        <p:spPr>
          <a:xfrm>
            <a:off x="7467600" y="4810780"/>
            <a:ext cx="114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Temporary Database</a:t>
            </a:r>
          </a:p>
          <a:p>
            <a:pPr algn="ctr"/>
            <a:r>
              <a:rPr lang="en-US" sz="1400" b="1" dirty="0" smtClean="0"/>
              <a:t>Sequences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76" grpId="1" animBg="1"/>
      <p:bldP spid="177" grpId="0" animBg="1"/>
      <p:bldP spid="177" grpId="1" animBg="1"/>
      <p:bldP spid="182" grpId="0" animBg="1"/>
      <p:bldP spid="195" grpId="0"/>
      <p:bldP spid="196" grpId="0" animBg="1"/>
      <p:bldP spid="197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/>
      <p:bldP spid="2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ParaMEDIC</a:t>
            </a:r>
            <a:r>
              <a:rPr lang="en-US" dirty="0" smtClean="0"/>
              <a:t>-powered </a:t>
            </a:r>
            <a:r>
              <a:rPr lang="en-US" dirty="0" err="1" smtClean="0"/>
              <a:t>mpiBLAST</a:t>
            </a:r>
            <a:endParaRPr lang="en-US" dirty="0"/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8225" y="1219200"/>
            <a:ext cx="7065963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09" name="Text Box 5"/>
          <p:cNvSpPr txBox="1">
            <a:spLocks noChangeAspect="1" noChangeArrowheads="1"/>
          </p:cNvSpPr>
          <p:nvPr/>
        </p:nvSpPr>
        <p:spPr bwMode="auto">
          <a:xfrm>
            <a:off x="1676641" y="1956760"/>
            <a:ext cx="4121812" cy="30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  <a:spcAft>
                <a:spcPts val="500"/>
              </a:spcAft>
            </a:pPr>
            <a:r>
              <a:rPr lang="en-US" sz="1000" b="1" i="0">
                <a:solidFill>
                  <a:srgbClr val="663300"/>
                </a:solidFill>
                <a:latin typeface="Helvetica" pitchFamily="1" charset="0"/>
              </a:rPr>
              <a:t>The ParaMEDIC Framework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876300" y="2444750"/>
            <a:ext cx="1495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/>
              <a:t>Compute </a:t>
            </a:r>
            <a:r>
              <a:rPr lang="en-US" sz="1400" b="1" dirty="0"/>
              <a:t>Sites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7077075" y="2416175"/>
            <a:ext cx="17049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/>
              <a:t>Storage </a:t>
            </a:r>
            <a:r>
              <a:rPr lang="en-US" sz="1400" b="1" dirty="0"/>
              <a:t>Site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3590925" y="2511425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/>
              <a:t>WAN</a:t>
            </a:r>
            <a:endParaRPr lang="en-US" sz="1400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 '08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906963"/>
          </a:xfrm>
        </p:spPr>
        <p:txBody>
          <a:bodyPr/>
          <a:lstStyle/>
          <a:p>
            <a:pPr>
              <a:lnSpc>
                <a:spcPct val="18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Distributed I/O on the WAN</a:t>
            </a:r>
          </a:p>
          <a:p>
            <a:pPr>
              <a:lnSpc>
                <a:spcPct val="18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Genomic Sequence Search on the Grid</a:t>
            </a:r>
          </a:p>
          <a:p>
            <a:pPr>
              <a:lnSpc>
                <a:spcPct val="180000"/>
              </a:lnSpc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ParaMEDIC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: Framework to Decouple Compute and I/O</a:t>
            </a:r>
          </a:p>
          <a:p>
            <a:pPr>
              <a:lnSpc>
                <a:spcPct val="180000"/>
              </a:lnSpc>
            </a:pPr>
            <a:r>
              <a:rPr lang="en-US" b="1" dirty="0" err="1" smtClean="0">
                <a:solidFill>
                  <a:srgbClr val="FF0000"/>
                </a:solidFill>
              </a:rPr>
              <a:t>ParaMEDIC</a:t>
            </a:r>
            <a:r>
              <a:rPr lang="en-US" b="1" dirty="0" smtClean="0">
                <a:solidFill>
                  <a:srgbClr val="FF0000"/>
                </a:solidFill>
              </a:rPr>
              <a:t> on a Worldwide Supercomputer</a:t>
            </a:r>
          </a:p>
          <a:p>
            <a:pPr>
              <a:lnSpc>
                <a:spcPct val="180000"/>
              </a:lnSpc>
            </a:pPr>
            <a:r>
              <a:rPr lang="en-US" dirty="0" smtClean="0"/>
              <a:t>Experimental Results</a:t>
            </a:r>
          </a:p>
          <a:p>
            <a:pPr>
              <a:lnSpc>
                <a:spcPct val="180000"/>
              </a:lnSpc>
            </a:pPr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 '08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dirty="0" smtClean="0"/>
              <a:t>Our Worldwide Supercomputer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598" y="838200"/>
          <a:ext cx="8686802" cy="5340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181"/>
                <a:gridCol w="955891"/>
                <a:gridCol w="743469"/>
                <a:gridCol w="1168314"/>
                <a:gridCol w="955891"/>
                <a:gridCol w="1194864"/>
                <a:gridCol w="1366542"/>
                <a:gridCol w="947650"/>
              </a:tblGrid>
              <a:tr h="43641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Name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Location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Cores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Arch.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Memory (GB)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Network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Storage (TB)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Distance from Storage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364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SystemX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VT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2200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PPC 970FX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IB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NFS (30)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11,000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364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Breadboard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Argonne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Opteron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10GE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NFS (5)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10,000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364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Blue Gene/L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Argonne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2048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PPC 440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Proprietary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PVFS (14)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10,000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364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SiCortex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Argonne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5832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MIPS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Proprietary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NFS (4)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10,000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364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Jazz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Argonne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Xeon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1-2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G/PVFS (20)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10,000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364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TeraGrid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(UC)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U. Chicago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320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Itanium2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Myrinet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2000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NFS (4)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10,000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364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TeraGrid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(SDSC)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San Diego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Itanium2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Myrinet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2000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GPFS (50)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9,000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364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Oliver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LSU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512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Xeon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IB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Lustre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(12)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11,000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364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Open Science Grid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U.S.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Opteron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+ Xeon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1-2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11,000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364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TSUBAME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TiTech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Opteron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Lustre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(350)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 '08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Dynamic Availability of Compute Clients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059363"/>
          </a:xfrm>
        </p:spPr>
        <p:txBody>
          <a:bodyPr/>
          <a:lstStyle/>
          <a:p>
            <a:r>
              <a:rPr lang="en-US" dirty="0" smtClean="0"/>
              <a:t>Two possible extremes:</a:t>
            </a:r>
          </a:p>
          <a:p>
            <a:pPr lvl="1"/>
            <a:r>
              <a:rPr lang="en-US" dirty="0" smtClean="0"/>
              <a:t>Complete parallelism across all nodes --- single failure will lose all existing output</a:t>
            </a:r>
          </a:p>
          <a:p>
            <a:pPr lvl="1"/>
            <a:r>
              <a:rPr lang="en-US" dirty="0" smtClean="0"/>
              <a:t>Sequential computation of tasks (using different processors to do each task) --- out-of-core computation !</a:t>
            </a:r>
          </a:p>
          <a:p>
            <a:r>
              <a:rPr lang="en-US" dirty="0" smtClean="0"/>
              <a:t>Hierarchical computation with small-scale parallelism</a:t>
            </a:r>
          </a:p>
          <a:p>
            <a:r>
              <a:rPr lang="en-US" dirty="0" smtClean="0"/>
              <a:t>Clients maintain very little state</a:t>
            </a:r>
          </a:p>
          <a:p>
            <a:pPr lvl="1"/>
            <a:r>
              <a:rPr lang="en-US" dirty="0" smtClean="0"/>
              <a:t>Each client set (a few processors) runs a separate instance of </a:t>
            </a:r>
            <a:r>
              <a:rPr lang="en-US" dirty="0" err="1" smtClean="0"/>
              <a:t>mpiBLAST</a:t>
            </a:r>
            <a:endParaRPr lang="en-US" dirty="0" smtClean="0"/>
          </a:p>
          <a:p>
            <a:pPr lvl="1"/>
            <a:r>
              <a:rPr lang="en-US" dirty="0" smtClean="0"/>
              <a:t>Each client set gets a task, computes on it and sends the output to the storage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 '08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Computation and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135563"/>
          </a:xfrm>
        </p:spPr>
        <p:txBody>
          <a:bodyPr/>
          <a:lstStyle/>
          <a:p>
            <a:r>
              <a:rPr lang="en-US" dirty="0" smtClean="0"/>
              <a:t>Growth of combined compute and I/O requirements</a:t>
            </a:r>
          </a:p>
          <a:p>
            <a:pPr lvl="1"/>
            <a:r>
              <a:rPr lang="en-US" dirty="0" smtClean="0"/>
              <a:t>E.g., Genomic sequence search, Large-scale data mining, data visual analytics and communication profiling</a:t>
            </a:r>
          </a:p>
          <a:p>
            <a:pPr lvl="1"/>
            <a:r>
              <a:rPr lang="en-US" dirty="0" smtClean="0"/>
              <a:t>Commonality: Require a lot of compute power and use and generate a lot of data</a:t>
            </a:r>
          </a:p>
          <a:p>
            <a:pPr lvl="2"/>
            <a:r>
              <a:rPr lang="en-US" dirty="0" smtClean="0"/>
              <a:t>Data has to be managed for later processing or archival</a:t>
            </a:r>
          </a:p>
          <a:p>
            <a:r>
              <a:rPr lang="en-US" dirty="0" smtClean="0"/>
              <a:t>Managing large data volumes: Distributed I/O</a:t>
            </a:r>
          </a:p>
          <a:p>
            <a:pPr lvl="1"/>
            <a:r>
              <a:rPr lang="en-US" dirty="0" smtClean="0"/>
              <a:t>Non-local access to large compute systems</a:t>
            </a:r>
          </a:p>
          <a:p>
            <a:pPr lvl="2"/>
            <a:r>
              <a:rPr lang="en-US" dirty="0" smtClean="0"/>
              <a:t>Data generated remotely and transferred to local systems</a:t>
            </a:r>
          </a:p>
          <a:p>
            <a:pPr lvl="1"/>
            <a:r>
              <a:rPr lang="en-US" dirty="0" smtClean="0"/>
              <a:t>Resource locality: Applications need compute and storage</a:t>
            </a:r>
          </a:p>
          <a:p>
            <a:pPr lvl="2"/>
            <a:r>
              <a:rPr lang="en-US" dirty="0" smtClean="0"/>
              <a:t>Data generated at one site and moved to another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 '08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dirty="0" smtClean="0"/>
              <a:t>Performance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257800"/>
          </a:xfrm>
        </p:spPr>
        <p:txBody>
          <a:bodyPr/>
          <a:lstStyle/>
          <a:p>
            <a:r>
              <a:rPr lang="en-US" dirty="0" smtClean="0"/>
              <a:t>Architectural Heterogeneity</a:t>
            </a:r>
          </a:p>
          <a:p>
            <a:pPr lvl="1"/>
            <a:r>
              <a:rPr lang="en-US" dirty="0" smtClean="0"/>
              <a:t>Data to be converted to architecture independent format</a:t>
            </a:r>
          </a:p>
          <a:p>
            <a:pPr lvl="1"/>
            <a:r>
              <a:rPr lang="en-US" dirty="0" smtClean="0"/>
              <a:t>Trouble for vanilla </a:t>
            </a:r>
            <a:r>
              <a:rPr lang="en-US" dirty="0" err="1" smtClean="0"/>
              <a:t>mpiBLAST</a:t>
            </a:r>
            <a:r>
              <a:rPr lang="en-US" dirty="0" smtClean="0"/>
              <a:t>; not so much for </a:t>
            </a:r>
            <a:r>
              <a:rPr lang="en-US" dirty="0" err="1" smtClean="0"/>
              <a:t>ParaMEDIC</a:t>
            </a:r>
            <a:endParaRPr lang="en-US" dirty="0" smtClean="0"/>
          </a:p>
          <a:p>
            <a:r>
              <a:rPr lang="en-US" dirty="0" smtClean="0"/>
              <a:t>Utilizing Parallelism </a:t>
            </a:r>
            <a:r>
              <a:rPr lang="en-US" dirty="0" smtClean="0"/>
              <a:t>on Processing </a:t>
            </a:r>
            <a:r>
              <a:rPr lang="en-US" dirty="0" smtClean="0"/>
              <a:t>Nodes</a:t>
            </a:r>
          </a:p>
          <a:p>
            <a:pPr lvl="1"/>
            <a:r>
              <a:rPr lang="en-US" dirty="0" err="1" smtClean="0"/>
              <a:t>ParaMEDIC</a:t>
            </a:r>
            <a:r>
              <a:rPr lang="en-US" dirty="0" smtClean="0"/>
              <a:t> I/O has three parts</a:t>
            </a:r>
          </a:p>
          <a:p>
            <a:pPr lvl="2"/>
            <a:r>
              <a:rPr lang="en-US" dirty="0" smtClean="0"/>
              <a:t>Compute clients, Post-processing servers and I/O servers</a:t>
            </a:r>
          </a:p>
          <a:p>
            <a:pPr lvl="2"/>
            <a:r>
              <a:rPr lang="en-US" dirty="0" smtClean="0"/>
              <a:t>Post-processing: Each server handles a different stream</a:t>
            </a:r>
          </a:p>
          <a:p>
            <a:pPr lvl="3"/>
            <a:r>
              <a:rPr lang="en-US" dirty="0" smtClean="0"/>
              <a:t>Simple, but only effective when there are enough streams</a:t>
            </a:r>
          </a:p>
          <a:p>
            <a:r>
              <a:rPr lang="en-US" dirty="0" smtClean="0"/>
              <a:t>Disconnected or Cached I/O</a:t>
            </a:r>
          </a:p>
          <a:p>
            <a:pPr lvl="1"/>
            <a:r>
              <a:rPr lang="en-US" dirty="0" smtClean="0"/>
              <a:t>Clients cache output from multiple tasks locally</a:t>
            </a:r>
          </a:p>
          <a:p>
            <a:pPr lvl="1"/>
            <a:r>
              <a:rPr lang="en-US" dirty="0" smtClean="0"/>
              <a:t>Allows data aggregation for better bandwidth and merging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 '08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906963"/>
          </a:xfrm>
        </p:spPr>
        <p:txBody>
          <a:bodyPr/>
          <a:lstStyle/>
          <a:p>
            <a:pPr>
              <a:lnSpc>
                <a:spcPct val="18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Distributed I/O on the WAN</a:t>
            </a:r>
          </a:p>
          <a:p>
            <a:pPr>
              <a:lnSpc>
                <a:spcPct val="18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Genomic Sequence Search on the Grid</a:t>
            </a:r>
          </a:p>
          <a:p>
            <a:pPr>
              <a:lnSpc>
                <a:spcPct val="180000"/>
              </a:lnSpc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ParaMEDIC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: Framework to Decouple Compute and I/O</a:t>
            </a:r>
          </a:p>
          <a:p>
            <a:pPr>
              <a:lnSpc>
                <a:spcPct val="180000"/>
              </a:lnSpc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ParaMEDIC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on a Worldwide Supercomputer</a:t>
            </a:r>
          </a:p>
          <a:p>
            <a:pPr>
              <a:lnSpc>
                <a:spcPct val="18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Experimental Results</a:t>
            </a:r>
          </a:p>
          <a:p>
            <a:pPr>
              <a:lnSpc>
                <a:spcPct val="180000"/>
              </a:lnSpc>
            </a:pPr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 '08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Time Measurements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228600" y="1066800"/>
          <a:ext cx="43815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762500" y="1066801"/>
          <a:ext cx="41529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 '08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Bandwidth Utilization (</a:t>
            </a:r>
            <a:r>
              <a:rPr lang="en-US" dirty="0" err="1" smtClean="0"/>
              <a:t>Lustre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 '08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52401" y="1143000"/>
          <a:ext cx="4648200" cy="48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4876800" y="1143000"/>
          <a:ext cx="4114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Bandwidth Utilization (ext3fs)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ISC '08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52400" y="1143000"/>
          <a:ext cx="4495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4800600" y="1143000"/>
          <a:ext cx="4114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Microbial Genome Database Search</a:t>
            </a:r>
            <a:endParaRPr lang="en-US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86800" cy="5135563"/>
          </a:xfrm>
        </p:spPr>
        <p:txBody>
          <a:bodyPr/>
          <a:lstStyle/>
          <a:p>
            <a:r>
              <a:rPr lang="en-US" dirty="0"/>
              <a:t>Semantic-aware metadata gives scientists 2.5*10</a:t>
            </a:r>
            <a:r>
              <a:rPr lang="en-US" baseline="30000" dirty="0"/>
              <a:t>14</a:t>
            </a:r>
            <a:r>
              <a:rPr lang="en-US" dirty="0"/>
              <a:t> searches at their finger-tips</a:t>
            </a:r>
          </a:p>
          <a:p>
            <a:pPr lvl="1"/>
            <a:r>
              <a:rPr lang="en-US" dirty="0"/>
              <a:t>All metadata results from all searches can fit on iPod </a:t>
            </a:r>
            <a:r>
              <a:rPr lang="en-US" dirty="0" err="1"/>
              <a:t>Nano</a:t>
            </a:r>
            <a:endParaRPr lang="en-US" dirty="0"/>
          </a:p>
          <a:p>
            <a:pPr lvl="1"/>
            <a:r>
              <a:rPr lang="en-US" dirty="0"/>
              <a:t>“Semantically compressed” 1 </a:t>
            </a:r>
            <a:r>
              <a:rPr lang="en-US" dirty="0" err="1"/>
              <a:t>Petabyte</a:t>
            </a:r>
            <a:r>
              <a:rPr lang="en-US" dirty="0"/>
              <a:t> into 4 Gigabytes (10</a:t>
            </a:r>
            <a:r>
              <a:rPr lang="en-US" baseline="30000" dirty="0"/>
              <a:t>6</a:t>
            </a:r>
            <a:r>
              <a:rPr lang="en-US" dirty="0"/>
              <a:t>X)</a:t>
            </a:r>
          </a:p>
          <a:p>
            <a:pPr lvl="2"/>
            <a:r>
              <a:rPr lang="en-US" dirty="0"/>
              <a:t>Usual compression results in 1 PB into 300 TB (3X)</a:t>
            </a:r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8050" y="39624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3700" y="4032250"/>
            <a:ext cx="15748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807" name="Line 7"/>
          <p:cNvSpPr>
            <a:spLocks noChangeShapeType="1"/>
          </p:cNvSpPr>
          <p:nvPr/>
        </p:nvSpPr>
        <p:spPr bwMode="auto">
          <a:xfrm>
            <a:off x="2878138" y="4819650"/>
            <a:ext cx="55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3692525" y="4408488"/>
            <a:ext cx="19796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Semantic</a:t>
            </a:r>
            <a:br>
              <a:rPr lang="en-US"/>
            </a:br>
            <a:r>
              <a:rPr lang="en-US"/>
              <a:t>Compression</a:t>
            </a:r>
          </a:p>
        </p:txBody>
      </p:sp>
      <p:sp>
        <p:nvSpPr>
          <p:cNvPr id="76809" name="Line 9"/>
          <p:cNvSpPr>
            <a:spLocks noChangeShapeType="1"/>
          </p:cNvSpPr>
          <p:nvPr/>
        </p:nvSpPr>
        <p:spPr bwMode="auto">
          <a:xfrm>
            <a:off x="5927725" y="4819650"/>
            <a:ext cx="55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 '08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Preliminary Analysis of the Output</a:t>
            </a: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135563"/>
          </a:xfrm>
        </p:spPr>
        <p:txBody>
          <a:bodyPr/>
          <a:lstStyle/>
          <a:p>
            <a:r>
              <a:rPr lang="en-US" dirty="0"/>
              <a:t>Analysis of the Similarity Tree</a:t>
            </a:r>
          </a:p>
          <a:p>
            <a:pPr lvl="1"/>
            <a:r>
              <a:rPr lang="en-US" dirty="0"/>
              <a:t>Expect that </a:t>
            </a:r>
            <a:r>
              <a:rPr lang="en-US" dirty="0" err="1"/>
              <a:t>replicons</a:t>
            </a:r>
            <a:r>
              <a:rPr lang="en-US" dirty="0"/>
              <a:t> (i.e., chromosomes) will match other </a:t>
            </a:r>
            <a:r>
              <a:rPr lang="en-US" dirty="0" err="1"/>
              <a:t>replicons</a:t>
            </a:r>
            <a:r>
              <a:rPr lang="en-US" dirty="0"/>
              <a:t> reasonably well</a:t>
            </a:r>
          </a:p>
          <a:p>
            <a:pPr lvl="1"/>
            <a:r>
              <a:rPr lang="en-US" dirty="0"/>
              <a:t>But many </a:t>
            </a:r>
            <a:r>
              <a:rPr lang="en-US" dirty="0" err="1"/>
              <a:t>replicons</a:t>
            </a:r>
            <a:r>
              <a:rPr lang="en-US" dirty="0"/>
              <a:t> do not match many other </a:t>
            </a:r>
            <a:r>
              <a:rPr lang="en-US" dirty="0" err="1"/>
              <a:t>replicons</a:t>
            </a:r>
            <a:endParaRPr lang="en-US" dirty="0"/>
          </a:p>
          <a:p>
            <a:pPr lvl="2"/>
            <a:r>
              <a:rPr lang="en-US" dirty="0"/>
              <a:t>25% of all </a:t>
            </a:r>
            <a:r>
              <a:rPr lang="en-US" dirty="0" err="1"/>
              <a:t>replicon-replicon</a:t>
            </a:r>
            <a:r>
              <a:rPr lang="en-US" dirty="0"/>
              <a:t> searches do not match at all!</a:t>
            </a:r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4686300" y="3465512"/>
          <a:ext cx="3562350" cy="2551113"/>
        </p:xfrm>
        <a:graphic>
          <a:graphicData uri="http://schemas.openxmlformats.org/presentationml/2006/ole">
            <p:oleObj spid="_x0000_s1026" name="Worksheet" r:id="rId4" imgW="4876800" imgH="3493008" progId="Excel.Sheet.8">
              <p:embed/>
            </p:oleObj>
          </a:graphicData>
        </a:graphic>
      </p:graphicFrame>
      <p:graphicFrame>
        <p:nvGraphicFramePr>
          <p:cNvPr id="75781" name="Object 5"/>
          <p:cNvGraphicFramePr>
            <a:graphicFrameLocks noChangeAspect="1"/>
          </p:cNvGraphicFramePr>
          <p:nvPr/>
        </p:nvGraphicFramePr>
        <p:xfrm>
          <a:off x="692150" y="3460750"/>
          <a:ext cx="3570288" cy="2559050"/>
        </p:xfrm>
        <a:graphic>
          <a:graphicData uri="http://schemas.openxmlformats.org/presentationml/2006/ole">
            <p:oleObj spid="_x0000_s1027" name="Worksheet" r:id="rId5" imgW="4888992" imgH="3505200" progId="Excel.Sheet.8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 '08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906963"/>
          </a:xfrm>
        </p:spPr>
        <p:txBody>
          <a:bodyPr/>
          <a:lstStyle/>
          <a:p>
            <a:pPr>
              <a:lnSpc>
                <a:spcPct val="18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Distributed I/O on the WAN</a:t>
            </a:r>
          </a:p>
          <a:p>
            <a:pPr>
              <a:lnSpc>
                <a:spcPct val="18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Genomic Sequence Search on the Grid</a:t>
            </a:r>
          </a:p>
          <a:p>
            <a:pPr>
              <a:lnSpc>
                <a:spcPct val="180000"/>
              </a:lnSpc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ParaMEDIC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: Framework to Decouple Compute and I/O</a:t>
            </a:r>
          </a:p>
          <a:p>
            <a:pPr>
              <a:lnSpc>
                <a:spcPct val="180000"/>
              </a:lnSpc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ParaMEDIC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on a Worldwide Supercomputer</a:t>
            </a:r>
          </a:p>
          <a:p>
            <a:pPr>
              <a:lnSpc>
                <a:spcPct val="18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Experimental Results</a:t>
            </a:r>
          </a:p>
          <a:p>
            <a:pPr>
              <a:lnSpc>
                <a:spcPct val="18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Concluding Remarks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 '08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135563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dirty="0" smtClean="0"/>
              <a:t>Distributed I/O is a necessary evil</a:t>
            </a:r>
          </a:p>
          <a:p>
            <a:pPr lvl="1">
              <a:lnSpc>
                <a:spcPct val="114000"/>
              </a:lnSpc>
            </a:pPr>
            <a:r>
              <a:rPr lang="en-US" dirty="0" smtClean="0"/>
              <a:t>Difficult to get high performance for “real data”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Traditional approaches deal with data as a stream of bytes (allows for portability across any type of data)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We proposed </a:t>
            </a:r>
            <a:r>
              <a:rPr lang="en-US" dirty="0" err="1" smtClean="0"/>
              <a:t>ParaMEDIC</a:t>
            </a:r>
            <a:endParaRPr lang="en-US" dirty="0" smtClean="0"/>
          </a:p>
          <a:p>
            <a:pPr lvl="1">
              <a:lnSpc>
                <a:spcPct val="114000"/>
              </a:lnSpc>
            </a:pPr>
            <a:r>
              <a:rPr lang="en-US" dirty="0" smtClean="0"/>
              <a:t>Semantics-based meta-data transformation of data</a:t>
            </a:r>
          </a:p>
          <a:p>
            <a:pPr lvl="1">
              <a:lnSpc>
                <a:spcPct val="114000"/>
              </a:lnSpc>
            </a:pPr>
            <a:r>
              <a:rPr lang="en-US" dirty="0" smtClean="0"/>
              <a:t>Trade Portability for Performance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Evaluated on a World-wide Supercomputer</a:t>
            </a:r>
          </a:p>
          <a:p>
            <a:pPr lvl="1">
              <a:lnSpc>
                <a:spcPct val="114000"/>
              </a:lnSpc>
            </a:pPr>
            <a:r>
              <a:rPr lang="en-US" dirty="0" smtClean="0"/>
              <a:t>Self Sequence searched all completed microbial genomes</a:t>
            </a:r>
          </a:p>
          <a:p>
            <a:pPr lvl="1">
              <a:lnSpc>
                <a:spcPct val="114000"/>
              </a:lnSpc>
            </a:pPr>
            <a:r>
              <a:rPr lang="en-US" dirty="0" smtClean="0">
                <a:sym typeface="Wingdings" pitchFamily="2" charset="2"/>
              </a:rPr>
              <a:t>Generated a </a:t>
            </a:r>
            <a:r>
              <a:rPr lang="en-US" dirty="0" err="1" smtClean="0">
                <a:sym typeface="Wingdings" pitchFamily="2" charset="2"/>
              </a:rPr>
              <a:t>petabyte</a:t>
            </a:r>
            <a:r>
              <a:rPr lang="en-US" dirty="0" smtClean="0">
                <a:sym typeface="Wingdings" pitchFamily="2" charset="2"/>
              </a:rPr>
              <a:t> of data that was stored half-way around the world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 '08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362200" y="609600"/>
            <a:ext cx="6477000" cy="9144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362200" y="5562600"/>
            <a:ext cx="6553200" cy="914400"/>
          </a:xfrm>
        </p:spPr>
        <p:txBody>
          <a:bodyPr/>
          <a:lstStyle/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balaji@mcs.anl.gov</a:t>
            </a:r>
            <a:endParaRPr lang="en-US" dirty="0" smtClean="0"/>
          </a:p>
          <a:p>
            <a:r>
              <a:rPr lang="en-US" dirty="0" smtClean="0"/>
              <a:t>Web: </a:t>
            </a:r>
            <a:r>
              <a:rPr lang="en-US" dirty="0" smtClean="0">
                <a:hlinkClick r:id="rId3"/>
              </a:rPr>
              <a:t>http://www.mcs.anl.gov/~balaji</a:t>
            </a:r>
            <a:endParaRPr lang="en-US" dirty="0" smtClean="0"/>
          </a:p>
        </p:txBody>
      </p:sp>
      <p:sp>
        <p:nvSpPr>
          <p:cNvPr id="5" name="Subtitle 3"/>
          <p:cNvSpPr txBox="1">
            <a:spLocks/>
          </p:cNvSpPr>
          <p:nvPr/>
        </p:nvSpPr>
        <p:spPr bwMode="auto">
          <a:xfrm>
            <a:off x="2362200" y="1676400"/>
            <a:ext cx="6553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AE001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Acknowledgments: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solidFill>
                  <a:srgbClr val="AE0013"/>
                </a:solidFill>
                <a:latin typeface="+mn-lt"/>
                <a:cs typeface="+mn-cs"/>
              </a:rPr>
              <a:t>U. Chicago: R. </a:t>
            </a:r>
            <a:r>
              <a:rPr lang="en-US" sz="1600" kern="0" dirty="0" err="1" smtClean="0">
                <a:solidFill>
                  <a:srgbClr val="AE0013"/>
                </a:solidFill>
                <a:latin typeface="+mn-lt"/>
                <a:cs typeface="+mn-cs"/>
              </a:rPr>
              <a:t>Kettimuthu</a:t>
            </a:r>
            <a:r>
              <a:rPr lang="en-US" sz="1600" kern="0" dirty="0" smtClean="0">
                <a:solidFill>
                  <a:srgbClr val="AE0013"/>
                </a:solidFill>
                <a:latin typeface="+mn-lt"/>
                <a:cs typeface="+mn-cs"/>
              </a:rPr>
              <a:t>, M. </a:t>
            </a:r>
            <a:r>
              <a:rPr lang="en-US" sz="1600" kern="0" dirty="0" err="1" smtClean="0">
                <a:solidFill>
                  <a:srgbClr val="AE0013"/>
                </a:solidFill>
                <a:latin typeface="+mn-lt"/>
                <a:cs typeface="+mn-cs"/>
              </a:rPr>
              <a:t>Papka</a:t>
            </a:r>
            <a:r>
              <a:rPr lang="en-US" sz="1600" kern="0" dirty="0" smtClean="0">
                <a:solidFill>
                  <a:srgbClr val="AE0013"/>
                </a:solidFill>
                <a:latin typeface="+mn-lt"/>
                <a:cs typeface="+mn-cs"/>
              </a:rPr>
              <a:t> and J. </a:t>
            </a:r>
            <a:r>
              <a:rPr lang="en-US" sz="1600" kern="0" dirty="0" err="1" smtClean="0">
                <a:solidFill>
                  <a:srgbClr val="AE0013"/>
                </a:solidFill>
                <a:latin typeface="+mn-lt"/>
                <a:cs typeface="+mn-cs"/>
              </a:rPr>
              <a:t>Insley</a:t>
            </a:r>
            <a:endParaRPr lang="en-US" sz="1600" kern="0" dirty="0" smtClean="0">
              <a:solidFill>
                <a:srgbClr val="AE0013"/>
              </a:solidFill>
              <a:latin typeface="+mn-lt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AE001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Argonne</a:t>
            </a:r>
            <a:r>
              <a:rPr lang="en-US" sz="1600" kern="0" dirty="0" smtClean="0">
                <a:solidFill>
                  <a:srgbClr val="AE0013"/>
                </a:solidFill>
                <a:latin typeface="+mn-lt"/>
                <a:cs typeface="+mn-cs"/>
              </a:rPr>
              <a:t> National Lab: N. Desai and R. Bradshaw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AE001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Virginia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AE001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Tech: G.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AE001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Zelenka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AE001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J. Lockhart, N.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AE001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Ramakrishnan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AE001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L. Zhang, L. Heath, and C.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AE001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Ribbens</a:t>
            </a:r>
            <a:endParaRPr kumimoji="0" lang="en-US" sz="1600" b="0" i="0" u="none" strike="noStrike" kern="0" cap="none" spc="0" normalizeH="0" noProof="0" dirty="0" smtClean="0">
              <a:ln>
                <a:noFill/>
              </a:ln>
              <a:solidFill>
                <a:srgbClr val="AE001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baseline="0" dirty="0" smtClean="0">
                <a:solidFill>
                  <a:srgbClr val="AE0013"/>
                </a:solidFill>
                <a:latin typeface="+mn-lt"/>
                <a:cs typeface="+mn-cs"/>
              </a:rPr>
              <a:t>Renaissance</a:t>
            </a:r>
            <a:r>
              <a:rPr lang="en-US" sz="1600" kern="0" dirty="0" smtClean="0">
                <a:solidFill>
                  <a:srgbClr val="AE0013"/>
                </a:solidFill>
                <a:latin typeface="+mn-lt"/>
                <a:cs typeface="+mn-cs"/>
              </a:rPr>
              <a:t> Computing Institute: M. </a:t>
            </a:r>
            <a:r>
              <a:rPr lang="en-US" sz="1600" kern="0" dirty="0" err="1" smtClean="0">
                <a:solidFill>
                  <a:srgbClr val="AE0013"/>
                </a:solidFill>
                <a:latin typeface="+mn-lt"/>
                <a:cs typeface="+mn-cs"/>
              </a:rPr>
              <a:t>Rynge</a:t>
            </a:r>
            <a:r>
              <a:rPr lang="en-US" sz="1600" kern="0" dirty="0" smtClean="0">
                <a:solidFill>
                  <a:srgbClr val="AE0013"/>
                </a:solidFill>
                <a:latin typeface="+mn-lt"/>
                <a:cs typeface="+mn-cs"/>
              </a:rPr>
              <a:t> and J. McGee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AE001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Tokyo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AE001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Institute of Technology: R. Fukushima, T. Nishikawa, T.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AE001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Kujiraoka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AE001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S. Ihara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baseline="0" dirty="0" smtClean="0">
                <a:solidFill>
                  <a:srgbClr val="AE0013"/>
                </a:solidFill>
                <a:latin typeface="+mn-lt"/>
                <a:cs typeface="+mn-cs"/>
              </a:rPr>
              <a:t>Sun Microsystems: S. Vail, S. Cochrane, C. Kingwood, B. </a:t>
            </a:r>
            <a:r>
              <a:rPr lang="en-US" sz="1600" kern="0" baseline="0" dirty="0" err="1" smtClean="0">
                <a:solidFill>
                  <a:srgbClr val="AE0013"/>
                </a:solidFill>
                <a:latin typeface="+mn-lt"/>
                <a:cs typeface="+mn-cs"/>
              </a:rPr>
              <a:t>Cauthen</a:t>
            </a:r>
            <a:r>
              <a:rPr lang="en-US" sz="1600" kern="0" baseline="0" dirty="0" smtClean="0">
                <a:solidFill>
                  <a:srgbClr val="AE0013"/>
                </a:solidFill>
                <a:latin typeface="+mn-lt"/>
                <a:cs typeface="+mn-cs"/>
              </a:rPr>
              <a:t>, S. See, J. </a:t>
            </a:r>
            <a:r>
              <a:rPr lang="en-US" sz="1600" kern="0" baseline="0" dirty="0" err="1" smtClean="0">
                <a:solidFill>
                  <a:srgbClr val="AE0013"/>
                </a:solidFill>
                <a:latin typeface="+mn-lt"/>
                <a:cs typeface="+mn-cs"/>
              </a:rPr>
              <a:t>Fragalla</a:t>
            </a:r>
            <a:r>
              <a:rPr lang="en-US" sz="1600" kern="0" baseline="0" dirty="0" smtClean="0">
                <a:solidFill>
                  <a:srgbClr val="AE0013"/>
                </a:solidFill>
                <a:latin typeface="+mn-lt"/>
                <a:cs typeface="+mn-cs"/>
              </a:rPr>
              <a:t>, J. Bates, R. Cagle, R. Gaines, and</a:t>
            </a:r>
            <a:r>
              <a:rPr lang="en-US" sz="1600" kern="0" dirty="0" smtClean="0">
                <a:solidFill>
                  <a:srgbClr val="AE0013"/>
                </a:solidFill>
                <a:latin typeface="+mn-lt"/>
                <a:cs typeface="+mn-cs"/>
              </a:rPr>
              <a:t> C. </a:t>
            </a:r>
            <a:r>
              <a:rPr lang="en-US" sz="1600" kern="0" dirty="0" err="1" smtClean="0">
                <a:solidFill>
                  <a:srgbClr val="AE0013"/>
                </a:solidFill>
                <a:latin typeface="+mn-lt"/>
                <a:cs typeface="+mn-cs"/>
              </a:rPr>
              <a:t>Bohm</a:t>
            </a:r>
            <a:endParaRPr lang="en-US" sz="1600" kern="0" dirty="0" smtClean="0">
              <a:solidFill>
                <a:srgbClr val="AE0013"/>
              </a:solidFill>
              <a:latin typeface="+mn-lt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solidFill>
                  <a:srgbClr val="AE0013"/>
                </a:solidFill>
                <a:latin typeface="+mn-lt"/>
                <a:cs typeface="+mn-cs"/>
              </a:rPr>
              <a:t>Louisiana State University: H. Liu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AE001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I/O: The Necessary Evil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4953001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dirty="0" smtClean="0"/>
              <a:t>Lot of prior research tries to improve distributed I/O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Continues to be the elusive holy grail</a:t>
            </a:r>
          </a:p>
          <a:p>
            <a:pPr lvl="1">
              <a:lnSpc>
                <a:spcPct val="114000"/>
              </a:lnSpc>
            </a:pPr>
            <a:r>
              <a:rPr lang="en-US" dirty="0" smtClean="0"/>
              <a:t>Not everyone has a lambda grid</a:t>
            </a:r>
          </a:p>
          <a:p>
            <a:pPr lvl="2">
              <a:lnSpc>
                <a:spcPct val="114000"/>
              </a:lnSpc>
            </a:pPr>
            <a:r>
              <a:rPr lang="en-US" dirty="0" smtClean="0"/>
              <a:t>Scientists run jobs on large centers from their local system</a:t>
            </a:r>
          </a:p>
          <a:p>
            <a:pPr lvl="1">
              <a:lnSpc>
                <a:spcPct val="114000"/>
              </a:lnSpc>
            </a:pPr>
            <a:r>
              <a:rPr lang="en-US" dirty="0" smtClean="0"/>
              <a:t>There is just too much data!</a:t>
            </a:r>
          </a:p>
          <a:p>
            <a:pPr lvl="2">
              <a:lnSpc>
                <a:spcPct val="114000"/>
              </a:lnSpc>
            </a:pPr>
            <a:r>
              <a:rPr lang="en-US" dirty="0" smtClean="0"/>
              <a:t>Very difficult to achieve high performance for “real data” </a:t>
            </a:r>
            <a:r>
              <a:rPr lang="en-US" sz="1800" dirty="0" smtClean="0">
                <a:solidFill>
                  <a:srgbClr val="FF0000"/>
                </a:solidFill>
              </a:rPr>
              <a:t>[1]</a:t>
            </a:r>
            <a:endParaRPr lang="en-US" dirty="0" smtClean="0">
              <a:solidFill>
                <a:srgbClr val="FF0000"/>
              </a:solidFill>
            </a:endParaRPr>
          </a:p>
          <a:p>
            <a:pPr lvl="2">
              <a:lnSpc>
                <a:spcPct val="114000"/>
              </a:lnSpc>
            </a:pPr>
            <a:r>
              <a:rPr lang="en-US" dirty="0" smtClean="0"/>
              <a:t>Bandwidth is not everything</a:t>
            </a:r>
          </a:p>
          <a:p>
            <a:pPr lvl="3">
              <a:lnSpc>
                <a:spcPct val="114000"/>
              </a:lnSpc>
            </a:pPr>
            <a:r>
              <a:rPr lang="en-US" dirty="0" smtClean="0"/>
              <a:t>Real software requires synchronization (milliseconds)</a:t>
            </a:r>
          </a:p>
          <a:p>
            <a:pPr lvl="3">
              <a:lnSpc>
                <a:spcPct val="114000"/>
              </a:lnSpc>
            </a:pPr>
            <a:r>
              <a:rPr lang="en-US" dirty="0" smtClean="0"/>
              <a:t>High-speed TCP eats up memory – slows down applications</a:t>
            </a:r>
          </a:p>
          <a:p>
            <a:pPr lvl="3">
              <a:lnSpc>
                <a:spcPct val="114000"/>
              </a:lnSpc>
            </a:pPr>
            <a:r>
              <a:rPr lang="en-US" dirty="0" smtClean="0"/>
              <a:t>Data encryption or </a:t>
            </a:r>
            <a:r>
              <a:rPr lang="en-US" dirty="0" err="1" smtClean="0"/>
              <a:t>endianness</a:t>
            </a:r>
            <a:r>
              <a:rPr lang="en-US" dirty="0" smtClean="0"/>
              <a:t> conversion required in some cases</a:t>
            </a:r>
          </a:p>
          <a:p>
            <a:pPr lvl="1">
              <a:lnSpc>
                <a:spcPct val="114000"/>
              </a:lnSpc>
            </a:pPr>
            <a:r>
              <a:rPr lang="en-US" dirty="0" smtClean="0">
                <a:solidFill>
                  <a:srgbClr val="FF0000"/>
                </a:solidFill>
              </a:rPr>
              <a:t>Solution: FEDEX 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ISC '08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7150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70C0"/>
                </a:solidFill>
              </a:rPr>
              <a:t>[1] “Wide Area </a:t>
            </a:r>
            <a:r>
              <a:rPr lang="en-US" sz="1400" b="1" i="1" dirty="0" err="1" smtClean="0">
                <a:solidFill>
                  <a:srgbClr val="0070C0"/>
                </a:solidFill>
              </a:rPr>
              <a:t>Filesystem</a:t>
            </a:r>
            <a:r>
              <a:rPr lang="en-US" sz="1400" b="1" i="1" dirty="0" smtClean="0">
                <a:solidFill>
                  <a:srgbClr val="0070C0"/>
                </a:solidFill>
              </a:rPr>
              <a:t> Performance Using </a:t>
            </a:r>
            <a:r>
              <a:rPr lang="en-US" sz="1400" b="1" i="1" dirty="0" err="1" smtClean="0">
                <a:solidFill>
                  <a:srgbClr val="0070C0"/>
                </a:solidFill>
              </a:rPr>
              <a:t>Lustre</a:t>
            </a:r>
            <a:r>
              <a:rPr lang="en-US" sz="1400" b="1" i="1" dirty="0" smtClean="0">
                <a:solidFill>
                  <a:srgbClr val="0070C0"/>
                </a:solidFill>
              </a:rPr>
              <a:t> on the </a:t>
            </a:r>
            <a:r>
              <a:rPr lang="en-US" sz="1400" b="1" i="1" dirty="0" err="1" smtClean="0">
                <a:solidFill>
                  <a:srgbClr val="0070C0"/>
                </a:solidFill>
              </a:rPr>
              <a:t>Teragrid</a:t>
            </a:r>
            <a:r>
              <a:rPr lang="en-US" sz="1400" b="1" i="1" dirty="0" smtClean="0">
                <a:solidFill>
                  <a:srgbClr val="0070C0"/>
                </a:solidFill>
              </a:rPr>
              <a:t>”, S. Simms, G. Pike, D. </a:t>
            </a:r>
            <a:r>
              <a:rPr lang="en-US" sz="1400" b="1" i="1" dirty="0" err="1" smtClean="0">
                <a:solidFill>
                  <a:srgbClr val="0070C0"/>
                </a:solidFill>
              </a:rPr>
              <a:t>Balog</a:t>
            </a:r>
            <a:r>
              <a:rPr lang="en-US" sz="1400" b="1" i="1" dirty="0" smtClean="0">
                <a:solidFill>
                  <a:srgbClr val="0070C0"/>
                </a:solidFill>
              </a:rPr>
              <a:t>. </a:t>
            </a:r>
            <a:r>
              <a:rPr lang="en-US" sz="1400" b="1" i="1" dirty="0" err="1" smtClean="0">
                <a:solidFill>
                  <a:srgbClr val="0070C0"/>
                </a:solidFill>
              </a:rPr>
              <a:t>Teragrid</a:t>
            </a:r>
            <a:r>
              <a:rPr lang="en-US" sz="1400" b="1" i="1" dirty="0" smtClean="0">
                <a:solidFill>
                  <a:srgbClr val="0070C0"/>
                </a:solidFill>
              </a:rPr>
              <a:t> Conference, 2007</a:t>
            </a:r>
            <a:endParaRPr lang="en-US" sz="1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906963"/>
          </a:xfrm>
        </p:spPr>
        <p:txBody>
          <a:bodyPr/>
          <a:lstStyle/>
          <a:p>
            <a:pPr>
              <a:lnSpc>
                <a:spcPct val="18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Distributed I/O on the WAN</a:t>
            </a:r>
          </a:p>
          <a:p>
            <a:pPr>
              <a:lnSpc>
                <a:spcPct val="18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Genomic Sequence Search on the Grid</a:t>
            </a:r>
          </a:p>
          <a:p>
            <a:pPr>
              <a:lnSpc>
                <a:spcPct val="180000"/>
              </a:lnSpc>
            </a:pPr>
            <a:r>
              <a:rPr lang="en-US" dirty="0" err="1" smtClean="0"/>
              <a:t>ParaMEDIC</a:t>
            </a:r>
            <a:r>
              <a:rPr lang="en-US" dirty="0" smtClean="0"/>
              <a:t>: Framework to Decouple Compute and I/O</a:t>
            </a:r>
          </a:p>
          <a:p>
            <a:pPr>
              <a:lnSpc>
                <a:spcPct val="180000"/>
              </a:lnSpc>
            </a:pPr>
            <a:r>
              <a:rPr lang="en-US" dirty="0" err="1" smtClean="0"/>
              <a:t>ParaMEDIC</a:t>
            </a:r>
            <a:r>
              <a:rPr lang="en-US" dirty="0" smtClean="0"/>
              <a:t> on a Worldwide Supercomputer</a:t>
            </a:r>
          </a:p>
          <a:p>
            <a:pPr>
              <a:lnSpc>
                <a:spcPct val="180000"/>
              </a:lnSpc>
            </a:pPr>
            <a:r>
              <a:rPr lang="en-US" dirty="0" smtClean="0"/>
              <a:t>Experimental Results</a:t>
            </a:r>
          </a:p>
          <a:p>
            <a:pPr>
              <a:lnSpc>
                <a:spcPct val="180000"/>
              </a:lnSpc>
            </a:pPr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 '08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Sequence Search So Important?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 '08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461000" y="1752600"/>
            <a:ext cx="34925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 r="5312"/>
          <a:stretch>
            <a:fillRect/>
          </a:stretch>
        </p:blipFill>
        <p:spPr bwMode="auto">
          <a:xfrm>
            <a:off x="228600" y="1219200"/>
            <a:ext cx="48910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09600" y="3581400"/>
            <a:ext cx="43545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182813" y="4454525"/>
            <a:ext cx="56134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3188" y="1143000"/>
            <a:ext cx="3884612" cy="3986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Challenges in Sequence Search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90600"/>
            <a:ext cx="5638800" cy="5257800"/>
          </a:xfrm>
        </p:spPr>
        <p:txBody>
          <a:bodyPr/>
          <a:lstStyle/>
          <a:p>
            <a:pPr>
              <a:lnSpc>
                <a:spcPct val="112000"/>
              </a:lnSpc>
            </a:pPr>
            <a:r>
              <a:rPr lang="en-US" dirty="0" smtClean="0"/>
              <a:t>Genome database size doubles every 12 months</a:t>
            </a:r>
          </a:p>
          <a:p>
            <a:pPr lvl="1">
              <a:lnSpc>
                <a:spcPct val="112000"/>
              </a:lnSpc>
            </a:pPr>
            <a:r>
              <a:rPr lang="en-US" dirty="0" smtClean="0"/>
              <a:t>Compute power doubles 18-24 months</a:t>
            </a:r>
          </a:p>
          <a:p>
            <a:pPr>
              <a:lnSpc>
                <a:spcPct val="112000"/>
              </a:lnSpc>
            </a:pPr>
            <a:r>
              <a:rPr lang="en-US" dirty="0" smtClean="0"/>
              <a:t>Consequence:</a:t>
            </a:r>
          </a:p>
          <a:p>
            <a:pPr lvl="1">
              <a:lnSpc>
                <a:spcPct val="112000"/>
              </a:lnSpc>
            </a:pPr>
            <a:r>
              <a:rPr lang="en-US" dirty="0" smtClean="0"/>
              <a:t>Compute time to search this database increases</a:t>
            </a:r>
          </a:p>
          <a:p>
            <a:pPr lvl="1">
              <a:lnSpc>
                <a:spcPct val="112000"/>
              </a:lnSpc>
            </a:pPr>
            <a:r>
              <a:rPr lang="en-US" dirty="0" smtClean="0"/>
              <a:t>Amount of data generated increases</a:t>
            </a:r>
          </a:p>
          <a:p>
            <a:pPr>
              <a:lnSpc>
                <a:spcPct val="112000"/>
              </a:lnSpc>
            </a:pPr>
            <a:r>
              <a:rPr lang="en-US" dirty="0" smtClean="0"/>
              <a:t>Parallel Sequence search helps with computational requirements</a:t>
            </a:r>
          </a:p>
          <a:p>
            <a:pPr lvl="1">
              <a:lnSpc>
                <a:spcPct val="112000"/>
              </a:lnSpc>
            </a:pPr>
            <a:r>
              <a:rPr lang="en-US" dirty="0" smtClean="0"/>
              <a:t>E.g., </a:t>
            </a:r>
            <a:r>
              <a:rPr lang="en-US" dirty="0" err="1" smtClean="0"/>
              <a:t>mpiBLAST</a:t>
            </a:r>
            <a:r>
              <a:rPr lang="en-US" dirty="0" smtClean="0"/>
              <a:t>, </a:t>
            </a:r>
            <a:r>
              <a:rPr lang="en-US" dirty="0" err="1" smtClean="0"/>
              <a:t>ScalaBLAST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 '08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Large-scale Sequence Search: Reason 1</a:t>
            </a:r>
            <a:endParaRPr 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82000" cy="53340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dirty="0"/>
              <a:t>The Case of the Missing Genes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Problem: </a:t>
            </a:r>
            <a:r>
              <a:rPr lang="en-US" sz="2200" dirty="0" smtClean="0"/>
              <a:t>Most </a:t>
            </a:r>
            <a:r>
              <a:rPr lang="en-US" sz="2200" dirty="0"/>
              <a:t>current genes have been detected by a gene-finder program, which can miss real genes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Approach: </a:t>
            </a:r>
            <a:r>
              <a:rPr lang="en-US" sz="2200" dirty="0" smtClean="0"/>
              <a:t>Every </a:t>
            </a:r>
            <a:r>
              <a:rPr lang="en-US" sz="2200" dirty="0"/>
              <a:t>possible location along a genome should be checked for the presence of genes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Solution:</a:t>
            </a:r>
            <a:endParaRPr lang="en-US" dirty="0"/>
          </a:p>
          <a:p>
            <a:pPr lvl="2">
              <a:lnSpc>
                <a:spcPct val="130000"/>
              </a:lnSpc>
            </a:pPr>
            <a:r>
              <a:rPr lang="en-US" sz="2000" dirty="0"/>
              <a:t>All-to-all sequence search of all 567 microbial genomes that have been completed to date</a:t>
            </a:r>
          </a:p>
          <a:p>
            <a:pPr lvl="2">
              <a:lnSpc>
                <a:spcPct val="130000"/>
              </a:lnSpc>
            </a:pPr>
            <a:r>
              <a:rPr lang="en-US" sz="2000" i="1" dirty="0"/>
              <a:t>… but</a:t>
            </a:r>
            <a:r>
              <a:rPr lang="en-US" sz="2000" dirty="0"/>
              <a:t> requires more resources than can be traditionally found at a single supercomputer center 					</a:t>
            </a:r>
            <a:r>
              <a:rPr lang="en-US" sz="2000" dirty="0">
                <a:solidFill>
                  <a:srgbClr val="FF0000"/>
                </a:solidFill>
              </a:rPr>
              <a:t>2.63 x 10</a:t>
            </a:r>
            <a:r>
              <a:rPr lang="en-US" sz="2000" baseline="30000" dirty="0">
                <a:solidFill>
                  <a:srgbClr val="FF0000"/>
                </a:solidFill>
              </a:rPr>
              <a:t>14 </a:t>
            </a:r>
            <a:r>
              <a:rPr lang="en-US" sz="2000" dirty="0">
                <a:solidFill>
                  <a:srgbClr val="FF0000"/>
                </a:solidFill>
              </a:rPr>
              <a:t>sequence searches!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 '08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Large-scale Sequence Search: Reason 2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41950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dirty="0"/>
              <a:t>The Search for a Genome Similarity Tree</a:t>
            </a:r>
          </a:p>
          <a:p>
            <a:pPr lvl="1">
              <a:lnSpc>
                <a:spcPct val="125000"/>
              </a:lnSpc>
            </a:pPr>
            <a:r>
              <a:rPr lang="en-US" dirty="0" smtClean="0"/>
              <a:t>Problem: </a:t>
            </a:r>
            <a:r>
              <a:rPr lang="en-US" sz="2200" dirty="0" smtClean="0"/>
              <a:t>Genome </a:t>
            </a:r>
            <a:r>
              <a:rPr lang="en-US" sz="2200" dirty="0"/>
              <a:t>databases are stored as an unstructured collection of sequences in a flat ASCII file</a:t>
            </a:r>
            <a:endParaRPr lang="en-US" sz="1800" dirty="0"/>
          </a:p>
          <a:p>
            <a:pPr lvl="1">
              <a:lnSpc>
                <a:spcPct val="125000"/>
              </a:lnSpc>
            </a:pPr>
            <a:r>
              <a:rPr lang="en-US" dirty="0" smtClean="0"/>
              <a:t>Approach: </a:t>
            </a:r>
            <a:r>
              <a:rPr lang="en-US" sz="2200" dirty="0" smtClean="0"/>
              <a:t>Correlate sequences </a:t>
            </a:r>
            <a:r>
              <a:rPr lang="en-US" sz="2200" dirty="0"/>
              <a:t>by matching each sequence with every </a:t>
            </a:r>
            <a:r>
              <a:rPr lang="en-US" sz="2200" dirty="0" smtClean="0"/>
              <a:t>other</a:t>
            </a:r>
            <a:endParaRPr lang="en-US" dirty="0"/>
          </a:p>
          <a:p>
            <a:pPr lvl="1">
              <a:lnSpc>
                <a:spcPct val="125000"/>
              </a:lnSpc>
            </a:pPr>
            <a:r>
              <a:rPr lang="en-US" dirty="0"/>
              <a:t>Solution</a:t>
            </a:r>
          </a:p>
          <a:p>
            <a:pPr lvl="2">
              <a:lnSpc>
                <a:spcPct val="125000"/>
              </a:lnSpc>
            </a:pPr>
            <a:r>
              <a:rPr lang="en-US" sz="2000" dirty="0"/>
              <a:t>Use results from all-to-all sequence search to create genome similarity tree</a:t>
            </a:r>
          </a:p>
          <a:p>
            <a:pPr lvl="2">
              <a:lnSpc>
                <a:spcPct val="125000"/>
              </a:lnSpc>
            </a:pPr>
            <a:r>
              <a:rPr lang="en-US" sz="2000" i="1" dirty="0"/>
              <a:t>… but</a:t>
            </a:r>
            <a:r>
              <a:rPr lang="en-US" sz="2000" dirty="0"/>
              <a:t> requires more resources than can be traditionally found at a single supercomputer center</a:t>
            </a:r>
          </a:p>
          <a:p>
            <a:pPr lvl="3">
              <a:lnSpc>
                <a:spcPct val="125000"/>
              </a:lnSpc>
            </a:pPr>
            <a:r>
              <a:rPr lang="en-US" dirty="0">
                <a:solidFill>
                  <a:srgbClr val="FF0000"/>
                </a:solidFill>
              </a:rPr>
              <a:t>Level 1: 250 matches; Level 2: 250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= 62,500 matches;</a:t>
            </a:r>
            <a:r>
              <a:rPr lang="en-US" dirty="0"/>
              <a:t> 	   </a:t>
            </a:r>
            <a:r>
              <a:rPr lang="en-US" dirty="0">
                <a:solidFill>
                  <a:srgbClr val="FF0000"/>
                </a:solidFill>
              </a:rPr>
              <a:t>Level 3: 250</a:t>
            </a:r>
            <a:r>
              <a:rPr lang="en-US" baseline="30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 = 15,625,000 matches 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 '08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Genomic Sequence Search on the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181600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dirty="0" smtClean="0"/>
              <a:t>All-to-all sequence search for microbial genomes</a:t>
            </a:r>
          </a:p>
          <a:p>
            <a:pPr lvl="1">
              <a:lnSpc>
                <a:spcPct val="114000"/>
              </a:lnSpc>
            </a:pPr>
            <a:r>
              <a:rPr lang="en-US" dirty="0" smtClean="0"/>
              <a:t>Potential to solve many unsolved problems</a:t>
            </a:r>
          </a:p>
          <a:p>
            <a:pPr lvl="1">
              <a:lnSpc>
                <a:spcPct val="114000"/>
              </a:lnSpc>
            </a:pPr>
            <a:r>
              <a:rPr lang="en-US" dirty="0" smtClean="0"/>
              <a:t>Resource requirements shoots out of the roof top</a:t>
            </a:r>
          </a:p>
          <a:p>
            <a:pPr lvl="2">
              <a:lnSpc>
                <a:spcPct val="114000"/>
              </a:lnSpc>
            </a:pPr>
            <a:r>
              <a:rPr lang="en-US" dirty="0" smtClean="0"/>
              <a:t>Compute: 263 trillion sequence searches</a:t>
            </a:r>
          </a:p>
          <a:p>
            <a:pPr lvl="2">
              <a:lnSpc>
                <a:spcPct val="114000"/>
              </a:lnSpc>
            </a:pPr>
            <a:r>
              <a:rPr lang="en-US" dirty="0" smtClean="0"/>
              <a:t>Storage: Can generate more than a </a:t>
            </a:r>
            <a:r>
              <a:rPr lang="en-US" dirty="0" err="1" smtClean="0"/>
              <a:t>petabyte</a:t>
            </a:r>
            <a:r>
              <a:rPr lang="en-US" dirty="0" smtClean="0"/>
              <a:t> of data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Plan:</a:t>
            </a:r>
          </a:p>
          <a:p>
            <a:pPr lvl="1">
              <a:lnSpc>
                <a:spcPct val="114000"/>
              </a:lnSpc>
            </a:pPr>
            <a:r>
              <a:rPr lang="en-US" dirty="0" smtClean="0"/>
              <a:t>Use a distributed supercomputer taking compute resources from multiple supercomputing centers</a:t>
            </a:r>
          </a:p>
          <a:p>
            <a:pPr lvl="1">
              <a:lnSpc>
                <a:spcPct val="114000"/>
              </a:lnSpc>
            </a:pPr>
            <a:r>
              <a:rPr lang="en-US" dirty="0" smtClean="0"/>
              <a:t>Store output data in a storage center for later processing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Using distributed compute resources is easy (relatively)</a:t>
            </a:r>
          </a:p>
          <a:p>
            <a:pPr>
              <a:lnSpc>
                <a:spcPct val="114000"/>
              </a:lnSpc>
            </a:pPr>
            <a:r>
              <a:rPr lang="en-US" dirty="0" smtClean="0">
                <a:solidFill>
                  <a:srgbClr val="FF0000"/>
                </a:solidFill>
              </a:rPr>
              <a:t>Storing a </a:t>
            </a:r>
            <a:r>
              <a:rPr lang="en-US" dirty="0" err="1" smtClean="0">
                <a:solidFill>
                  <a:srgbClr val="FF0000"/>
                </a:solidFill>
              </a:rPr>
              <a:t>petabyte</a:t>
            </a:r>
            <a:r>
              <a:rPr lang="en-US" dirty="0" smtClean="0">
                <a:solidFill>
                  <a:srgbClr val="FF0000"/>
                </a:solidFill>
              </a:rPr>
              <a:t> of data remotely?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ISC '08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energy_aware_parallel_tools">
  <a:themeElements>
    <a:clrScheme name="energy_aware_parallel_tool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ergy_aware_parallel_tools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nergy_aware_parallel_tool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rgy_aware_parallel_tool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rgy_aware_parallel_tool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rgy_aware_parallel_tool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rgy_aware_parallel_tool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rgy_aware_parallel_tool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rgy_aware_parallel_tool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rgy_aware_parallel_tool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rgy_aware_parallel_tool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rgy_aware_parallel_tool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rgy_aware_parallel_tool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rgy_aware_parallel_tool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1862</Words>
  <PresentationFormat>On-screen Show (4:3)</PresentationFormat>
  <Paragraphs>377</Paragraphs>
  <Slides>29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energy_aware_parallel_tools</vt:lpstr>
      <vt:lpstr>Worksheet</vt:lpstr>
      <vt:lpstr>Distributed I/O with ParaMEDIC: Experiences with a Worldwide Supercomputer</vt:lpstr>
      <vt:lpstr>Distributed Computation and I/O</vt:lpstr>
      <vt:lpstr>Distributed I/O: The Necessary Evil</vt:lpstr>
      <vt:lpstr>Presentation Outline</vt:lpstr>
      <vt:lpstr>Why is Sequence Search So Important?</vt:lpstr>
      <vt:lpstr>Challenges in Sequence Search</vt:lpstr>
      <vt:lpstr>Large-scale Sequence Search: Reason 1</vt:lpstr>
      <vt:lpstr>Large-scale Sequence Search: Reason 2</vt:lpstr>
      <vt:lpstr>Genomic Sequence Search on the Grid</vt:lpstr>
      <vt:lpstr>Presentation Outline</vt:lpstr>
      <vt:lpstr>ParaMEDIC Overview</vt:lpstr>
      <vt:lpstr>The ParaMEDIC Framework</vt:lpstr>
      <vt:lpstr>Tradeoffs in the ParaMEDIC Framework</vt:lpstr>
      <vt:lpstr>Sequence Search with mpiBLAST</vt:lpstr>
      <vt:lpstr>mpiBLAST Meta-Data</vt:lpstr>
      <vt:lpstr>ParaMEDIC-powered mpiBLAST</vt:lpstr>
      <vt:lpstr>Presentation Outline</vt:lpstr>
      <vt:lpstr>Our Worldwide Supercomputer</vt:lpstr>
      <vt:lpstr>Dynamic Availability of Compute Clients</vt:lpstr>
      <vt:lpstr>Performance Optimizations</vt:lpstr>
      <vt:lpstr>Presentation Outline</vt:lpstr>
      <vt:lpstr>I/O Time Measurements</vt:lpstr>
      <vt:lpstr>Storage Bandwidth Utilization (Lustre)</vt:lpstr>
      <vt:lpstr>Storage Bandwidth Utilization (ext3fs)</vt:lpstr>
      <vt:lpstr>Microbial Genome Database Search</vt:lpstr>
      <vt:lpstr>Preliminary Analysis of the Output</vt:lpstr>
      <vt:lpstr>Presentation Outline</vt:lpstr>
      <vt:lpstr>Concluding Remarks</vt:lpstr>
      <vt:lpstr>Thank You!</vt:lpstr>
    </vt:vector>
  </TitlesOfParts>
  <Company>Rinku Gupta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the Impact of Supporting Out-of-order Communication on In-order Performance with iWARP</dc:title>
  <dc:creator>Rinku Gupta</dc:creator>
  <cp:lastModifiedBy>Pavan Balaji</cp:lastModifiedBy>
  <cp:revision>1039</cp:revision>
  <dcterms:created xsi:type="dcterms:W3CDTF">2007-11-14T04:49:48Z</dcterms:created>
  <dcterms:modified xsi:type="dcterms:W3CDTF">2008-06-17T09:50:18Z</dcterms:modified>
</cp:coreProperties>
</file>