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9" r:id="rId8"/>
    <p:sldId id="270" r:id="rId9"/>
    <p:sldId id="266" r:id="rId10"/>
    <p:sldId id="271" r:id="rId11"/>
    <p:sldId id="297" r:id="rId12"/>
    <p:sldId id="273" r:id="rId13"/>
    <p:sldId id="288" r:id="rId14"/>
    <p:sldId id="289" r:id="rId15"/>
    <p:sldId id="296" r:id="rId16"/>
    <p:sldId id="267" r:id="rId17"/>
    <p:sldId id="291" r:id="rId18"/>
    <p:sldId id="292" r:id="rId19"/>
    <p:sldId id="293" r:id="rId20"/>
    <p:sldId id="298" r:id="rId21"/>
    <p:sldId id="268" r:id="rId22"/>
    <p:sldId id="294" r:id="rId23"/>
    <p:sldId id="295" r:id="rId24"/>
    <p:sldId id="299" r:id="rId25"/>
    <p:sldId id="260" r:id="rId26"/>
    <p:sldId id="287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5" r:id="rId37"/>
    <p:sldId id="286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9900"/>
    <a:srgbClr val="B2B2B2"/>
    <a:srgbClr val="C0C0C0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2F42E2-7B8E-49AC-B4C7-77D858BBD384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24" name="Picture 8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922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923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32" name="Picture 16" descr="Ohio Stat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7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8"/>
          <a:stretch>
            <a:fillRect/>
          </a:stretch>
        </p:blipFill>
        <p:spPr bwMode="auto">
          <a:xfrm>
            <a:off x="0" y="36576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D062-76BB-4A86-A5A4-6195CEBB938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733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4440A-D26D-4771-B446-5E838CDEFCA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99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BD86-B1EE-4AA4-BD5B-68B06D6A9CD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936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6BE5B-73B8-4BDA-9085-AEAA46F1CD4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855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5A93B-4734-4557-9F1E-8EF3D75E67A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213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AB91A-BA91-493F-9105-AC9FAA3EFB8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705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A1880-9C69-4624-9D3E-26C9771C8A8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957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39AB1-2E00-4E58-B485-30154AEBE2F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396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324DE-62F3-415F-87B5-1BECF3BA994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50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49808-868E-41BC-9D26-2F86C86D524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403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4E0FEE-DE22-4C00-A30E-62C02596A87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820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820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06" name="Picture 14" descr="Ohio State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owlab.cse.ohio-state.edu/" TargetMode="External"/><Relationship Id="rId2" Type="http://schemas.openxmlformats.org/officeDocument/2006/relationships/hyperlink" Target="mailto:panda@cse.ohio-state.ed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nowlab.cse.ohio-state.ed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800" b="0"/>
              <a:t>Supporting iWARP Compatibility and Features for Regular Network Adapters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91000"/>
            <a:ext cx="8229600" cy="1447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1600" b="0"/>
              <a:t>P. Balaji		H. –W. Jin	K. Vaidyanathan		D. K. Panda</a:t>
            </a:r>
          </a:p>
          <a:p>
            <a:pPr>
              <a:lnSpc>
                <a:spcPct val="140000"/>
              </a:lnSpc>
            </a:pPr>
            <a:r>
              <a:rPr lang="en-US" sz="1600" b="0"/>
              <a:t>Network Based Computing Laboratory (NBCL)</a:t>
            </a:r>
          </a:p>
          <a:p>
            <a:pPr>
              <a:lnSpc>
                <a:spcPct val="140000"/>
              </a:lnSpc>
            </a:pPr>
            <a:r>
              <a:rPr lang="en-US" sz="1600" b="0"/>
              <a:t>Ohio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Proposed Software Stack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The Proposed Software stack is broken into two layers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Software iWARP implementation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Provides wire compatibility with iWARP-compliant adapters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Exposes the iWARP feature set to the upper layers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Two implementations provided: User-level iWARP and Kernel-level iWARP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Extended Sockets Interface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Extends the sockets interface to encompass the iWARP features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Maps a single file descriptor to both the iWARP as well as the normal TCP connection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Standard sockets applications can run WITHOUT any modifications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Minor modifications to applications required to utilize the richer feature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2800" b="0"/>
              <a:t>Software iWARP and Extended Sockets Interface</a:t>
            </a:r>
          </a:p>
        </p:txBody>
      </p:sp>
      <p:grpSp>
        <p:nvGrpSpPr>
          <p:cNvPr id="63491" name="Group 3"/>
          <p:cNvGrpSpPr>
            <a:grpSpLocks/>
          </p:cNvGrpSpPr>
          <p:nvPr/>
        </p:nvGrpSpPr>
        <p:grpSpPr bwMode="auto">
          <a:xfrm>
            <a:off x="152400" y="2133600"/>
            <a:ext cx="1905000" cy="3124200"/>
            <a:chOff x="192" y="1008"/>
            <a:chExt cx="1200" cy="1968"/>
          </a:xfrm>
        </p:grpSpPr>
        <p:sp>
          <p:nvSpPr>
            <p:cNvPr id="63492" name="AutoShape 4"/>
            <p:cNvSpPr>
              <a:spLocks noChangeArrowheads="1"/>
            </p:cNvSpPr>
            <p:nvPr/>
          </p:nvSpPr>
          <p:spPr bwMode="auto">
            <a:xfrm>
              <a:off x="240" y="1008"/>
              <a:ext cx="1104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Application</a:t>
              </a:r>
            </a:p>
          </p:txBody>
        </p:sp>
        <p:sp>
          <p:nvSpPr>
            <p:cNvPr id="63493" name="AutoShape 5"/>
            <p:cNvSpPr>
              <a:spLocks noChangeArrowheads="1"/>
            </p:cNvSpPr>
            <p:nvPr/>
          </p:nvSpPr>
          <p:spPr bwMode="auto">
            <a:xfrm>
              <a:off x="240" y="1248"/>
              <a:ext cx="1104" cy="192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Extended Sockets Interface</a:t>
              </a:r>
            </a:p>
          </p:txBody>
        </p:sp>
        <p:sp>
          <p:nvSpPr>
            <p:cNvPr id="63494" name="AutoShape 6"/>
            <p:cNvSpPr>
              <a:spLocks noChangeArrowheads="1"/>
            </p:cNvSpPr>
            <p:nvPr/>
          </p:nvSpPr>
          <p:spPr bwMode="auto">
            <a:xfrm>
              <a:off x="672" y="1488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User-level iWARP</a:t>
              </a:r>
            </a:p>
          </p:txBody>
        </p:sp>
        <p:sp>
          <p:nvSpPr>
            <p:cNvPr id="63495" name="AutoShape 7"/>
            <p:cNvSpPr>
              <a:spLocks noChangeArrowheads="1"/>
            </p:cNvSpPr>
            <p:nvPr/>
          </p:nvSpPr>
          <p:spPr bwMode="auto">
            <a:xfrm>
              <a:off x="240" y="2256"/>
              <a:ext cx="1104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IP</a:t>
              </a:r>
            </a:p>
          </p:txBody>
        </p:sp>
        <p:sp>
          <p:nvSpPr>
            <p:cNvPr id="63496" name="AutoShape 8"/>
            <p:cNvSpPr>
              <a:spLocks noChangeArrowheads="1"/>
            </p:cNvSpPr>
            <p:nvPr/>
          </p:nvSpPr>
          <p:spPr bwMode="auto">
            <a:xfrm>
              <a:off x="240" y="1776"/>
              <a:ext cx="1104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Sockets</a:t>
              </a:r>
            </a:p>
          </p:txBody>
        </p:sp>
        <p:sp>
          <p:nvSpPr>
            <p:cNvPr id="63497" name="AutoShape 9"/>
            <p:cNvSpPr>
              <a:spLocks noChangeArrowheads="1"/>
            </p:cNvSpPr>
            <p:nvPr/>
          </p:nvSpPr>
          <p:spPr bwMode="auto">
            <a:xfrm>
              <a:off x="240" y="2016"/>
              <a:ext cx="1104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TCP</a:t>
              </a:r>
            </a:p>
          </p:txBody>
        </p:sp>
        <p:sp>
          <p:nvSpPr>
            <p:cNvPr id="63498" name="Line 10"/>
            <p:cNvSpPr>
              <a:spLocks noChangeShapeType="1"/>
            </p:cNvSpPr>
            <p:nvPr/>
          </p:nvSpPr>
          <p:spPr bwMode="auto">
            <a:xfrm>
              <a:off x="192" y="1728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AutoShape 11"/>
            <p:cNvSpPr>
              <a:spLocks noChangeArrowheads="1"/>
            </p:cNvSpPr>
            <p:nvPr/>
          </p:nvSpPr>
          <p:spPr bwMode="auto">
            <a:xfrm>
              <a:off x="240" y="2496"/>
              <a:ext cx="1104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Device Driver</a:t>
              </a:r>
            </a:p>
          </p:txBody>
        </p:sp>
        <p:sp>
          <p:nvSpPr>
            <p:cNvPr id="63500" name="AutoShape 12"/>
            <p:cNvSpPr>
              <a:spLocks noChangeArrowheads="1"/>
            </p:cNvSpPr>
            <p:nvPr/>
          </p:nvSpPr>
          <p:spPr bwMode="auto">
            <a:xfrm>
              <a:off x="240" y="2784"/>
              <a:ext cx="1104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Network Adapter</a:t>
              </a:r>
            </a:p>
          </p:txBody>
        </p:sp>
        <p:sp>
          <p:nvSpPr>
            <p:cNvPr id="63501" name="Line 13"/>
            <p:cNvSpPr>
              <a:spLocks noChangeShapeType="1"/>
            </p:cNvSpPr>
            <p:nvPr/>
          </p:nvSpPr>
          <p:spPr bwMode="auto">
            <a:xfrm>
              <a:off x="192" y="2736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480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>
              <a:off x="96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Line 16"/>
            <p:cNvSpPr>
              <a:spLocks noChangeShapeType="1"/>
            </p:cNvSpPr>
            <p:nvPr/>
          </p:nvSpPr>
          <p:spPr bwMode="auto">
            <a:xfrm>
              <a:off x="480" y="139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17"/>
            <p:cNvSpPr>
              <a:spLocks noChangeShapeType="1"/>
            </p:cNvSpPr>
            <p:nvPr/>
          </p:nvSpPr>
          <p:spPr bwMode="auto">
            <a:xfrm>
              <a:off x="768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18"/>
            <p:cNvSpPr>
              <a:spLocks noChangeShapeType="1"/>
            </p:cNvSpPr>
            <p:nvPr/>
          </p:nvSpPr>
          <p:spPr bwMode="auto">
            <a:xfrm>
              <a:off x="768" y="21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Line 19"/>
            <p:cNvSpPr>
              <a:spLocks noChangeShapeType="1"/>
            </p:cNvSpPr>
            <p:nvPr/>
          </p:nvSpPr>
          <p:spPr bwMode="auto">
            <a:xfrm>
              <a:off x="768" y="24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Line 20"/>
            <p:cNvSpPr>
              <a:spLocks noChangeShapeType="1"/>
            </p:cNvSpPr>
            <p:nvPr/>
          </p:nvSpPr>
          <p:spPr bwMode="auto">
            <a:xfrm>
              <a:off x="768" y="26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Line 21"/>
            <p:cNvSpPr>
              <a:spLocks noChangeShapeType="1"/>
            </p:cNvSpPr>
            <p:nvPr/>
          </p:nvSpPr>
          <p:spPr bwMode="auto">
            <a:xfrm>
              <a:off x="528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Line 22"/>
            <p:cNvSpPr>
              <a:spLocks noChangeShapeType="1"/>
            </p:cNvSpPr>
            <p:nvPr/>
          </p:nvSpPr>
          <p:spPr bwMode="auto">
            <a:xfrm>
              <a:off x="100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Line 23"/>
            <p:cNvSpPr>
              <a:spLocks noChangeShapeType="1"/>
            </p:cNvSpPr>
            <p:nvPr/>
          </p:nvSpPr>
          <p:spPr bwMode="auto">
            <a:xfrm>
              <a:off x="816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Line 24"/>
            <p:cNvSpPr>
              <a:spLocks noChangeShapeType="1"/>
            </p:cNvSpPr>
            <p:nvPr/>
          </p:nvSpPr>
          <p:spPr bwMode="auto">
            <a:xfrm>
              <a:off x="816" y="21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Line 25"/>
            <p:cNvSpPr>
              <a:spLocks noChangeShapeType="1"/>
            </p:cNvSpPr>
            <p:nvPr/>
          </p:nvSpPr>
          <p:spPr bwMode="auto">
            <a:xfrm>
              <a:off x="816" y="24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Line 26"/>
            <p:cNvSpPr>
              <a:spLocks noChangeShapeType="1"/>
            </p:cNvSpPr>
            <p:nvPr/>
          </p:nvSpPr>
          <p:spPr bwMode="auto">
            <a:xfrm>
              <a:off x="816" y="26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Line 27"/>
            <p:cNvSpPr>
              <a:spLocks noChangeShapeType="1"/>
            </p:cNvSpPr>
            <p:nvPr/>
          </p:nvSpPr>
          <p:spPr bwMode="auto">
            <a:xfrm>
              <a:off x="528" y="139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16" name="Line 28"/>
          <p:cNvSpPr>
            <a:spLocks noChangeShapeType="1"/>
          </p:cNvSpPr>
          <p:nvPr/>
        </p:nvSpPr>
        <p:spPr bwMode="auto">
          <a:xfrm>
            <a:off x="2133600" y="2895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7" name="AutoShape 29"/>
          <p:cNvSpPr>
            <a:spLocks noChangeArrowheads="1"/>
          </p:cNvSpPr>
          <p:nvPr/>
        </p:nvSpPr>
        <p:spPr bwMode="auto">
          <a:xfrm>
            <a:off x="2209800" y="2133600"/>
            <a:ext cx="17526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Application</a:t>
            </a:r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>
            <a:off x="2133600" y="4876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519" name="Group 31"/>
          <p:cNvGrpSpPr>
            <a:grpSpLocks/>
          </p:cNvGrpSpPr>
          <p:nvPr/>
        </p:nvGrpSpPr>
        <p:grpSpPr bwMode="auto">
          <a:xfrm>
            <a:off x="2209800" y="2362200"/>
            <a:ext cx="1752600" cy="2895600"/>
            <a:chOff x="1536" y="1152"/>
            <a:chExt cx="1104" cy="1824"/>
          </a:xfrm>
        </p:grpSpPr>
        <p:sp>
          <p:nvSpPr>
            <p:cNvPr id="63520" name="AutoShape 32"/>
            <p:cNvSpPr>
              <a:spLocks noChangeArrowheads="1"/>
            </p:cNvSpPr>
            <p:nvPr/>
          </p:nvSpPr>
          <p:spPr bwMode="auto">
            <a:xfrm>
              <a:off x="1536" y="1248"/>
              <a:ext cx="1104" cy="192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Extended Sockets Interface</a:t>
              </a:r>
            </a:p>
          </p:txBody>
        </p:sp>
        <p:sp>
          <p:nvSpPr>
            <p:cNvPr id="63521" name="AutoShape 33"/>
            <p:cNvSpPr>
              <a:spLocks noChangeArrowheads="1"/>
            </p:cNvSpPr>
            <p:nvPr/>
          </p:nvSpPr>
          <p:spPr bwMode="auto">
            <a:xfrm>
              <a:off x="2112" y="1536"/>
              <a:ext cx="528" cy="28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Kernel-level</a:t>
              </a:r>
            </a:p>
            <a:p>
              <a:pPr algn="ctr"/>
              <a:r>
                <a:rPr lang="en-US" sz="1000"/>
                <a:t>iWARP</a:t>
              </a:r>
            </a:p>
          </p:txBody>
        </p:sp>
        <p:sp>
          <p:nvSpPr>
            <p:cNvPr id="63522" name="AutoShape 34"/>
            <p:cNvSpPr>
              <a:spLocks noChangeArrowheads="1"/>
            </p:cNvSpPr>
            <p:nvPr/>
          </p:nvSpPr>
          <p:spPr bwMode="auto">
            <a:xfrm>
              <a:off x="1536" y="1872"/>
              <a:ext cx="1104" cy="240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TCP (Modified with MPA)</a:t>
              </a:r>
            </a:p>
          </p:txBody>
        </p:sp>
        <p:sp>
          <p:nvSpPr>
            <p:cNvPr id="63523" name="Line 35"/>
            <p:cNvSpPr>
              <a:spLocks noChangeShapeType="1"/>
            </p:cNvSpPr>
            <p:nvPr/>
          </p:nvSpPr>
          <p:spPr bwMode="auto">
            <a:xfrm>
              <a:off x="1776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4" name="Line 36"/>
            <p:cNvSpPr>
              <a:spLocks noChangeShapeType="1"/>
            </p:cNvSpPr>
            <p:nvPr/>
          </p:nvSpPr>
          <p:spPr bwMode="auto">
            <a:xfrm>
              <a:off x="2304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5" name="Line 37"/>
            <p:cNvSpPr>
              <a:spLocks noChangeShapeType="1"/>
            </p:cNvSpPr>
            <p:nvPr/>
          </p:nvSpPr>
          <p:spPr bwMode="auto">
            <a:xfrm>
              <a:off x="1824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6" name="Line 38"/>
            <p:cNvSpPr>
              <a:spLocks noChangeShapeType="1"/>
            </p:cNvSpPr>
            <p:nvPr/>
          </p:nvSpPr>
          <p:spPr bwMode="auto">
            <a:xfrm>
              <a:off x="2352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7" name="AutoShape 39"/>
            <p:cNvSpPr>
              <a:spLocks noChangeArrowheads="1"/>
            </p:cNvSpPr>
            <p:nvPr/>
          </p:nvSpPr>
          <p:spPr bwMode="auto">
            <a:xfrm>
              <a:off x="1536" y="2160"/>
              <a:ext cx="1104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IP</a:t>
              </a:r>
            </a:p>
          </p:txBody>
        </p:sp>
        <p:sp>
          <p:nvSpPr>
            <p:cNvPr id="63528" name="AutoShape 40"/>
            <p:cNvSpPr>
              <a:spLocks noChangeArrowheads="1"/>
            </p:cNvSpPr>
            <p:nvPr/>
          </p:nvSpPr>
          <p:spPr bwMode="auto">
            <a:xfrm>
              <a:off x="1536" y="2448"/>
              <a:ext cx="1104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Device Driver</a:t>
              </a:r>
            </a:p>
          </p:txBody>
        </p:sp>
        <p:sp>
          <p:nvSpPr>
            <p:cNvPr id="63529" name="AutoShape 41"/>
            <p:cNvSpPr>
              <a:spLocks noChangeArrowheads="1"/>
            </p:cNvSpPr>
            <p:nvPr/>
          </p:nvSpPr>
          <p:spPr bwMode="auto">
            <a:xfrm>
              <a:off x="1536" y="2784"/>
              <a:ext cx="1104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Network Adapter</a:t>
              </a:r>
            </a:p>
          </p:txBody>
        </p:sp>
        <p:sp>
          <p:nvSpPr>
            <p:cNvPr id="63530" name="Line 42"/>
            <p:cNvSpPr>
              <a:spLocks noChangeShapeType="1"/>
            </p:cNvSpPr>
            <p:nvPr/>
          </p:nvSpPr>
          <p:spPr bwMode="auto">
            <a:xfrm>
              <a:off x="177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1" name="Line 43"/>
            <p:cNvSpPr>
              <a:spLocks noChangeShapeType="1"/>
            </p:cNvSpPr>
            <p:nvPr/>
          </p:nvSpPr>
          <p:spPr bwMode="auto">
            <a:xfrm>
              <a:off x="1776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2" name="Line 44"/>
            <p:cNvSpPr>
              <a:spLocks noChangeShapeType="1"/>
            </p:cNvSpPr>
            <p:nvPr/>
          </p:nvSpPr>
          <p:spPr bwMode="auto">
            <a:xfrm>
              <a:off x="1776" y="25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3" name="Line 45"/>
            <p:cNvSpPr>
              <a:spLocks noChangeShapeType="1"/>
            </p:cNvSpPr>
            <p:nvPr/>
          </p:nvSpPr>
          <p:spPr bwMode="auto">
            <a:xfrm>
              <a:off x="182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4" name="Line 46"/>
            <p:cNvSpPr>
              <a:spLocks noChangeShapeType="1"/>
            </p:cNvSpPr>
            <p:nvPr/>
          </p:nvSpPr>
          <p:spPr bwMode="auto">
            <a:xfrm>
              <a:off x="1824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5" name="Line 47"/>
            <p:cNvSpPr>
              <a:spLocks noChangeShapeType="1"/>
            </p:cNvSpPr>
            <p:nvPr/>
          </p:nvSpPr>
          <p:spPr bwMode="auto">
            <a:xfrm>
              <a:off x="1824" y="25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6" name="AutoShape 48"/>
            <p:cNvSpPr>
              <a:spLocks noChangeArrowheads="1"/>
            </p:cNvSpPr>
            <p:nvPr/>
          </p:nvSpPr>
          <p:spPr bwMode="auto">
            <a:xfrm>
              <a:off x="1536" y="1536"/>
              <a:ext cx="52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Sockets</a:t>
              </a:r>
            </a:p>
          </p:txBody>
        </p:sp>
        <p:sp>
          <p:nvSpPr>
            <p:cNvPr id="63537" name="Line 49"/>
            <p:cNvSpPr>
              <a:spLocks noChangeShapeType="1"/>
            </p:cNvSpPr>
            <p:nvPr/>
          </p:nvSpPr>
          <p:spPr bwMode="auto">
            <a:xfrm>
              <a:off x="1776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8" name="Line 50"/>
            <p:cNvSpPr>
              <a:spLocks noChangeShapeType="1"/>
            </p:cNvSpPr>
            <p:nvPr/>
          </p:nvSpPr>
          <p:spPr bwMode="auto">
            <a:xfrm>
              <a:off x="182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9" name="Line 51"/>
            <p:cNvSpPr>
              <a:spLocks noChangeShapeType="1"/>
            </p:cNvSpPr>
            <p:nvPr/>
          </p:nvSpPr>
          <p:spPr bwMode="auto">
            <a:xfrm>
              <a:off x="177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0" name="Line 52"/>
            <p:cNvSpPr>
              <a:spLocks noChangeShapeType="1"/>
            </p:cNvSpPr>
            <p:nvPr/>
          </p:nvSpPr>
          <p:spPr bwMode="auto">
            <a:xfrm>
              <a:off x="1824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41" name="Group 53"/>
          <p:cNvGrpSpPr>
            <a:grpSpLocks/>
          </p:cNvGrpSpPr>
          <p:nvPr/>
        </p:nvGrpSpPr>
        <p:grpSpPr bwMode="auto">
          <a:xfrm>
            <a:off x="4191000" y="2133600"/>
            <a:ext cx="2286000" cy="3200400"/>
            <a:chOff x="2784" y="1008"/>
            <a:chExt cx="1440" cy="2016"/>
          </a:xfrm>
        </p:grpSpPr>
        <p:sp>
          <p:nvSpPr>
            <p:cNvPr id="63542" name="AutoShape 54"/>
            <p:cNvSpPr>
              <a:spLocks noChangeArrowheads="1"/>
            </p:cNvSpPr>
            <p:nvPr/>
          </p:nvSpPr>
          <p:spPr bwMode="auto">
            <a:xfrm>
              <a:off x="2832" y="1008"/>
              <a:ext cx="1344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Application</a:t>
              </a:r>
            </a:p>
          </p:txBody>
        </p:sp>
        <p:sp>
          <p:nvSpPr>
            <p:cNvPr id="63543" name="AutoShape 55"/>
            <p:cNvSpPr>
              <a:spLocks noChangeArrowheads="1"/>
            </p:cNvSpPr>
            <p:nvPr/>
          </p:nvSpPr>
          <p:spPr bwMode="auto">
            <a:xfrm>
              <a:off x="2832" y="1200"/>
              <a:ext cx="1344" cy="144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Extended Sockets Interface</a:t>
              </a:r>
            </a:p>
          </p:txBody>
        </p:sp>
        <p:sp>
          <p:nvSpPr>
            <p:cNvPr id="63544" name="AutoShape 56"/>
            <p:cNvSpPr>
              <a:spLocks noChangeArrowheads="1"/>
            </p:cNvSpPr>
            <p:nvPr/>
          </p:nvSpPr>
          <p:spPr bwMode="auto">
            <a:xfrm>
              <a:off x="2832" y="1392"/>
              <a:ext cx="912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 b="1"/>
                <a:t>High Performance Sockets</a:t>
              </a:r>
            </a:p>
          </p:txBody>
        </p:sp>
        <p:sp>
          <p:nvSpPr>
            <p:cNvPr id="63545" name="AutoShape 57"/>
            <p:cNvSpPr>
              <a:spLocks noChangeArrowheads="1"/>
            </p:cNvSpPr>
            <p:nvPr/>
          </p:nvSpPr>
          <p:spPr bwMode="auto">
            <a:xfrm>
              <a:off x="2832" y="1632"/>
              <a:ext cx="624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 b="1"/>
                <a:t>Sockets</a:t>
              </a:r>
            </a:p>
          </p:txBody>
        </p:sp>
        <p:sp>
          <p:nvSpPr>
            <p:cNvPr id="63546" name="Line 58"/>
            <p:cNvSpPr>
              <a:spLocks noChangeShapeType="1"/>
            </p:cNvSpPr>
            <p:nvPr/>
          </p:nvSpPr>
          <p:spPr bwMode="auto">
            <a:xfrm>
              <a:off x="2784" y="1584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7" name="AutoShape 59"/>
            <p:cNvSpPr>
              <a:spLocks noChangeArrowheads="1"/>
            </p:cNvSpPr>
            <p:nvPr/>
          </p:nvSpPr>
          <p:spPr bwMode="auto">
            <a:xfrm>
              <a:off x="2832" y="2496"/>
              <a:ext cx="1392" cy="5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00"/>
            </a:p>
            <a:p>
              <a:pPr algn="ctr"/>
              <a:endParaRPr lang="en-US" sz="1000"/>
            </a:p>
            <a:p>
              <a:pPr algn="ctr"/>
              <a:endParaRPr lang="en-US" sz="1000"/>
            </a:p>
            <a:p>
              <a:pPr algn="ctr"/>
              <a:endParaRPr lang="en-US" sz="1000"/>
            </a:p>
            <a:p>
              <a:pPr algn="ctr"/>
              <a:r>
                <a:rPr lang="en-US" sz="1000"/>
                <a:t>Network Adapter</a:t>
              </a:r>
            </a:p>
          </p:txBody>
        </p:sp>
        <p:sp>
          <p:nvSpPr>
            <p:cNvPr id="63548" name="Line 60"/>
            <p:cNvSpPr>
              <a:spLocks noChangeShapeType="1"/>
            </p:cNvSpPr>
            <p:nvPr/>
          </p:nvSpPr>
          <p:spPr bwMode="auto">
            <a:xfrm>
              <a:off x="2784" y="2448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9" name="Line 61"/>
            <p:cNvSpPr>
              <a:spLocks noChangeShapeType="1"/>
            </p:cNvSpPr>
            <p:nvPr/>
          </p:nvSpPr>
          <p:spPr bwMode="auto">
            <a:xfrm>
              <a:off x="3072" y="11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0" name="Line 62"/>
            <p:cNvSpPr>
              <a:spLocks noChangeShapeType="1"/>
            </p:cNvSpPr>
            <p:nvPr/>
          </p:nvSpPr>
          <p:spPr bwMode="auto">
            <a:xfrm>
              <a:off x="3072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1" name="Line 63"/>
            <p:cNvSpPr>
              <a:spLocks noChangeShapeType="1"/>
            </p:cNvSpPr>
            <p:nvPr/>
          </p:nvSpPr>
          <p:spPr bwMode="auto">
            <a:xfrm>
              <a:off x="3120" y="11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2" name="Line 64"/>
            <p:cNvSpPr>
              <a:spLocks noChangeShapeType="1"/>
            </p:cNvSpPr>
            <p:nvPr/>
          </p:nvSpPr>
          <p:spPr bwMode="auto">
            <a:xfrm>
              <a:off x="3120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3" name="AutoShape 65"/>
            <p:cNvSpPr>
              <a:spLocks noChangeArrowheads="1"/>
            </p:cNvSpPr>
            <p:nvPr/>
          </p:nvSpPr>
          <p:spPr bwMode="auto">
            <a:xfrm>
              <a:off x="2832" y="1872"/>
              <a:ext cx="624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 b="1"/>
                <a:t>TCP</a:t>
              </a:r>
            </a:p>
          </p:txBody>
        </p:sp>
        <p:sp>
          <p:nvSpPr>
            <p:cNvPr id="63554" name="AutoShape 66"/>
            <p:cNvSpPr>
              <a:spLocks noChangeArrowheads="1"/>
            </p:cNvSpPr>
            <p:nvPr/>
          </p:nvSpPr>
          <p:spPr bwMode="auto">
            <a:xfrm>
              <a:off x="2832" y="2064"/>
              <a:ext cx="624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 b="1"/>
                <a:t>IP</a:t>
              </a:r>
            </a:p>
          </p:txBody>
        </p:sp>
        <p:sp>
          <p:nvSpPr>
            <p:cNvPr id="63555" name="AutoShape 67"/>
            <p:cNvSpPr>
              <a:spLocks noChangeArrowheads="1"/>
            </p:cNvSpPr>
            <p:nvPr/>
          </p:nvSpPr>
          <p:spPr bwMode="auto">
            <a:xfrm>
              <a:off x="2832" y="2256"/>
              <a:ext cx="768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 b="1"/>
                <a:t>Device Driver</a:t>
              </a:r>
            </a:p>
          </p:txBody>
        </p:sp>
        <p:sp>
          <p:nvSpPr>
            <p:cNvPr id="63556" name="Line 68"/>
            <p:cNvSpPr>
              <a:spLocks noChangeShapeType="1"/>
            </p:cNvSpPr>
            <p:nvPr/>
          </p:nvSpPr>
          <p:spPr bwMode="auto">
            <a:xfrm>
              <a:off x="3168" y="23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7" name="Line 69"/>
            <p:cNvSpPr>
              <a:spLocks noChangeShapeType="1"/>
            </p:cNvSpPr>
            <p:nvPr/>
          </p:nvSpPr>
          <p:spPr bwMode="auto">
            <a:xfrm>
              <a:off x="3216" y="23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8" name="Line 70"/>
            <p:cNvSpPr>
              <a:spLocks noChangeShapeType="1"/>
            </p:cNvSpPr>
            <p:nvPr/>
          </p:nvSpPr>
          <p:spPr bwMode="auto">
            <a:xfrm>
              <a:off x="3168" y="17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9" name="Line 71"/>
            <p:cNvSpPr>
              <a:spLocks noChangeShapeType="1"/>
            </p:cNvSpPr>
            <p:nvPr/>
          </p:nvSpPr>
          <p:spPr bwMode="auto">
            <a:xfrm>
              <a:off x="3216" y="17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0" name="Line 72"/>
            <p:cNvSpPr>
              <a:spLocks noChangeShapeType="1"/>
            </p:cNvSpPr>
            <p:nvPr/>
          </p:nvSpPr>
          <p:spPr bwMode="auto">
            <a:xfrm>
              <a:off x="316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1" name="Line 73"/>
            <p:cNvSpPr>
              <a:spLocks noChangeShapeType="1"/>
            </p:cNvSpPr>
            <p:nvPr/>
          </p:nvSpPr>
          <p:spPr bwMode="auto">
            <a:xfrm>
              <a:off x="321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2" name="Line 74"/>
            <p:cNvSpPr>
              <a:spLocks noChangeShapeType="1"/>
            </p:cNvSpPr>
            <p:nvPr/>
          </p:nvSpPr>
          <p:spPr bwMode="auto">
            <a:xfrm>
              <a:off x="3168" y="21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3" name="Line 75"/>
            <p:cNvSpPr>
              <a:spLocks noChangeShapeType="1"/>
            </p:cNvSpPr>
            <p:nvPr/>
          </p:nvSpPr>
          <p:spPr bwMode="auto">
            <a:xfrm>
              <a:off x="3216" y="21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4" name="AutoShape 76"/>
            <p:cNvSpPr>
              <a:spLocks noChangeArrowheads="1"/>
            </p:cNvSpPr>
            <p:nvPr/>
          </p:nvSpPr>
          <p:spPr bwMode="auto">
            <a:xfrm>
              <a:off x="3504" y="2544"/>
              <a:ext cx="672" cy="144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 b="1"/>
                <a:t>Offloaded TCP</a:t>
              </a:r>
            </a:p>
          </p:txBody>
        </p:sp>
        <p:sp>
          <p:nvSpPr>
            <p:cNvPr id="63565" name="AutoShape 77"/>
            <p:cNvSpPr>
              <a:spLocks noChangeArrowheads="1"/>
            </p:cNvSpPr>
            <p:nvPr/>
          </p:nvSpPr>
          <p:spPr bwMode="auto">
            <a:xfrm>
              <a:off x="3504" y="2736"/>
              <a:ext cx="672" cy="144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 b="1"/>
                <a:t>Offloaded IP</a:t>
              </a:r>
            </a:p>
          </p:txBody>
        </p:sp>
        <p:sp>
          <p:nvSpPr>
            <p:cNvPr id="63566" name="AutoShape 78"/>
            <p:cNvSpPr>
              <a:spLocks noChangeArrowheads="1"/>
            </p:cNvSpPr>
            <p:nvPr/>
          </p:nvSpPr>
          <p:spPr bwMode="auto">
            <a:xfrm>
              <a:off x="3744" y="1632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 b="1"/>
                <a:t>Software</a:t>
              </a:r>
            </a:p>
            <a:p>
              <a:pPr algn="ctr"/>
              <a:r>
                <a:rPr lang="en-US" sz="900" b="1"/>
                <a:t>iWARP</a:t>
              </a:r>
            </a:p>
          </p:txBody>
        </p:sp>
        <p:sp>
          <p:nvSpPr>
            <p:cNvPr id="63567" name="Line 79"/>
            <p:cNvSpPr>
              <a:spLocks noChangeShapeType="1"/>
            </p:cNvSpPr>
            <p:nvPr/>
          </p:nvSpPr>
          <p:spPr bwMode="auto">
            <a:xfrm>
              <a:off x="3984" y="12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8" name="Line 80"/>
            <p:cNvSpPr>
              <a:spLocks noChangeShapeType="1"/>
            </p:cNvSpPr>
            <p:nvPr/>
          </p:nvSpPr>
          <p:spPr bwMode="auto">
            <a:xfrm>
              <a:off x="3936" y="12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9" name="Line 81"/>
            <p:cNvSpPr>
              <a:spLocks noChangeShapeType="1"/>
            </p:cNvSpPr>
            <p:nvPr/>
          </p:nvSpPr>
          <p:spPr bwMode="auto">
            <a:xfrm>
              <a:off x="3984" y="187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70" name="Line 82"/>
            <p:cNvSpPr>
              <a:spLocks noChangeShapeType="1"/>
            </p:cNvSpPr>
            <p:nvPr/>
          </p:nvSpPr>
          <p:spPr bwMode="auto">
            <a:xfrm>
              <a:off x="3936" y="187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71" name="Line 83"/>
            <p:cNvSpPr>
              <a:spLocks noChangeShapeType="1"/>
            </p:cNvSpPr>
            <p:nvPr/>
          </p:nvSpPr>
          <p:spPr bwMode="auto">
            <a:xfrm>
              <a:off x="3648" y="1488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72" name="Line 84"/>
            <p:cNvSpPr>
              <a:spLocks noChangeShapeType="1"/>
            </p:cNvSpPr>
            <p:nvPr/>
          </p:nvSpPr>
          <p:spPr bwMode="auto">
            <a:xfrm>
              <a:off x="3696" y="1488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73" name="Line 85"/>
            <p:cNvSpPr>
              <a:spLocks noChangeShapeType="1"/>
            </p:cNvSpPr>
            <p:nvPr/>
          </p:nvSpPr>
          <p:spPr bwMode="auto">
            <a:xfrm>
              <a:off x="3504" y="1488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74" name="Line 86"/>
            <p:cNvSpPr>
              <a:spLocks noChangeShapeType="1"/>
            </p:cNvSpPr>
            <p:nvPr/>
          </p:nvSpPr>
          <p:spPr bwMode="auto">
            <a:xfrm>
              <a:off x="3552" y="1488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75" name="AutoShape 87"/>
          <p:cNvSpPr>
            <a:spLocks noChangeArrowheads="1"/>
          </p:cNvSpPr>
          <p:nvPr/>
        </p:nvSpPr>
        <p:spPr bwMode="auto">
          <a:xfrm>
            <a:off x="6705600" y="2133600"/>
            <a:ext cx="2133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Application</a:t>
            </a:r>
          </a:p>
        </p:txBody>
      </p:sp>
      <p:sp>
        <p:nvSpPr>
          <p:cNvPr id="63576" name="AutoShape 88"/>
          <p:cNvSpPr>
            <a:spLocks noChangeArrowheads="1"/>
          </p:cNvSpPr>
          <p:nvPr/>
        </p:nvSpPr>
        <p:spPr bwMode="auto">
          <a:xfrm>
            <a:off x="6705600" y="2438400"/>
            <a:ext cx="2133600" cy="228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Extended Sockets Interface</a:t>
            </a:r>
          </a:p>
        </p:txBody>
      </p:sp>
      <p:sp>
        <p:nvSpPr>
          <p:cNvPr id="63577" name="AutoShape 89"/>
          <p:cNvSpPr>
            <a:spLocks noChangeArrowheads="1"/>
          </p:cNvSpPr>
          <p:nvPr/>
        </p:nvSpPr>
        <p:spPr bwMode="auto">
          <a:xfrm>
            <a:off x="6705600" y="2743200"/>
            <a:ext cx="16002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b="1"/>
              <a:t>High Performance Sockets</a:t>
            </a:r>
          </a:p>
        </p:txBody>
      </p:sp>
      <p:sp>
        <p:nvSpPr>
          <p:cNvPr id="63578" name="AutoShape 90"/>
          <p:cNvSpPr>
            <a:spLocks noChangeArrowheads="1"/>
          </p:cNvSpPr>
          <p:nvPr/>
        </p:nvSpPr>
        <p:spPr bwMode="auto">
          <a:xfrm>
            <a:off x="6705600" y="3124200"/>
            <a:ext cx="1143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b="1"/>
              <a:t>Sockets</a:t>
            </a:r>
          </a:p>
        </p:txBody>
      </p:sp>
      <p:sp>
        <p:nvSpPr>
          <p:cNvPr id="63579" name="Line 91"/>
          <p:cNvSpPr>
            <a:spLocks noChangeShapeType="1"/>
          </p:cNvSpPr>
          <p:nvPr/>
        </p:nvSpPr>
        <p:spPr bwMode="auto">
          <a:xfrm>
            <a:off x="6629400" y="30480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0" name="AutoShape 92"/>
          <p:cNvSpPr>
            <a:spLocks noChangeArrowheads="1"/>
          </p:cNvSpPr>
          <p:nvPr/>
        </p:nvSpPr>
        <p:spPr bwMode="auto">
          <a:xfrm>
            <a:off x="6705600" y="4419600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000"/>
          </a:p>
          <a:p>
            <a:pPr algn="ctr"/>
            <a:endParaRPr lang="en-US" sz="1000"/>
          </a:p>
          <a:p>
            <a:pPr algn="ctr"/>
            <a:endParaRPr lang="en-US" sz="1000"/>
          </a:p>
          <a:p>
            <a:pPr algn="ctr"/>
            <a:endParaRPr lang="en-US" sz="1000"/>
          </a:p>
          <a:p>
            <a:pPr algn="ctr"/>
            <a:r>
              <a:rPr lang="en-US" sz="1000"/>
              <a:t>Network Adapter</a:t>
            </a:r>
          </a:p>
        </p:txBody>
      </p:sp>
      <p:sp>
        <p:nvSpPr>
          <p:cNvPr id="63581" name="Line 93"/>
          <p:cNvSpPr>
            <a:spLocks noChangeShapeType="1"/>
          </p:cNvSpPr>
          <p:nvPr/>
        </p:nvSpPr>
        <p:spPr bwMode="auto">
          <a:xfrm>
            <a:off x="6629400" y="43434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2" name="Line 94"/>
          <p:cNvSpPr>
            <a:spLocks noChangeShapeType="1"/>
          </p:cNvSpPr>
          <p:nvPr/>
        </p:nvSpPr>
        <p:spPr bwMode="auto">
          <a:xfrm>
            <a:off x="70866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3" name="Line 95"/>
          <p:cNvSpPr>
            <a:spLocks noChangeShapeType="1"/>
          </p:cNvSpPr>
          <p:nvPr/>
        </p:nvSpPr>
        <p:spPr bwMode="auto">
          <a:xfrm>
            <a:off x="70866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4" name="Line 96"/>
          <p:cNvSpPr>
            <a:spLocks noChangeShapeType="1"/>
          </p:cNvSpPr>
          <p:nvPr/>
        </p:nvSpPr>
        <p:spPr bwMode="auto">
          <a:xfrm>
            <a:off x="71628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5" name="Line 97"/>
          <p:cNvSpPr>
            <a:spLocks noChangeShapeType="1"/>
          </p:cNvSpPr>
          <p:nvPr/>
        </p:nvSpPr>
        <p:spPr bwMode="auto">
          <a:xfrm>
            <a:off x="71628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86" name="AutoShape 98"/>
          <p:cNvSpPr>
            <a:spLocks noChangeArrowheads="1"/>
          </p:cNvSpPr>
          <p:nvPr/>
        </p:nvSpPr>
        <p:spPr bwMode="auto">
          <a:xfrm>
            <a:off x="6705600" y="3429000"/>
            <a:ext cx="990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b="1"/>
              <a:t>TCP</a:t>
            </a:r>
          </a:p>
        </p:txBody>
      </p:sp>
      <p:sp>
        <p:nvSpPr>
          <p:cNvPr id="63587" name="AutoShape 99"/>
          <p:cNvSpPr>
            <a:spLocks noChangeArrowheads="1"/>
          </p:cNvSpPr>
          <p:nvPr/>
        </p:nvSpPr>
        <p:spPr bwMode="auto">
          <a:xfrm>
            <a:off x="6705600" y="3733800"/>
            <a:ext cx="990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b="1"/>
              <a:t>IP</a:t>
            </a:r>
          </a:p>
        </p:txBody>
      </p:sp>
      <p:sp>
        <p:nvSpPr>
          <p:cNvPr id="63588" name="AutoShape 100"/>
          <p:cNvSpPr>
            <a:spLocks noChangeArrowheads="1"/>
          </p:cNvSpPr>
          <p:nvPr/>
        </p:nvSpPr>
        <p:spPr bwMode="auto">
          <a:xfrm>
            <a:off x="6705600" y="4038600"/>
            <a:ext cx="1371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b="1"/>
              <a:t>Device Driver</a:t>
            </a:r>
          </a:p>
        </p:txBody>
      </p:sp>
      <p:sp>
        <p:nvSpPr>
          <p:cNvPr id="63589" name="Line 101"/>
          <p:cNvSpPr>
            <a:spLocks noChangeShapeType="1"/>
          </p:cNvSpPr>
          <p:nvPr/>
        </p:nvSpPr>
        <p:spPr bwMode="auto">
          <a:xfrm>
            <a:off x="71628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0" name="Line 102"/>
          <p:cNvSpPr>
            <a:spLocks noChangeShapeType="1"/>
          </p:cNvSpPr>
          <p:nvPr/>
        </p:nvSpPr>
        <p:spPr bwMode="auto">
          <a:xfrm>
            <a:off x="72390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1" name="Line 103"/>
          <p:cNvSpPr>
            <a:spLocks noChangeShapeType="1"/>
          </p:cNvSpPr>
          <p:nvPr/>
        </p:nvSpPr>
        <p:spPr bwMode="auto">
          <a:xfrm>
            <a:off x="71628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2" name="Line 104"/>
          <p:cNvSpPr>
            <a:spLocks noChangeShapeType="1"/>
          </p:cNvSpPr>
          <p:nvPr/>
        </p:nvSpPr>
        <p:spPr bwMode="auto">
          <a:xfrm>
            <a:off x="72390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3" name="Line 105"/>
          <p:cNvSpPr>
            <a:spLocks noChangeShapeType="1"/>
          </p:cNvSpPr>
          <p:nvPr/>
        </p:nvSpPr>
        <p:spPr bwMode="auto">
          <a:xfrm>
            <a:off x="7162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4" name="Line 106"/>
          <p:cNvSpPr>
            <a:spLocks noChangeShapeType="1"/>
          </p:cNvSpPr>
          <p:nvPr/>
        </p:nvSpPr>
        <p:spPr bwMode="auto">
          <a:xfrm>
            <a:off x="7239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5" name="Line 107"/>
          <p:cNvSpPr>
            <a:spLocks noChangeShapeType="1"/>
          </p:cNvSpPr>
          <p:nvPr/>
        </p:nvSpPr>
        <p:spPr bwMode="auto">
          <a:xfrm>
            <a:off x="71628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6" name="Line 108"/>
          <p:cNvSpPr>
            <a:spLocks noChangeShapeType="1"/>
          </p:cNvSpPr>
          <p:nvPr/>
        </p:nvSpPr>
        <p:spPr bwMode="auto">
          <a:xfrm>
            <a:off x="72390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" name="AutoShape 109"/>
          <p:cNvSpPr>
            <a:spLocks noChangeArrowheads="1"/>
          </p:cNvSpPr>
          <p:nvPr/>
        </p:nvSpPr>
        <p:spPr bwMode="auto">
          <a:xfrm>
            <a:off x="7772400" y="4724400"/>
            <a:ext cx="1066800" cy="152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b="1"/>
              <a:t>Offloaded TCP</a:t>
            </a:r>
          </a:p>
        </p:txBody>
      </p:sp>
      <p:sp>
        <p:nvSpPr>
          <p:cNvPr id="63598" name="AutoShape 110"/>
          <p:cNvSpPr>
            <a:spLocks noChangeArrowheads="1"/>
          </p:cNvSpPr>
          <p:nvPr/>
        </p:nvSpPr>
        <p:spPr bwMode="auto">
          <a:xfrm>
            <a:off x="7772400" y="4953000"/>
            <a:ext cx="1066800" cy="152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b="1"/>
              <a:t>Offloaded IP</a:t>
            </a:r>
          </a:p>
        </p:txBody>
      </p:sp>
      <p:sp>
        <p:nvSpPr>
          <p:cNvPr id="63599" name="Line 111"/>
          <p:cNvSpPr>
            <a:spLocks noChangeShapeType="1"/>
          </p:cNvSpPr>
          <p:nvPr/>
        </p:nvSpPr>
        <p:spPr bwMode="auto">
          <a:xfrm>
            <a:off x="8534400" y="2667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600" name="Line 112"/>
          <p:cNvSpPr>
            <a:spLocks noChangeShapeType="1"/>
          </p:cNvSpPr>
          <p:nvPr/>
        </p:nvSpPr>
        <p:spPr bwMode="auto">
          <a:xfrm>
            <a:off x="8458200" y="2667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601" name="Line 113"/>
          <p:cNvSpPr>
            <a:spLocks noChangeShapeType="1"/>
          </p:cNvSpPr>
          <p:nvPr/>
        </p:nvSpPr>
        <p:spPr bwMode="auto">
          <a:xfrm>
            <a:off x="8153400" y="2895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602" name="Line 114"/>
          <p:cNvSpPr>
            <a:spLocks noChangeShapeType="1"/>
          </p:cNvSpPr>
          <p:nvPr/>
        </p:nvSpPr>
        <p:spPr bwMode="auto">
          <a:xfrm>
            <a:off x="8229600" y="2895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603" name="Line 115"/>
          <p:cNvSpPr>
            <a:spLocks noChangeShapeType="1"/>
          </p:cNvSpPr>
          <p:nvPr/>
        </p:nvSpPr>
        <p:spPr bwMode="auto">
          <a:xfrm>
            <a:off x="7924800" y="2895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604" name="Line 116"/>
          <p:cNvSpPr>
            <a:spLocks noChangeShapeType="1"/>
          </p:cNvSpPr>
          <p:nvPr/>
        </p:nvSpPr>
        <p:spPr bwMode="auto">
          <a:xfrm>
            <a:off x="8001000" y="2895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605" name="AutoShape 117"/>
          <p:cNvSpPr>
            <a:spLocks noChangeArrowheads="1"/>
          </p:cNvSpPr>
          <p:nvPr/>
        </p:nvSpPr>
        <p:spPr bwMode="auto">
          <a:xfrm>
            <a:off x="7772400" y="4495800"/>
            <a:ext cx="1066800" cy="152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b="1"/>
              <a:t>Offloaded iWARP</a:t>
            </a:r>
          </a:p>
        </p:txBody>
      </p:sp>
      <p:sp>
        <p:nvSpPr>
          <p:cNvPr id="63606" name="Text Box 118"/>
          <p:cNvSpPr txBox="1">
            <a:spLocks noChangeArrowheads="1"/>
          </p:cNvSpPr>
          <p:nvPr/>
        </p:nvSpPr>
        <p:spPr bwMode="auto">
          <a:xfrm>
            <a:off x="762000" y="5562600"/>
            <a:ext cx="2895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Regular Ethernet Adapters</a:t>
            </a:r>
          </a:p>
        </p:txBody>
      </p:sp>
      <p:sp>
        <p:nvSpPr>
          <p:cNvPr id="63607" name="Text Box 119"/>
          <p:cNvSpPr txBox="1">
            <a:spLocks noChangeArrowheads="1"/>
          </p:cNvSpPr>
          <p:nvPr/>
        </p:nvSpPr>
        <p:spPr bwMode="auto">
          <a:xfrm>
            <a:off x="4495800" y="5562600"/>
            <a:ext cx="182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TCP Offload Engines</a:t>
            </a:r>
          </a:p>
        </p:txBody>
      </p:sp>
      <p:sp>
        <p:nvSpPr>
          <p:cNvPr id="63608" name="Text Box 120"/>
          <p:cNvSpPr txBox="1">
            <a:spLocks noChangeArrowheads="1"/>
          </p:cNvSpPr>
          <p:nvPr/>
        </p:nvSpPr>
        <p:spPr bwMode="auto">
          <a:xfrm>
            <a:off x="6934200" y="5562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iWARP compliant Adapters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Designing the Software Stack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User-level iWARP implementation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Non-blocking Communication Operations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Asynchronous Communication Progress</a:t>
            </a:r>
          </a:p>
          <a:p>
            <a:pPr>
              <a:lnSpc>
                <a:spcPct val="160000"/>
              </a:lnSpc>
            </a:pPr>
            <a:r>
              <a:rPr lang="en-US" sz="2000"/>
              <a:t>Kernel-level iWARP implementation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Zero-copy data transmission and single-copy data reception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Handling Out-of-order segments</a:t>
            </a:r>
          </a:p>
          <a:p>
            <a:pPr>
              <a:lnSpc>
                <a:spcPct val="160000"/>
              </a:lnSpc>
            </a:pPr>
            <a:r>
              <a:rPr lang="en-US" sz="2000"/>
              <a:t>Extended Sockets Interface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Generic Design to work over any iWARP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Non-Blocking and Asynchronous Communication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1447800" y="12954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2209800" y="1676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590800" y="1981200"/>
            <a:ext cx="7938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Post_send()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setsockopt()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1447800" y="2362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1447800" y="41910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1447800" y="152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1447800" y="17526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2209800" y="2514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2209800" y="2590800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2209800" y="2667000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2209800" y="2743200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2209800" y="2819400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2209800" y="2895600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3962400" y="25908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write()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1447800" y="2971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7459663" y="12954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6248400" y="16764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6629400" y="1981200"/>
            <a:ext cx="7938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7391400" y="22098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Post_recv()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7391400" y="14478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setsockopt()</a:t>
            </a:r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>
            <a:off x="6248400" y="2362200"/>
            <a:ext cx="1211263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6248400" y="41148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H="1">
            <a:off x="6248400" y="1524000"/>
            <a:ext cx="12112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H="1">
            <a:off x="6248400" y="3657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flipH="1">
            <a:off x="6637338" y="1905000"/>
            <a:ext cx="830262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7391400" y="34290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Recv_Done()</a:t>
            </a:r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H="1">
            <a:off x="6248400" y="3581400"/>
            <a:ext cx="1211263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1447800" y="6186488"/>
            <a:ext cx="617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User-level iWARP is a multi-threaded implementation</a:t>
            </a: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1066800" y="5562600"/>
            <a:ext cx="762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Main Thread</a:t>
            </a: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2209800" y="5486400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Async Thread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7086600" y="5578475"/>
            <a:ext cx="762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Main Thread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6248400" y="5502275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Async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Zero-copy Transmission in Kernel-level iWARP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0574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Memory map user buffers to kernel buffers</a:t>
            </a:r>
          </a:p>
          <a:p>
            <a:pPr>
              <a:lnSpc>
                <a:spcPct val="140000"/>
              </a:lnSpc>
            </a:pPr>
            <a:r>
              <a:rPr lang="en-US" sz="2000"/>
              <a:t>Mapping needs to be in place till the reliability ACK is received</a:t>
            </a:r>
          </a:p>
          <a:p>
            <a:pPr>
              <a:lnSpc>
                <a:spcPct val="140000"/>
              </a:lnSpc>
            </a:pPr>
            <a:r>
              <a:rPr lang="en-US" sz="2000"/>
              <a:t>Buffers are mapped during memory registration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Avoids mapping overhead during data transmission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1295400" y="3352800"/>
            <a:ext cx="3429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19812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26670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33528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40386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5867400" y="34290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User Virtual Address Space</a:t>
            </a:r>
          </a:p>
        </p:txBody>
      </p:sp>
      <p:grpSp>
        <p:nvGrpSpPr>
          <p:cNvPr id="51267" name="Group 67"/>
          <p:cNvGrpSpPr>
            <a:grpSpLocks/>
          </p:cNvGrpSpPr>
          <p:nvPr/>
        </p:nvGrpSpPr>
        <p:grpSpPr bwMode="auto">
          <a:xfrm>
            <a:off x="838200" y="3886200"/>
            <a:ext cx="7467600" cy="1066800"/>
            <a:chOff x="528" y="2448"/>
            <a:chExt cx="4704" cy="672"/>
          </a:xfrm>
        </p:grpSpPr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816" y="244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1248" y="244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1248" y="2448"/>
              <a:ext cx="9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1680" y="2448"/>
              <a:ext cx="9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8" name="Rectangle 28"/>
            <p:cNvSpPr>
              <a:spLocks noChangeArrowheads="1"/>
            </p:cNvSpPr>
            <p:nvPr/>
          </p:nvSpPr>
          <p:spPr bwMode="auto">
            <a:xfrm>
              <a:off x="816" y="2784"/>
              <a:ext cx="432" cy="33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9" name="Rectangle 29"/>
            <p:cNvSpPr>
              <a:spLocks noChangeArrowheads="1"/>
            </p:cNvSpPr>
            <p:nvPr/>
          </p:nvSpPr>
          <p:spPr bwMode="auto">
            <a:xfrm>
              <a:off x="1344" y="2784"/>
              <a:ext cx="432" cy="33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0" name="Rectangle 30"/>
            <p:cNvSpPr>
              <a:spLocks noChangeArrowheads="1"/>
            </p:cNvSpPr>
            <p:nvPr/>
          </p:nvSpPr>
          <p:spPr bwMode="auto">
            <a:xfrm>
              <a:off x="1872" y="2784"/>
              <a:ext cx="432" cy="33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2400" y="2784"/>
              <a:ext cx="432" cy="33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2" name="Rectangle 32"/>
            <p:cNvSpPr>
              <a:spLocks noChangeArrowheads="1"/>
            </p:cNvSpPr>
            <p:nvPr/>
          </p:nvSpPr>
          <p:spPr bwMode="auto">
            <a:xfrm>
              <a:off x="2928" y="2784"/>
              <a:ext cx="432" cy="33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>
              <a:off x="1680" y="2448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4" name="Line 34"/>
            <p:cNvSpPr>
              <a:spLocks noChangeShapeType="1"/>
            </p:cNvSpPr>
            <p:nvPr/>
          </p:nvSpPr>
          <p:spPr bwMode="auto">
            <a:xfrm>
              <a:off x="2112" y="2448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>
              <a:off x="2112" y="2448"/>
              <a:ext cx="28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>
              <a:off x="2544" y="2448"/>
              <a:ext cx="28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>
              <a:off x="2544" y="2448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>
              <a:off x="2976" y="2448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>
              <a:off x="528" y="2640"/>
              <a:ext cx="30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7" name="Text Box 57"/>
            <p:cNvSpPr txBox="1">
              <a:spLocks noChangeArrowheads="1"/>
            </p:cNvSpPr>
            <p:nvPr/>
          </p:nvSpPr>
          <p:spPr bwMode="auto">
            <a:xfrm>
              <a:off x="3696" y="2832"/>
              <a:ext cx="15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Physical Address Space</a:t>
              </a:r>
            </a:p>
          </p:txBody>
        </p:sp>
      </p:grpSp>
      <p:grpSp>
        <p:nvGrpSpPr>
          <p:cNvPr id="51268" name="Group 68"/>
          <p:cNvGrpSpPr>
            <a:grpSpLocks/>
          </p:cNvGrpSpPr>
          <p:nvPr/>
        </p:nvGrpSpPr>
        <p:grpSpPr bwMode="auto">
          <a:xfrm>
            <a:off x="838200" y="4953000"/>
            <a:ext cx="7772400" cy="990600"/>
            <a:chOff x="528" y="3120"/>
            <a:chExt cx="4896" cy="624"/>
          </a:xfrm>
        </p:grpSpPr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528" y="3264"/>
              <a:ext cx="30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8" name="Text Box 58"/>
            <p:cNvSpPr txBox="1">
              <a:spLocks noChangeArrowheads="1"/>
            </p:cNvSpPr>
            <p:nvPr/>
          </p:nvSpPr>
          <p:spPr bwMode="auto">
            <a:xfrm>
              <a:off x="3696" y="3456"/>
              <a:ext cx="17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Kernel Virtual Address Space</a:t>
              </a:r>
            </a:p>
          </p:txBody>
        </p:sp>
        <p:sp>
          <p:nvSpPr>
            <p:cNvPr id="51241" name="Rectangle 41"/>
            <p:cNvSpPr>
              <a:spLocks noChangeArrowheads="1"/>
            </p:cNvSpPr>
            <p:nvPr/>
          </p:nvSpPr>
          <p:spPr bwMode="auto">
            <a:xfrm>
              <a:off x="816" y="3408"/>
              <a:ext cx="432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2" name="Rectangle 42"/>
            <p:cNvSpPr>
              <a:spLocks noChangeArrowheads="1"/>
            </p:cNvSpPr>
            <p:nvPr/>
          </p:nvSpPr>
          <p:spPr bwMode="auto">
            <a:xfrm>
              <a:off x="1344" y="3408"/>
              <a:ext cx="432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3" name="Rectangle 43"/>
            <p:cNvSpPr>
              <a:spLocks noChangeArrowheads="1"/>
            </p:cNvSpPr>
            <p:nvPr/>
          </p:nvSpPr>
          <p:spPr bwMode="auto">
            <a:xfrm>
              <a:off x="1872" y="3408"/>
              <a:ext cx="432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4" name="Rectangle 44"/>
            <p:cNvSpPr>
              <a:spLocks noChangeArrowheads="1"/>
            </p:cNvSpPr>
            <p:nvPr/>
          </p:nvSpPr>
          <p:spPr bwMode="auto">
            <a:xfrm>
              <a:off x="2400" y="3408"/>
              <a:ext cx="432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5" name="Rectangle 45"/>
            <p:cNvSpPr>
              <a:spLocks noChangeArrowheads="1"/>
            </p:cNvSpPr>
            <p:nvPr/>
          </p:nvSpPr>
          <p:spPr bwMode="auto">
            <a:xfrm>
              <a:off x="2928" y="3408"/>
              <a:ext cx="432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6" name="Line 46"/>
            <p:cNvSpPr>
              <a:spLocks noChangeShapeType="1"/>
            </p:cNvSpPr>
            <p:nvPr/>
          </p:nvSpPr>
          <p:spPr bwMode="auto">
            <a:xfrm>
              <a:off x="816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1248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8" name="Line 48"/>
            <p:cNvSpPr>
              <a:spLocks noChangeShapeType="1"/>
            </p:cNvSpPr>
            <p:nvPr/>
          </p:nvSpPr>
          <p:spPr bwMode="auto">
            <a:xfrm>
              <a:off x="1344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9" name="Line 49"/>
            <p:cNvSpPr>
              <a:spLocks noChangeShapeType="1"/>
            </p:cNvSpPr>
            <p:nvPr/>
          </p:nvSpPr>
          <p:spPr bwMode="auto">
            <a:xfrm>
              <a:off x="1776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>
              <a:off x="1872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1" name="Line 51"/>
            <p:cNvSpPr>
              <a:spLocks noChangeShapeType="1"/>
            </p:cNvSpPr>
            <p:nvPr/>
          </p:nvSpPr>
          <p:spPr bwMode="auto">
            <a:xfrm>
              <a:off x="2304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2" name="Line 52"/>
            <p:cNvSpPr>
              <a:spLocks noChangeShapeType="1"/>
            </p:cNvSpPr>
            <p:nvPr/>
          </p:nvSpPr>
          <p:spPr bwMode="auto">
            <a:xfrm>
              <a:off x="2400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3" name="Line 53"/>
            <p:cNvSpPr>
              <a:spLocks noChangeShapeType="1"/>
            </p:cNvSpPr>
            <p:nvPr/>
          </p:nvSpPr>
          <p:spPr bwMode="auto">
            <a:xfrm>
              <a:off x="2832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4" name="Line 54"/>
            <p:cNvSpPr>
              <a:spLocks noChangeShapeType="1"/>
            </p:cNvSpPr>
            <p:nvPr/>
          </p:nvSpPr>
          <p:spPr bwMode="auto">
            <a:xfrm>
              <a:off x="2928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>
              <a:off x="3360" y="3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5" name="AutoShape 65"/>
          <p:cNvSpPr>
            <a:spLocks noChangeArrowheads="1"/>
          </p:cNvSpPr>
          <p:nvPr/>
        </p:nvSpPr>
        <p:spPr bwMode="auto">
          <a:xfrm>
            <a:off x="5638800" y="5867400"/>
            <a:ext cx="2286000" cy="609600"/>
          </a:xfrm>
          <a:prstGeom prst="wedgeRoundRectCallout">
            <a:avLst>
              <a:gd name="adj1" fmla="val -63333"/>
              <a:gd name="adj2" fmla="val -147398"/>
              <a:gd name="adj3" fmla="val 16667"/>
            </a:avLst>
          </a:prstGeom>
          <a:solidFill>
            <a:srgbClr val="CC99FF">
              <a:alpha val="5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sz="1400" b="1"/>
              <a:t>Memory Registration</a:t>
            </a:r>
          </a:p>
        </p:txBody>
      </p:sp>
      <p:grpSp>
        <p:nvGrpSpPr>
          <p:cNvPr id="51262" name="Group 62"/>
          <p:cNvGrpSpPr>
            <a:grpSpLocks/>
          </p:cNvGrpSpPr>
          <p:nvPr/>
        </p:nvGrpSpPr>
        <p:grpSpPr bwMode="auto">
          <a:xfrm>
            <a:off x="1066800" y="5334000"/>
            <a:ext cx="4419600" cy="1219200"/>
            <a:chOff x="672" y="3360"/>
            <a:chExt cx="2784" cy="768"/>
          </a:xfrm>
        </p:grpSpPr>
        <p:sp>
          <p:nvSpPr>
            <p:cNvPr id="51259" name="AutoShape 59"/>
            <p:cNvSpPr>
              <a:spLocks noChangeArrowheads="1"/>
            </p:cNvSpPr>
            <p:nvPr/>
          </p:nvSpPr>
          <p:spPr bwMode="auto">
            <a:xfrm>
              <a:off x="672" y="3360"/>
              <a:ext cx="2784" cy="432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AutoShape 60"/>
            <p:cNvSpPr>
              <a:spLocks noChangeArrowheads="1"/>
            </p:cNvSpPr>
            <p:nvPr/>
          </p:nvSpPr>
          <p:spPr bwMode="auto">
            <a:xfrm>
              <a:off x="2016" y="3600"/>
              <a:ext cx="336" cy="528"/>
            </a:xfrm>
            <a:prstGeom prst="downArrow">
              <a:avLst>
                <a:gd name="adj1" fmla="val 50000"/>
                <a:gd name="adj2" fmla="val 39286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1261" name="Text Box 61"/>
            <p:cNvSpPr txBox="1">
              <a:spLocks noChangeArrowheads="1"/>
            </p:cNvSpPr>
            <p:nvPr/>
          </p:nvSpPr>
          <p:spPr bwMode="auto">
            <a:xfrm>
              <a:off x="2352" y="3936"/>
              <a:ext cx="10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Data Transmission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51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5" grpId="0" animBg="1"/>
      <p:bldP spid="5126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2800" b="0"/>
              <a:t>Handling Out-of-order Segments</a:t>
            </a:r>
          </a:p>
        </p:txBody>
      </p:sp>
      <p:grpSp>
        <p:nvGrpSpPr>
          <p:cNvPr id="61443" name="Group 3"/>
          <p:cNvGrpSpPr>
            <a:grpSpLocks/>
          </p:cNvGrpSpPr>
          <p:nvPr/>
        </p:nvGrpSpPr>
        <p:grpSpPr bwMode="auto">
          <a:xfrm>
            <a:off x="2097088" y="4568825"/>
            <a:ext cx="1327150" cy="504825"/>
            <a:chOff x="2507" y="2247"/>
            <a:chExt cx="836" cy="318"/>
          </a:xfrm>
        </p:grpSpPr>
        <p:sp>
          <p:nvSpPr>
            <p:cNvPr id="61444" name="Line 4"/>
            <p:cNvSpPr>
              <a:spLocks noChangeShapeType="1"/>
            </p:cNvSpPr>
            <p:nvPr/>
          </p:nvSpPr>
          <p:spPr bwMode="auto">
            <a:xfrm flipV="1">
              <a:off x="2507" y="2247"/>
              <a:ext cx="0" cy="2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5" name="Text Box 5"/>
            <p:cNvSpPr txBox="1">
              <a:spLocks noChangeArrowheads="1"/>
            </p:cNvSpPr>
            <p:nvPr/>
          </p:nvSpPr>
          <p:spPr bwMode="auto">
            <a:xfrm>
              <a:off x="2575" y="2277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i="1"/>
                <a:t>Out-of-Order Packet arrives</a:t>
              </a:r>
            </a:p>
          </p:txBody>
        </p:sp>
      </p:grpSp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2646363" y="4159250"/>
            <a:ext cx="1905000" cy="317500"/>
            <a:chOff x="1536" y="2016"/>
            <a:chExt cx="1200" cy="200"/>
          </a:xfrm>
        </p:grpSpPr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1536" y="2064"/>
              <a:ext cx="384" cy="152"/>
            </a:xfrm>
            <a:custGeom>
              <a:avLst/>
              <a:gdLst>
                <a:gd name="T0" fmla="*/ 0 w 384"/>
                <a:gd name="T1" fmla="*/ 144 h 152"/>
                <a:gd name="T2" fmla="*/ 192 w 384"/>
                <a:gd name="T3" fmla="*/ 48 h 152"/>
                <a:gd name="T4" fmla="*/ 240 w 384"/>
                <a:gd name="T5" fmla="*/ 144 h 152"/>
                <a:gd name="T6" fmla="*/ 384 w 384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52">
                  <a:moveTo>
                    <a:pt x="0" y="144"/>
                  </a:moveTo>
                  <a:cubicBezTo>
                    <a:pt x="76" y="96"/>
                    <a:pt x="152" y="48"/>
                    <a:pt x="192" y="48"/>
                  </a:cubicBezTo>
                  <a:cubicBezTo>
                    <a:pt x="232" y="48"/>
                    <a:pt x="208" y="152"/>
                    <a:pt x="240" y="144"/>
                  </a:cubicBezTo>
                  <a:cubicBezTo>
                    <a:pt x="272" y="136"/>
                    <a:pt x="328" y="68"/>
                    <a:pt x="384" y="0"/>
                  </a:cubicBezTo>
                </a:path>
              </a:pathLst>
            </a:custGeom>
            <a:noFill/>
            <a:ln w="19050" cmpd="sng">
              <a:solidFill>
                <a:srgbClr val="FF9900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Text Box 8"/>
            <p:cNvSpPr txBox="1">
              <a:spLocks noChangeArrowheads="1"/>
            </p:cNvSpPr>
            <p:nvPr/>
          </p:nvSpPr>
          <p:spPr bwMode="auto">
            <a:xfrm>
              <a:off x="1920" y="2016"/>
              <a:ext cx="81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i="1"/>
                <a:t>INTR on arrival</a:t>
              </a:r>
            </a:p>
          </p:txBody>
        </p:sp>
      </p:grp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1211263" y="2843213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3175000" y="2847975"/>
            <a:ext cx="22860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000" b="1">
              <a:solidFill>
                <a:schemeClr val="bg2"/>
              </a:solidFill>
            </a:endParaRPr>
          </a:p>
        </p:txBody>
      </p:sp>
      <p:grpSp>
        <p:nvGrpSpPr>
          <p:cNvPr id="61458" name="Group 18"/>
          <p:cNvGrpSpPr>
            <a:grpSpLocks/>
          </p:cNvGrpSpPr>
          <p:nvPr/>
        </p:nvGrpSpPr>
        <p:grpSpPr bwMode="auto">
          <a:xfrm>
            <a:off x="1816100" y="3417888"/>
            <a:ext cx="533400" cy="339725"/>
            <a:chOff x="844" y="3373"/>
            <a:chExt cx="336" cy="214"/>
          </a:xfrm>
        </p:grpSpPr>
        <p:sp>
          <p:nvSpPr>
            <p:cNvPr id="61459" name="Rectangle 19"/>
            <p:cNvSpPr>
              <a:spLocks noChangeArrowheads="1"/>
            </p:cNvSpPr>
            <p:nvPr/>
          </p:nvSpPr>
          <p:spPr bwMode="auto">
            <a:xfrm rot="10800000" flipV="1">
              <a:off x="844" y="3373"/>
              <a:ext cx="112" cy="214"/>
            </a:xfrm>
            <a:prstGeom prst="rect">
              <a:avLst/>
            </a:prstGeom>
            <a:solidFill>
              <a:srgbClr val="A5002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0" name="Rectangle 20"/>
            <p:cNvSpPr>
              <a:spLocks noChangeArrowheads="1"/>
            </p:cNvSpPr>
            <p:nvPr/>
          </p:nvSpPr>
          <p:spPr bwMode="auto">
            <a:xfrm rot="10800000" flipV="1">
              <a:off x="956" y="3373"/>
              <a:ext cx="112" cy="214"/>
            </a:xfrm>
            <a:prstGeom prst="rect">
              <a:avLst/>
            </a:prstGeom>
            <a:solidFill>
              <a:srgbClr val="A5002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 noChangeArrowheads="1"/>
            </p:cNvSpPr>
            <p:nvPr/>
          </p:nvSpPr>
          <p:spPr bwMode="auto">
            <a:xfrm rot="10800000" flipV="1">
              <a:off x="1068" y="3373"/>
              <a:ext cx="112" cy="214"/>
            </a:xfrm>
            <a:prstGeom prst="rect">
              <a:avLst/>
            </a:prstGeom>
            <a:solidFill>
              <a:srgbClr val="A5002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1595438" y="4319588"/>
            <a:ext cx="990600" cy="317500"/>
          </a:xfrm>
          <a:prstGeom prst="rect">
            <a:avLst/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100000">
                <a:srgbClr val="808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/>
              <a:t>NIC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2306638" y="3721100"/>
            <a:ext cx="1593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socket buffers</a:t>
            </a:r>
          </a:p>
        </p:txBody>
      </p:sp>
      <p:grpSp>
        <p:nvGrpSpPr>
          <p:cNvPr id="61464" name="Group 24"/>
          <p:cNvGrpSpPr>
            <a:grpSpLocks/>
          </p:cNvGrpSpPr>
          <p:nvPr/>
        </p:nvGrpSpPr>
        <p:grpSpPr bwMode="auto">
          <a:xfrm>
            <a:off x="5314950" y="2214563"/>
            <a:ext cx="457200" cy="382587"/>
            <a:chOff x="3048" y="2615"/>
            <a:chExt cx="288" cy="241"/>
          </a:xfrm>
        </p:grpSpPr>
        <p:sp>
          <p:nvSpPr>
            <p:cNvPr id="61465" name="Rectangle 25"/>
            <p:cNvSpPr>
              <a:spLocks noChangeArrowheads="1"/>
            </p:cNvSpPr>
            <p:nvPr/>
          </p:nvSpPr>
          <p:spPr bwMode="auto">
            <a:xfrm rot="10800000" flipV="1">
              <a:off x="3048" y="2615"/>
              <a:ext cx="96" cy="241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6" name="Rectangle 26"/>
            <p:cNvSpPr>
              <a:spLocks noChangeArrowheads="1"/>
            </p:cNvSpPr>
            <p:nvPr/>
          </p:nvSpPr>
          <p:spPr bwMode="auto">
            <a:xfrm rot="10800000" flipV="1">
              <a:off x="3144" y="2615"/>
              <a:ext cx="96" cy="241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7" name="Rectangle 27"/>
            <p:cNvSpPr>
              <a:spLocks noChangeArrowheads="1"/>
            </p:cNvSpPr>
            <p:nvPr/>
          </p:nvSpPr>
          <p:spPr bwMode="auto">
            <a:xfrm rot="10800000" flipV="1">
              <a:off x="3240" y="2615"/>
              <a:ext cx="96" cy="241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2286000" y="3048000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/>
              <a:t>Wait for Intermediate packets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776288" y="3405188"/>
            <a:ext cx="10588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 i="1"/>
              <a:t>checksum</a:t>
            </a:r>
          </a:p>
        </p:txBody>
      </p:sp>
      <p:grpSp>
        <p:nvGrpSpPr>
          <p:cNvPr id="61470" name="Group 30"/>
          <p:cNvGrpSpPr>
            <a:grpSpLocks/>
          </p:cNvGrpSpPr>
          <p:nvPr/>
        </p:nvGrpSpPr>
        <p:grpSpPr bwMode="auto">
          <a:xfrm>
            <a:off x="1108075" y="2962275"/>
            <a:ext cx="2066925" cy="1374775"/>
            <a:chOff x="599" y="2145"/>
            <a:chExt cx="1302" cy="866"/>
          </a:xfrm>
        </p:grpSpPr>
        <p:cxnSp>
          <p:nvCxnSpPr>
            <p:cNvPr id="61471" name="AutoShape 31"/>
            <p:cNvCxnSpPr>
              <a:cxnSpLocks noChangeShapeType="1"/>
              <a:stCxn id="61460" idx="0"/>
              <a:endCxn id="61457" idx="1"/>
            </p:cNvCxnSpPr>
            <p:nvPr/>
          </p:nvCxnSpPr>
          <p:spPr bwMode="auto">
            <a:xfrm rot="16200000">
              <a:off x="1413" y="1945"/>
              <a:ext cx="287" cy="6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1472" name="Group 32"/>
            <p:cNvGrpSpPr>
              <a:grpSpLocks/>
            </p:cNvGrpSpPr>
            <p:nvPr/>
          </p:nvGrpSpPr>
          <p:grpSpPr bwMode="auto">
            <a:xfrm>
              <a:off x="599" y="2632"/>
              <a:ext cx="609" cy="379"/>
              <a:chOff x="398" y="3618"/>
              <a:chExt cx="609" cy="379"/>
            </a:xfrm>
          </p:grpSpPr>
          <p:sp>
            <p:nvSpPr>
              <p:cNvPr id="61473" name="Line 33"/>
              <p:cNvSpPr>
                <a:spLocks noChangeShapeType="1"/>
              </p:cNvSpPr>
              <p:nvPr/>
            </p:nvSpPr>
            <p:spPr bwMode="auto">
              <a:xfrm flipV="1">
                <a:off x="1007" y="3618"/>
                <a:ext cx="0" cy="3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4" name="Text Box 34"/>
              <p:cNvSpPr txBox="1">
                <a:spLocks noChangeArrowheads="1"/>
              </p:cNvSpPr>
              <p:nvPr/>
            </p:nvSpPr>
            <p:spPr bwMode="auto">
              <a:xfrm>
                <a:off x="398" y="3657"/>
                <a:ext cx="48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>
                    <a:latin typeface="Tahoma" pitchFamily="34" charset="0"/>
                  </a:rPr>
                  <a:t>DMA</a:t>
                </a:r>
              </a:p>
            </p:txBody>
          </p:sp>
        </p:grpSp>
      </p:grp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1219200" y="5562600"/>
            <a:ext cx="7086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/>
              <a:t> Data is retained in the Socket buffer even after it is placed 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/>
              <a:t> This ensures that TCP/IP handles reliability and not the iWARP stack</a:t>
            </a: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4267200" y="22860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Iwarp_wait()</a:t>
            </a:r>
          </a:p>
        </p:txBody>
      </p:sp>
      <p:grpSp>
        <p:nvGrpSpPr>
          <p:cNvPr id="61486" name="Group 46"/>
          <p:cNvGrpSpPr>
            <a:grpSpLocks/>
          </p:cNvGrpSpPr>
          <p:nvPr/>
        </p:nvGrpSpPr>
        <p:grpSpPr bwMode="auto">
          <a:xfrm>
            <a:off x="2597150" y="2043113"/>
            <a:ext cx="6089650" cy="1538287"/>
            <a:chOff x="628" y="567"/>
            <a:chExt cx="3836" cy="969"/>
          </a:xfrm>
        </p:grpSpPr>
        <p:sp>
          <p:nvSpPr>
            <p:cNvPr id="61479" name="Text Box 39"/>
            <p:cNvSpPr txBox="1">
              <a:spLocks noChangeArrowheads="1"/>
            </p:cNvSpPr>
            <p:nvPr/>
          </p:nvSpPr>
          <p:spPr bwMode="auto">
            <a:xfrm>
              <a:off x="3134" y="567"/>
              <a:ext cx="1330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Data Placed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Application NOT notified</a:t>
              </a:r>
            </a:p>
          </p:txBody>
        </p:sp>
        <p:sp>
          <p:nvSpPr>
            <p:cNvPr id="61481" name="Line 41"/>
            <p:cNvSpPr>
              <a:spLocks noChangeShapeType="1"/>
            </p:cNvSpPr>
            <p:nvPr/>
          </p:nvSpPr>
          <p:spPr bwMode="auto">
            <a:xfrm>
              <a:off x="1141" y="1107"/>
              <a:ext cx="13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3" name="Text Box 43"/>
            <p:cNvSpPr txBox="1">
              <a:spLocks noChangeArrowheads="1"/>
            </p:cNvSpPr>
            <p:nvPr/>
          </p:nvSpPr>
          <p:spPr bwMode="auto">
            <a:xfrm>
              <a:off x="2284" y="1337"/>
              <a:ext cx="5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b="1" i="1"/>
                <a:t>copy</a:t>
              </a:r>
            </a:p>
          </p:txBody>
        </p:sp>
        <p:sp>
          <p:nvSpPr>
            <p:cNvPr id="61484" name="Freeform 44"/>
            <p:cNvSpPr>
              <a:spLocks/>
            </p:cNvSpPr>
            <p:nvPr/>
          </p:nvSpPr>
          <p:spPr bwMode="auto">
            <a:xfrm>
              <a:off x="628" y="921"/>
              <a:ext cx="1914" cy="615"/>
            </a:xfrm>
            <a:custGeom>
              <a:avLst/>
              <a:gdLst>
                <a:gd name="T0" fmla="*/ 0 w 518"/>
                <a:gd name="T1" fmla="*/ 544 h 545"/>
                <a:gd name="T2" fmla="*/ 429 w 518"/>
                <a:gd name="T3" fmla="*/ 454 h 545"/>
                <a:gd name="T4" fmla="*/ 518 w 518"/>
                <a:gd name="T5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8" h="545">
                  <a:moveTo>
                    <a:pt x="0" y="544"/>
                  </a:moveTo>
                  <a:cubicBezTo>
                    <a:pt x="171" y="544"/>
                    <a:pt x="343" y="545"/>
                    <a:pt x="429" y="454"/>
                  </a:cubicBezTo>
                  <a:cubicBezTo>
                    <a:pt x="515" y="363"/>
                    <a:pt x="516" y="181"/>
                    <a:pt x="518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5" name="Line 45"/>
            <p:cNvSpPr>
              <a:spLocks noChangeShapeType="1"/>
            </p:cNvSpPr>
            <p:nvPr/>
          </p:nvSpPr>
          <p:spPr bwMode="auto">
            <a:xfrm>
              <a:off x="2645" y="761"/>
              <a:ext cx="6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8" grpId="0"/>
      <p:bldP spid="61469" grpId="0"/>
      <p:bldP spid="61477" grpId="0"/>
      <p:bldP spid="614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Introduction and Motivation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TCP Offload Engines and iWARP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Overview of the Proposed Software Stack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 b="1"/>
              <a:t>Performance Evaluation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Experimental Test-bed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000"/>
              <a:t>Cluster of Four Node P-III 700MHz Quad-nodes</a:t>
            </a:r>
          </a:p>
          <a:p>
            <a:pPr>
              <a:lnSpc>
                <a:spcPct val="200000"/>
              </a:lnSpc>
            </a:pPr>
            <a:r>
              <a:rPr lang="en-US" sz="2000"/>
              <a:t>1GB 266MHz SDRAM</a:t>
            </a:r>
          </a:p>
          <a:p>
            <a:pPr>
              <a:lnSpc>
                <a:spcPct val="200000"/>
              </a:lnSpc>
            </a:pPr>
            <a:r>
              <a:rPr lang="en-US" sz="2000"/>
              <a:t>Alteon Gigabit Ethernet Network Adapters</a:t>
            </a:r>
          </a:p>
          <a:p>
            <a:pPr>
              <a:lnSpc>
                <a:spcPct val="200000"/>
              </a:lnSpc>
            </a:pPr>
            <a:r>
              <a:rPr lang="en-US" sz="2000"/>
              <a:t>Packet Engine 4-port Gigabit Ethernet switch</a:t>
            </a:r>
          </a:p>
          <a:p>
            <a:pPr>
              <a:lnSpc>
                <a:spcPct val="200000"/>
              </a:lnSpc>
            </a:pPr>
            <a:r>
              <a:rPr lang="en-US" sz="2000"/>
              <a:t>Linux 2.4.18-smp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Ping-Pong Latency Test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57200" y="1425575"/>
          <a:ext cx="4038600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Chart" r:id="rId3" imgW="3685961" imgH="4124516" progId="MSGraph.Chart.8">
                  <p:embed followColorScheme="full"/>
                </p:oleObj>
              </mc:Choice>
              <mc:Fallback>
                <p:oleObj name="Chart" r:id="rId3" imgW="3685961" imgH="412451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25575"/>
                        <a:ext cx="4038600" cy="451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425575"/>
          <a:ext cx="4038600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Chart" r:id="rId5" imgW="3685961" imgH="4124516" progId="MSGraph.Chart.8">
                  <p:embed followColorScheme="full"/>
                </p:oleObj>
              </mc:Choice>
              <mc:Fallback>
                <p:oleObj name="Chart" r:id="rId5" imgW="3685961" imgH="4124516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25575"/>
                        <a:ext cx="4038600" cy="451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Uni-directional Stream Bandwidth Test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57200" y="1371600"/>
          <a:ext cx="4038600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Chart" r:id="rId3" imgW="3685961" imgH="4124516" progId="MSGraph.Chart.8">
                  <p:embed followColorScheme="full"/>
                </p:oleObj>
              </mc:Choice>
              <mc:Fallback>
                <p:oleObj name="Chart" r:id="rId3" imgW="3685961" imgH="412451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4038600" cy="451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371600"/>
          <a:ext cx="4038600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Chart" r:id="rId5" imgW="3685961" imgH="4124516" progId="MSGraph.Chart.8">
                  <p:embed followColorScheme="full"/>
                </p:oleObj>
              </mc:Choice>
              <mc:Fallback>
                <p:oleObj name="Chart" r:id="rId5" imgW="3685961" imgH="4124516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371600"/>
                        <a:ext cx="4038600" cy="451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Ethernet Overview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Ethernet is the most widely used network infrastructure today</a:t>
            </a:r>
          </a:p>
          <a:p>
            <a:pPr>
              <a:lnSpc>
                <a:spcPct val="140000"/>
              </a:lnSpc>
            </a:pPr>
            <a:r>
              <a:rPr lang="en-US" sz="2000"/>
              <a:t>Traditionally Ethernet has been notorious for performance issues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Near an order-of-magnitude performance gap compared to other networks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Cost conscious architecture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Most Ethernet adapters were </a:t>
            </a:r>
            <a:r>
              <a:rPr lang="en-US" sz="1400" i="1"/>
              <a:t>regular (layer 2)</a:t>
            </a:r>
            <a:r>
              <a:rPr lang="en-US" sz="1400"/>
              <a:t>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Relied on host-based TCP/IP for network and transport layer support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Compatibility with existing infrastructure (switch buffering, MTU)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Used by 42.4% of the Top500 supercomputers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Key: Reasonable performance at low cost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TCP/IP over Gigabit Ethernet (GigE) can nearly saturate the link for current systems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Several local stores give out GigE cards free of cost !</a:t>
            </a:r>
          </a:p>
          <a:p>
            <a:pPr>
              <a:lnSpc>
                <a:spcPct val="140000"/>
              </a:lnSpc>
            </a:pPr>
            <a:r>
              <a:rPr lang="en-US" sz="2000"/>
              <a:t>10-Gigabit Ethernet (10GigE) recently introduced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10-fold (theoretical) increase in performance while retaining existing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Software Distribution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000"/>
              <a:t>Public Distribution of User-level and Kernel-level Implementations</a:t>
            </a:r>
          </a:p>
          <a:p>
            <a:pPr lvl="1">
              <a:lnSpc>
                <a:spcPct val="200000"/>
              </a:lnSpc>
            </a:pPr>
            <a:r>
              <a:rPr lang="en-US" sz="1700"/>
              <a:t>User-level Library</a:t>
            </a:r>
          </a:p>
          <a:p>
            <a:pPr lvl="1">
              <a:lnSpc>
                <a:spcPct val="200000"/>
              </a:lnSpc>
            </a:pPr>
            <a:r>
              <a:rPr lang="en-US" sz="1700"/>
              <a:t>Kernel module for 2.4 kernels</a:t>
            </a:r>
          </a:p>
          <a:p>
            <a:pPr lvl="1">
              <a:lnSpc>
                <a:spcPct val="200000"/>
              </a:lnSpc>
            </a:pPr>
            <a:r>
              <a:rPr lang="en-US" sz="1700"/>
              <a:t>Kernel patch for 2.4.18 kernel</a:t>
            </a:r>
          </a:p>
          <a:p>
            <a:pPr lvl="1">
              <a:lnSpc>
                <a:spcPct val="200000"/>
              </a:lnSpc>
            </a:pPr>
            <a:r>
              <a:rPr lang="en-US" sz="1700"/>
              <a:t>Extended Sockets Interface for software iWARP</a:t>
            </a:r>
          </a:p>
          <a:p>
            <a:pPr>
              <a:lnSpc>
                <a:spcPct val="200000"/>
              </a:lnSpc>
            </a:pPr>
            <a:r>
              <a:rPr lang="en-US" sz="2000"/>
              <a:t>Contact Information</a:t>
            </a:r>
          </a:p>
          <a:p>
            <a:pPr lvl="1">
              <a:lnSpc>
                <a:spcPct val="200000"/>
              </a:lnSpc>
            </a:pPr>
            <a:r>
              <a:rPr lang="en-US" sz="1700">
                <a:hlinkClick r:id="rId2"/>
              </a:rPr>
              <a:t>{panda, balaji}@cse.ohio-state.edu</a:t>
            </a:r>
            <a:endParaRPr lang="en-US" sz="1700"/>
          </a:p>
          <a:p>
            <a:pPr lvl="1">
              <a:lnSpc>
                <a:spcPct val="200000"/>
              </a:lnSpc>
            </a:pPr>
            <a:r>
              <a:rPr lang="en-US" sz="1700">
                <a:hlinkClick r:id="rId3"/>
              </a:rPr>
              <a:t>http://nowlab.cse.ohio-state.edu</a:t>
            </a:r>
            <a:endParaRPr lang="en-US" sz="17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Introduction and Motivation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TCP Offload Engines and iWARP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Overview of the Proposed Software Stack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Performance Evaluation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 b="1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Concluding Remarks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/>
              <a:t>Ethernet has been broken down into three technology levels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Regular Ethernet, TCP Offload Engines and iWARP-compliant adapters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Compatibility between these technologies is important</a:t>
            </a:r>
          </a:p>
          <a:p>
            <a:pPr>
              <a:lnSpc>
                <a:spcPct val="150000"/>
              </a:lnSpc>
            </a:pPr>
            <a:r>
              <a:rPr lang="en-US" sz="2000"/>
              <a:t>Regular Ethernet and TOE are completely compatible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Both the wire protocol and the ULP interface are the same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iWARP does not share such compatibility</a:t>
            </a:r>
          </a:p>
          <a:p>
            <a:pPr>
              <a:lnSpc>
                <a:spcPct val="150000"/>
              </a:lnSpc>
            </a:pPr>
            <a:r>
              <a:rPr lang="en-US" sz="2000"/>
              <a:t>Two primary requirements for a wide-spread acceptance of iWARP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Software Compatibility for Regular Ethernet with iWARP capable adapters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A common interface which is similar to sockets and has the features of iWARP</a:t>
            </a:r>
          </a:p>
          <a:p>
            <a:pPr>
              <a:lnSpc>
                <a:spcPct val="150000"/>
              </a:lnSpc>
            </a:pPr>
            <a:r>
              <a:rPr lang="en-US" sz="2000"/>
              <a:t>We provided a software stack which meets these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Continuing and Future Work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The current Software iWARP is only built for Regular Ethernet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TCP Offload Engines provide more features than Regular Ethernet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Needs to be extended to all kinds of Ethernet networks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E.g., TCP Offload Engines, iWARP-compliant adapters, Myrinet 10G adapters</a:t>
            </a:r>
          </a:p>
          <a:p>
            <a:pPr>
              <a:lnSpc>
                <a:spcPct val="160000"/>
              </a:lnSpc>
            </a:pPr>
            <a:r>
              <a:rPr lang="en-US" sz="2000"/>
              <a:t>Interoperability with Ammasso RNICs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Modularized approach to enable/disable components in the iWARP stack</a:t>
            </a:r>
          </a:p>
          <a:p>
            <a:pPr>
              <a:lnSpc>
                <a:spcPct val="160000"/>
              </a:lnSpc>
            </a:pPr>
            <a:r>
              <a:rPr lang="en-US" sz="2000"/>
              <a:t>Simulated Framework for studying NIC architectures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NUMA Architectures on the NIC for iWARP Offload</a:t>
            </a:r>
          </a:p>
          <a:p>
            <a:pPr>
              <a:lnSpc>
                <a:spcPct val="160000"/>
              </a:lnSpc>
            </a:pPr>
            <a:r>
              <a:rPr lang="en-US" sz="2000"/>
              <a:t>Flow Control/Buffer Management Features for Extended Sockets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Acknowledgments</a:t>
            </a:r>
          </a:p>
        </p:txBody>
      </p:sp>
      <p:pic>
        <p:nvPicPr>
          <p:cNvPr id="67587" name="Picture 3" descr="seafire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3429000"/>
            <a:ext cx="43180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8" name="Picture 4" descr="does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1524000"/>
            <a:ext cx="58102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0" name="Picture 6" descr="ammass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4953000"/>
            <a:ext cx="1647825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1838"/>
            <a:ext cx="8229600" cy="868362"/>
          </a:xfrm>
        </p:spPr>
        <p:txBody>
          <a:bodyPr/>
          <a:lstStyle/>
          <a:p>
            <a:pPr algn="ctr"/>
            <a:r>
              <a:rPr lang="en-US" sz="3600" b="0"/>
              <a:t>Web Pointers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514600" y="2133600"/>
            <a:ext cx="990600" cy="914400"/>
            <a:chOff x="1584" y="1008"/>
            <a:chExt cx="624" cy="576"/>
          </a:xfrm>
        </p:grpSpPr>
        <p:sp>
          <p:nvSpPr>
            <p:cNvPr id="15364" name="Oval 4"/>
            <p:cNvSpPr>
              <a:spLocks noChangeArrowheads="1"/>
            </p:cNvSpPr>
            <p:nvPr/>
          </p:nvSpPr>
          <p:spPr bwMode="auto">
            <a:xfrm>
              <a:off x="1657" y="1051"/>
              <a:ext cx="479" cy="42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440000"/>
                </a:gs>
              </a:gsLst>
              <a:path path="rect">
                <a:fillToRect r="100000" b="100000"/>
              </a:path>
            </a:gradFill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1731" y="1122"/>
              <a:ext cx="111" cy="71"/>
              <a:chOff x="1440" y="1200"/>
              <a:chExt cx="864" cy="720"/>
            </a:xfrm>
          </p:grpSpPr>
          <p:sp>
            <p:nvSpPr>
              <p:cNvPr id="15366" name="Rectangle 6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7" name="Rectangle 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Rectangle 8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Rectangle 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Oval 10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Line 13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7" name="Group 17"/>
            <p:cNvGrpSpPr>
              <a:grpSpLocks/>
            </p:cNvGrpSpPr>
            <p:nvPr/>
          </p:nvGrpSpPr>
          <p:grpSpPr bwMode="auto">
            <a:xfrm>
              <a:off x="1977" y="1322"/>
              <a:ext cx="110" cy="71"/>
              <a:chOff x="1440" y="1200"/>
              <a:chExt cx="864" cy="720"/>
            </a:xfrm>
          </p:grpSpPr>
          <p:sp>
            <p:nvSpPr>
              <p:cNvPr id="15378" name="Rectangle 18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Rectangle 19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0" name="Rectangle 20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1" name="Rectangle 21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2" name="Oval 22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89" name="Group 29"/>
            <p:cNvGrpSpPr>
              <a:grpSpLocks/>
            </p:cNvGrpSpPr>
            <p:nvPr/>
          </p:nvGrpSpPr>
          <p:grpSpPr bwMode="auto">
            <a:xfrm>
              <a:off x="1854" y="1393"/>
              <a:ext cx="110" cy="71"/>
              <a:chOff x="1440" y="1200"/>
              <a:chExt cx="864" cy="720"/>
            </a:xfrm>
          </p:grpSpPr>
          <p:sp>
            <p:nvSpPr>
              <p:cNvPr id="15390" name="Rectangle 30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1" name="Rectangle 31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2" name="Rectangle 32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3" name="Rectangle 33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4" name="Oval 34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5" name="Line 35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Line 36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Line 37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01" name="Group 41"/>
            <p:cNvGrpSpPr>
              <a:grpSpLocks/>
            </p:cNvGrpSpPr>
            <p:nvPr/>
          </p:nvGrpSpPr>
          <p:grpSpPr bwMode="auto">
            <a:xfrm>
              <a:off x="1964" y="1134"/>
              <a:ext cx="111" cy="71"/>
              <a:chOff x="1440" y="1200"/>
              <a:chExt cx="864" cy="720"/>
            </a:xfrm>
          </p:grpSpPr>
          <p:sp>
            <p:nvSpPr>
              <p:cNvPr id="15402" name="Rectangle 42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3" name="Rectangle 4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4" name="Rectangle 44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5" name="Rectangle 45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6" name="Oval 46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7" name="Line 47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Line 48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Line 49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0" name="Line 50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1" name="Line 51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Line 52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13" name="Group 53"/>
            <p:cNvGrpSpPr>
              <a:grpSpLocks/>
            </p:cNvGrpSpPr>
            <p:nvPr/>
          </p:nvGrpSpPr>
          <p:grpSpPr bwMode="auto">
            <a:xfrm>
              <a:off x="1719" y="1334"/>
              <a:ext cx="110" cy="71"/>
              <a:chOff x="1440" y="1200"/>
              <a:chExt cx="864" cy="720"/>
            </a:xfrm>
          </p:grpSpPr>
          <p:sp>
            <p:nvSpPr>
              <p:cNvPr id="15414" name="Rectangle 54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5" name="Rectangle 55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6" name="Rectangle 56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7" name="Rectangle 57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8" name="Oval 58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9" name="Line 59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Line 60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Line 61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2" name="Line 62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3" name="Line 63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4" name="Line 64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25" name="Group 65"/>
            <p:cNvGrpSpPr>
              <a:grpSpLocks/>
            </p:cNvGrpSpPr>
            <p:nvPr/>
          </p:nvGrpSpPr>
          <p:grpSpPr bwMode="auto">
            <a:xfrm>
              <a:off x="1682" y="1228"/>
              <a:ext cx="110" cy="71"/>
              <a:chOff x="1440" y="1200"/>
              <a:chExt cx="864" cy="720"/>
            </a:xfrm>
          </p:grpSpPr>
          <p:sp>
            <p:nvSpPr>
              <p:cNvPr id="15426" name="Rectangle 66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7" name="Rectangle 6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8" name="Rectangle 68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9" name="Rectangle 6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0" name="Oval 70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1" name="Line 7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2" name="Line 72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3" name="Line 73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Line 74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5" name="Line 75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6" name="Line 76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37" name="Group 77"/>
            <p:cNvGrpSpPr>
              <a:grpSpLocks/>
            </p:cNvGrpSpPr>
            <p:nvPr/>
          </p:nvGrpSpPr>
          <p:grpSpPr bwMode="auto">
            <a:xfrm>
              <a:off x="1854" y="1075"/>
              <a:ext cx="110" cy="71"/>
              <a:chOff x="1440" y="1200"/>
              <a:chExt cx="864" cy="720"/>
            </a:xfrm>
          </p:grpSpPr>
          <p:sp>
            <p:nvSpPr>
              <p:cNvPr id="15438" name="Rectangle 78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9" name="Rectangle 79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0" name="Rectangle 80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1" name="Rectangle 81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2" name="Oval 82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3" name="Line 83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4" name="Line 84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5" name="Line 85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6" name="Line 86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7" name="Line 87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8" name="Line 88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49" name="Group 89"/>
            <p:cNvGrpSpPr>
              <a:grpSpLocks/>
            </p:cNvGrpSpPr>
            <p:nvPr/>
          </p:nvGrpSpPr>
          <p:grpSpPr bwMode="auto">
            <a:xfrm>
              <a:off x="2013" y="1228"/>
              <a:ext cx="111" cy="71"/>
              <a:chOff x="1440" y="1200"/>
              <a:chExt cx="864" cy="720"/>
            </a:xfrm>
          </p:grpSpPr>
          <p:sp>
            <p:nvSpPr>
              <p:cNvPr id="15450" name="Rectangle 90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1" name="Rectangle 91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" name="Rectangle 92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" name="Rectangle 93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4" name="Oval 94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5" name="Line 95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6" name="Line 96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7" name="Line 97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8" name="Line 98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9" name="Line 99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0" name="Line 100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61" name="Rectangle 101"/>
            <p:cNvSpPr>
              <a:spLocks noChangeArrowheads="1"/>
            </p:cNvSpPr>
            <p:nvPr/>
          </p:nvSpPr>
          <p:spPr bwMode="auto">
            <a:xfrm>
              <a:off x="1891" y="1193"/>
              <a:ext cx="24" cy="165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2" name="Line 102"/>
            <p:cNvSpPr>
              <a:spLocks noChangeShapeType="1"/>
            </p:cNvSpPr>
            <p:nvPr/>
          </p:nvSpPr>
          <p:spPr bwMode="auto">
            <a:xfrm>
              <a:off x="1817" y="1181"/>
              <a:ext cx="74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" name="Line 103"/>
            <p:cNvSpPr>
              <a:spLocks noChangeShapeType="1"/>
            </p:cNvSpPr>
            <p:nvPr/>
          </p:nvSpPr>
          <p:spPr bwMode="auto">
            <a:xfrm>
              <a:off x="1792" y="1263"/>
              <a:ext cx="99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" name="Line 104"/>
            <p:cNvSpPr>
              <a:spLocks noChangeShapeType="1"/>
            </p:cNvSpPr>
            <p:nvPr/>
          </p:nvSpPr>
          <p:spPr bwMode="auto">
            <a:xfrm flipV="1">
              <a:off x="1817" y="1287"/>
              <a:ext cx="74" cy="71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" name="Line 105"/>
            <p:cNvSpPr>
              <a:spLocks noChangeShapeType="1"/>
            </p:cNvSpPr>
            <p:nvPr/>
          </p:nvSpPr>
          <p:spPr bwMode="auto">
            <a:xfrm flipH="1">
              <a:off x="1915" y="1181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" name="Line 106"/>
            <p:cNvSpPr>
              <a:spLocks noChangeShapeType="1"/>
            </p:cNvSpPr>
            <p:nvPr/>
          </p:nvSpPr>
          <p:spPr bwMode="auto">
            <a:xfrm flipH="1">
              <a:off x="1915" y="1263"/>
              <a:ext cx="98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7" name="Line 107"/>
            <p:cNvSpPr>
              <a:spLocks noChangeShapeType="1"/>
            </p:cNvSpPr>
            <p:nvPr/>
          </p:nvSpPr>
          <p:spPr bwMode="auto">
            <a:xfrm flipH="1" flipV="1">
              <a:off x="1915" y="1287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8" name="Line 108"/>
            <p:cNvSpPr>
              <a:spLocks noChangeShapeType="1"/>
            </p:cNvSpPr>
            <p:nvPr/>
          </p:nvSpPr>
          <p:spPr bwMode="auto">
            <a:xfrm flipV="1">
              <a:off x="1903" y="1358"/>
              <a:ext cx="0" cy="35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9" name="Line 109"/>
            <p:cNvSpPr>
              <a:spLocks noChangeShapeType="1"/>
            </p:cNvSpPr>
            <p:nvPr/>
          </p:nvSpPr>
          <p:spPr bwMode="auto">
            <a:xfrm>
              <a:off x="1903" y="1146"/>
              <a:ext cx="0" cy="47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0" name="WordArt 110"/>
            <p:cNvSpPr>
              <a:spLocks noChangeArrowheads="1" noChangeShapeType="1" noTextEdit="1"/>
            </p:cNvSpPr>
            <p:nvPr/>
          </p:nvSpPr>
          <p:spPr bwMode="auto">
            <a:xfrm>
              <a:off x="1584" y="1008"/>
              <a:ext cx="624" cy="53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9381227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Garamond"/>
                </a:rPr>
                <a:t>Network Based Computing</a:t>
              </a:r>
            </a:p>
          </p:txBody>
        </p:sp>
        <p:sp>
          <p:nvSpPr>
            <p:cNvPr id="15471" name="WordArt 111"/>
            <p:cNvSpPr>
              <a:spLocks noChangeArrowheads="1" noChangeShapeType="1" noTextEdit="1"/>
            </p:cNvSpPr>
            <p:nvPr/>
          </p:nvSpPr>
          <p:spPr bwMode="auto">
            <a:xfrm>
              <a:off x="1668" y="1475"/>
              <a:ext cx="444" cy="1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Garamond"/>
                </a:rPr>
                <a:t>Laboratory</a:t>
              </a:r>
            </a:p>
          </p:txBody>
        </p:sp>
      </p:grpSp>
      <p:sp>
        <p:nvSpPr>
          <p:cNvPr id="15472" name="Rectangle 112"/>
          <p:cNvSpPr>
            <a:spLocks noGrp="1" noChangeArrowheads="1"/>
          </p:cNvSpPr>
          <p:nvPr>
            <p:ph type="body" idx="1"/>
          </p:nvPr>
        </p:nvSpPr>
        <p:spPr>
          <a:xfrm>
            <a:off x="381000" y="3733800"/>
            <a:ext cx="8305800" cy="1905000"/>
          </a:xfrm>
          <a:noFill/>
          <a:ln/>
        </p:spPr>
        <p:txBody>
          <a:bodyPr/>
          <a:lstStyle/>
          <a:p>
            <a:pPr algn="ctr">
              <a:lnSpc>
                <a:spcPct val="160000"/>
              </a:lnSpc>
              <a:buFontTx/>
              <a:buNone/>
            </a:pPr>
            <a:r>
              <a:rPr lang="en-US" sz="2000">
                <a:solidFill>
                  <a:srgbClr val="0066FF"/>
                </a:solidFill>
              </a:rPr>
              <a:t>Website: http://www.cse.ohio-state.edu/~balaji</a:t>
            </a:r>
          </a:p>
          <a:p>
            <a:pPr algn="ctr">
              <a:lnSpc>
                <a:spcPct val="160000"/>
              </a:lnSpc>
              <a:buFontTx/>
              <a:buNone/>
            </a:pPr>
            <a:r>
              <a:rPr lang="en-US" sz="2000">
                <a:solidFill>
                  <a:srgbClr val="0066FF"/>
                </a:solidFill>
              </a:rPr>
              <a:t>Group Homepage: </a:t>
            </a:r>
            <a:r>
              <a:rPr lang="en-US" sz="2000">
                <a:solidFill>
                  <a:srgbClr val="0066FF"/>
                </a:solidFill>
                <a:hlinkClick r:id="rId2"/>
              </a:rPr>
              <a:t>http://nowlab.cse.ohio-state.edu</a:t>
            </a:r>
            <a:endParaRPr lang="en-US" sz="2000">
              <a:solidFill>
                <a:srgbClr val="0066FF"/>
              </a:solidFill>
            </a:endParaRPr>
          </a:p>
          <a:p>
            <a:pPr algn="ctr">
              <a:lnSpc>
                <a:spcPct val="160000"/>
              </a:lnSpc>
              <a:buFontTx/>
              <a:buNone/>
            </a:pPr>
            <a:r>
              <a:rPr lang="en-US" sz="2000">
                <a:solidFill>
                  <a:srgbClr val="0066FF"/>
                </a:solidFill>
              </a:rPr>
              <a:t>Email: balaji@cse.ohio-state.edu</a:t>
            </a:r>
          </a:p>
        </p:txBody>
      </p:sp>
      <p:sp>
        <p:nvSpPr>
          <p:cNvPr id="15473" name="Text Box 113"/>
          <p:cNvSpPr txBox="1">
            <a:spLocks noChangeArrowheads="1"/>
          </p:cNvSpPr>
          <p:nvPr/>
        </p:nvSpPr>
        <p:spPr bwMode="auto">
          <a:xfrm>
            <a:off x="3962400" y="22860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</a:rPr>
              <a:t>NBCL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0"/>
              <a:t>Backup Slides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DDP Architecture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Extended sockets API</a:t>
            </a:r>
          </a:p>
          <a:p>
            <a:pPr lvl="1">
              <a:lnSpc>
                <a:spcPct val="160000"/>
              </a:lnSpc>
            </a:pPr>
            <a:r>
              <a:rPr lang="en-US" sz="1700"/>
              <a:t>Connection management handled by the standard sockets API</a:t>
            </a:r>
          </a:p>
          <a:p>
            <a:pPr lvl="1">
              <a:lnSpc>
                <a:spcPct val="160000"/>
              </a:lnSpc>
            </a:pPr>
            <a:r>
              <a:rPr lang="en-US" sz="1700"/>
              <a:t>Data transfer carried out using two communication models</a:t>
            </a:r>
          </a:p>
          <a:p>
            <a:pPr lvl="2">
              <a:lnSpc>
                <a:spcPct val="160000"/>
              </a:lnSpc>
            </a:pPr>
            <a:r>
              <a:rPr lang="en-US" sz="1500"/>
              <a:t>Untagged Communication Model</a:t>
            </a:r>
          </a:p>
          <a:p>
            <a:pPr lvl="2">
              <a:lnSpc>
                <a:spcPct val="160000"/>
              </a:lnSpc>
            </a:pPr>
            <a:r>
              <a:rPr lang="en-US" sz="1500"/>
              <a:t>Tagged Communication Model</a:t>
            </a:r>
          </a:p>
          <a:p>
            <a:pPr>
              <a:lnSpc>
                <a:spcPct val="160000"/>
              </a:lnSpc>
            </a:pPr>
            <a:r>
              <a:rPr lang="en-US" sz="2000"/>
              <a:t>Out-of-Order Placement; In-order Delivery</a:t>
            </a:r>
          </a:p>
          <a:p>
            <a:pPr>
              <a:lnSpc>
                <a:spcPct val="160000"/>
              </a:lnSpc>
            </a:pPr>
            <a:r>
              <a:rPr lang="en-US" sz="2000"/>
              <a:t>Segmentation and Re-assembly of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/>
              <a:t>DDP Untagged Communication Model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19800" y="2133600"/>
            <a:ext cx="838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286000" y="2133600"/>
            <a:ext cx="838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295400" y="2133600"/>
            <a:ext cx="838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010400" y="2133600"/>
            <a:ext cx="838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447800" y="1600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8" rIns="91434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SQ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362200" y="1600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8" rIns="91434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RQ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172200" y="1600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8" rIns="91434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SQ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086600" y="1600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8" rIns="91434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RQ</a:t>
            </a: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7162800" y="4648200"/>
            <a:ext cx="5334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2" name="Group 12"/>
          <p:cNvGrpSpPr>
            <a:grpSpLocks/>
          </p:cNvGrpSpPr>
          <p:nvPr/>
        </p:nvGrpSpPr>
        <p:grpSpPr bwMode="auto">
          <a:xfrm>
            <a:off x="1447800" y="4648200"/>
            <a:ext cx="6019800" cy="1600200"/>
            <a:chOff x="960" y="3120"/>
            <a:chExt cx="3792" cy="1008"/>
          </a:xfrm>
        </p:grpSpPr>
        <p:sp>
          <p:nvSpPr>
            <p:cNvPr id="35853" name="Oval 13"/>
            <p:cNvSpPr>
              <a:spLocks noChangeArrowheads="1"/>
            </p:cNvSpPr>
            <p:nvPr/>
          </p:nvSpPr>
          <p:spPr bwMode="auto">
            <a:xfrm>
              <a:off x="960" y="3120"/>
              <a:ext cx="336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Freeform 14"/>
            <p:cNvSpPr>
              <a:spLocks/>
            </p:cNvSpPr>
            <p:nvPr/>
          </p:nvSpPr>
          <p:spPr bwMode="auto">
            <a:xfrm>
              <a:off x="1200" y="3600"/>
              <a:ext cx="3552" cy="528"/>
            </a:xfrm>
            <a:custGeom>
              <a:avLst/>
              <a:gdLst>
                <a:gd name="T0" fmla="*/ 0 w 3360"/>
                <a:gd name="T1" fmla="*/ 0 h 432"/>
                <a:gd name="T2" fmla="*/ 1728 w 3360"/>
                <a:gd name="T3" fmla="*/ 432 h 432"/>
                <a:gd name="T4" fmla="*/ 3360 w 3360"/>
                <a:gd name="T5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" h="432">
                  <a:moveTo>
                    <a:pt x="0" y="0"/>
                  </a:moveTo>
                  <a:cubicBezTo>
                    <a:pt x="584" y="216"/>
                    <a:pt x="1168" y="432"/>
                    <a:pt x="1728" y="432"/>
                  </a:cubicBezTo>
                  <a:cubicBezTo>
                    <a:pt x="2288" y="432"/>
                    <a:pt x="3088" y="72"/>
                    <a:pt x="3360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55" name="Group 15"/>
          <p:cNvGrpSpPr>
            <a:grpSpLocks/>
          </p:cNvGrpSpPr>
          <p:nvPr/>
        </p:nvGrpSpPr>
        <p:grpSpPr bwMode="auto">
          <a:xfrm>
            <a:off x="1447800" y="4114800"/>
            <a:ext cx="6019800" cy="2133600"/>
            <a:chOff x="960" y="2784"/>
            <a:chExt cx="3792" cy="1344"/>
          </a:xfrm>
        </p:grpSpPr>
        <p:sp>
          <p:nvSpPr>
            <p:cNvPr id="35856" name="Oval 16"/>
            <p:cNvSpPr>
              <a:spLocks noChangeArrowheads="1"/>
            </p:cNvSpPr>
            <p:nvPr/>
          </p:nvSpPr>
          <p:spPr bwMode="auto">
            <a:xfrm>
              <a:off x="960" y="2784"/>
              <a:ext cx="336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Freeform 17"/>
            <p:cNvSpPr>
              <a:spLocks/>
            </p:cNvSpPr>
            <p:nvPr/>
          </p:nvSpPr>
          <p:spPr bwMode="auto">
            <a:xfrm>
              <a:off x="1200" y="3600"/>
              <a:ext cx="3552" cy="528"/>
            </a:xfrm>
            <a:custGeom>
              <a:avLst/>
              <a:gdLst>
                <a:gd name="T0" fmla="*/ 0 w 3360"/>
                <a:gd name="T1" fmla="*/ 0 h 432"/>
                <a:gd name="T2" fmla="*/ 1728 w 3360"/>
                <a:gd name="T3" fmla="*/ 432 h 432"/>
                <a:gd name="T4" fmla="*/ 3360 w 3360"/>
                <a:gd name="T5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" h="432">
                  <a:moveTo>
                    <a:pt x="0" y="0"/>
                  </a:moveTo>
                  <a:cubicBezTo>
                    <a:pt x="584" y="216"/>
                    <a:pt x="1168" y="432"/>
                    <a:pt x="1728" y="432"/>
                  </a:cubicBezTo>
                  <a:cubicBezTo>
                    <a:pt x="2288" y="432"/>
                    <a:pt x="3088" y="72"/>
                    <a:pt x="3360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58" name="Group 18"/>
          <p:cNvGrpSpPr>
            <a:grpSpLocks/>
          </p:cNvGrpSpPr>
          <p:nvPr/>
        </p:nvGrpSpPr>
        <p:grpSpPr bwMode="auto">
          <a:xfrm>
            <a:off x="1447800" y="3581400"/>
            <a:ext cx="6019800" cy="2667000"/>
            <a:chOff x="960" y="2448"/>
            <a:chExt cx="3792" cy="1680"/>
          </a:xfrm>
        </p:grpSpPr>
        <p:sp>
          <p:nvSpPr>
            <p:cNvPr id="35859" name="Oval 19"/>
            <p:cNvSpPr>
              <a:spLocks noChangeArrowheads="1"/>
            </p:cNvSpPr>
            <p:nvPr/>
          </p:nvSpPr>
          <p:spPr bwMode="auto">
            <a:xfrm>
              <a:off x="960" y="2448"/>
              <a:ext cx="336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Freeform 20"/>
            <p:cNvSpPr>
              <a:spLocks/>
            </p:cNvSpPr>
            <p:nvPr/>
          </p:nvSpPr>
          <p:spPr bwMode="auto">
            <a:xfrm>
              <a:off x="1200" y="3600"/>
              <a:ext cx="3552" cy="528"/>
            </a:xfrm>
            <a:custGeom>
              <a:avLst/>
              <a:gdLst>
                <a:gd name="T0" fmla="*/ 0 w 3360"/>
                <a:gd name="T1" fmla="*/ 0 h 432"/>
                <a:gd name="T2" fmla="*/ 1728 w 3360"/>
                <a:gd name="T3" fmla="*/ 432 h 432"/>
                <a:gd name="T4" fmla="*/ 3360 w 3360"/>
                <a:gd name="T5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" h="432">
                  <a:moveTo>
                    <a:pt x="0" y="0"/>
                  </a:moveTo>
                  <a:cubicBezTo>
                    <a:pt x="584" y="216"/>
                    <a:pt x="1168" y="432"/>
                    <a:pt x="1728" y="432"/>
                  </a:cubicBezTo>
                  <a:cubicBezTo>
                    <a:pt x="2288" y="432"/>
                    <a:pt x="3088" y="72"/>
                    <a:pt x="3360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61" name="Group 21"/>
          <p:cNvGrpSpPr>
            <a:grpSpLocks/>
          </p:cNvGrpSpPr>
          <p:nvPr/>
        </p:nvGrpSpPr>
        <p:grpSpPr bwMode="auto">
          <a:xfrm>
            <a:off x="1447800" y="3048000"/>
            <a:ext cx="6019800" cy="3200400"/>
            <a:chOff x="960" y="2112"/>
            <a:chExt cx="3792" cy="2016"/>
          </a:xfrm>
        </p:grpSpPr>
        <p:sp>
          <p:nvSpPr>
            <p:cNvPr id="35862" name="Oval 22"/>
            <p:cNvSpPr>
              <a:spLocks noChangeArrowheads="1"/>
            </p:cNvSpPr>
            <p:nvPr/>
          </p:nvSpPr>
          <p:spPr bwMode="auto">
            <a:xfrm>
              <a:off x="960" y="2112"/>
              <a:ext cx="336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Freeform 23"/>
            <p:cNvSpPr>
              <a:spLocks/>
            </p:cNvSpPr>
            <p:nvPr/>
          </p:nvSpPr>
          <p:spPr bwMode="auto">
            <a:xfrm>
              <a:off x="1200" y="3600"/>
              <a:ext cx="3552" cy="528"/>
            </a:xfrm>
            <a:custGeom>
              <a:avLst/>
              <a:gdLst>
                <a:gd name="T0" fmla="*/ 0 w 3360"/>
                <a:gd name="T1" fmla="*/ 0 h 432"/>
                <a:gd name="T2" fmla="*/ 1728 w 3360"/>
                <a:gd name="T3" fmla="*/ 432 h 432"/>
                <a:gd name="T4" fmla="*/ 3360 w 3360"/>
                <a:gd name="T5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" h="432">
                  <a:moveTo>
                    <a:pt x="0" y="0"/>
                  </a:moveTo>
                  <a:cubicBezTo>
                    <a:pt x="584" y="216"/>
                    <a:pt x="1168" y="432"/>
                    <a:pt x="1728" y="432"/>
                  </a:cubicBezTo>
                  <a:cubicBezTo>
                    <a:pt x="2288" y="432"/>
                    <a:pt x="3088" y="72"/>
                    <a:pt x="3360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64" name="Oval 24"/>
          <p:cNvSpPr>
            <a:spLocks noChangeArrowheads="1"/>
          </p:cNvSpPr>
          <p:nvPr/>
        </p:nvSpPr>
        <p:spPr bwMode="auto">
          <a:xfrm>
            <a:off x="1447800" y="46482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Oval 25"/>
          <p:cNvSpPr>
            <a:spLocks noChangeArrowheads="1"/>
          </p:cNvSpPr>
          <p:nvPr/>
        </p:nvSpPr>
        <p:spPr bwMode="auto">
          <a:xfrm>
            <a:off x="1447800" y="41148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Oval 26"/>
          <p:cNvSpPr>
            <a:spLocks noChangeArrowheads="1"/>
          </p:cNvSpPr>
          <p:nvPr/>
        </p:nvSpPr>
        <p:spPr bwMode="auto">
          <a:xfrm>
            <a:off x="1447800" y="35814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Oval 27"/>
          <p:cNvSpPr>
            <a:spLocks noChangeArrowheads="1"/>
          </p:cNvSpPr>
          <p:nvPr/>
        </p:nvSpPr>
        <p:spPr bwMode="auto">
          <a:xfrm>
            <a:off x="1447800" y="30480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Oval 28"/>
          <p:cNvSpPr>
            <a:spLocks noChangeArrowheads="1"/>
          </p:cNvSpPr>
          <p:nvPr/>
        </p:nvSpPr>
        <p:spPr bwMode="auto">
          <a:xfrm>
            <a:off x="7162800" y="4114800"/>
            <a:ext cx="5334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Oval 29"/>
          <p:cNvSpPr>
            <a:spLocks noChangeArrowheads="1"/>
          </p:cNvSpPr>
          <p:nvPr/>
        </p:nvSpPr>
        <p:spPr bwMode="auto">
          <a:xfrm>
            <a:off x="7162800" y="3581400"/>
            <a:ext cx="5334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Oval 30"/>
          <p:cNvSpPr>
            <a:spLocks noChangeArrowheads="1"/>
          </p:cNvSpPr>
          <p:nvPr/>
        </p:nvSpPr>
        <p:spPr bwMode="auto">
          <a:xfrm>
            <a:off x="7162800" y="3048000"/>
            <a:ext cx="5334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Oval 31"/>
          <p:cNvSpPr>
            <a:spLocks noChangeArrowheads="1"/>
          </p:cNvSpPr>
          <p:nvPr/>
        </p:nvSpPr>
        <p:spPr bwMode="auto">
          <a:xfrm>
            <a:off x="7162800" y="46482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Oval 32"/>
          <p:cNvSpPr>
            <a:spLocks noChangeArrowheads="1"/>
          </p:cNvSpPr>
          <p:nvPr/>
        </p:nvSpPr>
        <p:spPr bwMode="auto">
          <a:xfrm>
            <a:off x="7162800" y="41148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Oval 33"/>
          <p:cNvSpPr>
            <a:spLocks noChangeArrowheads="1"/>
          </p:cNvSpPr>
          <p:nvPr/>
        </p:nvSpPr>
        <p:spPr bwMode="auto">
          <a:xfrm>
            <a:off x="7162800" y="35814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Oval 34"/>
          <p:cNvSpPr>
            <a:spLocks noChangeArrowheads="1"/>
          </p:cNvSpPr>
          <p:nvPr/>
        </p:nvSpPr>
        <p:spPr bwMode="auto">
          <a:xfrm>
            <a:off x="7162800" y="30480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nimBg="1"/>
      <p:bldP spid="35864" grpId="0" animBg="1"/>
      <p:bldP spid="35865" grpId="0" animBg="1"/>
      <p:bldP spid="35866" grpId="0" animBg="1"/>
      <p:bldP spid="35867" grpId="0" animBg="1"/>
      <p:bldP spid="35868" grpId="0" animBg="1"/>
      <p:bldP spid="35869" grpId="0" animBg="1"/>
      <p:bldP spid="35870" grpId="0" animBg="1"/>
      <p:bldP spid="35871" grpId="0" animBg="1"/>
      <p:bldP spid="35872" grpId="0" animBg="1"/>
      <p:bldP spid="35873" grpId="0" animBg="1"/>
      <p:bldP spid="3587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DDP Untagged Model Specifications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Simple send-receive based communication model</a:t>
            </a:r>
          </a:p>
          <a:p>
            <a:pPr>
              <a:lnSpc>
                <a:spcPct val="160000"/>
              </a:lnSpc>
            </a:pPr>
            <a:r>
              <a:rPr lang="en-US" sz="2000"/>
              <a:t>Receiver has to inform DDP about a buffer before hand</a:t>
            </a:r>
          </a:p>
          <a:p>
            <a:pPr>
              <a:lnSpc>
                <a:spcPct val="160000"/>
              </a:lnSpc>
            </a:pPr>
            <a:r>
              <a:rPr lang="en-US" sz="2000"/>
              <a:t>When data arrives, it is placed in the buffer directly</a:t>
            </a:r>
          </a:p>
          <a:p>
            <a:pPr>
              <a:lnSpc>
                <a:spcPct val="160000"/>
              </a:lnSpc>
            </a:pPr>
            <a:r>
              <a:rPr lang="en-US" sz="2000"/>
              <a:t>Zero-Copy data transfer</a:t>
            </a:r>
          </a:p>
          <a:p>
            <a:pPr>
              <a:lnSpc>
                <a:spcPct val="160000"/>
              </a:lnSpc>
            </a:pPr>
            <a:r>
              <a:rPr lang="en-US" sz="2000"/>
              <a:t>No flow control guaranteed by DDP; application takes care of this</a:t>
            </a:r>
          </a:p>
          <a:p>
            <a:pPr>
              <a:lnSpc>
                <a:spcPct val="160000"/>
              </a:lnSpc>
            </a:pPr>
            <a:r>
              <a:rPr lang="en-US" sz="2000"/>
              <a:t>Explicit message delivery required on the receiver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Ethernet: Technology Trends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Broken into three levels of technologies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Regular Ethernet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Layer-2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Rely on host-based TCP/IP to provide network/transport functionality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Could achieve a high performance with optimizations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TCP Offload Engines (TOEs)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Layer-4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Have the entire TCP/IP stack offloaded on to hardware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Sockets layer retained in the host space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iWARP-aware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Layer-4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Entire TCP/IP stack offloaded on to hardware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Support more features than TCP Offload Engines</a:t>
            </a:r>
          </a:p>
          <a:p>
            <a:pPr lvl="3">
              <a:lnSpc>
                <a:spcPct val="140000"/>
              </a:lnSpc>
            </a:pPr>
            <a:r>
              <a:rPr lang="en-US" sz="1200"/>
              <a:t>No sockets ! Richer iWARP interface !</a:t>
            </a:r>
          </a:p>
          <a:p>
            <a:pPr lvl="3">
              <a:lnSpc>
                <a:spcPct val="140000"/>
              </a:lnSpc>
            </a:pPr>
            <a:r>
              <a:rPr lang="en-US" sz="1200"/>
              <a:t>E.g., Out-of-order placement of data, RDMA semantics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663950" y="1643063"/>
            <a:ext cx="283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FF3300"/>
                </a:solidFill>
              </a:rPr>
              <a:t>[feng03:hoti, feng03:sc, balaji04:rait]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90963" y="3062288"/>
            <a:ext cx="2370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FF3300"/>
                </a:solidFill>
              </a:rPr>
              <a:t>[balaji05:hoti, balaji05:cluster]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376613" y="4476750"/>
            <a:ext cx="2200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FF3300"/>
                </a:solidFill>
              </a:rPr>
              <a:t>[jin05:hpidc, wyckoff05:rait]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DDP Tagged Communication Model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00" y="2438400"/>
            <a:ext cx="838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362200" y="2438400"/>
            <a:ext cx="838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371600" y="2438400"/>
            <a:ext cx="838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086600" y="2438400"/>
            <a:ext cx="838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524000" y="1905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8" rIns="91434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SQ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438400" y="1905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8" rIns="91434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RQ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248400" y="1905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8" rIns="91434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SQ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162800" y="1905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8" rIns="91434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RQ</a:t>
            </a:r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8229600" y="1905000"/>
            <a:ext cx="5334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00" name="Group 12"/>
          <p:cNvGrpSpPr>
            <a:grpSpLocks/>
          </p:cNvGrpSpPr>
          <p:nvPr/>
        </p:nvGrpSpPr>
        <p:grpSpPr bwMode="auto">
          <a:xfrm>
            <a:off x="1524000" y="4953000"/>
            <a:ext cx="6019800" cy="1600200"/>
            <a:chOff x="960" y="3120"/>
            <a:chExt cx="3792" cy="1008"/>
          </a:xfrm>
        </p:grpSpPr>
        <p:sp>
          <p:nvSpPr>
            <p:cNvPr id="37901" name="Oval 13"/>
            <p:cNvSpPr>
              <a:spLocks noChangeArrowheads="1"/>
            </p:cNvSpPr>
            <p:nvPr/>
          </p:nvSpPr>
          <p:spPr bwMode="auto">
            <a:xfrm>
              <a:off x="960" y="3120"/>
              <a:ext cx="336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auto">
            <a:xfrm>
              <a:off x="1200" y="3600"/>
              <a:ext cx="3552" cy="528"/>
            </a:xfrm>
            <a:custGeom>
              <a:avLst/>
              <a:gdLst>
                <a:gd name="T0" fmla="*/ 0 w 3360"/>
                <a:gd name="T1" fmla="*/ 0 h 432"/>
                <a:gd name="T2" fmla="*/ 1728 w 3360"/>
                <a:gd name="T3" fmla="*/ 432 h 432"/>
                <a:gd name="T4" fmla="*/ 3360 w 3360"/>
                <a:gd name="T5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" h="432">
                  <a:moveTo>
                    <a:pt x="0" y="0"/>
                  </a:moveTo>
                  <a:cubicBezTo>
                    <a:pt x="584" y="216"/>
                    <a:pt x="1168" y="432"/>
                    <a:pt x="1728" y="432"/>
                  </a:cubicBezTo>
                  <a:cubicBezTo>
                    <a:pt x="2288" y="432"/>
                    <a:pt x="3088" y="72"/>
                    <a:pt x="3360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03" name="Group 15"/>
          <p:cNvGrpSpPr>
            <a:grpSpLocks/>
          </p:cNvGrpSpPr>
          <p:nvPr/>
        </p:nvGrpSpPr>
        <p:grpSpPr bwMode="auto">
          <a:xfrm>
            <a:off x="1524000" y="4419600"/>
            <a:ext cx="6019800" cy="2133600"/>
            <a:chOff x="960" y="2784"/>
            <a:chExt cx="3792" cy="1344"/>
          </a:xfrm>
        </p:grpSpPr>
        <p:sp>
          <p:nvSpPr>
            <p:cNvPr id="37904" name="Oval 16"/>
            <p:cNvSpPr>
              <a:spLocks noChangeArrowheads="1"/>
            </p:cNvSpPr>
            <p:nvPr/>
          </p:nvSpPr>
          <p:spPr bwMode="auto">
            <a:xfrm>
              <a:off x="960" y="2784"/>
              <a:ext cx="336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auto">
            <a:xfrm>
              <a:off x="1200" y="3600"/>
              <a:ext cx="3552" cy="528"/>
            </a:xfrm>
            <a:custGeom>
              <a:avLst/>
              <a:gdLst>
                <a:gd name="T0" fmla="*/ 0 w 3360"/>
                <a:gd name="T1" fmla="*/ 0 h 432"/>
                <a:gd name="T2" fmla="*/ 1728 w 3360"/>
                <a:gd name="T3" fmla="*/ 432 h 432"/>
                <a:gd name="T4" fmla="*/ 3360 w 3360"/>
                <a:gd name="T5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" h="432">
                  <a:moveTo>
                    <a:pt x="0" y="0"/>
                  </a:moveTo>
                  <a:cubicBezTo>
                    <a:pt x="584" y="216"/>
                    <a:pt x="1168" y="432"/>
                    <a:pt x="1728" y="432"/>
                  </a:cubicBezTo>
                  <a:cubicBezTo>
                    <a:pt x="2288" y="432"/>
                    <a:pt x="3088" y="72"/>
                    <a:pt x="3360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1524000" y="3886200"/>
            <a:ext cx="6019800" cy="2667000"/>
            <a:chOff x="960" y="2448"/>
            <a:chExt cx="3792" cy="1680"/>
          </a:xfrm>
        </p:grpSpPr>
        <p:sp>
          <p:nvSpPr>
            <p:cNvPr id="37907" name="Oval 19"/>
            <p:cNvSpPr>
              <a:spLocks noChangeArrowheads="1"/>
            </p:cNvSpPr>
            <p:nvPr/>
          </p:nvSpPr>
          <p:spPr bwMode="auto">
            <a:xfrm>
              <a:off x="960" y="2448"/>
              <a:ext cx="336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auto">
            <a:xfrm>
              <a:off x="1200" y="3600"/>
              <a:ext cx="3552" cy="528"/>
            </a:xfrm>
            <a:custGeom>
              <a:avLst/>
              <a:gdLst>
                <a:gd name="T0" fmla="*/ 0 w 3360"/>
                <a:gd name="T1" fmla="*/ 0 h 432"/>
                <a:gd name="T2" fmla="*/ 1728 w 3360"/>
                <a:gd name="T3" fmla="*/ 432 h 432"/>
                <a:gd name="T4" fmla="*/ 3360 w 3360"/>
                <a:gd name="T5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" h="432">
                  <a:moveTo>
                    <a:pt x="0" y="0"/>
                  </a:moveTo>
                  <a:cubicBezTo>
                    <a:pt x="584" y="216"/>
                    <a:pt x="1168" y="432"/>
                    <a:pt x="1728" y="432"/>
                  </a:cubicBezTo>
                  <a:cubicBezTo>
                    <a:pt x="2288" y="432"/>
                    <a:pt x="3088" y="72"/>
                    <a:pt x="3360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1524000" y="3352800"/>
            <a:ext cx="6019800" cy="3200400"/>
            <a:chOff x="960" y="2112"/>
            <a:chExt cx="3792" cy="2016"/>
          </a:xfrm>
        </p:grpSpPr>
        <p:sp>
          <p:nvSpPr>
            <p:cNvPr id="37910" name="Oval 22"/>
            <p:cNvSpPr>
              <a:spLocks noChangeArrowheads="1"/>
            </p:cNvSpPr>
            <p:nvPr/>
          </p:nvSpPr>
          <p:spPr bwMode="auto">
            <a:xfrm>
              <a:off x="960" y="2112"/>
              <a:ext cx="336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auto">
            <a:xfrm>
              <a:off x="1200" y="3600"/>
              <a:ext cx="3552" cy="528"/>
            </a:xfrm>
            <a:custGeom>
              <a:avLst/>
              <a:gdLst>
                <a:gd name="T0" fmla="*/ 0 w 3360"/>
                <a:gd name="T1" fmla="*/ 0 h 432"/>
                <a:gd name="T2" fmla="*/ 1728 w 3360"/>
                <a:gd name="T3" fmla="*/ 432 h 432"/>
                <a:gd name="T4" fmla="*/ 3360 w 3360"/>
                <a:gd name="T5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" h="432">
                  <a:moveTo>
                    <a:pt x="0" y="0"/>
                  </a:moveTo>
                  <a:cubicBezTo>
                    <a:pt x="584" y="216"/>
                    <a:pt x="1168" y="432"/>
                    <a:pt x="1728" y="432"/>
                  </a:cubicBezTo>
                  <a:cubicBezTo>
                    <a:pt x="2288" y="432"/>
                    <a:pt x="3088" y="72"/>
                    <a:pt x="3360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1524000" y="49530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Oval 25"/>
          <p:cNvSpPr>
            <a:spLocks noChangeArrowheads="1"/>
          </p:cNvSpPr>
          <p:nvPr/>
        </p:nvSpPr>
        <p:spPr bwMode="auto">
          <a:xfrm>
            <a:off x="1524000" y="44196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Oval 26"/>
          <p:cNvSpPr>
            <a:spLocks noChangeArrowheads="1"/>
          </p:cNvSpPr>
          <p:nvPr/>
        </p:nvSpPr>
        <p:spPr bwMode="auto">
          <a:xfrm>
            <a:off x="1524000" y="38862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Oval 27"/>
          <p:cNvSpPr>
            <a:spLocks noChangeArrowheads="1"/>
          </p:cNvSpPr>
          <p:nvPr/>
        </p:nvSpPr>
        <p:spPr bwMode="auto">
          <a:xfrm>
            <a:off x="1524000" y="3352800"/>
            <a:ext cx="5334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Freeform 28"/>
          <p:cNvSpPr>
            <a:spLocks/>
          </p:cNvSpPr>
          <p:nvPr/>
        </p:nvSpPr>
        <p:spPr bwMode="auto">
          <a:xfrm>
            <a:off x="1905000" y="5715000"/>
            <a:ext cx="5562600" cy="838200"/>
          </a:xfrm>
          <a:custGeom>
            <a:avLst/>
            <a:gdLst>
              <a:gd name="T0" fmla="*/ 3552 w 3552"/>
              <a:gd name="T1" fmla="*/ 0 h 528"/>
              <a:gd name="T2" fmla="*/ 1872 w 3552"/>
              <a:gd name="T3" fmla="*/ 528 h 528"/>
              <a:gd name="T4" fmla="*/ 0 w 3552"/>
              <a:gd name="T5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52" h="528">
                <a:moveTo>
                  <a:pt x="3552" y="0"/>
                </a:moveTo>
                <a:cubicBezTo>
                  <a:pt x="3008" y="264"/>
                  <a:pt x="2464" y="528"/>
                  <a:pt x="1872" y="528"/>
                </a:cubicBezTo>
                <a:cubicBezTo>
                  <a:pt x="1280" y="528"/>
                  <a:pt x="640" y="264"/>
                  <a:pt x="0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nimBg="1"/>
      <p:bldP spid="37912" grpId="0" animBg="1"/>
      <p:bldP spid="37913" grpId="0" animBg="1"/>
      <p:bldP spid="37914" grpId="0" animBg="1"/>
      <p:bldP spid="37915" grpId="0" animBg="1"/>
      <p:bldP spid="379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DDP Tagged Model Specifications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One-sided communication model</a:t>
            </a:r>
          </a:p>
          <a:p>
            <a:pPr>
              <a:lnSpc>
                <a:spcPct val="160000"/>
              </a:lnSpc>
            </a:pPr>
            <a:r>
              <a:rPr lang="en-US" sz="2000"/>
              <a:t>Receiver has to inform the sender about a buffer before hand</a:t>
            </a:r>
          </a:p>
          <a:p>
            <a:pPr>
              <a:lnSpc>
                <a:spcPct val="160000"/>
              </a:lnSpc>
            </a:pPr>
            <a:r>
              <a:rPr lang="en-US" sz="2000"/>
              <a:t>Sender can directly read or write to the receiver buffer</a:t>
            </a:r>
          </a:p>
          <a:p>
            <a:pPr>
              <a:lnSpc>
                <a:spcPct val="160000"/>
              </a:lnSpc>
            </a:pPr>
            <a:r>
              <a:rPr lang="en-US" sz="2000"/>
              <a:t>Zero-Copy data transfer</a:t>
            </a:r>
          </a:p>
          <a:p>
            <a:pPr>
              <a:lnSpc>
                <a:spcPct val="160000"/>
              </a:lnSpc>
            </a:pPr>
            <a:r>
              <a:rPr lang="en-US" sz="2000"/>
              <a:t>No flow control required since the receiver is not involved at all</a:t>
            </a:r>
          </a:p>
          <a:p>
            <a:pPr>
              <a:lnSpc>
                <a:spcPct val="160000"/>
              </a:lnSpc>
            </a:pPr>
            <a:r>
              <a:rPr lang="en-US" sz="2000"/>
              <a:t>No message delivery on the receiver side; only data 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Out-of-Order Data Placement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DDP allows out-of-order data placement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Two segments in a message can be transmitted out of order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Two segments in a message can be placed out of order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A message cannot be delivered till all segments in it are placed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A message cannot be delivered till all previous messages are delivered</a:t>
            </a:r>
          </a:p>
          <a:p>
            <a:pPr>
              <a:lnSpc>
                <a:spcPct val="140000"/>
              </a:lnSpc>
            </a:pPr>
            <a:r>
              <a:rPr lang="en-US" sz="2000"/>
              <a:t>Reduced buffer requirements</a:t>
            </a:r>
          </a:p>
          <a:p>
            <a:pPr>
              <a:lnSpc>
                <a:spcPct val="140000"/>
              </a:lnSpc>
            </a:pPr>
            <a:r>
              <a:rPr lang="en-US" sz="2000"/>
              <a:t>Most beneficial for slightly congested networks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TCP Fast retransmit avoids performance degradation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Out-of-order placement avoids extra copies and buffering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Segmentation and Reassembly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DDP does not deal with IP fragmentation</a:t>
            </a:r>
          </a:p>
          <a:p>
            <a:pPr>
              <a:lnSpc>
                <a:spcPct val="140000"/>
              </a:lnSpc>
            </a:pPr>
            <a:r>
              <a:rPr lang="en-US" sz="2000"/>
              <a:t>IP layer does IP reassembly and hands over to DDP</a:t>
            </a:r>
          </a:p>
          <a:p>
            <a:pPr>
              <a:lnSpc>
                <a:spcPct val="140000"/>
              </a:lnSpc>
            </a:pPr>
            <a:r>
              <a:rPr lang="en-US" sz="2000"/>
              <a:t>Segmentation is tricky in DDP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Message boundaries need to be retained unlike TCP streaming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Sender performs segmentation while maintaining boundaries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Receiver can perform reassembly as long as boundaries are maintained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What about TCP segmentation/reassembly on intermediate nodes?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Layer-4 switches such as Load-Balancers</a:t>
            </a:r>
          </a:p>
          <a:p>
            <a:pPr lvl="2">
              <a:lnSpc>
                <a:spcPct val="140000"/>
              </a:lnSpc>
            </a:pPr>
            <a:r>
              <a:rPr lang="en-US" sz="1500"/>
              <a:t>TCP aware; can assume TCP streaming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Layer-4 Switches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85800" y="1981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858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858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85800" y="3810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5800" y="4419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685800" y="5029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2362200" y="3429000"/>
            <a:ext cx="1371600" cy="762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Load</a:t>
            </a:r>
          </a:p>
          <a:p>
            <a:pPr algn="ctr"/>
            <a:r>
              <a:rPr lang="en-US"/>
              <a:t>Balancer</a:t>
            </a: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4267200" y="2819400"/>
            <a:ext cx="2590800" cy="2362200"/>
          </a:xfrm>
          <a:prstGeom prst="cloudCallout">
            <a:avLst>
              <a:gd name="adj1" fmla="val -62134"/>
              <a:gd name="adj2" fmla="val 9059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sz="2400" b="1"/>
              <a:t>WAN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810000" y="5105400"/>
            <a:ext cx="9906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620000" y="3505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41997" name="Group 13"/>
          <p:cNvGrpSpPr>
            <a:grpSpLocks/>
          </p:cNvGrpSpPr>
          <p:nvPr/>
        </p:nvGrpSpPr>
        <p:grpSpPr bwMode="auto">
          <a:xfrm>
            <a:off x="1143000" y="2209800"/>
            <a:ext cx="6477000" cy="3048000"/>
            <a:chOff x="720" y="1392"/>
            <a:chExt cx="4080" cy="1920"/>
          </a:xfrm>
        </p:grpSpPr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 flipH="1" flipV="1">
              <a:off x="720" y="1392"/>
              <a:ext cx="1008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 flipH="1" flipV="1">
              <a:off x="720" y="1776"/>
              <a:ext cx="81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 flipH="1" flipV="1">
              <a:off x="720" y="2160"/>
              <a:ext cx="76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 flipH="1">
              <a:off x="720" y="2496"/>
              <a:ext cx="81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 flipH="1">
              <a:off x="720" y="2544"/>
              <a:ext cx="86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 flipH="1">
              <a:off x="720" y="2592"/>
              <a:ext cx="1008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 flipH="1">
              <a:off x="4272" y="2400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 flipH="1">
              <a:off x="2352" y="2400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2514600" y="42672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/>
              <a:t>Google</a:t>
            </a:r>
          </a:p>
        </p:txBody>
      </p:sp>
      <p:sp>
        <p:nvSpPr>
          <p:cNvPr id="42007" name="Freeform 23"/>
          <p:cNvSpPr>
            <a:spLocks/>
          </p:cNvSpPr>
          <p:nvPr/>
        </p:nvSpPr>
        <p:spPr bwMode="auto">
          <a:xfrm>
            <a:off x="1143000" y="3797300"/>
            <a:ext cx="6477000" cy="1460500"/>
          </a:xfrm>
          <a:custGeom>
            <a:avLst/>
            <a:gdLst>
              <a:gd name="T0" fmla="*/ 0 w 4080"/>
              <a:gd name="T1" fmla="*/ 920 h 920"/>
              <a:gd name="T2" fmla="*/ 1200 w 4080"/>
              <a:gd name="T3" fmla="*/ 152 h 920"/>
              <a:gd name="T4" fmla="*/ 4080 w 4080"/>
              <a:gd name="T5" fmla="*/ 8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80" h="920">
                <a:moveTo>
                  <a:pt x="0" y="920"/>
                </a:moveTo>
                <a:cubicBezTo>
                  <a:pt x="260" y="612"/>
                  <a:pt x="520" y="304"/>
                  <a:pt x="1200" y="152"/>
                </a:cubicBezTo>
                <a:cubicBezTo>
                  <a:pt x="1880" y="0"/>
                  <a:pt x="2980" y="4"/>
                  <a:pt x="4080" y="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381000" y="55006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/>
              <a:t>Servers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7391400" y="3124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/>
              <a:t>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TCP Splicing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133600" y="1447800"/>
            <a:ext cx="48006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Load Balancing Application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133600" y="2362200"/>
            <a:ext cx="4800600" cy="1981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TCP/IP Stack with TCP Splicing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133600" y="4495800"/>
            <a:ext cx="4800600" cy="73183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Network Interface Card</a:t>
            </a:r>
          </a:p>
        </p:txBody>
      </p:sp>
      <p:grpSp>
        <p:nvGrpSpPr>
          <p:cNvPr id="43014" name="Group 6"/>
          <p:cNvGrpSpPr>
            <a:grpSpLocks/>
          </p:cNvGrpSpPr>
          <p:nvPr/>
        </p:nvGrpSpPr>
        <p:grpSpPr bwMode="auto">
          <a:xfrm>
            <a:off x="2667000" y="2057400"/>
            <a:ext cx="3581400" cy="2819400"/>
            <a:chOff x="1632" y="1872"/>
            <a:chExt cx="2256" cy="1776"/>
          </a:xfrm>
        </p:grpSpPr>
        <p:sp>
          <p:nvSpPr>
            <p:cNvPr id="43015" name="AutoShape 7"/>
            <p:cNvSpPr>
              <a:spLocks noChangeArrowheads="1"/>
            </p:cNvSpPr>
            <p:nvPr/>
          </p:nvSpPr>
          <p:spPr bwMode="auto">
            <a:xfrm>
              <a:off x="1632" y="2832"/>
              <a:ext cx="144" cy="816"/>
            </a:xfrm>
            <a:prstGeom prst="upArrow">
              <a:avLst>
                <a:gd name="adj1" fmla="val 50000"/>
                <a:gd name="adj2" fmla="val 141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AutoShape 8"/>
            <p:cNvSpPr>
              <a:spLocks noChangeArrowheads="1"/>
            </p:cNvSpPr>
            <p:nvPr/>
          </p:nvSpPr>
          <p:spPr bwMode="auto">
            <a:xfrm>
              <a:off x="1632" y="1872"/>
              <a:ext cx="144" cy="528"/>
            </a:xfrm>
            <a:prstGeom prst="upArrow">
              <a:avLst>
                <a:gd name="adj1" fmla="val 50000"/>
                <a:gd name="adj2" fmla="val 91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AutoShape 9"/>
            <p:cNvSpPr>
              <a:spLocks noChangeArrowheads="1"/>
            </p:cNvSpPr>
            <p:nvPr/>
          </p:nvSpPr>
          <p:spPr bwMode="auto">
            <a:xfrm>
              <a:off x="3744" y="1872"/>
              <a:ext cx="144" cy="576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0"/>
            <p:cNvSpPr>
              <a:spLocks noChangeArrowheads="1"/>
            </p:cNvSpPr>
            <p:nvPr/>
          </p:nvSpPr>
          <p:spPr bwMode="auto">
            <a:xfrm>
              <a:off x="3744" y="2832"/>
              <a:ext cx="144" cy="768"/>
            </a:xfrm>
            <a:prstGeom prst="downArrow">
              <a:avLst>
                <a:gd name="adj1" fmla="val 50000"/>
                <a:gd name="adj2" fmla="val 13333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2590800" y="2590800"/>
            <a:ext cx="2362200" cy="2286000"/>
            <a:chOff x="1584" y="2208"/>
            <a:chExt cx="1488" cy="1440"/>
          </a:xfrm>
        </p:grpSpPr>
        <p:sp>
          <p:nvSpPr>
            <p:cNvPr id="43020" name="AutoShape 12"/>
            <p:cNvSpPr>
              <a:spLocks noChangeArrowheads="1"/>
            </p:cNvSpPr>
            <p:nvPr/>
          </p:nvSpPr>
          <p:spPr bwMode="auto">
            <a:xfrm>
              <a:off x="1584" y="2208"/>
              <a:ext cx="1248" cy="336"/>
            </a:xfrm>
            <a:prstGeom prst="curvedDownArrow">
              <a:avLst>
                <a:gd name="adj1" fmla="val 74286"/>
                <a:gd name="adj2" fmla="val 148571"/>
                <a:gd name="adj3" fmla="val 3333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AutoShape 13"/>
            <p:cNvSpPr>
              <a:spLocks noChangeArrowheads="1"/>
            </p:cNvSpPr>
            <p:nvPr/>
          </p:nvSpPr>
          <p:spPr bwMode="auto">
            <a:xfrm>
              <a:off x="2496" y="2832"/>
              <a:ext cx="576" cy="72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2" name="AutoShape 14"/>
            <p:cNvSpPr>
              <a:spLocks noChangeArrowheads="1"/>
            </p:cNvSpPr>
            <p:nvPr/>
          </p:nvSpPr>
          <p:spPr bwMode="auto">
            <a:xfrm>
              <a:off x="1632" y="2832"/>
              <a:ext cx="144" cy="816"/>
            </a:xfrm>
            <a:prstGeom prst="upArrow">
              <a:avLst>
                <a:gd name="adj1" fmla="val 50000"/>
                <a:gd name="adj2" fmla="val 141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914400" y="5422900"/>
            <a:ext cx="76200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/>
              <a:t> The TCP stack can assume streaming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/>
              <a:t> No one-to-one correspondence between the received segments and transmitted segments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Marker PDU Aligned Protocol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DDP segments created by sender need not be retained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TCP Splicing</a:t>
            </a:r>
          </a:p>
          <a:p>
            <a:pPr>
              <a:lnSpc>
                <a:spcPct val="140000"/>
              </a:lnSpc>
            </a:pPr>
            <a:r>
              <a:rPr lang="en-US" sz="2000"/>
              <a:t>DDP header needs to be recognized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If message boundaries are not retained, this is not possible !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Need a solution independent of message segmentation</a:t>
            </a:r>
          </a:p>
          <a:p>
            <a:pPr>
              <a:lnSpc>
                <a:spcPct val="140000"/>
              </a:lnSpc>
            </a:pPr>
            <a:r>
              <a:rPr lang="en-US" sz="2000"/>
              <a:t>MPA Protocol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Places strips of data at regular intervals</a:t>
            </a:r>
          </a:p>
          <a:p>
            <a:pPr lvl="2">
              <a:lnSpc>
                <a:spcPct val="140000"/>
              </a:lnSpc>
            </a:pPr>
            <a:r>
              <a:rPr lang="en-US" sz="1500"/>
              <a:t>Interval denoted by the TCP sequence number</a:t>
            </a:r>
          </a:p>
          <a:p>
            <a:pPr lvl="1">
              <a:lnSpc>
                <a:spcPct val="140000"/>
              </a:lnSpc>
            </a:pPr>
            <a:r>
              <a:rPr lang="en-US" sz="1700"/>
              <a:t>Each strip points to the DDP 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auto">
          <a:xfrm>
            <a:off x="304800" y="3200400"/>
            <a:ext cx="6324600" cy="1219200"/>
          </a:xfrm>
          <a:custGeom>
            <a:avLst/>
            <a:gdLst>
              <a:gd name="T0" fmla="*/ 0 w 912"/>
              <a:gd name="T1" fmla="*/ 144 h 144"/>
              <a:gd name="T2" fmla="*/ 480 w 912"/>
              <a:gd name="T3" fmla="*/ 0 h 144"/>
              <a:gd name="T4" fmla="*/ 912 w 912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44">
                <a:moveTo>
                  <a:pt x="0" y="144"/>
                </a:moveTo>
                <a:cubicBezTo>
                  <a:pt x="164" y="72"/>
                  <a:pt x="328" y="0"/>
                  <a:pt x="480" y="0"/>
                </a:cubicBezTo>
                <a:cubicBezTo>
                  <a:pt x="632" y="0"/>
                  <a:pt x="772" y="72"/>
                  <a:pt x="912" y="14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/>
              <a:t>MPA Protocol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38200" y="1676400"/>
            <a:ext cx="7696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2098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14400" y="1844675"/>
            <a:ext cx="121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DDP Header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362200" y="19812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ULP Payload (if any)</a:t>
            </a:r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>
            <a:off x="304800" y="4114800"/>
            <a:ext cx="1447800" cy="304800"/>
          </a:xfrm>
          <a:custGeom>
            <a:avLst/>
            <a:gdLst>
              <a:gd name="T0" fmla="*/ 0 w 912"/>
              <a:gd name="T1" fmla="*/ 144 h 144"/>
              <a:gd name="T2" fmla="*/ 480 w 912"/>
              <a:gd name="T3" fmla="*/ 0 h 144"/>
              <a:gd name="T4" fmla="*/ 912 w 912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44">
                <a:moveTo>
                  <a:pt x="0" y="144"/>
                </a:moveTo>
                <a:cubicBezTo>
                  <a:pt x="164" y="72"/>
                  <a:pt x="328" y="0"/>
                  <a:pt x="480" y="0"/>
                </a:cubicBezTo>
                <a:cubicBezTo>
                  <a:pt x="632" y="0"/>
                  <a:pt x="772" y="72"/>
                  <a:pt x="912" y="14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9" name="Freeform 9"/>
          <p:cNvSpPr>
            <a:spLocks/>
          </p:cNvSpPr>
          <p:nvPr/>
        </p:nvSpPr>
        <p:spPr bwMode="auto">
          <a:xfrm>
            <a:off x="304800" y="3657600"/>
            <a:ext cx="3886200" cy="762000"/>
          </a:xfrm>
          <a:custGeom>
            <a:avLst/>
            <a:gdLst>
              <a:gd name="T0" fmla="*/ 0 w 912"/>
              <a:gd name="T1" fmla="*/ 144 h 144"/>
              <a:gd name="T2" fmla="*/ 480 w 912"/>
              <a:gd name="T3" fmla="*/ 0 h 144"/>
              <a:gd name="T4" fmla="*/ 912 w 912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44">
                <a:moveTo>
                  <a:pt x="0" y="144"/>
                </a:moveTo>
                <a:cubicBezTo>
                  <a:pt x="164" y="72"/>
                  <a:pt x="328" y="0"/>
                  <a:pt x="480" y="0"/>
                </a:cubicBezTo>
                <a:cubicBezTo>
                  <a:pt x="632" y="0"/>
                  <a:pt x="772" y="72"/>
                  <a:pt x="912" y="14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6090" name="Group 10"/>
          <p:cNvGrpSpPr>
            <a:grpSpLocks/>
          </p:cNvGrpSpPr>
          <p:nvPr/>
        </p:nvGrpSpPr>
        <p:grpSpPr bwMode="auto">
          <a:xfrm>
            <a:off x="304800" y="3124200"/>
            <a:ext cx="8534400" cy="2590800"/>
            <a:chOff x="192" y="2160"/>
            <a:chExt cx="5376" cy="1632"/>
          </a:xfrm>
        </p:grpSpPr>
        <p:grpSp>
          <p:nvGrpSpPr>
            <p:cNvPr id="46091" name="Group 11"/>
            <p:cNvGrpSpPr>
              <a:grpSpLocks/>
            </p:cNvGrpSpPr>
            <p:nvPr/>
          </p:nvGrpSpPr>
          <p:grpSpPr bwMode="auto">
            <a:xfrm>
              <a:off x="192" y="2160"/>
              <a:ext cx="5376" cy="1632"/>
              <a:chOff x="192" y="2160"/>
              <a:chExt cx="5376" cy="1632"/>
            </a:xfrm>
          </p:grpSpPr>
          <p:grpSp>
            <p:nvGrpSpPr>
              <p:cNvPr id="46092" name="Group 12"/>
              <p:cNvGrpSpPr>
                <a:grpSpLocks/>
              </p:cNvGrpSpPr>
              <p:nvPr/>
            </p:nvGrpSpPr>
            <p:grpSpPr bwMode="auto">
              <a:xfrm>
                <a:off x="192" y="2160"/>
                <a:ext cx="5280" cy="1632"/>
                <a:chOff x="144" y="2448"/>
                <a:chExt cx="5280" cy="1632"/>
              </a:xfrm>
            </p:grpSpPr>
            <p:sp>
              <p:nvSpPr>
                <p:cNvPr id="46093" name="AutoShape 13"/>
                <p:cNvSpPr>
                  <a:spLocks noChangeArrowheads="1"/>
                </p:cNvSpPr>
                <p:nvPr/>
              </p:nvSpPr>
              <p:spPr bwMode="auto">
                <a:xfrm>
                  <a:off x="2592" y="2448"/>
                  <a:ext cx="288" cy="672"/>
                </a:xfrm>
                <a:prstGeom prst="downArrow">
                  <a:avLst>
                    <a:gd name="adj1" fmla="val 50000"/>
                    <a:gd name="adj2" fmla="val 58333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4" name="Rectangle 14"/>
                <p:cNvSpPr>
                  <a:spLocks noChangeArrowheads="1"/>
                </p:cNvSpPr>
                <p:nvPr/>
              </p:nvSpPr>
              <p:spPr bwMode="auto">
                <a:xfrm>
                  <a:off x="384" y="3264"/>
                  <a:ext cx="5040" cy="81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5" name="Line 15"/>
                <p:cNvSpPr>
                  <a:spLocks noChangeShapeType="1"/>
                </p:cNvSpPr>
                <p:nvPr/>
              </p:nvSpPr>
              <p:spPr bwMode="auto">
                <a:xfrm>
                  <a:off x="1344" y="3264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6" name="Rectangle 16"/>
                <p:cNvSpPr>
                  <a:spLocks noChangeArrowheads="1"/>
                </p:cNvSpPr>
                <p:nvPr/>
              </p:nvSpPr>
              <p:spPr bwMode="auto">
                <a:xfrm>
                  <a:off x="1008" y="3264"/>
                  <a:ext cx="96" cy="81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7" name="Rectangle 17"/>
                <p:cNvSpPr>
                  <a:spLocks noChangeArrowheads="1"/>
                </p:cNvSpPr>
                <p:nvPr/>
              </p:nvSpPr>
              <p:spPr bwMode="auto">
                <a:xfrm>
                  <a:off x="2544" y="3264"/>
                  <a:ext cx="96" cy="81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8" name="Rectangle 18"/>
                <p:cNvSpPr>
                  <a:spLocks noChangeArrowheads="1"/>
                </p:cNvSpPr>
                <p:nvPr/>
              </p:nvSpPr>
              <p:spPr bwMode="auto">
                <a:xfrm>
                  <a:off x="4080" y="3264"/>
                  <a:ext cx="96" cy="81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28" y="3418"/>
                  <a:ext cx="76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400">
                      <a:latin typeface="Tahoma" pitchFamily="34" charset="0"/>
                    </a:rPr>
                    <a:t>DDP Header</a:t>
                  </a:r>
                </a:p>
              </p:txBody>
            </p:sp>
            <p:sp>
              <p:nvSpPr>
                <p:cNvPr id="4610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536" y="3552"/>
                  <a:ext cx="369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400">
                      <a:latin typeface="Tahoma" pitchFamily="34" charset="0"/>
                    </a:rPr>
                    <a:t>ULP Payload (if any)</a:t>
                  </a:r>
                </a:p>
              </p:txBody>
            </p:sp>
            <p:sp>
              <p:nvSpPr>
                <p:cNvPr id="46101" name="Rectangle 21"/>
                <p:cNvSpPr>
                  <a:spLocks noChangeArrowheads="1"/>
                </p:cNvSpPr>
                <p:nvPr/>
              </p:nvSpPr>
              <p:spPr bwMode="auto">
                <a:xfrm>
                  <a:off x="144" y="3264"/>
                  <a:ext cx="240" cy="81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102" name="Rectangle 22"/>
              <p:cNvSpPr>
                <a:spLocks noChangeArrowheads="1"/>
              </p:cNvSpPr>
              <p:nvPr/>
            </p:nvSpPr>
            <p:spPr bwMode="auto">
              <a:xfrm>
                <a:off x="5472" y="2976"/>
                <a:ext cx="96" cy="816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103" name="Rectangle 23"/>
            <p:cNvSpPr>
              <a:spLocks noChangeArrowheads="1"/>
            </p:cNvSpPr>
            <p:nvPr/>
          </p:nvSpPr>
          <p:spPr bwMode="auto">
            <a:xfrm>
              <a:off x="5376" y="2976"/>
              <a:ext cx="96" cy="816"/>
            </a:xfrm>
            <a:prstGeom prst="rect">
              <a:avLst/>
            </a:prstGeom>
            <a:solidFill>
              <a:srgbClr val="A1439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7391400" y="3124200"/>
            <a:ext cx="1447800" cy="914400"/>
          </a:xfrm>
          <a:prstGeom prst="wedgeRoundRectCallout">
            <a:avLst>
              <a:gd name="adj1" fmla="val 46708"/>
              <a:gd name="adj2" fmla="val 108509"/>
              <a:gd name="adj3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sz="2400">
                <a:latin typeface="Tahoma" pitchFamily="34" charset="0"/>
              </a:rPr>
              <a:t>CRC</a:t>
            </a:r>
          </a:p>
        </p:txBody>
      </p:sp>
      <p:sp>
        <p:nvSpPr>
          <p:cNvPr id="46105" name="AutoShape 25"/>
          <p:cNvSpPr>
            <a:spLocks noChangeArrowheads="1"/>
          </p:cNvSpPr>
          <p:nvPr/>
        </p:nvSpPr>
        <p:spPr bwMode="auto">
          <a:xfrm>
            <a:off x="6019800" y="3200400"/>
            <a:ext cx="1905000" cy="762000"/>
          </a:xfrm>
          <a:prstGeom prst="wedgeRoundRectCallout">
            <a:avLst>
              <a:gd name="adj1" fmla="val 84500"/>
              <a:gd name="adj2" fmla="val 129375"/>
              <a:gd name="adj3" fmla="val 16667"/>
            </a:avLst>
          </a:prstGeom>
          <a:solidFill>
            <a:srgbClr val="A1439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sz="2400">
                <a:latin typeface="Tahoma" pitchFamily="34" charset="0"/>
              </a:rPr>
              <a:t>Pad</a:t>
            </a:r>
          </a:p>
        </p:txBody>
      </p:sp>
      <p:sp>
        <p:nvSpPr>
          <p:cNvPr id="46106" name="AutoShape 26"/>
          <p:cNvSpPr>
            <a:spLocks noChangeArrowheads="1"/>
          </p:cNvSpPr>
          <p:nvPr/>
        </p:nvSpPr>
        <p:spPr bwMode="auto">
          <a:xfrm>
            <a:off x="381000" y="3200400"/>
            <a:ext cx="2286000" cy="838200"/>
          </a:xfrm>
          <a:prstGeom prst="wedgeRoundRectCallout">
            <a:avLst>
              <a:gd name="adj1" fmla="val -48958"/>
              <a:gd name="adj2" fmla="val 114394"/>
              <a:gd name="adj3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>
                <a:latin typeface="Tahoma" pitchFamily="34" charset="0"/>
              </a:rPr>
              <a:t>Segment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8" grpId="0" animBg="1"/>
      <p:bldP spid="46089" grpId="0" animBg="1"/>
      <p:bldP spid="46104" grpId="0" animBg="1" autoUpdateAnimBg="0"/>
      <p:bldP spid="46105" grpId="0" animBg="1" autoUpdateAnimBg="0"/>
      <p:bldP spid="4610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Current Usage of Ethernet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828800" y="2895600"/>
            <a:ext cx="533400" cy="457200"/>
          </a:xfrm>
          <a:prstGeom prst="hexagon">
            <a:avLst>
              <a:gd name="adj" fmla="val 28205"/>
              <a:gd name="vf" fmla="val 115470"/>
            </a:avLst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295400" y="228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9050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514600" y="228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2743200" y="2895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514600" y="3505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066800" y="2895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1295400" y="3505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19050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2209800" y="25146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2209800" y="3124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209800" y="3276600"/>
            <a:ext cx="457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057400" y="3276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1600200" y="32004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1371600" y="3124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 flipV="1">
            <a:off x="1524000" y="25146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133600" y="2362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990600" y="4295775"/>
            <a:ext cx="2438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System Area Network or Cluster Environment</a:t>
            </a:r>
          </a:p>
        </p:txBody>
      </p:sp>
      <p:grpSp>
        <p:nvGrpSpPr>
          <p:cNvPr id="20501" name="Group 21"/>
          <p:cNvGrpSpPr>
            <a:grpSpLocks/>
          </p:cNvGrpSpPr>
          <p:nvPr/>
        </p:nvGrpSpPr>
        <p:grpSpPr bwMode="auto">
          <a:xfrm>
            <a:off x="4953000" y="1676400"/>
            <a:ext cx="914400" cy="990600"/>
            <a:chOff x="336" y="1488"/>
            <a:chExt cx="1296" cy="1248"/>
          </a:xfrm>
        </p:grpSpPr>
        <p:sp>
          <p:nvSpPr>
            <p:cNvPr id="20502" name="AutoShape 22"/>
            <p:cNvSpPr>
              <a:spLocks noChangeArrowheads="1"/>
            </p:cNvSpPr>
            <p:nvPr/>
          </p:nvSpPr>
          <p:spPr bwMode="auto">
            <a:xfrm>
              <a:off x="816" y="1968"/>
              <a:ext cx="336" cy="288"/>
            </a:xfrm>
            <a:prstGeom prst="hexagon">
              <a:avLst>
                <a:gd name="adj" fmla="val 28205"/>
                <a:gd name="vf" fmla="val 115470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Oval 23"/>
            <p:cNvSpPr>
              <a:spLocks noChangeArrowheads="1"/>
            </p:cNvSpPr>
            <p:nvPr/>
          </p:nvSpPr>
          <p:spPr bwMode="auto">
            <a:xfrm>
              <a:off x="480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Oval 24"/>
            <p:cNvSpPr>
              <a:spLocks noChangeArrowheads="1"/>
            </p:cNvSpPr>
            <p:nvPr/>
          </p:nvSpPr>
          <p:spPr bwMode="auto">
            <a:xfrm>
              <a:off x="864" y="148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Oval 25"/>
            <p:cNvSpPr>
              <a:spLocks noChangeArrowheads="1"/>
            </p:cNvSpPr>
            <p:nvPr/>
          </p:nvSpPr>
          <p:spPr bwMode="auto">
            <a:xfrm>
              <a:off x="1248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26"/>
            <p:cNvSpPr>
              <a:spLocks noChangeArrowheads="1"/>
            </p:cNvSpPr>
            <p:nvPr/>
          </p:nvSpPr>
          <p:spPr bwMode="auto">
            <a:xfrm>
              <a:off x="1392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27"/>
            <p:cNvSpPr>
              <a:spLocks noChangeArrowheads="1"/>
            </p:cNvSpPr>
            <p:nvPr/>
          </p:nvSpPr>
          <p:spPr bwMode="auto">
            <a:xfrm>
              <a:off x="1248" y="235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28"/>
            <p:cNvSpPr>
              <a:spLocks noChangeArrowheads="1"/>
            </p:cNvSpPr>
            <p:nvPr/>
          </p:nvSpPr>
          <p:spPr bwMode="auto">
            <a:xfrm>
              <a:off x="336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29"/>
            <p:cNvSpPr>
              <a:spLocks noChangeArrowheads="1"/>
            </p:cNvSpPr>
            <p:nvPr/>
          </p:nvSpPr>
          <p:spPr bwMode="auto">
            <a:xfrm>
              <a:off x="480" y="235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>
              <a:off x="864" y="249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 flipV="1">
              <a:off x="1056" y="172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 flipV="1">
              <a:off x="1056" y="211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1056" y="2208"/>
              <a:ext cx="28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960" y="220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 flipH="1">
              <a:off x="672" y="2160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 flipH="1">
              <a:off x="528" y="211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 flipH="1" flipV="1">
              <a:off x="624" y="172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 flipH="1" flipV="1">
              <a:off x="1008" y="163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9" name="AutoShape 39"/>
          <p:cNvSpPr>
            <a:spLocks noChangeArrowheads="1"/>
          </p:cNvSpPr>
          <p:nvPr/>
        </p:nvSpPr>
        <p:spPr bwMode="auto">
          <a:xfrm>
            <a:off x="4876800" y="1600200"/>
            <a:ext cx="1066800" cy="1143000"/>
          </a:xfrm>
          <a:prstGeom prst="roundRect">
            <a:avLst>
              <a:gd name="adj" fmla="val 16667"/>
            </a:avLst>
          </a:prstGeom>
          <a:solidFill>
            <a:srgbClr val="FF66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0" name="Group 40"/>
          <p:cNvGrpSpPr>
            <a:grpSpLocks/>
          </p:cNvGrpSpPr>
          <p:nvPr/>
        </p:nvGrpSpPr>
        <p:grpSpPr bwMode="auto">
          <a:xfrm>
            <a:off x="7620000" y="1524000"/>
            <a:ext cx="914400" cy="990600"/>
            <a:chOff x="336" y="1488"/>
            <a:chExt cx="1296" cy="1248"/>
          </a:xfrm>
        </p:grpSpPr>
        <p:sp>
          <p:nvSpPr>
            <p:cNvPr id="20521" name="AutoShape 41"/>
            <p:cNvSpPr>
              <a:spLocks noChangeArrowheads="1"/>
            </p:cNvSpPr>
            <p:nvPr/>
          </p:nvSpPr>
          <p:spPr bwMode="auto">
            <a:xfrm>
              <a:off x="816" y="1968"/>
              <a:ext cx="336" cy="288"/>
            </a:xfrm>
            <a:prstGeom prst="hexagon">
              <a:avLst>
                <a:gd name="adj" fmla="val 28205"/>
                <a:gd name="vf" fmla="val 115470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Oval 42"/>
            <p:cNvSpPr>
              <a:spLocks noChangeArrowheads="1"/>
            </p:cNvSpPr>
            <p:nvPr/>
          </p:nvSpPr>
          <p:spPr bwMode="auto">
            <a:xfrm>
              <a:off x="480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Oval 43"/>
            <p:cNvSpPr>
              <a:spLocks noChangeArrowheads="1"/>
            </p:cNvSpPr>
            <p:nvPr/>
          </p:nvSpPr>
          <p:spPr bwMode="auto">
            <a:xfrm>
              <a:off x="864" y="148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Oval 44"/>
            <p:cNvSpPr>
              <a:spLocks noChangeArrowheads="1"/>
            </p:cNvSpPr>
            <p:nvPr/>
          </p:nvSpPr>
          <p:spPr bwMode="auto">
            <a:xfrm>
              <a:off x="1248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Oval 45"/>
            <p:cNvSpPr>
              <a:spLocks noChangeArrowheads="1"/>
            </p:cNvSpPr>
            <p:nvPr/>
          </p:nvSpPr>
          <p:spPr bwMode="auto">
            <a:xfrm>
              <a:off x="1392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6" name="Oval 46"/>
            <p:cNvSpPr>
              <a:spLocks noChangeArrowheads="1"/>
            </p:cNvSpPr>
            <p:nvPr/>
          </p:nvSpPr>
          <p:spPr bwMode="auto">
            <a:xfrm>
              <a:off x="1248" y="235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Oval 47"/>
            <p:cNvSpPr>
              <a:spLocks noChangeArrowheads="1"/>
            </p:cNvSpPr>
            <p:nvPr/>
          </p:nvSpPr>
          <p:spPr bwMode="auto">
            <a:xfrm>
              <a:off x="336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Oval 48"/>
            <p:cNvSpPr>
              <a:spLocks noChangeArrowheads="1"/>
            </p:cNvSpPr>
            <p:nvPr/>
          </p:nvSpPr>
          <p:spPr bwMode="auto">
            <a:xfrm>
              <a:off x="480" y="235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Oval 49"/>
            <p:cNvSpPr>
              <a:spLocks noChangeArrowheads="1"/>
            </p:cNvSpPr>
            <p:nvPr/>
          </p:nvSpPr>
          <p:spPr bwMode="auto">
            <a:xfrm>
              <a:off x="864" y="249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 flipV="1">
              <a:off x="1056" y="172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 flipV="1">
              <a:off x="1056" y="211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Line 52"/>
            <p:cNvSpPr>
              <a:spLocks noChangeShapeType="1"/>
            </p:cNvSpPr>
            <p:nvPr/>
          </p:nvSpPr>
          <p:spPr bwMode="auto">
            <a:xfrm>
              <a:off x="1056" y="2208"/>
              <a:ext cx="28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>
              <a:off x="960" y="220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Line 54"/>
            <p:cNvSpPr>
              <a:spLocks noChangeShapeType="1"/>
            </p:cNvSpPr>
            <p:nvPr/>
          </p:nvSpPr>
          <p:spPr bwMode="auto">
            <a:xfrm flipH="1">
              <a:off x="672" y="2160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 flipH="1">
              <a:off x="528" y="211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 flipH="1" flipV="1">
              <a:off x="624" y="172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 flipH="1" flipV="1">
              <a:off x="1008" y="163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8" name="AutoShape 58"/>
          <p:cNvSpPr>
            <a:spLocks noChangeArrowheads="1"/>
          </p:cNvSpPr>
          <p:nvPr/>
        </p:nvSpPr>
        <p:spPr bwMode="auto">
          <a:xfrm>
            <a:off x="7543800" y="1447800"/>
            <a:ext cx="1066800" cy="1143000"/>
          </a:xfrm>
          <a:prstGeom prst="roundRect">
            <a:avLst>
              <a:gd name="adj" fmla="val 16667"/>
            </a:avLst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AutoShape 59"/>
          <p:cNvSpPr>
            <a:spLocks noChangeArrowheads="1"/>
          </p:cNvSpPr>
          <p:nvPr/>
        </p:nvSpPr>
        <p:spPr bwMode="auto">
          <a:xfrm>
            <a:off x="6172200" y="2743200"/>
            <a:ext cx="1524000" cy="1143000"/>
          </a:xfrm>
          <a:prstGeom prst="cloudCallout">
            <a:avLst>
              <a:gd name="adj1" fmla="val -84375"/>
              <a:gd name="adj2" fmla="val 103194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/>
              <a:t>Wide</a:t>
            </a:r>
          </a:p>
          <a:p>
            <a:pPr algn="ctr"/>
            <a:r>
              <a:rPr lang="en-US"/>
              <a:t>Area</a:t>
            </a:r>
          </a:p>
          <a:p>
            <a:pPr algn="ctr"/>
            <a:r>
              <a:rPr lang="en-US"/>
              <a:t>Network</a:t>
            </a:r>
          </a:p>
        </p:txBody>
      </p:sp>
      <p:sp>
        <p:nvSpPr>
          <p:cNvPr id="20540" name="Rectangle 60"/>
          <p:cNvSpPr>
            <a:spLocks noChangeArrowheads="1"/>
          </p:cNvSpPr>
          <p:nvPr/>
        </p:nvSpPr>
        <p:spPr bwMode="auto">
          <a:xfrm>
            <a:off x="5334000" y="3810000"/>
            <a:ext cx="10668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41" name="Group 61"/>
          <p:cNvGrpSpPr>
            <a:grpSpLocks/>
          </p:cNvGrpSpPr>
          <p:nvPr/>
        </p:nvGrpSpPr>
        <p:grpSpPr bwMode="auto">
          <a:xfrm>
            <a:off x="6096000" y="4495800"/>
            <a:ext cx="914400" cy="990600"/>
            <a:chOff x="336" y="1488"/>
            <a:chExt cx="1296" cy="1248"/>
          </a:xfrm>
        </p:grpSpPr>
        <p:sp>
          <p:nvSpPr>
            <p:cNvPr id="20542" name="AutoShape 62"/>
            <p:cNvSpPr>
              <a:spLocks noChangeArrowheads="1"/>
            </p:cNvSpPr>
            <p:nvPr/>
          </p:nvSpPr>
          <p:spPr bwMode="auto">
            <a:xfrm>
              <a:off x="816" y="1968"/>
              <a:ext cx="336" cy="288"/>
            </a:xfrm>
            <a:prstGeom prst="hexagon">
              <a:avLst>
                <a:gd name="adj" fmla="val 28205"/>
                <a:gd name="vf" fmla="val 115470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3" name="Oval 63"/>
            <p:cNvSpPr>
              <a:spLocks noChangeArrowheads="1"/>
            </p:cNvSpPr>
            <p:nvPr/>
          </p:nvSpPr>
          <p:spPr bwMode="auto">
            <a:xfrm>
              <a:off x="480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Oval 64"/>
            <p:cNvSpPr>
              <a:spLocks noChangeArrowheads="1"/>
            </p:cNvSpPr>
            <p:nvPr/>
          </p:nvSpPr>
          <p:spPr bwMode="auto">
            <a:xfrm>
              <a:off x="864" y="148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Oval 65"/>
            <p:cNvSpPr>
              <a:spLocks noChangeArrowheads="1"/>
            </p:cNvSpPr>
            <p:nvPr/>
          </p:nvSpPr>
          <p:spPr bwMode="auto">
            <a:xfrm>
              <a:off x="1248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Oval 66"/>
            <p:cNvSpPr>
              <a:spLocks noChangeArrowheads="1"/>
            </p:cNvSpPr>
            <p:nvPr/>
          </p:nvSpPr>
          <p:spPr bwMode="auto">
            <a:xfrm>
              <a:off x="1392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7" name="Oval 67"/>
            <p:cNvSpPr>
              <a:spLocks noChangeArrowheads="1"/>
            </p:cNvSpPr>
            <p:nvPr/>
          </p:nvSpPr>
          <p:spPr bwMode="auto">
            <a:xfrm>
              <a:off x="1248" y="235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8" name="Oval 68"/>
            <p:cNvSpPr>
              <a:spLocks noChangeArrowheads="1"/>
            </p:cNvSpPr>
            <p:nvPr/>
          </p:nvSpPr>
          <p:spPr bwMode="auto">
            <a:xfrm>
              <a:off x="336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9" name="Oval 69"/>
            <p:cNvSpPr>
              <a:spLocks noChangeArrowheads="1"/>
            </p:cNvSpPr>
            <p:nvPr/>
          </p:nvSpPr>
          <p:spPr bwMode="auto">
            <a:xfrm>
              <a:off x="480" y="235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Oval 70"/>
            <p:cNvSpPr>
              <a:spLocks noChangeArrowheads="1"/>
            </p:cNvSpPr>
            <p:nvPr/>
          </p:nvSpPr>
          <p:spPr bwMode="auto">
            <a:xfrm>
              <a:off x="864" y="249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1" name="Line 71"/>
            <p:cNvSpPr>
              <a:spLocks noChangeShapeType="1"/>
            </p:cNvSpPr>
            <p:nvPr/>
          </p:nvSpPr>
          <p:spPr bwMode="auto">
            <a:xfrm flipV="1">
              <a:off x="1056" y="172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Line 72"/>
            <p:cNvSpPr>
              <a:spLocks noChangeShapeType="1"/>
            </p:cNvSpPr>
            <p:nvPr/>
          </p:nvSpPr>
          <p:spPr bwMode="auto">
            <a:xfrm flipV="1">
              <a:off x="1056" y="211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Line 73"/>
            <p:cNvSpPr>
              <a:spLocks noChangeShapeType="1"/>
            </p:cNvSpPr>
            <p:nvPr/>
          </p:nvSpPr>
          <p:spPr bwMode="auto">
            <a:xfrm>
              <a:off x="1056" y="2208"/>
              <a:ext cx="28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Line 74"/>
            <p:cNvSpPr>
              <a:spLocks noChangeShapeType="1"/>
            </p:cNvSpPr>
            <p:nvPr/>
          </p:nvSpPr>
          <p:spPr bwMode="auto">
            <a:xfrm>
              <a:off x="960" y="220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 flipH="1">
              <a:off x="672" y="2160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 flipH="1">
              <a:off x="528" y="211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Line 77"/>
            <p:cNvSpPr>
              <a:spLocks noChangeShapeType="1"/>
            </p:cNvSpPr>
            <p:nvPr/>
          </p:nvSpPr>
          <p:spPr bwMode="auto">
            <a:xfrm flipH="1" flipV="1">
              <a:off x="624" y="172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 flipH="1" flipV="1">
              <a:off x="1008" y="163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9" name="AutoShape 79"/>
          <p:cNvSpPr>
            <a:spLocks noChangeArrowheads="1"/>
          </p:cNvSpPr>
          <p:nvPr/>
        </p:nvSpPr>
        <p:spPr bwMode="auto">
          <a:xfrm>
            <a:off x="6019800" y="4419600"/>
            <a:ext cx="1066800" cy="1143000"/>
          </a:xfrm>
          <a:prstGeom prst="roundRect">
            <a:avLst>
              <a:gd name="adj" fmla="val 16667"/>
            </a:avLst>
          </a:prstGeom>
          <a:solidFill>
            <a:srgbClr val="0000FF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0" name="Line 80"/>
          <p:cNvSpPr>
            <a:spLocks noChangeShapeType="1"/>
          </p:cNvSpPr>
          <p:nvPr/>
        </p:nvSpPr>
        <p:spPr bwMode="auto">
          <a:xfrm flipH="1">
            <a:off x="6705600" y="3733800"/>
            <a:ext cx="1524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1" name="Line 81"/>
          <p:cNvSpPr>
            <a:spLocks noChangeShapeType="1"/>
          </p:cNvSpPr>
          <p:nvPr/>
        </p:nvSpPr>
        <p:spPr bwMode="auto">
          <a:xfrm>
            <a:off x="5867400" y="2514600"/>
            <a:ext cx="6858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2" name="Line 82"/>
          <p:cNvSpPr>
            <a:spLocks noChangeShapeType="1"/>
          </p:cNvSpPr>
          <p:nvPr/>
        </p:nvSpPr>
        <p:spPr bwMode="auto">
          <a:xfrm flipH="1">
            <a:off x="7391400" y="2438400"/>
            <a:ext cx="304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3" name="Text Box 83"/>
          <p:cNvSpPr txBox="1">
            <a:spLocks noChangeArrowheads="1"/>
          </p:cNvSpPr>
          <p:nvPr/>
        </p:nvSpPr>
        <p:spPr bwMode="auto">
          <a:xfrm>
            <a:off x="5257800" y="5743575"/>
            <a:ext cx="2895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Distributed Cluster Environment</a:t>
            </a:r>
          </a:p>
        </p:txBody>
      </p:sp>
      <p:sp>
        <p:nvSpPr>
          <p:cNvPr id="20564" name="Freeform 84"/>
          <p:cNvSpPr>
            <a:spLocks/>
          </p:cNvSpPr>
          <p:nvPr/>
        </p:nvSpPr>
        <p:spPr bwMode="auto">
          <a:xfrm>
            <a:off x="3352800" y="1600200"/>
            <a:ext cx="1676400" cy="4724400"/>
          </a:xfrm>
          <a:custGeom>
            <a:avLst/>
            <a:gdLst>
              <a:gd name="T0" fmla="*/ 1056 w 1056"/>
              <a:gd name="T1" fmla="*/ 3072 h 3072"/>
              <a:gd name="T2" fmla="*/ 432 w 1056"/>
              <a:gd name="T3" fmla="*/ 2400 h 3072"/>
              <a:gd name="T4" fmla="*/ 864 w 1056"/>
              <a:gd name="T5" fmla="*/ 1152 h 3072"/>
              <a:gd name="T6" fmla="*/ 0 w 1056"/>
              <a:gd name="T7" fmla="*/ 0 h 3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3072">
                <a:moveTo>
                  <a:pt x="1056" y="3072"/>
                </a:moveTo>
                <a:cubicBezTo>
                  <a:pt x="760" y="2896"/>
                  <a:pt x="464" y="2720"/>
                  <a:pt x="432" y="2400"/>
                </a:cubicBezTo>
                <a:cubicBezTo>
                  <a:pt x="400" y="2080"/>
                  <a:pt x="936" y="1552"/>
                  <a:pt x="864" y="1152"/>
                </a:cubicBezTo>
                <a:cubicBezTo>
                  <a:pt x="792" y="752"/>
                  <a:pt x="396" y="376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5" name="Text Box 85"/>
          <p:cNvSpPr txBox="1">
            <a:spLocks noChangeArrowheads="1"/>
          </p:cNvSpPr>
          <p:nvPr/>
        </p:nvSpPr>
        <p:spPr bwMode="auto">
          <a:xfrm>
            <a:off x="457200" y="2133600"/>
            <a:ext cx="990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Regular Ethernet</a:t>
            </a:r>
          </a:p>
        </p:txBody>
      </p:sp>
      <p:sp>
        <p:nvSpPr>
          <p:cNvPr id="20566" name="Text Box 86"/>
          <p:cNvSpPr txBox="1">
            <a:spLocks noChangeArrowheads="1"/>
          </p:cNvSpPr>
          <p:nvPr/>
        </p:nvSpPr>
        <p:spPr bwMode="auto">
          <a:xfrm>
            <a:off x="2743200" y="22098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TOE</a:t>
            </a:r>
          </a:p>
        </p:txBody>
      </p:sp>
      <p:sp>
        <p:nvSpPr>
          <p:cNvPr id="20567" name="Text Box 87"/>
          <p:cNvSpPr txBox="1">
            <a:spLocks noChangeArrowheads="1"/>
          </p:cNvSpPr>
          <p:nvPr/>
        </p:nvSpPr>
        <p:spPr bwMode="auto">
          <a:xfrm>
            <a:off x="2819400" y="35052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iWARP</a:t>
            </a:r>
          </a:p>
        </p:txBody>
      </p: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4648200" y="2743200"/>
            <a:ext cx="152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Regular Ethernet Cluster</a:t>
            </a:r>
          </a:p>
        </p:txBody>
      </p:sp>
      <p:sp>
        <p:nvSpPr>
          <p:cNvPr id="20569" name="Text Box 89"/>
          <p:cNvSpPr txBox="1">
            <a:spLocks noChangeArrowheads="1"/>
          </p:cNvSpPr>
          <p:nvPr/>
        </p:nvSpPr>
        <p:spPr bwMode="auto">
          <a:xfrm>
            <a:off x="7391400" y="25908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TOE Cluster</a:t>
            </a:r>
          </a:p>
        </p:txBody>
      </p:sp>
      <p:sp>
        <p:nvSpPr>
          <p:cNvPr id="20570" name="Text Box 90"/>
          <p:cNvSpPr txBox="1">
            <a:spLocks noChangeArrowheads="1"/>
          </p:cNvSpPr>
          <p:nvPr/>
        </p:nvSpPr>
        <p:spPr bwMode="auto">
          <a:xfrm>
            <a:off x="7010400" y="4419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iWARP Cluster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Problem Statement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2838"/>
            <a:ext cx="8229600" cy="52117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Regular Ethernet adapters and TOEs are completely compatible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Network level compatibility (Ethernet + IP + TCP + application payload)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Interface level compatibility (both expose the sockets interface)</a:t>
            </a:r>
          </a:p>
          <a:p>
            <a:pPr>
              <a:lnSpc>
                <a:spcPct val="140000"/>
              </a:lnSpc>
            </a:pPr>
            <a:r>
              <a:rPr lang="en-US" sz="2000"/>
              <a:t>With the advent of iWARP, this compatibility is disturbed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Both ends of a connection need to be iWARP compliant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Intermediate nodes do not need to understand iWARP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The interface exposed is no longer sockets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iWARP exposes a much richer and newer API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Zero-copy, asynchronous and one-sided communication primitives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Not very good for existing applications</a:t>
            </a:r>
          </a:p>
          <a:p>
            <a:pPr>
              <a:lnSpc>
                <a:spcPct val="140000"/>
              </a:lnSpc>
            </a:pPr>
            <a:r>
              <a:rPr lang="en-US" sz="2000">
                <a:solidFill>
                  <a:srgbClr val="FF3300"/>
                </a:solidFill>
              </a:rPr>
              <a:t>Two primary requirements for a wide-spread acceptance of iWARP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solidFill>
                  <a:srgbClr val="FF3300"/>
                </a:solidFill>
              </a:rPr>
              <a:t>Software Compatibility for Regular Ethernet with iWARP capable adapters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solidFill>
                  <a:srgbClr val="FF3300"/>
                </a:solidFill>
              </a:rPr>
              <a:t>A common interface which is similar to sockets and has the features of iWARP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Introduction and Motivation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 b="1"/>
              <a:t>TCP Offload Engines and iWARP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/>
              <a:t>Overview of the Proposed Software Stack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/>
              <a:t>Performance Evaluation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066800" y="28194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Sockets Interface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066800" y="22860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Application or Library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What is a TCP Offload Engine (TOE)?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914400" y="27432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2400" y="4830763"/>
            <a:ext cx="914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Hardware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04800" y="23923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User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133600" y="2590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209800" y="2590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28600" y="3916363"/>
            <a:ext cx="68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Kernel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1066800" y="32766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TCP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133600" y="3124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2209800" y="3124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1066800" y="37338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IP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133600" y="3581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209800" y="3581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1066800" y="41910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Device Driver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2133600" y="4038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209800" y="4038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1066800" y="4724400"/>
            <a:ext cx="21336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Network Adapter</a:t>
            </a:r>
          </a:p>
          <a:p>
            <a:pPr algn="ctr"/>
            <a:r>
              <a:rPr lang="en-US" sz="1200"/>
              <a:t>(e.g., 10GigE)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914400" y="46482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2133600" y="4495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2209800" y="4495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AutoShape 24"/>
          <p:cNvSpPr>
            <a:spLocks noChangeArrowheads="1"/>
          </p:cNvSpPr>
          <p:nvPr/>
        </p:nvSpPr>
        <p:spPr bwMode="auto">
          <a:xfrm>
            <a:off x="6096000" y="2362200"/>
            <a:ext cx="2286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Sockets Interface</a:t>
            </a:r>
          </a:p>
        </p:txBody>
      </p:sp>
      <p:sp>
        <p:nvSpPr>
          <p:cNvPr id="26649" name="AutoShape 25"/>
          <p:cNvSpPr>
            <a:spLocks noChangeArrowheads="1"/>
          </p:cNvSpPr>
          <p:nvPr/>
        </p:nvSpPr>
        <p:spPr bwMode="auto">
          <a:xfrm>
            <a:off x="6096000" y="1828800"/>
            <a:ext cx="2286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Application or Library</a:t>
            </a: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5943600" y="22860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5181600" y="4800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Hardware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5334000" y="19351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User</a:t>
            </a: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162800" y="2133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239000" y="2133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5257800" y="3459163"/>
            <a:ext cx="68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Kernel</a:t>
            </a:r>
          </a:p>
        </p:txBody>
      </p:sp>
      <p:sp>
        <p:nvSpPr>
          <p:cNvPr id="26656" name="AutoShape 32"/>
          <p:cNvSpPr>
            <a:spLocks noChangeArrowheads="1"/>
          </p:cNvSpPr>
          <p:nvPr/>
        </p:nvSpPr>
        <p:spPr bwMode="auto">
          <a:xfrm>
            <a:off x="6096000" y="2819400"/>
            <a:ext cx="12192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TCP</a:t>
            </a: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6705600" y="2667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6781800" y="2667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AutoShape 35"/>
          <p:cNvSpPr>
            <a:spLocks noChangeArrowheads="1"/>
          </p:cNvSpPr>
          <p:nvPr/>
        </p:nvSpPr>
        <p:spPr bwMode="auto">
          <a:xfrm>
            <a:off x="6096000" y="3276600"/>
            <a:ext cx="12192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IP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6705600" y="3124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6781800" y="3124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AutoShape 38"/>
          <p:cNvSpPr>
            <a:spLocks noChangeArrowheads="1"/>
          </p:cNvSpPr>
          <p:nvPr/>
        </p:nvSpPr>
        <p:spPr bwMode="auto">
          <a:xfrm>
            <a:off x="6096000" y="37338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Device Driver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6705600" y="3581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6781800" y="3581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AutoShape 41"/>
          <p:cNvSpPr>
            <a:spLocks noChangeArrowheads="1"/>
          </p:cNvSpPr>
          <p:nvPr/>
        </p:nvSpPr>
        <p:spPr bwMode="auto">
          <a:xfrm>
            <a:off x="6096000" y="4267200"/>
            <a:ext cx="22860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sz="1200"/>
              <a:t>Network Adapter (e.g., 10GigE)</a:t>
            </a:r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5943600" y="41910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6705600" y="4038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6781800" y="4038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9" name="AutoShape 45"/>
          <p:cNvSpPr>
            <a:spLocks noChangeArrowheads="1"/>
          </p:cNvSpPr>
          <p:nvPr/>
        </p:nvSpPr>
        <p:spPr bwMode="auto">
          <a:xfrm>
            <a:off x="3581400" y="3352800"/>
            <a:ext cx="1447800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AutoShape 46"/>
          <p:cNvSpPr>
            <a:spLocks noChangeArrowheads="1"/>
          </p:cNvSpPr>
          <p:nvPr/>
        </p:nvSpPr>
        <p:spPr bwMode="auto">
          <a:xfrm>
            <a:off x="7086600" y="4343400"/>
            <a:ext cx="1219200" cy="304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Offloaded TCP</a:t>
            </a:r>
          </a:p>
        </p:txBody>
      </p:sp>
      <p:sp>
        <p:nvSpPr>
          <p:cNvPr id="26671" name="AutoShape 47"/>
          <p:cNvSpPr>
            <a:spLocks noChangeArrowheads="1"/>
          </p:cNvSpPr>
          <p:nvPr/>
        </p:nvSpPr>
        <p:spPr bwMode="auto">
          <a:xfrm>
            <a:off x="7086600" y="4724400"/>
            <a:ext cx="1219200" cy="304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Offloaded IP</a:t>
            </a:r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7924800" y="2667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3" name="Line 49"/>
          <p:cNvSpPr>
            <a:spLocks noChangeShapeType="1"/>
          </p:cNvSpPr>
          <p:nvPr/>
        </p:nvSpPr>
        <p:spPr bwMode="auto">
          <a:xfrm>
            <a:off x="8001000" y="2667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/>
        </p:nvSpPr>
        <p:spPr bwMode="auto">
          <a:xfrm>
            <a:off x="7391400" y="2667000"/>
            <a:ext cx="0" cy="1143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>
            <a:off x="7467600" y="2667000"/>
            <a:ext cx="0" cy="1143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1066800" y="1600200"/>
            <a:ext cx="2209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Traditional TCP/IP stack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6172200" y="13716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TOE stack</a:t>
            </a:r>
          </a:p>
        </p:txBody>
      </p:sp>
      <p:grpSp>
        <p:nvGrpSpPr>
          <p:cNvPr id="26680" name="Group 56"/>
          <p:cNvGrpSpPr>
            <a:grpSpLocks/>
          </p:cNvGrpSpPr>
          <p:nvPr/>
        </p:nvGrpSpPr>
        <p:grpSpPr bwMode="auto">
          <a:xfrm>
            <a:off x="7620000" y="2667000"/>
            <a:ext cx="762000" cy="1752600"/>
            <a:chOff x="4800" y="1680"/>
            <a:chExt cx="480" cy="1104"/>
          </a:xfrm>
        </p:grpSpPr>
        <p:sp>
          <p:nvSpPr>
            <p:cNvPr id="26678" name="AutoShape 54"/>
            <p:cNvSpPr>
              <a:spLocks noChangeArrowheads="1"/>
            </p:cNvSpPr>
            <p:nvPr/>
          </p:nvSpPr>
          <p:spPr bwMode="auto">
            <a:xfrm>
              <a:off x="4800" y="1680"/>
              <a:ext cx="480" cy="1104"/>
            </a:xfrm>
            <a:prstGeom prst="downArrow">
              <a:avLst>
                <a:gd name="adj1" fmla="val 50000"/>
                <a:gd name="adj2" fmla="val 57500"/>
              </a:avLst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1600"/>
            </a:p>
          </p:txBody>
        </p:sp>
        <p:sp>
          <p:nvSpPr>
            <p:cNvPr id="26679" name="Text Box 55"/>
            <p:cNvSpPr txBox="1">
              <a:spLocks noChangeArrowheads="1"/>
            </p:cNvSpPr>
            <p:nvPr/>
          </p:nvSpPr>
          <p:spPr bwMode="auto">
            <a:xfrm>
              <a:off x="4800" y="1968"/>
              <a:ext cx="48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Data Path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2286000" y="33528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MPA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iWARP Protocol Suite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962400" y="17526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RDMAP ULP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962400" y="22860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RDMAP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2286000" y="22860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RDDP ULP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2286000" y="2819400"/>
            <a:ext cx="3276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RDDP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2286000" y="38862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TCP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962400" y="3352800"/>
            <a:ext cx="16002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SCTP</a:t>
            </a: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2286000" y="4419600"/>
            <a:ext cx="32766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IP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362200" y="51816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>
                <a:solidFill>
                  <a:srgbClr val="FF3300"/>
                </a:solidFill>
              </a:rPr>
              <a:t>Courtesy iWARP Specification</a:t>
            </a:r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5638800" y="28956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400800" y="2759075"/>
            <a:ext cx="2514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In-order Delivery and Out-of-order Placement</a:t>
            </a:r>
          </a:p>
        </p:txBody>
      </p:sp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1447800" y="3429000"/>
            <a:ext cx="762000" cy="3048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76200" y="3352800"/>
            <a:ext cx="152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Middle Box Fragmentation</a:t>
            </a:r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5638800" y="23622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6172200" y="23622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Feature Rich Interface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219200" y="5867400"/>
            <a:ext cx="662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More details provided in the paper or in the iWARP 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Introduction and Motivation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>
                <a:solidFill>
                  <a:srgbClr val="B2B2B2"/>
                </a:solidFill>
              </a:rPr>
              <a:t>TCP Offload Engines and iWARP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 b="1"/>
              <a:t>Overview of the Proposed Software Stack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/>
              <a:t>Performance Evaluation</a:t>
            </a:r>
          </a:p>
          <a:p>
            <a:pPr>
              <a:lnSpc>
                <a:spcPct val="240000"/>
              </a:lnSpc>
              <a:buFont typeface="Arial" charset="0"/>
              <a:buChar char="۩"/>
            </a:pPr>
            <a:r>
              <a:rPr lang="en-US" sz="200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bc_osu">
  <a:themeElements>
    <a:clrScheme name="1_nbc_o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bc_o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bc_o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sdp_compare</Template>
  <TotalTime>458</TotalTime>
  <Words>1607</Words>
  <Application>Microsoft Office PowerPoint</Application>
  <PresentationFormat>On-screen Show (4:3)</PresentationFormat>
  <Paragraphs>364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굴림</vt:lpstr>
      <vt:lpstr>Tahoma</vt:lpstr>
      <vt:lpstr>Times New Roman</vt:lpstr>
      <vt:lpstr>1_nbc_osu</vt:lpstr>
      <vt:lpstr>Microsoft Graph Chart</vt:lpstr>
      <vt:lpstr>Supporting iWARP Compatibility and Features for Regular Network Adapters</vt:lpstr>
      <vt:lpstr>Ethernet Overview</vt:lpstr>
      <vt:lpstr>Ethernet: Technology Trends</vt:lpstr>
      <vt:lpstr>Current Usage of Ethernet</vt:lpstr>
      <vt:lpstr>Problem Statement</vt:lpstr>
      <vt:lpstr>Presentation Overview</vt:lpstr>
      <vt:lpstr>What is a TCP Offload Engine (TOE)?</vt:lpstr>
      <vt:lpstr>iWARP Protocol Suite</vt:lpstr>
      <vt:lpstr>Presentation Overview</vt:lpstr>
      <vt:lpstr>Proposed Software Stack</vt:lpstr>
      <vt:lpstr>Software iWARP and Extended Sockets Interface</vt:lpstr>
      <vt:lpstr>Designing the Software Stack</vt:lpstr>
      <vt:lpstr>Non-Blocking and Asynchronous Communication</vt:lpstr>
      <vt:lpstr>Zero-copy Transmission in Kernel-level iWARP</vt:lpstr>
      <vt:lpstr>Handling Out-of-order Segments</vt:lpstr>
      <vt:lpstr>Presentation Overview</vt:lpstr>
      <vt:lpstr>Experimental Test-bed</vt:lpstr>
      <vt:lpstr>Ping-Pong Latency Test</vt:lpstr>
      <vt:lpstr>Uni-directional Stream Bandwidth Test</vt:lpstr>
      <vt:lpstr>Software Distribution</vt:lpstr>
      <vt:lpstr>Presentation Overview</vt:lpstr>
      <vt:lpstr>Concluding Remarks</vt:lpstr>
      <vt:lpstr>Continuing and Future Work</vt:lpstr>
      <vt:lpstr>Acknowledgments</vt:lpstr>
      <vt:lpstr>Web Pointers</vt:lpstr>
      <vt:lpstr>Backup Slides</vt:lpstr>
      <vt:lpstr>DDP Architecture</vt:lpstr>
      <vt:lpstr>DDP Untagged Communication Model</vt:lpstr>
      <vt:lpstr>DDP Untagged Model Specifications</vt:lpstr>
      <vt:lpstr>DDP Tagged Communication Model</vt:lpstr>
      <vt:lpstr>DDP Tagged Model Specifications</vt:lpstr>
      <vt:lpstr>Out-of-Order Data Placement</vt:lpstr>
      <vt:lpstr>Segmentation and Reassembly</vt:lpstr>
      <vt:lpstr>Layer-4 Switches</vt:lpstr>
      <vt:lpstr>TCP Splicing</vt:lpstr>
      <vt:lpstr>Marker PDU Aligned Protocol</vt:lpstr>
      <vt:lpstr>MPA Protocol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391</cp:revision>
  <cp:lastPrinted>1601-01-01T00:00:00Z</cp:lastPrinted>
  <dcterms:created xsi:type="dcterms:W3CDTF">1601-01-01T00:00:00Z</dcterms:created>
  <dcterms:modified xsi:type="dcterms:W3CDTF">2011-01-10T09:46:18Z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