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1"/>
  </p:notesMasterIdLst>
  <p:handoutMasterIdLst>
    <p:handoutMasterId r:id="rId32"/>
  </p:handoutMasterIdLst>
  <p:sldIdLst>
    <p:sldId id="256" r:id="rId2"/>
    <p:sldId id="297" r:id="rId3"/>
    <p:sldId id="299" r:id="rId4"/>
    <p:sldId id="322" r:id="rId5"/>
    <p:sldId id="317" r:id="rId6"/>
    <p:sldId id="301" r:id="rId7"/>
    <p:sldId id="302" r:id="rId8"/>
    <p:sldId id="330" r:id="rId9"/>
    <p:sldId id="333" r:id="rId10"/>
    <p:sldId id="325" r:id="rId11"/>
    <p:sldId id="303" r:id="rId12"/>
    <p:sldId id="314" r:id="rId13"/>
    <p:sldId id="315" r:id="rId14"/>
    <p:sldId id="320" r:id="rId15"/>
    <p:sldId id="336" r:id="rId16"/>
    <p:sldId id="335" r:id="rId17"/>
    <p:sldId id="334" r:id="rId18"/>
    <p:sldId id="304" r:id="rId19"/>
    <p:sldId id="328" r:id="rId20"/>
    <p:sldId id="327" r:id="rId21"/>
    <p:sldId id="305" r:id="rId22"/>
    <p:sldId id="316" r:id="rId23"/>
    <p:sldId id="313" r:id="rId24"/>
    <p:sldId id="306" r:id="rId25"/>
    <p:sldId id="307" r:id="rId26"/>
    <p:sldId id="308" r:id="rId27"/>
    <p:sldId id="310" r:id="rId28"/>
    <p:sldId id="311" r:id="rId29"/>
    <p:sldId id="324" r:id="rId30"/>
  </p:sldIdLst>
  <p:sldSz cx="9144000" cy="6858000" type="screen4x3"/>
  <p:notesSz cx="7315200" cy="96012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굴림" pitchFamily="50" charset="-127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굴림" pitchFamily="50" charset="-127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굴림" pitchFamily="50" charset="-127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굴림" pitchFamily="50" charset="-127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굴림" pitchFamily="50" charset="-127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굴림" pitchFamily="50" charset="-127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굴림" pitchFamily="50" charset="-127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굴림" pitchFamily="50" charset="-127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3366FF"/>
    <a:srgbClr val="33CC33"/>
    <a:srgbClr val="A50021"/>
    <a:srgbClr val="000066"/>
    <a:srgbClr val="FF0000"/>
    <a:srgbClr val="EAEAEA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07" autoAdjust="0"/>
  </p:normalViewPr>
  <p:slideViewPr>
    <p:cSldViewPr>
      <p:cViewPr varScale="1">
        <p:scale>
          <a:sx n="108" d="100"/>
          <a:sy n="108" d="100"/>
        </p:scale>
        <p:origin x="-105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071" tIns="47536" rIns="95071" bIns="47536" numCol="1" anchor="t" anchorCtr="0" compatLnSpc="1">
            <a:prstTxWarp prst="textNoShape">
              <a:avLst/>
            </a:prstTxWarp>
          </a:bodyPr>
          <a:lstStyle>
            <a:lvl1pPr algn="l" defTabSz="950913" eaLnBrk="0" hangingPunct="0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071" tIns="47536" rIns="95071" bIns="47536" numCol="1" anchor="t" anchorCtr="0" compatLnSpc="1">
            <a:prstTxWarp prst="textNoShape">
              <a:avLst/>
            </a:prstTxWarp>
          </a:bodyPr>
          <a:lstStyle>
            <a:lvl1pPr defTabSz="950913" eaLnBrk="0" hangingPunct="0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177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071" tIns="47536" rIns="95071" bIns="47536" numCol="1" anchor="b" anchorCtr="0" compatLnSpc="1">
            <a:prstTxWarp prst="textNoShape">
              <a:avLst/>
            </a:prstTxWarp>
          </a:bodyPr>
          <a:lstStyle>
            <a:lvl1pPr algn="l" defTabSz="950913" eaLnBrk="0" hangingPunct="0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177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071" tIns="47536" rIns="95071" bIns="47536" numCol="1" anchor="b" anchorCtr="0" compatLnSpc="1">
            <a:prstTxWarp prst="textNoShape">
              <a:avLst/>
            </a:prstTxWarp>
          </a:bodyPr>
          <a:lstStyle>
            <a:lvl1pPr defTabSz="950913" eaLnBrk="0" hangingPunct="0">
              <a:defRPr sz="1300">
                <a:latin typeface="Times New Roman" pitchFamily="18" charset="0"/>
              </a:defRPr>
            </a:lvl1pPr>
          </a:lstStyle>
          <a:p>
            <a:fld id="{47DDDB1B-C9A3-4E1D-8810-CCEA857BC6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7884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0" tIns="48325" rIns="96650" bIns="48325" numCol="1" anchor="t" anchorCtr="0" compatLnSpc="1">
            <a:prstTxWarp prst="textNoShape">
              <a:avLst/>
            </a:prstTxWarp>
          </a:bodyPr>
          <a:lstStyle>
            <a:lvl1pPr algn="l" defTabSz="968375" eaLnBrk="0" hangingPunct="0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0" tIns="48325" rIns="96650" bIns="48325" numCol="1" anchor="t" anchorCtr="0" compatLnSpc="1">
            <a:prstTxWarp prst="textNoShape">
              <a:avLst/>
            </a:prstTxWarp>
          </a:bodyPr>
          <a:lstStyle>
            <a:lvl1pPr defTabSz="968375" eaLnBrk="0" hangingPunct="0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662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0" tIns="48325" rIns="96650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0" tIns="48325" rIns="96650" bIns="48325" numCol="1" anchor="b" anchorCtr="0" compatLnSpc="1">
            <a:prstTxWarp prst="textNoShape">
              <a:avLst/>
            </a:prstTxWarp>
          </a:bodyPr>
          <a:lstStyle>
            <a:lvl1pPr algn="l" defTabSz="968375" eaLnBrk="0" hangingPunct="0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0" tIns="48325" rIns="96650" bIns="48325" numCol="1" anchor="b" anchorCtr="0" compatLnSpc="1">
            <a:prstTxWarp prst="textNoShape">
              <a:avLst/>
            </a:prstTxWarp>
          </a:bodyPr>
          <a:lstStyle>
            <a:lvl1pPr defTabSz="968375" eaLnBrk="0" hangingPunct="0">
              <a:defRPr sz="1300">
                <a:latin typeface="Times New Roman" pitchFamily="18" charset="0"/>
              </a:defRPr>
            </a:lvl1pPr>
          </a:lstStyle>
          <a:p>
            <a:fld id="{97A0E1BF-4D8B-41E7-9B86-0F3C7C204C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5138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263264-482C-430C-9547-191AAD085E46}" type="slidenum">
              <a:rPr lang="en-US"/>
              <a:pPr/>
              <a:t>3</a:t>
            </a:fld>
            <a:endParaRPr lang="en-US"/>
          </a:p>
        </p:txBody>
      </p:sp>
      <p:sp>
        <p:nvSpPr>
          <p:cNvPr id="1484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ko-KR" altLang="en-US" noProof="0" smtClean="0"/>
              <a:t>마스터 제목 스타일 편집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="1"/>
            </a:lvl1pPr>
          </a:lstStyle>
          <a:p>
            <a:pPr lvl="0"/>
            <a:r>
              <a:rPr lang="ko-KR" altLang="en-US" noProof="0" smtClean="0"/>
              <a:t>마스터 부제목 스타일 편집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6F18F5A-0E40-44E1-9401-C091747E385A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0" y="0"/>
            <a:ext cx="9159875" cy="228600"/>
          </a:xfrm>
          <a:prstGeom prst="rect">
            <a:avLst/>
          </a:prstGeom>
          <a:gradFill rotWithShape="1">
            <a:gsLst>
              <a:gs pos="0">
                <a:srgbClr val="CC0000"/>
              </a:gs>
              <a:gs pos="100000">
                <a:srgbClr val="777777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176" name="Picture 8" descr="Ohsu-MCU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30303"/>
              </a:clrFrom>
              <a:clrTo>
                <a:srgbClr val="030303">
                  <a:alpha val="0"/>
                </a:srgbClr>
              </a:clrTo>
            </a:clrChange>
            <a:lum bright="54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718"/>
          <a:stretch>
            <a:fillRect/>
          </a:stretch>
        </p:blipFill>
        <p:spPr bwMode="auto">
          <a:xfrm>
            <a:off x="7620000" y="457200"/>
            <a:ext cx="1524000" cy="294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7" name="Picture 9" descr="Ohsu-MCU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30303"/>
              </a:clrFrom>
              <a:clrTo>
                <a:srgbClr val="030303">
                  <a:alpha val="0"/>
                </a:srgbClr>
              </a:clrTo>
            </a:clrChange>
            <a:lum bright="54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718"/>
          <a:stretch>
            <a:fillRect/>
          </a:stretch>
        </p:blipFill>
        <p:spPr bwMode="auto">
          <a:xfrm>
            <a:off x="7620000" y="457200"/>
            <a:ext cx="1524000" cy="294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178" name="Group 10"/>
          <p:cNvGrpSpPr>
            <a:grpSpLocks/>
          </p:cNvGrpSpPr>
          <p:nvPr/>
        </p:nvGrpSpPr>
        <p:grpSpPr bwMode="auto">
          <a:xfrm>
            <a:off x="7620000" y="-30163"/>
            <a:ext cx="1295400" cy="487363"/>
            <a:chOff x="4656" y="-19"/>
            <a:chExt cx="816" cy="307"/>
          </a:xfrm>
        </p:grpSpPr>
        <p:sp>
          <p:nvSpPr>
            <p:cNvPr id="7179" name="Rectangle 11"/>
            <p:cNvSpPr>
              <a:spLocks noChangeArrowheads="1"/>
            </p:cNvSpPr>
            <p:nvPr/>
          </p:nvSpPr>
          <p:spPr bwMode="auto">
            <a:xfrm>
              <a:off x="4656" y="-19"/>
              <a:ext cx="816" cy="30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0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4708" y="18"/>
              <a:ext cx="729" cy="7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635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1200" kern="10">
                  <a:solidFill>
                    <a:srgbClr val="CC0000"/>
                  </a:solidFill>
                  <a:latin typeface="Arial"/>
                  <a:cs typeface="Arial"/>
                </a:rPr>
                <a:t>NETWORK-BASED</a:t>
              </a:r>
            </a:p>
          </p:txBody>
        </p:sp>
        <p:sp>
          <p:nvSpPr>
            <p:cNvPr id="7181" name="WordArt 13"/>
            <p:cNvSpPr>
              <a:spLocks noChangeArrowheads="1" noChangeShapeType="1" noTextEdit="1"/>
            </p:cNvSpPr>
            <p:nvPr/>
          </p:nvSpPr>
          <p:spPr bwMode="auto">
            <a:xfrm>
              <a:off x="4702" y="101"/>
              <a:ext cx="729" cy="7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635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1200" kern="10">
                  <a:solidFill>
                    <a:srgbClr val="CC0000"/>
                  </a:solidFill>
                  <a:latin typeface="Arial"/>
                  <a:cs typeface="Arial"/>
                </a:rPr>
                <a:t>COMPUTING</a:t>
              </a:r>
            </a:p>
          </p:txBody>
        </p:sp>
        <p:sp>
          <p:nvSpPr>
            <p:cNvPr id="7182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4706" y="185"/>
              <a:ext cx="729" cy="7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635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1200" kern="10">
                  <a:solidFill>
                    <a:srgbClr val="CC0000"/>
                  </a:solidFill>
                  <a:latin typeface="Arial"/>
                  <a:cs typeface="Arial"/>
                </a:rPr>
                <a:t>LABORATORY</a:t>
              </a:r>
            </a:p>
          </p:txBody>
        </p:sp>
      </p:grpSp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0" y="6640513"/>
            <a:ext cx="9159875" cy="228600"/>
          </a:xfrm>
          <a:prstGeom prst="rect">
            <a:avLst/>
          </a:prstGeom>
          <a:gradFill rotWithShape="1">
            <a:gsLst>
              <a:gs pos="0">
                <a:srgbClr val="CC0000"/>
              </a:gs>
              <a:gs pos="100000">
                <a:srgbClr val="777777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184" name="Picture 16" descr="Ohio Stat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486525"/>
            <a:ext cx="5048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5" name="Picture 17" descr="Ohsu-MCU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30303"/>
              </a:clrFrom>
              <a:clrTo>
                <a:srgbClr val="030303">
                  <a:alpha val="0"/>
                </a:srgbClr>
              </a:clrTo>
            </a:clrChange>
            <a:lum bright="54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718"/>
          <a:stretch>
            <a:fillRect/>
          </a:stretch>
        </p:blipFill>
        <p:spPr bwMode="auto">
          <a:xfrm>
            <a:off x="0" y="3657600"/>
            <a:ext cx="1524000" cy="294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C7AF7C-8942-4002-BF7F-9777CA8A9F84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61288417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BAA542-ED63-4EAF-A65A-54F7FF8CA80E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61543287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DFDFE74-C362-49B4-9BD4-3771709F8CEB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08474838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6B83A37-B978-459A-9268-1A07991B13E3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59443444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9CCA61F-29BF-4F5B-8DE7-0D39D112AB2F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6359379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44AF70-514B-49BB-AF53-A4330F3DA95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25521039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AB4259-3039-4C2E-B8D7-D0E9C22E58E4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54655666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C411C4-EF27-4903-B08D-ED317FE64C82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6008562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94606B-548F-4D1F-9EF1-3EAF7998728E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46759579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34C9FF-A1DD-420A-9424-BCD79955EF88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30973510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7C2BB-7986-408E-8358-84BAE71AB90D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2356671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E3BD96-F65D-4575-8A03-901A89D2AB5B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6297694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860D54-CC46-43B3-91FD-1DEFE209CFF6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01014007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endParaRPr lang="en-US" altLang="ko-KR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altLang="ko-KR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fld id="{18799B70-0D68-4DBD-9C46-18467334D13C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0" y="0"/>
            <a:ext cx="9159875" cy="228600"/>
          </a:xfrm>
          <a:prstGeom prst="rect">
            <a:avLst/>
          </a:prstGeom>
          <a:gradFill rotWithShape="1">
            <a:gsLst>
              <a:gs pos="0">
                <a:srgbClr val="CC0000"/>
              </a:gs>
              <a:gs pos="100000">
                <a:srgbClr val="777777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152" name="Group 8"/>
          <p:cNvGrpSpPr>
            <a:grpSpLocks/>
          </p:cNvGrpSpPr>
          <p:nvPr/>
        </p:nvGrpSpPr>
        <p:grpSpPr bwMode="auto">
          <a:xfrm>
            <a:off x="7620000" y="-30163"/>
            <a:ext cx="1295400" cy="487363"/>
            <a:chOff x="4656" y="-19"/>
            <a:chExt cx="816" cy="307"/>
          </a:xfrm>
        </p:grpSpPr>
        <p:sp>
          <p:nvSpPr>
            <p:cNvPr id="6153" name="Rectangle 9"/>
            <p:cNvSpPr>
              <a:spLocks noChangeArrowheads="1"/>
            </p:cNvSpPr>
            <p:nvPr/>
          </p:nvSpPr>
          <p:spPr bwMode="auto">
            <a:xfrm>
              <a:off x="4656" y="-19"/>
              <a:ext cx="816" cy="30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4" name="WordArt 10"/>
            <p:cNvSpPr>
              <a:spLocks noChangeArrowheads="1" noChangeShapeType="1" noTextEdit="1"/>
            </p:cNvSpPr>
            <p:nvPr/>
          </p:nvSpPr>
          <p:spPr bwMode="auto">
            <a:xfrm>
              <a:off x="4708" y="18"/>
              <a:ext cx="729" cy="7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635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1200" kern="10">
                  <a:solidFill>
                    <a:srgbClr val="CC0000"/>
                  </a:solidFill>
                  <a:latin typeface="Arial"/>
                  <a:cs typeface="Arial"/>
                </a:rPr>
                <a:t>NETWORK-BASED</a:t>
              </a:r>
            </a:p>
          </p:txBody>
        </p:sp>
        <p:sp>
          <p:nvSpPr>
            <p:cNvPr id="6155" name="WordArt 11"/>
            <p:cNvSpPr>
              <a:spLocks noChangeArrowheads="1" noChangeShapeType="1" noTextEdit="1"/>
            </p:cNvSpPr>
            <p:nvPr/>
          </p:nvSpPr>
          <p:spPr bwMode="auto">
            <a:xfrm>
              <a:off x="4702" y="101"/>
              <a:ext cx="729" cy="7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635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1200" kern="10">
                  <a:solidFill>
                    <a:srgbClr val="CC0000"/>
                  </a:solidFill>
                  <a:latin typeface="Arial"/>
                  <a:cs typeface="Arial"/>
                </a:rPr>
                <a:t>COMPUTING</a:t>
              </a:r>
            </a:p>
          </p:txBody>
        </p:sp>
        <p:sp>
          <p:nvSpPr>
            <p:cNvPr id="6156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4706" y="185"/>
              <a:ext cx="729" cy="7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635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1200" kern="10">
                  <a:solidFill>
                    <a:srgbClr val="CC0000"/>
                  </a:solidFill>
                  <a:latin typeface="Arial"/>
                  <a:cs typeface="Arial"/>
                </a:rPr>
                <a:t>LABORATORY</a:t>
              </a:r>
            </a:p>
          </p:txBody>
        </p:sp>
      </p:grp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0" y="6640513"/>
            <a:ext cx="9159875" cy="228600"/>
          </a:xfrm>
          <a:prstGeom prst="rect">
            <a:avLst/>
          </a:prstGeom>
          <a:gradFill rotWithShape="1">
            <a:gsLst>
              <a:gs pos="0">
                <a:srgbClr val="CC0000"/>
              </a:gs>
              <a:gs pos="100000">
                <a:srgbClr val="777777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158" name="Picture 14" descr="Ohio State Logo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486525"/>
            <a:ext cx="5048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transition spd="med"/>
  <p:txStyles>
    <p:titleStyle>
      <a:lvl1pPr algn="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1.e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nowlab.cse.ohio-state.edu/" TargetMode="External"/><Relationship Id="rId2" Type="http://schemas.openxmlformats.org/officeDocument/2006/relationships/hyperlink" Target="http://www.cse.ohio-state.edu/~pand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524000"/>
            <a:ext cx="8229600" cy="19050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3200" b="0">
                <a:solidFill>
                  <a:srgbClr val="0066FF"/>
                </a:solidFill>
                <a:latin typeface="Comic Sans MS" pitchFamily="66" charset="0"/>
              </a:rPr>
              <a:t>Workload-driven Analysis of File Systems in Shared Multi-Tier Data-Centers </a:t>
            </a:r>
            <a:br>
              <a:rPr lang="en-US" sz="3200" b="0">
                <a:solidFill>
                  <a:srgbClr val="0066FF"/>
                </a:solidFill>
                <a:latin typeface="Comic Sans MS" pitchFamily="66" charset="0"/>
              </a:rPr>
            </a:br>
            <a:r>
              <a:rPr lang="en-US" sz="3200" b="0">
                <a:solidFill>
                  <a:srgbClr val="0066FF"/>
                </a:solidFill>
                <a:latin typeface="Comic Sans MS" pitchFamily="66" charset="0"/>
              </a:rPr>
              <a:t>over InfiniBand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4038600"/>
            <a:ext cx="8610600" cy="6096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500" b="0">
                <a:latin typeface="Comic Sans MS" pitchFamily="66" charset="0"/>
              </a:rPr>
              <a:t>K. Vaidyanathan      P. Balaji      H. –W. Jin      D.K. Panda</a:t>
            </a:r>
            <a:endParaRPr lang="en-US" sz="2500" b="0">
              <a:latin typeface="Comic Sans MS" pitchFamily="66" charset="0"/>
              <a:sym typeface="Wingdings" pitchFamily="2" charset="2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295400" y="4876800"/>
            <a:ext cx="6324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120000"/>
              </a:lnSpc>
              <a:spcBef>
                <a:spcPct val="20000"/>
              </a:spcBef>
            </a:pPr>
            <a:r>
              <a:rPr lang="en-US" sz="2000">
                <a:sym typeface="Wingdings" pitchFamily="2" charset="2"/>
              </a:rPr>
              <a:t>Network-Based Computing Laboratory</a:t>
            </a:r>
          </a:p>
          <a:p>
            <a:pPr algn="ctr">
              <a:lnSpc>
                <a:spcPct val="120000"/>
              </a:lnSpc>
              <a:spcBef>
                <a:spcPct val="20000"/>
              </a:spcBef>
            </a:pPr>
            <a:r>
              <a:rPr lang="en-US" sz="2000">
                <a:sym typeface="Wingdings" pitchFamily="2" charset="2"/>
              </a:rPr>
              <a:t>Department of Computer Science and Engineering</a:t>
            </a:r>
          </a:p>
          <a:p>
            <a:pPr algn="ctr">
              <a:lnSpc>
                <a:spcPct val="120000"/>
              </a:lnSpc>
              <a:spcBef>
                <a:spcPct val="20000"/>
              </a:spcBef>
            </a:pPr>
            <a:r>
              <a:rPr lang="en-US" sz="2000">
                <a:sym typeface="Wingdings" pitchFamily="2" charset="2"/>
              </a:rPr>
              <a:t>The Ohio State University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0">
                <a:latin typeface="Comic Sans MS" pitchFamily="66" charset="0"/>
              </a:rPr>
              <a:t>Characterization of local and network-based File Systems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40000"/>
              </a:lnSpc>
            </a:pPr>
            <a:r>
              <a:rPr lang="en-US">
                <a:solidFill>
                  <a:srgbClr val="0066FF"/>
                </a:solidFill>
                <a:latin typeface="Comic Sans MS" pitchFamily="66" charset="0"/>
              </a:rPr>
              <a:t>Network Traffic Requirements</a:t>
            </a:r>
          </a:p>
          <a:p>
            <a:pPr>
              <a:lnSpc>
                <a:spcPct val="140000"/>
              </a:lnSpc>
            </a:pPr>
            <a:r>
              <a:rPr lang="en-US">
                <a:solidFill>
                  <a:srgbClr val="0066FF"/>
                </a:solidFill>
                <a:latin typeface="Comic Sans MS" pitchFamily="66" charset="0"/>
              </a:rPr>
              <a:t>Aggregate Cache</a:t>
            </a:r>
          </a:p>
          <a:p>
            <a:pPr>
              <a:lnSpc>
                <a:spcPct val="140000"/>
              </a:lnSpc>
            </a:pPr>
            <a:r>
              <a:rPr lang="en-US">
                <a:solidFill>
                  <a:srgbClr val="0066FF"/>
                </a:solidFill>
                <a:latin typeface="Comic Sans MS" pitchFamily="66" charset="0"/>
              </a:rPr>
              <a:t>Cache Pollution Effects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0">
                <a:latin typeface="Comic Sans MS" pitchFamily="66" charset="0"/>
              </a:rPr>
              <a:t>Network Traffic Requirements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419600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en-US">
                <a:solidFill>
                  <a:srgbClr val="0066FF"/>
                </a:solidFill>
                <a:latin typeface="Comic Sans MS" pitchFamily="66" charset="0"/>
              </a:rPr>
              <a:t>Absolute Network Traffic generated</a:t>
            </a:r>
          </a:p>
          <a:p>
            <a:pPr lvl="1">
              <a:lnSpc>
                <a:spcPct val="140000"/>
              </a:lnSpc>
            </a:pPr>
            <a:r>
              <a:rPr lang="en-US">
                <a:solidFill>
                  <a:srgbClr val="0066FF"/>
                </a:solidFill>
                <a:latin typeface="Comic Sans MS" pitchFamily="66" charset="0"/>
              </a:rPr>
              <a:t>Static Content</a:t>
            </a:r>
          </a:p>
          <a:p>
            <a:pPr lvl="1">
              <a:lnSpc>
                <a:spcPct val="140000"/>
              </a:lnSpc>
            </a:pPr>
            <a:r>
              <a:rPr lang="en-US">
                <a:solidFill>
                  <a:srgbClr val="0066FF"/>
                </a:solidFill>
                <a:latin typeface="Comic Sans MS" pitchFamily="66" charset="0"/>
              </a:rPr>
              <a:t>Dynamic Content</a:t>
            </a:r>
          </a:p>
          <a:p>
            <a:pPr>
              <a:lnSpc>
                <a:spcPct val="140000"/>
              </a:lnSpc>
            </a:pPr>
            <a:r>
              <a:rPr lang="en-US">
                <a:solidFill>
                  <a:srgbClr val="0066FF"/>
                </a:solidFill>
                <a:latin typeface="Comic Sans MS" pitchFamily="66" charset="0"/>
              </a:rPr>
              <a:t>Network Utilization</a:t>
            </a:r>
          </a:p>
          <a:p>
            <a:pPr lvl="1">
              <a:lnSpc>
                <a:spcPct val="140000"/>
              </a:lnSpc>
            </a:pPr>
            <a:r>
              <a:rPr lang="en-US">
                <a:solidFill>
                  <a:srgbClr val="0066FF"/>
                </a:solidFill>
                <a:latin typeface="Comic Sans MS" pitchFamily="66" charset="0"/>
              </a:rPr>
              <a:t>Large/Small burst (static or dynamic content)</a:t>
            </a:r>
          </a:p>
          <a:p>
            <a:pPr>
              <a:lnSpc>
                <a:spcPct val="140000"/>
              </a:lnSpc>
            </a:pPr>
            <a:r>
              <a:rPr lang="en-US">
                <a:solidFill>
                  <a:srgbClr val="0066FF"/>
                </a:solidFill>
                <a:latin typeface="Comic Sans MS" pitchFamily="66" charset="0"/>
              </a:rPr>
              <a:t>Overhead of Metadata Operations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0">
                <a:latin typeface="Comic Sans MS" pitchFamily="66" charset="0"/>
              </a:rPr>
              <a:t>Aggregate Cache in Data-Centers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763000" cy="4953000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en-US" sz="2600">
                <a:solidFill>
                  <a:srgbClr val="0066FF"/>
                </a:solidFill>
                <a:latin typeface="Comic Sans MS" pitchFamily="66" charset="0"/>
              </a:rPr>
              <a:t>Local File Systems use only single node’s cache</a:t>
            </a:r>
          </a:p>
          <a:p>
            <a:pPr lvl="1">
              <a:lnSpc>
                <a:spcPct val="140000"/>
              </a:lnSpc>
            </a:pPr>
            <a:r>
              <a:rPr lang="en-US" sz="2000">
                <a:solidFill>
                  <a:srgbClr val="0066FF"/>
                </a:solidFill>
                <a:latin typeface="Comic Sans MS" pitchFamily="66" charset="0"/>
              </a:rPr>
              <a:t>Small files get huge benefits, if in memory. Otherwise, we pay a penalty of accessing the disk</a:t>
            </a:r>
          </a:p>
          <a:p>
            <a:pPr lvl="1">
              <a:lnSpc>
                <a:spcPct val="140000"/>
              </a:lnSpc>
            </a:pPr>
            <a:r>
              <a:rPr lang="en-US" sz="2000">
                <a:solidFill>
                  <a:srgbClr val="0066FF"/>
                </a:solidFill>
                <a:latin typeface="Comic Sans MS" pitchFamily="66" charset="0"/>
              </a:rPr>
              <a:t>Large Files may not fit in memory and also have high penalties in accessing the disk</a:t>
            </a:r>
          </a:p>
          <a:p>
            <a:pPr>
              <a:lnSpc>
                <a:spcPct val="140000"/>
              </a:lnSpc>
            </a:pPr>
            <a:r>
              <a:rPr lang="en-US" sz="2600">
                <a:solidFill>
                  <a:srgbClr val="0066FF"/>
                </a:solidFill>
                <a:latin typeface="Comic Sans MS" pitchFamily="66" charset="0"/>
              </a:rPr>
              <a:t>Network File Systems use aggregate cache from all nodes</a:t>
            </a:r>
          </a:p>
          <a:p>
            <a:pPr lvl="1">
              <a:lnSpc>
                <a:spcPct val="140000"/>
              </a:lnSpc>
            </a:pPr>
            <a:r>
              <a:rPr lang="en-US" sz="2000">
                <a:solidFill>
                  <a:srgbClr val="0066FF"/>
                </a:solidFill>
                <a:latin typeface="Comic Sans MS" pitchFamily="66" charset="0"/>
              </a:rPr>
              <a:t>Large Files, if striped, can reside in file system cache on multiple nodes</a:t>
            </a:r>
          </a:p>
          <a:p>
            <a:pPr lvl="1">
              <a:lnSpc>
                <a:spcPct val="140000"/>
              </a:lnSpc>
            </a:pPr>
            <a:r>
              <a:rPr lang="en-US" sz="2000">
                <a:solidFill>
                  <a:srgbClr val="0066FF"/>
                </a:solidFill>
                <a:latin typeface="Comic Sans MS" pitchFamily="66" charset="0"/>
              </a:rPr>
              <a:t>Small files also get benefits due to aggregate cache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0">
                <a:latin typeface="Comic Sans MS" pitchFamily="66" charset="0"/>
              </a:rPr>
              <a:t>Cache Pollution Effects</a:t>
            </a:r>
          </a:p>
        </p:txBody>
      </p:sp>
      <p:sp>
        <p:nvSpPr>
          <p:cNvPr id="1105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763000" cy="4953000"/>
          </a:xfrm>
          <a:noFill/>
          <a:ln/>
        </p:spPr>
        <p:txBody>
          <a:bodyPr/>
          <a:lstStyle/>
          <a:p>
            <a:endParaRPr lang="en-US">
              <a:solidFill>
                <a:srgbClr val="0066FF"/>
              </a:solidFill>
            </a:endParaRPr>
          </a:p>
          <a:p>
            <a:pPr lvl="1">
              <a:lnSpc>
                <a:spcPct val="140000"/>
              </a:lnSpc>
              <a:buFontTx/>
              <a:buNone/>
            </a:pPr>
            <a:endParaRPr lang="en-US">
              <a:solidFill>
                <a:srgbClr val="0066FF"/>
              </a:solidFill>
              <a:latin typeface="Comic Sans MS" pitchFamily="66" charset="0"/>
            </a:endParaRPr>
          </a:p>
        </p:txBody>
      </p:sp>
      <p:sp>
        <p:nvSpPr>
          <p:cNvPr id="110598" name="Rectangle 6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lnSpc>
                <a:spcPct val="140000"/>
              </a:lnSpc>
              <a:spcBef>
                <a:spcPct val="20000"/>
              </a:spcBef>
              <a:buFontTx/>
              <a:buChar char="•"/>
            </a:pPr>
            <a:r>
              <a:rPr lang="en-US" sz="2600">
                <a:solidFill>
                  <a:srgbClr val="0066FF"/>
                </a:solidFill>
              </a:rPr>
              <a:t>Working set – frequently accessed documents; usually fits in memory</a:t>
            </a:r>
          </a:p>
          <a:p>
            <a:pPr marL="342900" indent="-342900" algn="l">
              <a:lnSpc>
                <a:spcPct val="140000"/>
              </a:lnSpc>
              <a:spcBef>
                <a:spcPct val="20000"/>
              </a:spcBef>
              <a:buFontTx/>
              <a:buChar char="•"/>
            </a:pPr>
            <a:r>
              <a:rPr lang="en-US" sz="2600">
                <a:solidFill>
                  <a:srgbClr val="0066FF"/>
                </a:solidFill>
              </a:rPr>
              <a:t>Shared Data-Centers</a:t>
            </a:r>
          </a:p>
          <a:p>
            <a:pPr marL="742950" lvl="1" indent="-285750" algn="l">
              <a:lnSpc>
                <a:spcPct val="140000"/>
              </a:lnSpc>
              <a:spcBef>
                <a:spcPct val="20000"/>
              </a:spcBef>
              <a:buFontTx/>
              <a:buChar char="–"/>
            </a:pPr>
            <a:r>
              <a:rPr lang="en-US" sz="2000">
                <a:solidFill>
                  <a:srgbClr val="0066FF"/>
                </a:solidFill>
              </a:rPr>
              <a:t>Multiple web-sites share the file system cache; each website has lesser amount of file system cache to utilize</a:t>
            </a:r>
          </a:p>
          <a:p>
            <a:pPr marL="742950" lvl="1" indent="-285750" algn="l">
              <a:lnSpc>
                <a:spcPct val="140000"/>
              </a:lnSpc>
              <a:spcBef>
                <a:spcPct val="20000"/>
              </a:spcBef>
              <a:buFontTx/>
              <a:buChar char="–"/>
            </a:pPr>
            <a:r>
              <a:rPr lang="en-US" sz="2000">
                <a:solidFill>
                  <a:srgbClr val="0066FF"/>
                </a:solidFill>
              </a:rPr>
              <a:t>Bursts of requests/accesses to one web-site may result in cache pollution</a:t>
            </a:r>
          </a:p>
          <a:p>
            <a:pPr marL="742950" lvl="1" indent="-285750" algn="l">
              <a:lnSpc>
                <a:spcPct val="140000"/>
              </a:lnSpc>
              <a:spcBef>
                <a:spcPct val="20000"/>
              </a:spcBef>
              <a:buFontTx/>
              <a:buChar char="–"/>
            </a:pPr>
            <a:r>
              <a:rPr lang="en-US" sz="2000">
                <a:solidFill>
                  <a:srgbClr val="0066FF"/>
                </a:solidFill>
              </a:rPr>
              <a:t>May result in drastic drop in the number of cache hits</a:t>
            </a:r>
          </a:p>
          <a:p>
            <a:pPr marL="342900" indent="-342900" algn="l">
              <a:lnSpc>
                <a:spcPct val="140000"/>
              </a:lnSpc>
              <a:spcBef>
                <a:spcPct val="20000"/>
              </a:spcBef>
              <a:buFontTx/>
              <a:buChar char="•"/>
            </a:pPr>
            <a:endParaRPr lang="en-US" sz="3000">
              <a:solidFill>
                <a:srgbClr val="0066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0">
                <a:latin typeface="Comic Sans MS" pitchFamily="66" charset="0"/>
              </a:rPr>
              <a:t>Presentation Outline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40000"/>
              </a:lnSpc>
            </a:pPr>
            <a:r>
              <a:rPr lang="en-US">
                <a:solidFill>
                  <a:srgbClr val="DDDDDD"/>
                </a:solidFill>
                <a:latin typeface="Comic Sans MS" pitchFamily="66" charset="0"/>
              </a:rPr>
              <a:t>Introduction and Background</a:t>
            </a:r>
          </a:p>
          <a:p>
            <a:pPr>
              <a:lnSpc>
                <a:spcPct val="140000"/>
              </a:lnSpc>
            </a:pPr>
            <a:r>
              <a:rPr lang="en-US">
                <a:solidFill>
                  <a:srgbClr val="DDDDDD"/>
                </a:solidFill>
                <a:latin typeface="Comic Sans MS" pitchFamily="66" charset="0"/>
              </a:rPr>
              <a:t>Characterization of local and network-based file systems</a:t>
            </a:r>
          </a:p>
          <a:p>
            <a:pPr>
              <a:lnSpc>
                <a:spcPct val="140000"/>
              </a:lnSpc>
            </a:pPr>
            <a:r>
              <a:rPr lang="en-US" b="1">
                <a:solidFill>
                  <a:srgbClr val="FF0000"/>
                </a:solidFill>
                <a:latin typeface="Comic Sans MS" pitchFamily="66" charset="0"/>
              </a:rPr>
              <a:t>Multi File System for Data-Centers</a:t>
            </a:r>
          </a:p>
          <a:p>
            <a:pPr>
              <a:lnSpc>
                <a:spcPct val="140000"/>
              </a:lnSpc>
            </a:pPr>
            <a:r>
              <a:rPr lang="en-US">
                <a:solidFill>
                  <a:srgbClr val="3366FF"/>
                </a:solidFill>
                <a:latin typeface="Comic Sans MS" pitchFamily="66" charset="0"/>
              </a:rPr>
              <a:t>Experimental Results</a:t>
            </a:r>
          </a:p>
          <a:p>
            <a:pPr>
              <a:lnSpc>
                <a:spcPct val="140000"/>
              </a:lnSpc>
            </a:pPr>
            <a:r>
              <a:rPr lang="en-US">
                <a:solidFill>
                  <a:srgbClr val="0066FF"/>
                </a:solidFill>
                <a:latin typeface="Comic Sans MS" pitchFamily="66" charset="0"/>
              </a:rPr>
              <a:t>Conclusions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0">
                <a:latin typeface="Comic Sans MS" pitchFamily="66" charset="0"/>
              </a:rPr>
              <a:t>Multi File System for Data-Centers</a:t>
            </a:r>
          </a:p>
        </p:txBody>
      </p:sp>
      <p:graphicFrame>
        <p:nvGraphicFramePr>
          <p:cNvPr id="152790" name="Group 214"/>
          <p:cNvGraphicFramePr>
            <a:graphicFrameLocks noGrp="1"/>
          </p:cNvGraphicFramePr>
          <p:nvPr/>
        </p:nvGraphicFramePr>
        <p:xfrm>
          <a:off x="381000" y="1397000"/>
          <a:ext cx="8382000" cy="4181475"/>
        </p:xfrm>
        <a:graphic>
          <a:graphicData uri="http://schemas.openxmlformats.org/drawingml/2006/table">
            <a:tbl>
              <a:tblPr/>
              <a:tblGrid>
                <a:gridCol w="2403475"/>
                <a:gridCol w="1558925"/>
                <a:gridCol w="1524000"/>
                <a:gridCol w="1371600"/>
                <a:gridCol w="1524000"/>
              </a:tblGrid>
              <a:tr h="668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Characterization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</a:rPr>
                        <a:t>ext3fs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</a:rPr>
                        <a:t>ramfs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</a:rPr>
                        <a:t>pvfs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</a:rPr>
                        <a:t>lustre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5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Network Traffic generated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More traffic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9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Use of Aggregate Cache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7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Cache pollution effects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8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Metadata overhead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0">
                <a:latin typeface="Comic Sans MS" pitchFamily="66" charset="0"/>
              </a:rPr>
              <a:t>Multi File System for Data-Centers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40000"/>
              </a:lnSpc>
            </a:pPr>
            <a:r>
              <a:rPr lang="en-US" sz="2600">
                <a:solidFill>
                  <a:srgbClr val="0066FF"/>
                </a:solidFill>
                <a:latin typeface="Comic Sans MS" pitchFamily="66" charset="0"/>
              </a:rPr>
              <a:t>A combination of file systems for different environments</a:t>
            </a:r>
          </a:p>
          <a:p>
            <a:pPr>
              <a:lnSpc>
                <a:spcPct val="140000"/>
              </a:lnSpc>
            </a:pPr>
            <a:r>
              <a:rPr lang="en-US" sz="2600">
                <a:solidFill>
                  <a:srgbClr val="FF3300"/>
                </a:solidFill>
                <a:latin typeface="Comic Sans MS" pitchFamily="66" charset="0"/>
              </a:rPr>
              <a:t>Memory file system and local file system</a:t>
            </a:r>
            <a:r>
              <a:rPr lang="en-US" sz="2600">
                <a:solidFill>
                  <a:srgbClr val="0066FF"/>
                </a:solidFill>
                <a:latin typeface="Comic Sans MS" pitchFamily="66" charset="0"/>
              </a:rPr>
              <a:t> (ext3fs) for workloads with high temporal locality</a:t>
            </a:r>
          </a:p>
          <a:p>
            <a:pPr>
              <a:lnSpc>
                <a:spcPct val="140000"/>
              </a:lnSpc>
            </a:pPr>
            <a:r>
              <a:rPr lang="en-US" sz="2600">
                <a:solidFill>
                  <a:srgbClr val="FF3300"/>
                </a:solidFill>
                <a:latin typeface="Comic Sans MS" pitchFamily="66" charset="0"/>
              </a:rPr>
              <a:t>Memory file system and network file system</a:t>
            </a:r>
            <a:r>
              <a:rPr lang="en-US" sz="2600">
                <a:solidFill>
                  <a:srgbClr val="0066FF"/>
                </a:solidFill>
                <a:latin typeface="Comic Sans MS" pitchFamily="66" charset="0"/>
              </a:rPr>
              <a:t> (pvfs/lustre) for workloads with low temporal locality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0">
                <a:latin typeface="Comic Sans MS" pitchFamily="66" charset="0"/>
              </a:rPr>
              <a:t>Presentation Outline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40000"/>
              </a:lnSpc>
            </a:pPr>
            <a:r>
              <a:rPr lang="en-US">
                <a:solidFill>
                  <a:srgbClr val="DDDDDD"/>
                </a:solidFill>
                <a:latin typeface="Comic Sans MS" pitchFamily="66" charset="0"/>
              </a:rPr>
              <a:t>Introduction and Background</a:t>
            </a:r>
          </a:p>
          <a:p>
            <a:pPr>
              <a:lnSpc>
                <a:spcPct val="140000"/>
              </a:lnSpc>
            </a:pPr>
            <a:r>
              <a:rPr lang="en-US">
                <a:solidFill>
                  <a:srgbClr val="DDDDDD"/>
                </a:solidFill>
                <a:latin typeface="Comic Sans MS" pitchFamily="66" charset="0"/>
              </a:rPr>
              <a:t>Characterization of local and network-based file systems with data-centers</a:t>
            </a:r>
          </a:p>
          <a:p>
            <a:pPr>
              <a:lnSpc>
                <a:spcPct val="140000"/>
              </a:lnSpc>
            </a:pPr>
            <a:r>
              <a:rPr lang="en-US">
                <a:solidFill>
                  <a:srgbClr val="DDDDDD"/>
                </a:solidFill>
                <a:latin typeface="Comic Sans MS" pitchFamily="66" charset="0"/>
              </a:rPr>
              <a:t>Multi File System for Data-Centers</a:t>
            </a:r>
            <a:endParaRPr lang="en-US">
              <a:solidFill>
                <a:srgbClr val="C0C0C0"/>
              </a:solidFill>
              <a:latin typeface="Comic Sans MS" pitchFamily="66" charset="0"/>
            </a:endParaRPr>
          </a:p>
          <a:p>
            <a:pPr>
              <a:lnSpc>
                <a:spcPct val="140000"/>
              </a:lnSpc>
            </a:pPr>
            <a:r>
              <a:rPr lang="en-US" b="1">
                <a:solidFill>
                  <a:srgbClr val="FF3300"/>
                </a:solidFill>
                <a:latin typeface="Comic Sans MS" pitchFamily="66" charset="0"/>
              </a:rPr>
              <a:t>Experimental Results</a:t>
            </a:r>
          </a:p>
          <a:p>
            <a:pPr>
              <a:lnSpc>
                <a:spcPct val="140000"/>
              </a:lnSpc>
            </a:pPr>
            <a:r>
              <a:rPr lang="en-US">
                <a:solidFill>
                  <a:srgbClr val="0066FF"/>
                </a:solidFill>
                <a:latin typeface="Comic Sans MS" pitchFamily="66" charset="0"/>
              </a:rPr>
              <a:t>Conclusions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0">
                <a:latin typeface="Comic Sans MS" pitchFamily="66" charset="0"/>
              </a:rPr>
              <a:t>Experimental Test-bed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41438"/>
            <a:ext cx="8458200" cy="4906962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100">
                <a:solidFill>
                  <a:srgbClr val="0066FF"/>
                </a:solidFill>
                <a:latin typeface="Comic Sans MS" pitchFamily="66" charset="0"/>
              </a:rPr>
              <a:t>Cluster 1 with:</a:t>
            </a:r>
          </a:p>
          <a:p>
            <a:pPr lvl="1">
              <a:lnSpc>
                <a:spcPct val="120000"/>
              </a:lnSpc>
            </a:pPr>
            <a:r>
              <a:rPr lang="en-US" sz="1800">
                <a:solidFill>
                  <a:srgbClr val="0066FF"/>
                </a:solidFill>
                <a:latin typeface="Comic Sans MS" pitchFamily="66" charset="0"/>
              </a:rPr>
              <a:t>8 SuperMicro SUPER X5DL8-GG nodes; Dual Intel Xeon 3.0 GHz processors</a:t>
            </a:r>
          </a:p>
          <a:p>
            <a:pPr lvl="1">
              <a:lnSpc>
                <a:spcPct val="120000"/>
              </a:lnSpc>
            </a:pPr>
            <a:r>
              <a:rPr lang="en-US" sz="1800">
                <a:solidFill>
                  <a:srgbClr val="0066FF"/>
                </a:solidFill>
                <a:latin typeface="Comic Sans MS" pitchFamily="66" charset="0"/>
              </a:rPr>
              <a:t>512 KB L2 Cache, 2 GB memory; PCI-X 64 bit 133 MHz</a:t>
            </a:r>
          </a:p>
          <a:p>
            <a:pPr>
              <a:lnSpc>
                <a:spcPct val="120000"/>
              </a:lnSpc>
            </a:pPr>
            <a:r>
              <a:rPr lang="en-US" sz="2000">
                <a:solidFill>
                  <a:srgbClr val="0066FF"/>
                </a:solidFill>
                <a:latin typeface="Comic Sans MS" pitchFamily="66" charset="0"/>
              </a:rPr>
              <a:t>Cluster 2 with:</a:t>
            </a:r>
          </a:p>
          <a:p>
            <a:pPr lvl="1">
              <a:lnSpc>
                <a:spcPct val="120000"/>
              </a:lnSpc>
            </a:pPr>
            <a:r>
              <a:rPr lang="en-US" sz="1800">
                <a:solidFill>
                  <a:srgbClr val="0066FF"/>
                </a:solidFill>
                <a:latin typeface="Comic Sans MS" pitchFamily="66" charset="0"/>
              </a:rPr>
              <a:t>8 SuperMicro SUPER P4DL6 nodes; Dual Intel Xeon 2.4 GHz processors</a:t>
            </a:r>
          </a:p>
          <a:p>
            <a:pPr lvl="1">
              <a:lnSpc>
                <a:spcPct val="120000"/>
              </a:lnSpc>
            </a:pPr>
            <a:r>
              <a:rPr lang="en-US" sz="1800">
                <a:solidFill>
                  <a:srgbClr val="0066FF"/>
                </a:solidFill>
                <a:latin typeface="Comic Sans MS" pitchFamily="66" charset="0"/>
              </a:rPr>
              <a:t>512 KB L2 Cache, 512 MB memory; PCI-X 64 bit 133 MHz</a:t>
            </a:r>
          </a:p>
          <a:p>
            <a:pPr>
              <a:lnSpc>
                <a:spcPct val="120000"/>
              </a:lnSpc>
            </a:pPr>
            <a:r>
              <a:rPr lang="en-US" sz="2100">
                <a:solidFill>
                  <a:srgbClr val="0066FF"/>
                </a:solidFill>
                <a:latin typeface="Comic Sans MS" pitchFamily="66" charset="0"/>
              </a:rPr>
              <a:t>Mellanox MT23108 Dual Port 4x HCAs; MT43132 24-port switch</a:t>
            </a:r>
          </a:p>
          <a:p>
            <a:pPr>
              <a:lnSpc>
                <a:spcPct val="120000"/>
              </a:lnSpc>
            </a:pPr>
            <a:r>
              <a:rPr lang="en-US" sz="2100">
                <a:solidFill>
                  <a:srgbClr val="0066FF"/>
                </a:solidFill>
                <a:latin typeface="Comic Sans MS" pitchFamily="66" charset="0"/>
              </a:rPr>
              <a:t>Apache 2.0.48 Web and PHP 4.3.7 Servers; MySQL 4.0.12, PVFS 1.6.2, Lustre 1.0.4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0">
                <a:latin typeface="Comic Sans MS" pitchFamily="66" charset="0"/>
              </a:rPr>
              <a:t>Workloads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8077200" cy="2362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>
                <a:solidFill>
                  <a:srgbClr val="0066FF"/>
                </a:solidFill>
                <a:latin typeface="Comic Sans MS" pitchFamily="66" charset="0"/>
              </a:rPr>
              <a:t>Zipf workloads: the relative probability of a request for the i</a:t>
            </a:r>
            <a:r>
              <a:rPr lang="en-US" sz="2600" baseline="30000">
                <a:solidFill>
                  <a:srgbClr val="0066FF"/>
                </a:solidFill>
                <a:latin typeface="Comic Sans MS" pitchFamily="66" charset="0"/>
              </a:rPr>
              <a:t>th</a:t>
            </a:r>
            <a:r>
              <a:rPr lang="en-US" sz="2600">
                <a:solidFill>
                  <a:srgbClr val="0066FF"/>
                </a:solidFill>
                <a:latin typeface="Comic Sans MS" pitchFamily="66" charset="0"/>
              </a:rPr>
              <a:t> most popular document is proportional to 1/i</a:t>
            </a:r>
            <a:r>
              <a:rPr lang="en-US" sz="2600" b="1" baseline="30000">
                <a:solidFill>
                  <a:srgbClr val="0066FF"/>
                </a:solidFill>
                <a:latin typeface="Comic Sans MS" pitchFamily="66" charset="0"/>
                <a:sym typeface="Symbol" pitchFamily="18" charset="2"/>
              </a:rPr>
              <a:t></a:t>
            </a:r>
            <a:r>
              <a:rPr lang="en-US" sz="2600">
                <a:solidFill>
                  <a:srgbClr val="0066FF"/>
                </a:solidFill>
                <a:latin typeface="Comic Sans MS" pitchFamily="66" charset="0"/>
              </a:rPr>
              <a:t> with </a:t>
            </a:r>
            <a:r>
              <a:rPr lang="en-US" sz="2600" b="1">
                <a:solidFill>
                  <a:srgbClr val="0066FF"/>
                </a:solidFill>
                <a:latin typeface="Comic Sans MS" pitchFamily="66" charset="0"/>
                <a:sym typeface="Symbol" pitchFamily="18" charset="2"/>
              </a:rPr>
              <a:t></a:t>
            </a:r>
            <a:r>
              <a:rPr lang="en-US" sz="2600">
                <a:solidFill>
                  <a:srgbClr val="0066FF"/>
                </a:solidFill>
                <a:latin typeface="Comic Sans MS" pitchFamily="66" charset="0"/>
              </a:rPr>
              <a:t> </a:t>
            </a:r>
            <a:r>
              <a:rPr lang="en-US" sz="2600" b="1">
                <a:solidFill>
                  <a:srgbClr val="0066FF"/>
                </a:solidFill>
                <a:latin typeface="Comic Sans MS" pitchFamily="66" charset="0"/>
                <a:sym typeface="Symbol" pitchFamily="18" charset="2"/>
              </a:rPr>
              <a:t> </a:t>
            </a:r>
            <a:r>
              <a:rPr lang="en-US" sz="2600">
                <a:solidFill>
                  <a:srgbClr val="0066FF"/>
                </a:solidFill>
                <a:latin typeface="Comic Sans MS" pitchFamily="66" charset="0"/>
              </a:rPr>
              <a:t>1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rgbClr val="0066FF"/>
                </a:solidFill>
                <a:latin typeface="Comic Sans MS" pitchFamily="66" charset="0"/>
              </a:rPr>
              <a:t>High Temporal locality (constant </a:t>
            </a:r>
            <a:r>
              <a:rPr lang="en-US" sz="2000">
                <a:solidFill>
                  <a:srgbClr val="0066FF"/>
                </a:solidFill>
                <a:latin typeface="Comic Sans MS" pitchFamily="66" charset="0"/>
                <a:sym typeface="Symbol" pitchFamily="18" charset="2"/>
              </a:rPr>
              <a:t>)</a:t>
            </a:r>
            <a:endParaRPr lang="en-US" sz="2000">
              <a:solidFill>
                <a:srgbClr val="0066FF"/>
              </a:solidFill>
              <a:latin typeface="Comic Sans MS" pitchFamily="66" charset="0"/>
            </a:endParaRPr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rgbClr val="0066FF"/>
                </a:solidFill>
                <a:latin typeface="Comic Sans MS" pitchFamily="66" charset="0"/>
              </a:rPr>
              <a:t>Low Temporal locality (varying </a:t>
            </a:r>
            <a:r>
              <a:rPr lang="en-US" sz="2000">
                <a:solidFill>
                  <a:srgbClr val="0066FF"/>
                </a:solidFill>
                <a:latin typeface="Comic Sans MS" pitchFamily="66" charset="0"/>
                <a:sym typeface="Symbol" pitchFamily="18" charset="2"/>
              </a:rPr>
              <a:t>)</a:t>
            </a:r>
            <a:endParaRPr lang="en-US" sz="2000">
              <a:solidFill>
                <a:srgbClr val="0066FF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en-US" sz="2600">
                <a:solidFill>
                  <a:srgbClr val="0066FF"/>
                </a:solidFill>
                <a:latin typeface="Comic Sans MS" pitchFamily="66" charset="0"/>
              </a:rPr>
              <a:t>TPC-W traces according to the specifications</a:t>
            </a:r>
          </a:p>
        </p:txBody>
      </p:sp>
      <p:graphicFrame>
        <p:nvGraphicFramePr>
          <p:cNvPr id="141349" name="Group 37"/>
          <p:cNvGraphicFramePr>
            <a:graphicFrameLocks noGrp="1"/>
          </p:cNvGraphicFramePr>
          <p:nvPr>
            <p:ph sz="half" idx="2"/>
          </p:nvPr>
        </p:nvGraphicFramePr>
        <p:xfrm>
          <a:off x="1752600" y="3863975"/>
          <a:ext cx="5562600" cy="2232025"/>
        </p:xfrm>
        <a:graphic>
          <a:graphicData uri="http://schemas.openxmlformats.org/drawingml/2006/table">
            <a:tbl>
              <a:tblPr/>
              <a:tblGrid>
                <a:gridCol w="1604963"/>
                <a:gridCol w="1774825"/>
                <a:gridCol w="2182812"/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Class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File Sizes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Size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Class 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1K – 250K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25 MB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Class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1K – 1MB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100 MB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Class 2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1K – 4MB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450 MB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Class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1K – 16MB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2 GB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Class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1K – 64MB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6 GB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0">
                <a:latin typeface="Comic Sans MS" pitchFamily="66" charset="0"/>
              </a:rPr>
              <a:t>Presentation Outline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40000"/>
              </a:lnSpc>
            </a:pPr>
            <a:r>
              <a:rPr lang="en-US" b="1">
                <a:solidFill>
                  <a:srgbClr val="FF3300"/>
                </a:solidFill>
                <a:latin typeface="Comic Sans MS" pitchFamily="66" charset="0"/>
              </a:rPr>
              <a:t>Introduction and Background</a:t>
            </a:r>
          </a:p>
          <a:p>
            <a:pPr>
              <a:lnSpc>
                <a:spcPct val="140000"/>
              </a:lnSpc>
            </a:pPr>
            <a:r>
              <a:rPr lang="en-US">
                <a:solidFill>
                  <a:srgbClr val="0066FF"/>
                </a:solidFill>
                <a:latin typeface="Comic Sans MS" pitchFamily="66" charset="0"/>
              </a:rPr>
              <a:t>Characterization of local and network-based file systems</a:t>
            </a:r>
          </a:p>
          <a:p>
            <a:pPr>
              <a:lnSpc>
                <a:spcPct val="140000"/>
              </a:lnSpc>
            </a:pPr>
            <a:r>
              <a:rPr lang="en-US">
                <a:solidFill>
                  <a:srgbClr val="0066FF"/>
                </a:solidFill>
                <a:latin typeface="Comic Sans MS" pitchFamily="66" charset="0"/>
              </a:rPr>
              <a:t>Multi File System for Data-Centers</a:t>
            </a:r>
          </a:p>
          <a:p>
            <a:pPr>
              <a:lnSpc>
                <a:spcPct val="140000"/>
              </a:lnSpc>
            </a:pPr>
            <a:r>
              <a:rPr lang="en-US">
                <a:solidFill>
                  <a:srgbClr val="0066FF"/>
                </a:solidFill>
                <a:latin typeface="Comic Sans MS" pitchFamily="66" charset="0"/>
              </a:rPr>
              <a:t>Experimental Results</a:t>
            </a:r>
          </a:p>
          <a:p>
            <a:pPr>
              <a:lnSpc>
                <a:spcPct val="140000"/>
              </a:lnSpc>
            </a:pPr>
            <a:r>
              <a:rPr lang="en-US">
                <a:solidFill>
                  <a:srgbClr val="0066FF"/>
                </a:solidFill>
                <a:latin typeface="Comic Sans MS" pitchFamily="66" charset="0"/>
              </a:rPr>
              <a:t>Conclusions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0">
                <a:latin typeface="Comic Sans MS" pitchFamily="66" charset="0"/>
              </a:rPr>
              <a:t>Experimental Analysis (Outline)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7200" cy="4525963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en-US" sz="2800">
                <a:solidFill>
                  <a:srgbClr val="0066FF"/>
                </a:solidFill>
                <a:latin typeface="Comic Sans MS" pitchFamily="66" charset="0"/>
              </a:rPr>
              <a:t>Basic Performance of different file systems</a:t>
            </a:r>
          </a:p>
          <a:p>
            <a:pPr>
              <a:lnSpc>
                <a:spcPct val="140000"/>
              </a:lnSpc>
            </a:pPr>
            <a:r>
              <a:rPr lang="en-US" sz="2800">
                <a:solidFill>
                  <a:srgbClr val="0066FF"/>
                </a:solidFill>
                <a:latin typeface="Comic Sans MS" pitchFamily="66" charset="0"/>
              </a:rPr>
              <a:t>Network Traffic Requirements</a:t>
            </a:r>
          </a:p>
          <a:p>
            <a:pPr>
              <a:lnSpc>
                <a:spcPct val="140000"/>
              </a:lnSpc>
            </a:pPr>
            <a:r>
              <a:rPr lang="en-US" sz="2800">
                <a:solidFill>
                  <a:srgbClr val="0066FF"/>
                </a:solidFill>
                <a:latin typeface="Comic Sans MS" pitchFamily="66" charset="0"/>
              </a:rPr>
              <a:t>Impact of Aggregate Cache</a:t>
            </a:r>
          </a:p>
          <a:p>
            <a:pPr>
              <a:lnSpc>
                <a:spcPct val="140000"/>
              </a:lnSpc>
            </a:pPr>
            <a:r>
              <a:rPr lang="en-US" sz="2800">
                <a:solidFill>
                  <a:srgbClr val="0066FF"/>
                </a:solidFill>
                <a:latin typeface="Comic Sans MS" pitchFamily="66" charset="0"/>
              </a:rPr>
              <a:t>Cache Pollution Effects</a:t>
            </a:r>
          </a:p>
          <a:p>
            <a:pPr>
              <a:lnSpc>
                <a:spcPct val="140000"/>
              </a:lnSpc>
            </a:pPr>
            <a:r>
              <a:rPr lang="en-US" sz="2800">
                <a:solidFill>
                  <a:srgbClr val="0066FF"/>
                </a:solidFill>
                <a:latin typeface="Comic Sans MS" pitchFamily="66" charset="0"/>
              </a:rPr>
              <a:t>Multi File System for Data-Centers</a:t>
            </a:r>
          </a:p>
          <a:p>
            <a:pPr>
              <a:lnSpc>
                <a:spcPct val="140000"/>
              </a:lnSpc>
              <a:buFontTx/>
              <a:buNone/>
            </a:pPr>
            <a:endParaRPr lang="en-US" sz="2100">
              <a:solidFill>
                <a:srgbClr val="0066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0">
                <a:latin typeface="Comic Sans MS" pitchFamily="66" charset="0"/>
              </a:rPr>
              <a:t>Basic Performance</a:t>
            </a:r>
          </a:p>
        </p:txBody>
      </p:sp>
      <p:sp>
        <p:nvSpPr>
          <p:cNvPr id="89098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533400" y="4953000"/>
            <a:ext cx="8305800" cy="1600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900">
                <a:solidFill>
                  <a:srgbClr val="0066FF"/>
                </a:solidFill>
                <a:latin typeface="Comic Sans MS" pitchFamily="66" charset="0"/>
              </a:rPr>
              <a:t>Network File Systems incur </a:t>
            </a:r>
            <a:r>
              <a:rPr lang="en-US" sz="1900" b="1">
                <a:solidFill>
                  <a:srgbClr val="FF3300"/>
                </a:solidFill>
                <a:latin typeface="Comic Sans MS" pitchFamily="66" charset="0"/>
              </a:rPr>
              <a:t>high overhead for metadata</a:t>
            </a:r>
            <a:r>
              <a:rPr lang="en-US" sz="1900">
                <a:solidFill>
                  <a:srgbClr val="0066FF"/>
                </a:solidFill>
                <a:latin typeface="Comic Sans MS" pitchFamily="66" charset="0"/>
              </a:rPr>
              <a:t> </a:t>
            </a:r>
            <a:r>
              <a:rPr lang="en-US" sz="1900" b="1">
                <a:solidFill>
                  <a:srgbClr val="FF3300"/>
                </a:solidFill>
                <a:latin typeface="Comic Sans MS" pitchFamily="66" charset="0"/>
              </a:rPr>
              <a:t>operations </a:t>
            </a:r>
            <a:r>
              <a:rPr lang="en-US" sz="1900">
                <a:solidFill>
                  <a:srgbClr val="0066FF"/>
                </a:solidFill>
                <a:latin typeface="Comic Sans MS" pitchFamily="66" charset="0"/>
              </a:rPr>
              <a:t>(open() and close())</a:t>
            </a:r>
          </a:p>
          <a:p>
            <a:pPr>
              <a:lnSpc>
                <a:spcPct val="90000"/>
              </a:lnSpc>
            </a:pPr>
            <a:r>
              <a:rPr lang="en-US" sz="1900">
                <a:solidFill>
                  <a:srgbClr val="0066FF"/>
                </a:solidFill>
                <a:latin typeface="Comic Sans MS" pitchFamily="66" charset="0"/>
              </a:rPr>
              <a:t>Lustre supports client-side cache</a:t>
            </a:r>
          </a:p>
          <a:p>
            <a:pPr>
              <a:lnSpc>
                <a:spcPct val="90000"/>
              </a:lnSpc>
            </a:pPr>
            <a:r>
              <a:rPr lang="en-US" sz="1900">
                <a:solidFill>
                  <a:srgbClr val="0066FF"/>
                </a:solidFill>
                <a:latin typeface="Comic Sans MS" pitchFamily="66" charset="0"/>
              </a:rPr>
              <a:t>For large files, network-based file system does better than local file system due to striping of the file</a:t>
            </a:r>
            <a:r>
              <a:rPr lang="en-US" sz="2000">
                <a:solidFill>
                  <a:srgbClr val="0066FF"/>
                </a:solidFill>
                <a:latin typeface="Comic Sans MS" pitchFamily="66" charset="0"/>
              </a:rPr>
              <a:t> </a:t>
            </a:r>
          </a:p>
        </p:txBody>
      </p:sp>
      <p:graphicFrame>
        <p:nvGraphicFramePr>
          <p:cNvPr id="89230" name="Group 142"/>
          <p:cNvGraphicFramePr>
            <a:graphicFrameLocks noGrp="1"/>
          </p:cNvGraphicFramePr>
          <p:nvPr/>
        </p:nvGraphicFramePr>
        <p:xfrm>
          <a:off x="304800" y="1397000"/>
          <a:ext cx="8458200" cy="3411538"/>
        </p:xfrm>
        <a:graphic>
          <a:graphicData uri="http://schemas.openxmlformats.org/drawingml/2006/table">
            <a:tbl>
              <a:tblPr/>
              <a:tblGrid>
                <a:gridCol w="1671638"/>
                <a:gridCol w="766762"/>
                <a:gridCol w="914400"/>
                <a:gridCol w="762000"/>
                <a:gridCol w="838200"/>
                <a:gridCol w="838200"/>
                <a:gridCol w="914400"/>
                <a:gridCol w="812800"/>
                <a:gridCol w="939800"/>
              </a:tblGrid>
              <a:tr h="955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Latency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ext3fs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(usecs)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ramfs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(usecs)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pvfs</a:t>
                      </a:r>
                      <a:b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(usecs)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lustre</a:t>
                      </a:r>
                      <a:b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(usecs)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12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1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 &amp; Close overhead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CC"/>
                          </a:solidFill>
                          <a:effectLst/>
                          <a:latin typeface="Arial" charset="0"/>
                        </a:rPr>
                        <a:t>1060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CC"/>
                          </a:solidFill>
                          <a:effectLst/>
                          <a:latin typeface="Arial" charset="0"/>
                        </a:rPr>
                        <a:t>1060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CC"/>
                          </a:solidFill>
                          <a:effectLst/>
                          <a:latin typeface="Arial" charset="0"/>
                        </a:rPr>
                        <a:t>876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CC"/>
                          </a:solidFill>
                          <a:effectLst/>
                          <a:latin typeface="Arial" charset="0"/>
                        </a:rPr>
                        <a:t>876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2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Read Latency (cache)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13825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7.7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1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Read Latency (no cache)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Arial" charset="0"/>
                        </a:rPr>
                        <a:t>76312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9600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Arial" charset="0"/>
                        </a:rPr>
                        <a:t>44108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Arial" charset="0"/>
                        </a:rPr>
                        <a:t>50713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0">
                <a:latin typeface="Comic Sans MS" pitchFamily="66" charset="0"/>
              </a:rPr>
              <a:t>Network Traffic Requirements</a:t>
            </a:r>
          </a:p>
        </p:txBody>
      </p:sp>
      <p:graphicFrame>
        <p:nvGraphicFramePr>
          <p:cNvPr id="111619" name="Object 3"/>
          <p:cNvGraphicFramePr>
            <a:graphicFrameLocks noChangeAspect="1"/>
          </p:cNvGraphicFramePr>
          <p:nvPr>
            <p:ph sz="quarter" idx="2"/>
          </p:nvPr>
        </p:nvGraphicFramePr>
        <p:xfrm>
          <a:off x="228600" y="1371600"/>
          <a:ext cx="4038600" cy="350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43" name="Chart" r:id="rId3" imgW="5734202" imgH="4057802" progId="MSGraph.Chart.8">
                  <p:embed followColorScheme="full"/>
                </p:oleObj>
              </mc:Choice>
              <mc:Fallback>
                <p:oleObj name="Chart" r:id="rId3" imgW="5734202" imgH="4057802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371600"/>
                        <a:ext cx="4038600" cy="350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20" name="Object 4"/>
          <p:cNvGraphicFramePr>
            <a:graphicFrameLocks noChangeAspect="1"/>
          </p:cNvGraphicFramePr>
          <p:nvPr>
            <p:ph sz="quarter" idx="3"/>
          </p:nvPr>
        </p:nvGraphicFramePr>
        <p:xfrm>
          <a:off x="4495800" y="1371600"/>
          <a:ext cx="4267200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44" name="Chart" r:id="rId5" imgW="6096381" imgH="4067493" progId="MSGraph.Chart.8">
                  <p:embed followColorScheme="full"/>
                </p:oleObj>
              </mc:Choice>
              <mc:Fallback>
                <p:oleObj name="Chart" r:id="rId5" imgW="6096381" imgH="4067493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1371600"/>
                        <a:ext cx="4267200" cy="365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16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5257800"/>
            <a:ext cx="8305800" cy="10668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>
                <a:solidFill>
                  <a:srgbClr val="0066FF"/>
                </a:solidFill>
                <a:latin typeface="Comic Sans MS" pitchFamily="66" charset="0"/>
              </a:rPr>
              <a:t>Absolute Network Traffic Generated:</a:t>
            </a:r>
          </a:p>
          <a:p>
            <a:pPr lvl="1">
              <a:lnSpc>
                <a:spcPct val="80000"/>
              </a:lnSpc>
            </a:pPr>
            <a:r>
              <a:rPr lang="en-US" sz="1600">
                <a:solidFill>
                  <a:srgbClr val="0066FF"/>
                </a:solidFill>
                <a:latin typeface="Comic Sans MS" pitchFamily="66" charset="0"/>
              </a:rPr>
              <a:t>Increases proportionally compared to the local file system for PVFS</a:t>
            </a:r>
          </a:p>
          <a:p>
            <a:pPr lvl="1">
              <a:lnSpc>
                <a:spcPct val="80000"/>
              </a:lnSpc>
            </a:pPr>
            <a:r>
              <a:rPr lang="en-US" sz="1600">
                <a:solidFill>
                  <a:srgbClr val="0066FF"/>
                </a:solidFill>
                <a:latin typeface="Comic Sans MS" pitchFamily="66" charset="0"/>
              </a:rPr>
              <a:t>For Lustre, the traffic is close to that of the local file system</a:t>
            </a:r>
          </a:p>
          <a:p>
            <a:pPr lvl="1">
              <a:lnSpc>
                <a:spcPct val="80000"/>
              </a:lnSpc>
            </a:pPr>
            <a:r>
              <a:rPr lang="en-US" sz="1600">
                <a:solidFill>
                  <a:srgbClr val="0066FF"/>
                </a:solidFill>
                <a:latin typeface="Comic Sans MS" pitchFamily="66" charset="0"/>
              </a:rPr>
              <a:t>For dynamic content, the network traffic does not increase with increase in database size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0">
                <a:latin typeface="Comic Sans MS" pitchFamily="66" charset="0"/>
              </a:rPr>
              <a:t>Impact of Caching and Metadata operations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4876800"/>
            <a:ext cx="8382000" cy="1752600"/>
          </a:xfrm>
          <a:noFill/>
          <a:ln/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000">
                <a:solidFill>
                  <a:srgbClr val="0066FF"/>
                </a:solidFill>
                <a:latin typeface="Comic Sans MS" pitchFamily="66" charset="0"/>
              </a:rPr>
              <a:t>Local File Systems are better for workloads with high temporal locality</a:t>
            </a:r>
          </a:p>
          <a:p>
            <a:pPr>
              <a:lnSpc>
                <a:spcPct val="120000"/>
              </a:lnSpc>
            </a:pPr>
            <a:r>
              <a:rPr lang="en-US" sz="2000">
                <a:solidFill>
                  <a:srgbClr val="0066FF"/>
                </a:solidFill>
                <a:latin typeface="Comic Sans MS" pitchFamily="66" charset="0"/>
              </a:rPr>
              <a:t>Surprisingly Lustre performs comparable with local file systems</a:t>
            </a:r>
          </a:p>
        </p:txBody>
      </p:sp>
      <p:graphicFrame>
        <p:nvGraphicFramePr>
          <p:cNvPr id="106504" name="Object 8"/>
          <p:cNvGraphicFramePr>
            <a:graphicFrameLocks noChangeAspect="1"/>
          </p:cNvGraphicFramePr>
          <p:nvPr>
            <p:ph sz="quarter" idx="2"/>
          </p:nvPr>
        </p:nvGraphicFramePr>
        <p:xfrm>
          <a:off x="381000" y="1447800"/>
          <a:ext cx="3886200" cy="342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08" name="Chart" r:id="rId3" imgW="6096000" imgH="4076700" progId="MSGraph.Chart.8">
                  <p:embed followColorScheme="full"/>
                </p:oleObj>
              </mc:Choice>
              <mc:Fallback>
                <p:oleObj name="Chart" r:id="rId3" imgW="6096000" imgH="4076700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447800"/>
                        <a:ext cx="3886200" cy="342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506" name="Object 10"/>
          <p:cNvGraphicFramePr>
            <a:graphicFrameLocks noChangeAspect="1"/>
          </p:cNvGraphicFramePr>
          <p:nvPr>
            <p:ph sz="quarter" idx="3"/>
          </p:nvPr>
        </p:nvGraphicFramePr>
        <p:xfrm>
          <a:off x="4572000" y="1447800"/>
          <a:ext cx="3886200" cy="342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09" name="Chart" r:id="rId5" imgW="6096000" imgH="4067251" progId="MSGraph.Chart.8">
                  <p:embed followColorScheme="full"/>
                </p:oleObj>
              </mc:Choice>
              <mc:Fallback>
                <p:oleObj name="Chart" r:id="rId5" imgW="6096000" imgH="4067251" progId="MSGraph.Chart.8">
                  <p:embed followColorScheme="full"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447800"/>
                        <a:ext cx="3886200" cy="342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0">
                <a:latin typeface="Comic Sans MS" pitchFamily="66" charset="0"/>
              </a:rPr>
              <a:t>Impact of Aggregate Cache</a:t>
            </a:r>
          </a:p>
        </p:txBody>
      </p:sp>
      <p:graphicFrame>
        <p:nvGraphicFramePr>
          <p:cNvPr id="9114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828800" y="1219200"/>
          <a:ext cx="5410200" cy="396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44" name="Chart" r:id="rId3" imgW="6096000" imgH="4076700" progId="MSGraph.Chart.8">
                  <p:embed followColorScheme="full"/>
                </p:oleObj>
              </mc:Choice>
              <mc:Fallback>
                <p:oleObj name="Chart" r:id="rId3" imgW="6096000" imgH="4076700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219200"/>
                        <a:ext cx="5410200" cy="396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114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5486400"/>
            <a:ext cx="8305800" cy="1066800"/>
          </a:xfrm>
          <a:noFill/>
          <a:ln/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200">
                <a:solidFill>
                  <a:srgbClr val="0066FF"/>
                </a:solidFill>
                <a:latin typeface="Comic Sans MS" pitchFamily="66" charset="0"/>
              </a:rPr>
              <a:t>Aggregate Cache improves data-center performance for network-based file systems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0">
                <a:latin typeface="Comic Sans MS" pitchFamily="66" charset="0"/>
              </a:rPr>
              <a:t>Cache Pollution Effects in Shared Data-Centers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5029200"/>
            <a:ext cx="8229600" cy="1524000"/>
          </a:xfrm>
        </p:spPr>
        <p:txBody>
          <a:bodyPr/>
          <a:lstStyle/>
          <a:p>
            <a:r>
              <a:rPr lang="en-US" sz="2100">
                <a:solidFill>
                  <a:srgbClr val="0066FF"/>
                </a:solidFill>
                <a:latin typeface="Comic Sans MS" pitchFamily="66" charset="0"/>
              </a:rPr>
              <a:t>Small Workloads, web-sites are not affected</a:t>
            </a:r>
          </a:p>
          <a:p>
            <a:r>
              <a:rPr lang="en-US" sz="2100">
                <a:solidFill>
                  <a:srgbClr val="0066FF"/>
                </a:solidFill>
                <a:latin typeface="Comic Sans MS" pitchFamily="66" charset="0"/>
              </a:rPr>
              <a:t>Large Workloads, cache pollution affects multiple web-sites</a:t>
            </a:r>
          </a:p>
          <a:p>
            <a:r>
              <a:rPr lang="en-US" sz="2100">
                <a:solidFill>
                  <a:srgbClr val="0066FF"/>
                </a:solidFill>
                <a:latin typeface="Comic Sans MS" pitchFamily="66" charset="0"/>
              </a:rPr>
              <a:t>Placing files on memory file system might avoid the cache pollution effects</a:t>
            </a:r>
          </a:p>
        </p:txBody>
      </p:sp>
      <p:graphicFrame>
        <p:nvGraphicFramePr>
          <p:cNvPr id="92170" name="Object 10"/>
          <p:cNvGraphicFramePr>
            <a:graphicFrameLocks noChangeAspect="1"/>
          </p:cNvGraphicFramePr>
          <p:nvPr>
            <p:ph sz="half" idx="2"/>
          </p:nvPr>
        </p:nvGraphicFramePr>
        <p:xfrm>
          <a:off x="1219200" y="1576388"/>
          <a:ext cx="6718300" cy="343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72" name="Chart" r:id="rId3" imgW="4896002" imgH="2505151" progId="Excel.Chart.8">
                  <p:embed/>
                </p:oleObj>
              </mc:Choice>
              <mc:Fallback>
                <p:oleObj name="Chart" r:id="rId3" imgW="4896002" imgH="2505151" progId="Excel.Chart.8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576388"/>
                        <a:ext cx="6718300" cy="3436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0">
                <a:latin typeface="Comic Sans MS" pitchFamily="66" charset="0"/>
              </a:rPr>
              <a:t>Multi File System Data-Centers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5105400"/>
            <a:ext cx="7848600" cy="1219200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en-US" sz="2100">
                <a:solidFill>
                  <a:srgbClr val="0066FF"/>
                </a:solidFill>
                <a:latin typeface="Comic Sans MS" pitchFamily="66" charset="0"/>
              </a:rPr>
              <a:t>Performance benefits for static content is close to 48%</a:t>
            </a:r>
          </a:p>
          <a:p>
            <a:pPr>
              <a:lnSpc>
                <a:spcPct val="140000"/>
              </a:lnSpc>
            </a:pPr>
            <a:r>
              <a:rPr lang="en-US" sz="2100">
                <a:solidFill>
                  <a:srgbClr val="0066FF"/>
                </a:solidFill>
                <a:latin typeface="Comic Sans MS" pitchFamily="66" charset="0"/>
              </a:rPr>
              <a:t>Performance benefits for dynamic content is close to 41%</a:t>
            </a:r>
          </a:p>
        </p:txBody>
      </p:sp>
      <p:graphicFrame>
        <p:nvGraphicFramePr>
          <p:cNvPr id="93188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457200" y="1524000"/>
          <a:ext cx="4038600" cy="350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96" name="Chart" r:id="rId3" imgW="6096000" imgH="4076700" progId="MSGraph.Chart.8">
                  <p:embed followColorScheme="full"/>
                </p:oleObj>
              </mc:Choice>
              <mc:Fallback>
                <p:oleObj name="Chart" r:id="rId3" imgW="6096000" imgH="4076700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524000"/>
                        <a:ext cx="4038600" cy="350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3" name="Object 9"/>
          <p:cNvGraphicFramePr>
            <a:graphicFrameLocks noChangeAspect="1"/>
          </p:cNvGraphicFramePr>
          <p:nvPr>
            <p:ph sz="quarter" idx="3"/>
          </p:nvPr>
        </p:nvGraphicFramePr>
        <p:xfrm>
          <a:off x="4648200" y="1525588"/>
          <a:ext cx="4241800" cy="319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97" name="Chart" r:id="rId5" imgW="6238951" imgH="4067251" progId="MSGraph.Chart.8">
                  <p:embed followColorScheme="full"/>
                </p:oleObj>
              </mc:Choice>
              <mc:Fallback>
                <p:oleObj name="Chart" r:id="rId5" imgW="6238951" imgH="4067251" progId="MSGraph.Chart.8">
                  <p:embed followColorScheme="full"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525588"/>
                        <a:ext cx="4241800" cy="3198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0">
                <a:latin typeface="Comic Sans MS" pitchFamily="66" charset="0"/>
              </a:rPr>
              <a:t>Multi File System Data-Centers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4876800"/>
            <a:ext cx="8534400" cy="1600200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en-US" sz="2100">
                <a:solidFill>
                  <a:srgbClr val="0066FF"/>
                </a:solidFill>
                <a:latin typeface="Comic Sans MS" pitchFamily="66" charset="0"/>
              </a:rPr>
              <a:t>Benefits are two folds:</a:t>
            </a:r>
          </a:p>
          <a:p>
            <a:pPr lvl="1">
              <a:lnSpc>
                <a:spcPct val="140000"/>
              </a:lnSpc>
            </a:pPr>
            <a:r>
              <a:rPr lang="en-US" sz="1800">
                <a:solidFill>
                  <a:srgbClr val="0066FF"/>
                </a:solidFill>
                <a:latin typeface="Comic Sans MS" pitchFamily="66" charset="0"/>
              </a:rPr>
              <a:t>Avoidance of Cache Pollution</a:t>
            </a:r>
          </a:p>
          <a:p>
            <a:pPr lvl="1">
              <a:lnSpc>
                <a:spcPct val="140000"/>
              </a:lnSpc>
            </a:pPr>
            <a:r>
              <a:rPr lang="en-US" sz="1800">
                <a:solidFill>
                  <a:srgbClr val="0066FF"/>
                </a:solidFill>
                <a:latin typeface="Comic Sans MS" pitchFamily="66" charset="0"/>
              </a:rPr>
              <a:t>Reduced overhead of open() and close() operations for small files</a:t>
            </a:r>
          </a:p>
        </p:txBody>
      </p:sp>
      <p:graphicFrame>
        <p:nvGraphicFramePr>
          <p:cNvPr id="9523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371600" y="1371600"/>
          <a:ext cx="5943600" cy="358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38" name="Chart" r:id="rId3" imgW="6096000" imgH="4076700" progId="MSGraph.Chart.8">
                  <p:embed followColorScheme="full"/>
                </p:oleObj>
              </mc:Choice>
              <mc:Fallback>
                <p:oleObj name="Chart" r:id="rId3" imgW="6096000" imgH="4076700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371600"/>
                        <a:ext cx="5943600" cy="358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ctr"/>
            <a:r>
              <a:rPr lang="en-US" sz="3600" b="0">
                <a:latin typeface="Comic Sans MS" pitchFamily="66" charset="0"/>
              </a:rPr>
              <a:t>Conclusions &amp; Future Work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05800" cy="5410200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en-US" sz="1800">
                <a:solidFill>
                  <a:srgbClr val="0066FF"/>
                </a:solidFill>
                <a:latin typeface="Comic Sans MS" pitchFamily="66" charset="0"/>
              </a:rPr>
              <a:t>Fragmentation of resources in shared data-Centers</a:t>
            </a:r>
          </a:p>
          <a:p>
            <a:pPr lvl="1">
              <a:lnSpc>
                <a:spcPct val="140000"/>
              </a:lnSpc>
            </a:pPr>
            <a:r>
              <a:rPr lang="en-US" sz="1600">
                <a:solidFill>
                  <a:srgbClr val="0066FF"/>
                </a:solidFill>
                <a:latin typeface="Comic Sans MS" pitchFamily="66" charset="0"/>
              </a:rPr>
              <a:t>Under-utilization of file system cache in clusters</a:t>
            </a:r>
          </a:p>
          <a:p>
            <a:pPr lvl="1">
              <a:lnSpc>
                <a:spcPct val="140000"/>
              </a:lnSpc>
            </a:pPr>
            <a:r>
              <a:rPr lang="en-US" sz="1600">
                <a:solidFill>
                  <a:srgbClr val="0066FF"/>
                </a:solidFill>
                <a:latin typeface="Comic Sans MS" pitchFamily="66" charset="0"/>
              </a:rPr>
              <a:t>Cache Pollution affects performance</a:t>
            </a:r>
          </a:p>
          <a:p>
            <a:pPr>
              <a:lnSpc>
                <a:spcPct val="140000"/>
              </a:lnSpc>
            </a:pPr>
            <a:r>
              <a:rPr lang="en-US" sz="1800">
                <a:solidFill>
                  <a:srgbClr val="0066FF"/>
                </a:solidFill>
                <a:latin typeface="Comic Sans MS" pitchFamily="66" charset="0"/>
              </a:rPr>
              <a:t>Studied the impact of file systems in terms of network traffic, aggregate cache and cache pollution effects</a:t>
            </a:r>
          </a:p>
          <a:p>
            <a:pPr>
              <a:lnSpc>
                <a:spcPct val="140000"/>
              </a:lnSpc>
            </a:pPr>
            <a:r>
              <a:rPr lang="en-US" sz="1800">
                <a:solidFill>
                  <a:srgbClr val="0066FF"/>
                </a:solidFill>
                <a:latin typeface="Comic Sans MS" pitchFamily="66" charset="0"/>
              </a:rPr>
              <a:t>Proposed a Multi File System approach to utilize the benefits from each file system</a:t>
            </a:r>
          </a:p>
          <a:p>
            <a:pPr lvl="1">
              <a:lnSpc>
                <a:spcPct val="140000"/>
              </a:lnSpc>
            </a:pPr>
            <a:r>
              <a:rPr lang="en-US" sz="1600">
                <a:solidFill>
                  <a:srgbClr val="3366FF"/>
                </a:solidFill>
                <a:latin typeface="Comic Sans MS" pitchFamily="66" charset="0"/>
              </a:rPr>
              <a:t>Combination of Network and Memory File System</a:t>
            </a:r>
            <a:r>
              <a:rPr lang="en-US" sz="1600">
                <a:solidFill>
                  <a:srgbClr val="0066FF"/>
                </a:solidFill>
                <a:latin typeface="Comic Sans MS" pitchFamily="66" charset="0"/>
              </a:rPr>
              <a:t> for static content with low temporal locality</a:t>
            </a:r>
          </a:p>
          <a:p>
            <a:pPr lvl="1">
              <a:lnSpc>
                <a:spcPct val="140000"/>
              </a:lnSpc>
            </a:pPr>
            <a:r>
              <a:rPr lang="en-US" sz="1600">
                <a:solidFill>
                  <a:srgbClr val="3366FF"/>
                </a:solidFill>
                <a:latin typeface="Comic Sans MS" pitchFamily="66" charset="0"/>
              </a:rPr>
              <a:t>Memory File System and local file system </a:t>
            </a:r>
            <a:r>
              <a:rPr lang="en-US" sz="1600">
                <a:solidFill>
                  <a:srgbClr val="0066FF"/>
                </a:solidFill>
                <a:latin typeface="Comic Sans MS" pitchFamily="66" charset="0"/>
              </a:rPr>
              <a:t>for static content with high temporal locality and dynamic content</a:t>
            </a:r>
          </a:p>
          <a:p>
            <a:pPr>
              <a:lnSpc>
                <a:spcPct val="140000"/>
              </a:lnSpc>
            </a:pPr>
            <a:r>
              <a:rPr lang="en-US" sz="1800">
                <a:solidFill>
                  <a:srgbClr val="0066FF"/>
                </a:solidFill>
                <a:latin typeface="Comic Sans MS" pitchFamily="66" charset="0"/>
              </a:rPr>
              <a:t>Propose to perform dynamic reconfiguration based on each node’s memory cache and provide prioritization and QoS</a:t>
            </a:r>
            <a:endParaRPr lang="en-US" sz="1900">
              <a:solidFill>
                <a:srgbClr val="0066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ctr"/>
            <a:r>
              <a:rPr lang="en-US" sz="3600" b="0">
                <a:latin typeface="Comic Sans MS" pitchFamily="66" charset="0"/>
              </a:rPr>
              <a:t>Web Pointers</a:t>
            </a:r>
          </a:p>
        </p:txBody>
      </p:sp>
      <p:sp>
        <p:nvSpPr>
          <p:cNvPr id="123909" name="Oval 5"/>
          <p:cNvSpPr>
            <a:spLocks noChangeArrowheads="1"/>
          </p:cNvSpPr>
          <p:nvPr/>
        </p:nvSpPr>
        <p:spPr bwMode="auto">
          <a:xfrm>
            <a:off x="2630488" y="1668463"/>
            <a:ext cx="760412" cy="673100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rgbClr val="440000"/>
              </a:gs>
            </a:gsLst>
            <a:path path="rect">
              <a:fillToRect r="100000" b="100000"/>
            </a:path>
          </a:gradFill>
          <a:ln w="9525" algn="ctr">
            <a:solidFill>
              <a:srgbClr val="FF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3910" name="Group 6"/>
          <p:cNvGrpSpPr>
            <a:grpSpLocks/>
          </p:cNvGrpSpPr>
          <p:nvPr/>
        </p:nvGrpSpPr>
        <p:grpSpPr bwMode="auto">
          <a:xfrm>
            <a:off x="2747963" y="1781175"/>
            <a:ext cx="176212" cy="112713"/>
            <a:chOff x="1440" y="1200"/>
            <a:chExt cx="864" cy="720"/>
          </a:xfrm>
        </p:grpSpPr>
        <p:sp>
          <p:nvSpPr>
            <p:cNvPr id="123911" name="Rectangle 7"/>
            <p:cNvSpPr>
              <a:spLocks noChangeArrowheads="1"/>
            </p:cNvSpPr>
            <p:nvPr/>
          </p:nvSpPr>
          <p:spPr bwMode="auto">
            <a:xfrm>
              <a:off x="1632" y="1296"/>
              <a:ext cx="192" cy="192"/>
            </a:xfrm>
            <a:prstGeom prst="rect">
              <a:avLst/>
            </a:prstGeom>
            <a:noFill/>
            <a:ln w="9525" algn="ctr">
              <a:solidFill>
                <a:srgbClr val="FF3399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12" name="Rectangle 8"/>
            <p:cNvSpPr>
              <a:spLocks noChangeArrowheads="1"/>
            </p:cNvSpPr>
            <p:nvPr/>
          </p:nvSpPr>
          <p:spPr bwMode="auto">
            <a:xfrm>
              <a:off x="1968" y="1296"/>
              <a:ext cx="192" cy="192"/>
            </a:xfrm>
            <a:prstGeom prst="rect">
              <a:avLst/>
            </a:prstGeom>
            <a:noFill/>
            <a:ln w="9525" algn="ctr">
              <a:solidFill>
                <a:srgbClr val="FF3399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13" name="Rectangle 9"/>
            <p:cNvSpPr>
              <a:spLocks noChangeArrowheads="1"/>
            </p:cNvSpPr>
            <p:nvPr/>
          </p:nvSpPr>
          <p:spPr bwMode="auto">
            <a:xfrm>
              <a:off x="1632" y="1632"/>
              <a:ext cx="192" cy="192"/>
            </a:xfrm>
            <a:prstGeom prst="rect">
              <a:avLst/>
            </a:prstGeom>
            <a:noFill/>
            <a:ln w="9525" algn="ctr">
              <a:solidFill>
                <a:srgbClr val="FF3399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14" name="Rectangle 10"/>
            <p:cNvSpPr>
              <a:spLocks noChangeArrowheads="1"/>
            </p:cNvSpPr>
            <p:nvPr/>
          </p:nvSpPr>
          <p:spPr bwMode="auto">
            <a:xfrm>
              <a:off x="1968" y="1632"/>
              <a:ext cx="192" cy="192"/>
            </a:xfrm>
            <a:prstGeom prst="rect">
              <a:avLst/>
            </a:prstGeom>
            <a:noFill/>
            <a:ln w="9525" algn="ctr">
              <a:solidFill>
                <a:srgbClr val="FF3399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15" name="Oval 11"/>
            <p:cNvSpPr>
              <a:spLocks noChangeArrowheads="1"/>
            </p:cNvSpPr>
            <p:nvPr/>
          </p:nvSpPr>
          <p:spPr bwMode="auto">
            <a:xfrm>
              <a:off x="1440" y="1200"/>
              <a:ext cx="864" cy="720"/>
            </a:xfrm>
            <a:prstGeom prst="ellipse">
              <a:avLst/>
            </a:prstGeom>
            <a:noFill/>
            <a:ln w="9525" algn="ctr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16" name="Line 12"/>
            <p:cNvSpPr>
              <a:spLocks noChangeShapeType="1"/>
            </p:cNvSpPr>
            <p:nvPr/>
          </p:nvSpPr>
          <p:spPr bwMode="auto">
            <a:xfrm>
              <a:off x="1728" y="1488"/>
              <a:ext cx="336" cy="144"/>
            </a:xfrm>
            <a:prstGeom prst="line">
              <a:avLst/>
            </a:prstGeom>
            <a:noFill/>
            <a:ln w="9525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17" name="Line 13"/>
            <p:cNvSpPr>
              <a:spLocks noChangeShapeType="1"/>
            </p:cNvSpPr>
            <p:nvPr/>
          </p:nvSpPr>
          <p:spPr bwMode="auto">
            <a:xfrm flipV="1">
              <a:off x="1728" y="1488"/>
              <a:ext cx="336" cy="144"/>
            </a:xfrm>
            <a:prstGeom prst="line">
              <a:avLst/>
            </a:prstGeom>
            <a:noFill/>
            <a:ln w="9525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18" name="Line 14"/>
            <p:cNvSpPr>
              <a:spLocks noChangeShapeType="1"/>
            </p:cNvSpPr>
            <p:nvPr/>
          </p:nvSpPr>
          <p:spPr bwMode="auto">
            <a:xfrm flipV="1">
              <a:off x="1728" y="1488"/>
              <a:ext cx="0" cy="144"/>
            </a:xfrm>
            <a:prstGeom prst="line">
              <a:avLst/>
            </a:prstGeom>
            <a:noFill/>
            <a:ln w="9525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19" name="Line 15"/>
            <p:cNvSpPr>
              <a:spLocks noChangeShapeType="1"/>
            </p:cNvSpPr>
            <p:nvPr/>
          </p:nvSpPr>
          <p:spPr bwMode="auto">
            <a:xfrm>
              <a:off x="2064" y="1488"/>
              <a:ext cx="0" cy="144"/>
            </a:xfrm>
            <a:prstGeom prst="line">
              <a:avLst/>
            </a:prstGeom>
            <a:noFill/>
            <a:ln w="9525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20" name="Line 16"/>
            <p:cNvSpPr>
              <a:spLocks noChangeShapeType="1"/>
            </p:cNvSpPr>
            <p:nvPr/>
          </p:nvSpPr>
          <p:spPr bwMode="auto">
            <a:xfrm>
              <a:off x="1824" y="1392"/>
              <a:ext cx="144" cy="0"/>
            </a:xfrm>
            <a:prstGeom prst="line">
              <a:avLst/>
            </a:prstGeom>
            <a:noFill/>
            <a:ln w="9525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21" name="Line 17"/>
            <p:cNvSpPr>
              <a:spLocks noChangeShapeType="1"/>
            </p:cNvSpPr>
            <p:nvPr/>
          </p:nvSpPr>
          <p:spPr bwMode="auto">
            <a:xfrm>
              <a:off x="1824" y="1728"/>
              <a:ext cx="144" cy="0"/>
            </a:xfrm>
            <a:prstGeom prst="line">
              <a:avLst/>
            </a:prstGeom>
            <a:noFill/>
            <a:ln w="9525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3922" name="Group 18"/>
          <p:cNvGrpSpPr>
            <a:grpSpLocks/>
          </p:cNvGrpSpPr>
          <p:nvPr/>
        </p:nvGrpSpPr>
        <p:grpSpPr bwMode="auto">
          <a:xfrm>
            <a:off x="3138488" y="2098675"/>
            <a:ext cx="174625" cy="112713"/>
            <a:chOff x="1440" y="1200"/>
            <a:chExt cx="864" cy="720"/>
          </a:xfrm>
        </p:grpSpPr>
        <p:sp>
          <p:nvSpPr>
            <p:cNvPr id="123923" name="Rectangle 19"/>
            <p:cNvSpPr>
              <a:spLocks noChangeArrowheads="1"/>
            </p:cNvSpPr>
            <p:nvPr/>
          </p:nvSpPr>
          <p:spPr bwMode="auto">
            <a:xfrm>
              <a:off x="1632" y="1296"/>
              <a:ext cx="192" cy="192"/>
            </a:xfrm>
            <a:prstGeom prst="rect">
              <a:avLst/>
            </a:prstGeom>
            <a:noFill/>
            <a:ln w="9525" algn="ctr">
              <a:solidFill>
                <a:srgbClr val="FF3399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24" name="Rectangle 20"/>
            <p:cNvSpPr>
              <a:spLocks noChangeArrowheads="1"/>
            </p:cNvSpPr>
            <p:nvPr/>
          </p:nvSpPr>
          <p:spPr bwMode="auto">
            <a:xfrm>
              <a:off x="1968" y="1296"/>
              <a:ext cx="192" cy="192"/>
            </a:xfrm>
            <a:prstGeom prst="rect">
              <a:avLst/>
            </a:prstGeom>
            <a:noFill/>
            <a:ln w="9525" algn="ctr">
              <a:solidFill>
                <a:srgbClr val="FF3399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25" name="Rectangle 21"/>
            <p:cNvSpPr>
              <a:spLocks noChangeArrowheads="1"/>
            </p:cNvSpPr>
            <p:nvPr/>
          </p:nvSpPr>
          <p:spPr bwMode="auto">
            <a:xfrm>
              <a:off x="1632" y="1632"/>
              <a:ext cx="192" cy="192"/>
            </a:xfrm>
            <a:prstGeom prst="rect">
              <a:avLst/>
            </a:prstGeom>
            <a:noFill/>
            <a:ln w="9525" algn="ctr">
              <a:solidFill>
                <a:srgbClr val="FF3399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26" name="Rectangle 22"/>
            <p:cNvSpPr>
              <a:spLocks noChangeArrowheads="1"/>
            </p:cNvSpPr>
            <p:nvPr/>
          </p:nvSpPr>
          <p:spPr bwMode="auto">
            <a:xfrm>
              <a:off x="1968" y="1632"/>
              <a:ext cx="192" cy="192"/>
            </a:xfrm>
            <a:prstGeom prst="rect">
              <a:avLst/>
            </a:prstGeom>
            <a:noFill/>
            <a:ln w="9525" algn="ctr">
              <a:solidFill>
                <a:srgbClr val="FF3399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27" name="Oval 23"/>
            <p:cNvSpPr>
              <a:spLocks noChangeArrowheads="1"/>
            </p:cNvSpPr>
            <p:nvPr/>
          </p:nvSpPr>
          <p:spPr bwMode="auto">
            <a:xfrm>
              <a:off x="1440" y="1200"/>
              <a:ext cx="864" cy="720"/>
            </a:xfrm>
            <a:prstGeom prst="ellipse">
              <a:avLst/>
            </a:prstGeom>
            <a:noFill/>
            <a:ln w="9525" algn="ctr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28" name="Line 24"/>
            <p:cNvSpPr>
              <a:spLocks noChangeShapeType="1"/>
            </p:cNvSpPr>
            <p:nvPr/>
          </p:nvSpPr>
          <p:spPr bwMode="auto">
            <a:xfrm>
              <a:off x="1728" y="1488"/>
              <a:ext cx="336" cy="144"/>
            </a:xfrm>
            <a:prstGeom prst="line">
              <a:avLst/>
            </a:prstGeom>
            <a:noFill/>
            <a:ln w="9525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29" name="Line 25"/>
            <p:cNvSpPr>
              <a:spLocks noChangeShapeType="1"/>
            </p:cNvSpPr>
            <p:nvPr/>
          </p:nvSpPr>
          <p:spPr bwMode="auto">
            <a:xfrm flipV="1">
              <a:off x="1728" y="1488"/>
              <a:ext cx="336" cy="144"/>
            </a:xfrm>
            <a:prstGeom prst="line">
              <a:avLst/>
            </a:prstGeom>
            <a:noFill/>
            <a:ln w="9525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30" name="Line 26"/>
            <p:cNvSpPr>
              <a:spLocks noChangeShapeType="1"/>
            </p:cNvSpPr>
            <p:nvPr/>
          </p:nvSpPr>
          <p:spPr bwMode="auto">
            <a:xfrm flipV="1">
              <a:off x="1728" y="1488"/>
              <a:ext cx="0" cy="144"/>
            </a:xfrm>
            <a:prstGeom prst="line">
              <a:avLst/>
            </a:prstGeom>
            <a:noFill/>
            <a:ln w="9525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31" name="Line 27"/>
            <p:cNvSpPr>
              <a:spLocks noChangeShapeType="1"/>
            </p:cNvSpPr>
            <p:nvPr/>
          </p:nvSpPr>
          <p:spPr bwMode="auto">
            <a:xfrm>
              <a:off x="2064" y="1488"/>
              <a:ext cx="0" cy="144"/>
            </a:xfrm>
            <a:prstGeom prst="line">
              <a:avLst/>
            </a:prstGeom>
            <a:noFill/>
            <a:ln w="9525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32" name="Line 28"/>
            <p:cNvSpPr>
              <a:spLocks noChangeShapeType="1"/>
            </p:cNvSpPr>
            <p:nvPr/>
          </p:nvSpPr>
          <p:spPr bwMode="auto">
            <a:xfrm>
              <a:off x="1824" y="1392"/>
              <a:ext cx="144" cy="0"/>
            </a:xfrm>
            <a:prstGeom prst="line">
              <a:avLst/>
            </a:prstGeom>
            <a:noFill/>
            <a:ln w="9525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33" name="Line 29"/>
            <p:cNvSpPr>
              <a:spLocks noChangeShapeType="1"/>
            </p:cNvSpPr>
            <p:nvPr/>
          </p:nvSpPr>
          <p:spPr bwMode="auto">
            <a:xfrm>
              <a:off x="1824" y="1728"/>
              <a:ext cx="144" cy="0"/>
            </a:xfrm>
            <a:prstGeom prst="line">
              <a:avLst/>
            </a:prstGeom>
            <a:noFill/>
            <a:ln w="9525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3934" name="Group 30"/>
          <p:cNvGrpSpPr>
            <a:grpSpLocks/>
          </p:cNvGrpSpPr>
          <p:nvPr/>
        </p:nvGrpSpPr>
        <p:grpSpPr bwMode="auto">
          <a:xfrm>
            <a:off x="2943225" y="2211388"/>
            <a:ext cx="174625" cy="112712"/>
            <a:chOff x="1440" y="1200"/>
            <a:chExt cx="864" cy="720"/>
          </a:xfrm>
        </p:grpSpPr>
        <p:sp>
          <p:nvSpPr>
            <p:cNvPr id="123935" name="Rectangle 31"/>
            <p:cNvSpPr>
              <a:spLocks noChangeArrowheads="1"/>
            </p:cNvSpPr>
            <p:nvPr/>
          </p:nvSpPr>
          <p:spPr bwMode="auto">
            <a:xfrm>
              <a:off x="1632" y="1296"/>
              <a:ext cx="192" cy="192"/>
            </a:xfrm>
            <a:prstGeom prst="rect">
              <a:avLst/>
            </a:prstGeom>
            <a:noFill/>
            <a:ln w="9525" algn="ctr">
              <a:solidFill>
                <a:srgbClr val="FF3399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36" name="Rectangle 32"/>
            <p:cNvSpPr>
              <a:spLocks noChangeArrowheads="1"/>
            </p:cNvSpPr>
            <p:nvPr/>
          </p:nvSpPr>
          <p:spPr bwMode="auto">
            <a:xfrm>
              <a:off x="1968" y="1296"/>
              <a:ext cx="192" cy="192"/>
            </a:xfrm>
            <a:prstGeom prst="rect">
              <a:avLst/>
            </a:prstGeom>
            <a:noFill/>
            <a:ln w="9525" algn="ctr">
              <a:solidFill>
                <a:srgbClr val="FF3399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37" name="Rectangle 33"/>
            <p:cNvSpPr>
              <a:spLocks noChangeArrowheads="1"/>
            </p:cNvSpPr>
            <p:nvPr/>
          </p:nvSpPr>
          <p:spPr bwMode="auto">
            <a:xfrm>
              <a:off x="1632" y="1632"/>
              <a:ext cx="192" cy="192"/>
            </a:xfrm>
            <a:prstGeom prst="rect">
              <a:avLst/>
            </a:prstGeom>
            <a:noFill/>
            <a:ln w="9525" algn="ctr">
              <a:solidFill>
                <a:srgbClr val="FF3399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38" name="Rectangle 34"/>
            <p:cNvSpPr>
              <a:spLocks noChangeArrowheads="1"/>
            </p:cNvSpPr>
            <p:nvPr/>
          </p:nvSpPr>
          <p:spPr bwMode="auto">
            <a:xfrm>
              <a:off x="1968" y="1632"/>
              <a:ext cx="192" cy="192"/>
            </a:xfrm>
            <a:prstGeom prst="rect">
              <a:avLst/>
            </a:prstGeom>
            <a:noFill/>
            <a:ln w="9525" algn="ctr">
              <a:solidFill>
                <a:srgbClr val="FF3399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39" name="Oval 35"/>
            <p:cNvSpPr>
              <a:spLocks noChangeArrowheads="1"/>
            </p:cNvSpPr>
            <p:nvPr/>
          </p:nvSpPr>
          <p:spPr bwMode="auto">
            <a:xfrm>
              <a:off x="1440" y="1200"/>
              <a:ext cx="864" cy="720"/>
            </a:xfrm>
            <a:prstGeom prst="ellipse">
              <a:avLst/>
            </a:prstGeom>
            <a:noFill/>
            <a:ln w="9525" algn="ctr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40" name="Line 36"/>
            <p:cNvSpPr>
              <a:spLocks noChangeShapeType="1"/>
            </p:cNvSpPr>
            <p:nvPr/>
          </p:nvSpPr>
          <p:spPr bwMode="auto">
            <a:xfrm>
              <a:off x="1728" y="1488"/>
              <a:ext cx="336" cy="144"/>
            </a:xfrm>
            <a:prstGeom prst="line">
              <a:avLst/>
            </a:prstGeom>
            <a:noFill/>
            <a:ln w="9525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41" name="Line 37"/>
            <p:cNvSpPr>
              <a:spLocks noChangeShapeType="1"/>
            </p:cNvSpPr>
            <p:nvPr/>
          </p:nvSpPr>
          <p:spPr bwMode="auto">
            <a:xfrm flipV="1">
              <a:off x="1728" y="1488"/>
              <a:ext cx="336" cy="144"/>
            </a:xfrm>
            <a:prstGeom prst="line">
              <a:avLst/>
            </a:prstGeom>
            <a:noFill/>
            <a:ln w="9525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42" name="Line 38"/>
            <p:cNvSpPr>
              <a:spLocks noChangeShapeType="1"/>
            </p:cNvSpPr>
            <p:nvPr/>
          </p:nvSpPr>
          <p:spPr bwMode="auto">
            <a:xfrm flipV="1">
              <a:off x="1728" y="1488"/>
              <a:ext cx="0" cy="144"/>
            </a:xfrm>
            <a:prstGeom prst="line">
              <a:avLst/>
            </a:prstGeom>
            <a:noFill/>
            <a:ln w="9525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43" name="Line 39"/>
            <p:cNvSpPr>
              <a:spLocks noChangeShapeType="1"/>
            </p:cNvSpPr>
            <p:nvPr/>
          </p:nvSpPr>
          <p:spPr bwMode="auto">
            <a:xfrm>
              <a:off x="2064" y="1488"/>
              <a:ext cx="0" cy="144"/>
            </a:xfrm>
            <a:prstGeom prst="line">
              <a:avLst/>
            </a:prstGeom>
            <a:noFill/>
            <a:ln w="9525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44" name="Line 40"/>
            <p:cNvSpPr>
              <a:spLocks noChangeShapeType="1"/>
            </p:cNvSpPr>
            <p:nvPr/>
          </p:nvSpPr>
          <p:spPr bwMode="auto">
            <a:xfrm>
              <a:off x="1824" y="1392"/>
              <a:ext cx="144" cy="0"/>
            </a:xfrm>
            <a:prstGeom prst="line">
              <a:avLst/>
            </a:prstGeom>
            <a:noFill/>
            <a:ln w="9525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45" name="Line 41"/>
            <p:cNvSpPr>
              <a:spLocks noChangeShapeType="1"/>
            </p:cNvSpPr>
            <p:nvPr/>
          </p:nvSpPr>
          <p:spPr bwMode="auto">
            <a:xfrm>
              <a:off x="1824" y="1728"/>
              <a:ext cx="144" cy="0"/>
            </a:xfrm>
            <a:prstGeom prst="line">
              <a:avLst/>
            </a:prstGeom>
            <a:noFill/>
            <a:ln w="9525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3946" name="Group 42"/>
          <p:cNvGrpSpPr>
            <a:grpSpLocks/>
          </p:cNvGrpSpPr>
          <p:nvPr/>
        </p:nvGrpSpPr>
        <p:grpSpPr bwMode="auto">
          <a:xfrm>
            <a:off x="3117850" y="1800225"/>
            <a:ext cx="176213" cy="112713"/>
            <a:chOff x="1440" y="1200"/>
            <a:chExt cx="864" cy="720"/>
          </a:xfrm>
        </p:grpSpPr>
        <p:sp>
          <p:nvSpPr>
            <p:cNvPr id="123947" name="Rectangle 43"/>
            <p:cNvSpPr>
              <a:spLocks noChangeArrowheads="1"/>
            </p:cNvSpPr>
            <p:nvPr/>
          </p:nvSpPr>
          <p:spPr bwMode="auto">
            <a:xfrm>
              <a:off x="1632" y="1296"/>
              <a:ext cx="192" cy="192"/>
            </a:xfrm>
            <a:prstGeom prst="rect">
              <a:avLst/>
            </a:prstGeom>
            <a:noFill/>
            <a:ln w="9525" algn="ctr">
              <a:solidFill>
                <a:srgbClr val="FF3399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48" name="Rectangle 44"/>
            <p:cNvSpPr>
              <a:spLocks noChangeArrowheads="1"/>
            </p:cNvSpPr>
            <p:nvPr/>
          </p:nvSpPr>
          <p:spPr bwMode="auto">
            <a:xfrm>
              <a:off x="1968" y="1296"/>
              <a:ext cx="192" cy="192"/>
            </a:xfrm>
            <a:prstGeom prst="rect">
              <a:avLst/>
            </a:prstGeom>
            <a:noFill/>
            <a:ln w="9525" algn="ctr">
              <a:solidFill>
                <a:srgbClr val="FF3399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49" name="Rectangle 45"/>
            <p:cNvSpPr>
              <a:spLocks noChangeArrowheads="1"/>
            </p:cNvSpPr>
            <p:nvPr/>
          </p:nvSpPr>
          <p:spPr bwMode="auto">
            <a:xfrm>
              <a:off x="1632" y="1632"/>
              <a:ext cx="192" cy="192"/>
            </a:xfrm>
            <a:prstGeom prst="rect">
              <a:avLst/>
            </a:prstGeom>
            <a:noFill/>
            <a:ln w="9525" algn="ctr">
              <a:solidFill>
                <a:srgbClr val="FF3399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50" name="Rectangle 46"/>
            <p:cNvSpPr>
              <a:spLocks noChangeArrowheads="1"/>
            </p:cNvSpPr>
            <p:nvPr/>
          </p:nvSpPr>
          <p:spPr bwMode="auto">
            <a:xfrm>
              <a:off x="1968" y="1632"/>
              <a:ext cx="192" cy="192"/>
            </a:xfrm>
            <a:prstGeom prst="rect">
              <a:avLst/>
            </a:prstGeom>
            <a:noFill/>
            <a:ln w="9525" algn="ctr">
              <a:solidFill>
                <a:srgbClr val="FF3399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51" name="Oval 47"/>
            <p:cNvSpPr>
              <a:spLocks noChangeArrowheads="1"/>
            </p:cNvSpPr>
            <p:nvPr/>
          </p:nvSpPr>
          <p:spPr bwMode="auto">
            <a:xfrm>
              <a:off x="1440" y="1200"/>
              <a:ext cx="864" cy="720"/>
            </a:xfrm>
            <a:prstGeom prst="ellipse">
              <a:avLst/>
            </a:prstGeom>
            <a:noFill/>
            <a:ln w="9525" algn="ctr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52" name="Line 48"/>
            <p:cNvSpPr>
              <a:spLocks noChangeShapeType="1"/>
            </p:cNvSpPr>
            <p:nvPr/>
          </p:nvSpPr>
          <p:spPr bwMode="auto">
            <a:xfrm>
              <a:off x="1728" y="1488"/>
              <a:ext cx="336" cy="144"/>
            </a:xfrm>
            <a:prstGeom prst="line">
              <a:avLst/>
            </a:prstGeom>
            <a:noFill/>
            <a:ln w="9525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53" name="Line 49"/>
            <p:cNvSpPr>
              <a:spLocks noChangeShapeType="1"/>
            </p:cNvSpPr>
            <p:nvPr/>
          </p:nvSpPr>
          <p:spPr bwMode="auto">
            <a:xfrm flipV="1">
              <a:off x="1728" y="1488"/>
              <a:ext cx="336" cy="144"/>
            </a:xfrm>
            <a:prstGeom prst="line">
              <a:avLst/>
            </a:prstGeom>
            <a:noFill/>
            <a:ln w="9525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54" name="Line 50"/>
            <p:cNvSpPr>
              <a:spLocks noChangeShapeType="1"/>
            </p:cNvSpPr>
            <p:nvPr/>
          </p:nvSpPr>
          <p:spPr bwMode="auto">
            <a:xfrm flipV="1">
              <a:off x="1728" y="1488"/>
              <a:ext cx="0" cy="144"/>
            </a:xfrm>
            <a:prstGeom prst="line">
              <a:avLst/>
            </a:prstGeom>
            <a:noFill/>
            <a:ln w="9525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55" name="Line 51"/>
            <p:cNvSpPr>
              <a:spLocks noChangeShapeType="1"/>
            </p:cNvSpPr>
            <p:nvPr/>
          </p:nvSpPr>
          <p:spPr bwMode="auto">
            <a:xfrm>
              <a:off x="2064" y="1488"/>
              <a:ext cx="0" cy="144"/>
            </a:xfrm>
            <a:prstGeom prst="line">
              <a:avLst/>
            </a:prstGeom>
            <a:noFill/>
            <a:ln w="9525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56" name="Line 52"/>
            <p:cNvSpPr>
              <a:spLocks noChangeShapeType="1"/>
            </p:cNvSpPr>
            <p:nvPr/>
          </p:nvSpPr>
          <p:spPr bwMode="auto">
            <a:xfrm>
              <a:off x="1824" y="1392"/>
              <a:ext cx="144" cy="0"/>
            </a:xfrm>
            <a:prstGeom prst="line">
              <a:avLst/>
            </a:prstGeom>
            <a:noFill/>
            <a:ln w="9525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57" name="Line 53"/>
            <p:cNvSpPr>
              <a:spLocks noChangeShapeType="1"/>
            </p:cNvSpPr>
            <p:nvPr/>
          </p:nvSpPr>
          <p:spPr bwMode="auto">
            <a:xfrm>
              <a:off x="1824" y="1728"/>
              <a:ext cx="144" cy="0"/>
            </a:xfrm>
            <a:prstGeom prst="line">
              <a:avLst/>
            </a:prstGeom>
            <a:noFill/>
            <a:ln w="9525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3958" name="Group 54"/>
          <p:cNvGrpSpPr>
            <a:grpSpLocks/>
          </p:cNvGrpSpPr>
          <p:nvPr/>
        </p:nvGrpSpPr>
        <p:grpSpPr bwMode="auto">
          <a:xfrm>
            <a:off x="2728913" y="2117725"/>
            <a:ext cx="174625" cy="112713"/>
            <a:chOff x="1440" y="1200"/>
            <a:chExt cx="864" cy="720"/>
          </a:xfrm>
        </p:grpSpPr>
        <p:sp>
          <p:nvSpPr>
            <p:cNvPr id="123959" name="Rectangle 55"/>
            <p:cNvSpPr>
              <a:spLocks noChangeArrowheads="1"/>
            </p:cNvSpPr>
            <p:nvPr/>
          </p:nvSpPr>
          <p:spPr bwMode="auto">
            <a:xfrm>
              <a:off x="1632" y="1296"/>
              <a:ext cx="192" cy="192"/>
            </a:xfrm>
            <a:prstGeom prst="rect">
              <a:avLst/>
            </a:prstGeom>
            <a:noFill/>
            <a:ln w="9525" algn="ctr">
              <a:solidFill>
                <a:srgbClr val="FF3399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60" name="Rectangle 56"/>
            <p:cNvSpPr>
              <a:spLocks noChangeArrowheads="1"/>
            </p:cNvSpPr>
            <p:nvPr/>
          </p:nvSpPr>
          <p:spPr bwMode="auto">
            <a:xfrm>
              <a:off x="1968" y="1296"/>
              <a:ext cx="192" cy="192"/>
            </a:xfrm>
            <a:prstGeom prst="rect">
              <a:avLst/>
            </a:prstGeom>
            <a:noFill/>
            <a:ln w="9525" algn="ctr">
              <a:solidFill>
                <a:srgbClr val="FF3399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61" name="Rectangle 57"/>
            <p:cNvSpPr>
              <a:spLocks noChangeArrowheads="1"/>
            </p:cNvSpPr>
            <p:nvPr/>
          </p:nvSpPr>
          <p:spPr bwMode="auto">
            <a:xfrm>
              <a:off x="1632" y="1632"/>
              <a:ext cx="192" cy="192"/>
            </a:xfrm>
            <a:prstGeom prst="rect">
              <a:avLst/>
            </a:prstGeom>
            <a:noFill/>
            <a:ln w="9525" algn="ctr">
              <a:solidFill>
                <a:srgbClr val="FF3399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62" name="Rectangle 58"/>
            <p:cNvSpPr>
              <a:spLocks noChangeArrowheads="1"/>
            </p:cNvSpPr>
            <p:nvPr/>
          </p:nvSpPr>
          <p:spPr bwMode="auto">
            <a:xfrm>
              <a:off x="1968" y="1632"/>
              <a:ext cx="192" cy="192"/>
            </a:xfrm>
            <a:prstGeom prst="rect">
              <a:avLst/>
            </a:prstGeom>
            <a:noFill/>
            <a:ln w="9525" algn="ctr">
              <a:solidFill>
                <a:srgbClr val="FF3399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63" name="Oval 59"/>
            <p:cNvSpPr>
              <a:spLocks noChangeArrowheads="1"/>
            </p:cNvSpPr>
            <p:nvPr/>
          </p:nvSpPr>
          <p:spPr bwMode="auto">
            <a:xfrm>
              <a:off x="1440" y="1200"/>
              <a:ext cx="864" cy="720"/>
            </a:xfrm>
            <a:prstGeom prst="ellipse">
              <a:avLst/>
            </a:prstGeom>
            <a:noFill/>
            <a:ln w="9525" algn="ctr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64" name="Line 60"/>
            <p:cNvSpPr>
              <a:spLocks noChangeShapeType="1"/>
            </p:cNvSpPr>
            <p:nvPr/>
          </p:nvSpPr>
          <p:spPr bwMode="auto">
            <a:xfrm>
              <a:off x="1728" y="1488"/>
              <a:ext cx="336" cy="144"/>
            </a:xfrm>
            <a:prstGeom prst="line">
              <a:avLst/>
            </a:prstGeom>
            <a:noFill/>
            <a:ln w="9525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65" name="Line 61"/>
            <p:cNvSpPr>
              <a:spLocks noChangeShapeType="1"/>
            </p:cNvSpPr>
            <p:nvPr/>
          </p:nvSpPr>
          <p:spPr bwMode="auto">
            <a:xfrm flipV="1">
              <a:off x="1728" y="1488"/>
              <a:ext cx="336" cy="144"/>
            </a:xfrm>
            <a:prstGeom prst="line">
              <a:avLst/>
            </a:prstGeom>
            <a:noFill/>
            <a:ln w="9525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66" name="Line 62"/>
            <p:cNvSpPr>
              <a:spLocks noChangeShapeType="1"/>
            </p:cNvSpPr>
            <p:nvPr/>
          </p:nvSpPr>
          <p:spPr bwMode="auto">
            <a:xfrm flipV="1">
              <a:off x="1728" y="1488"/>
              <a:ext cx="0" cy="144"/>
            </a:xfrm>
            <a:prstGeom prst="line">
              <a:avLst/>
            </a:prstGeom>
            <a:noFill/>
            <a:ln w="9525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67" name="Line 63"/>
            <p:cNvSpPr>
              <a:spLocks noChangeShapeType="1"/>
            </p:cNvSpPr>
            <p:nvPr/>
          </p:nvSpPr>
          <p:spPr bwMode="auto">
            <a:xfrm>
              <a:off x="2064" y="1488"/>
              <a:ext cx="0" cy="144"/>
            </a:xfrm>
            <a:prstGeom prst="line">
              <a:avLst/>
            </a:prstGeom>
            <a:noFill/>
            <a:ln w="9525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68" name="Line 64"/>
            <p:cNvSpPr>
              <a:spLocks noChangeShapeType="1"/>
            </p:cNvSpPr>
            <p:nvPr/>
          </p:nvSpPr>
          <p:spPr bwMode="auto">
            <a:xfrm>
              <a:off x="1824" y="1392"/>
              <a:ext cx="144" cy="0"/>
            </a:xfrm>
            <a:prstGeom prst="line">
              <a:avLst/>
            </a:prstGeom>
            <a:noFill/>
            <a:ln w="9525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69" name="Line 65"/>
            <p:cNvSpPr>
              <a:spLocks noChangeShapeType="1"/>
            </p:cNvSpPr>
            <p:nvPr/>
          </p:nvSpPr>
          <p:spPr bwMode="auto">
            <a:xfrm>
              <a:off x="1824" y="1728"/>
              <a:ext cx="144" cy="0"/>
            </a:xfrm>
            <a:prstGeom prst="line">
              <a:avLst/>
            </a:prstGeom>
            <a:noFill/>
            <a:ln w="9525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3970" name="Group 66"/>
          <p:cNvGrpSpPr>
            <a:grpSpLocks/>
          </p:cNvGrpSpPr>
          <p:nvPr/>
        </p:nvGrpSpPr>
        <p:grpSpPr bwMode="auto">
          <a:xfrm>
            <a:off x="2670175" y="1949450"/>
            <a:ext cx="174625" cy="112713"/>
            <a:chOff x="1440" y="1200"/>
            <a:chExt cx="864" cy="720"/>
          </a:xfrm>
        </p:grpSpPr>
        <p:sp>
          <p:nvSpPr>
            <p:cNvPr id="123971" name="Rectangle 67"/>
            <p:cNvSpPr>
              <a:spLocks noChangeArrowheads="1"/>
            </p:cNvSpPr>
            <p:nvPr/>
          </p:nvSpPr>
          <p:spPr bwMode="auto">
            <a:xfrm>
              <a:off x="1632" y="1296"/>
              <a:ext cx="192" cy="192"/>
            </a:xfrm>
            <a:prstGeom prst="rect">
              <a:avLst/>
            </a:prstGeom>
            <a:noFill/>
            <a:ln w="9525" algn="ctr">
              <a:solidFill>
                <a:srgbClr val="FF3399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72" name="Rectangle 68"/>
            <p:cNvSpPr>
              <a:spLocks noChangeArrowheads="1"/>
            </p:cNvSpPr>
            <p:nvPr/>
          </p:nvSpPr>
          <p:spPr bwMode="auto">
            <a:xfrm>
              <a:off x="1968" y="1296"/>
              <a:ext cx="192" cy="192"/>
            </a:xfrm>
            <a:prstGeom prst="rect">
              <a:avLst/>
            </a:prstGeom>
            <a:noFill/>
            <a:ln w="9525" algn="ctr">
              <a:solidFill>
                <a:srgbClr val="FF3399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73" name="Rectangle 69"/>
            <p:cNvSpPr>
              <a:spLocks noChangeArrowheads="1"/>
            </p:cNvSpPr>
            <p:nvPr/>
          </p:nvSpPr>
          <p:spPr bwMode="auto">
            <a:xfrm>
              <a:off x="1632" y="1632"/>
              <a:ext cx="192" cy="192"/>
            </a:xfrm>
            <a:prstGeom prst="rect">
              <a:avLst/>
            </a:prstGeom>
            <a:noFill/>
            <a:ln w="9525" algn="ctr">
              <a:solidFill>
                <a:srgbClr val="FF3399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74" name="Rectangle 70"/>
            <p:cNvSpPr>
              <a:spLocks noChangeArrowheads="1"/>
            </p:cNvSpPr>
            <p:nvPr/>
          </p:nvSpPr>
          <p:spPr bwMode="auto">
            <a:xfrm>
              <a:off x="1968" y="1632"/>
              <a:ext cx="192" cy="192"/>
            </a:xfrm>
            <a:prstGeom prst="rect">
              <a:avLst/>
            </a:prstGeom>
            <a:noFill/>
            <a:ln w="9525" algn="ctr">
              <a:solidFill>
                <a:srgbClr val="FF3399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75" name="Oval 71"/>
            <p:cNvSpPr>
              <a:spLocks noChangeArrowheads="1"/>
            </p:cNvSpPr>
            <p:nvPr/>
          </p:nvSpPr>
          <p:spPr bwMode="auto">
            <a:xfrm>
              <a:off x="1440" y="1200"/>
              <a:ext cx="864" cy="720"/>
            </a:xfrm>
            <a:prstGeom prst="ellipse">
              <a:avLst/>
            </a:prstGeom>
            <a:noFill/>
            <a:ln w="9525" algn="ctr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76" name="Line 72"/>
            <p:cNvSpPr>
              <a:spLocks noChangeShapeType="1"/>
            </p:cNvSpPr>
            <p:nvPr/>
          </p:nvSpPr>
          <p:spPr bwMode="auto">
            <a:xfrm>
              <a:off x="1728" y="1488"/>
              <a:ext cx="336" cy="144"/>
            </a:xfrm>
            <a:prstGeom prst="line">
              <a:avLst/>
            </a:prstGeom>
            <a:noFill/>
            <a:ln w="9525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77" name="Line 73"/>
            <p:cNvSpPr>
              <a:spLocks noChangeShapeType="1"/>
            </p:cNvSpPr>
            <p:nvPr/>
          </p:nvSpPr>
          <p:spPr bwMode="auto">
            <a:xfrm flipV="1">
              <a:off x="1728" y="1488"/>
              <a:ext cx="336" cy="144"/>
            </a:xfrm>
            <a:prstGeom prst="line">
              <a:avLst/>
            </a:prstGeom>
            <a:noFill/>
            <a:ln w="9525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78" name="Line 74"/>
            <p:cNvSpPr>
              <a:spLocks noChangeShapeType="1"/>
            </p:cNvSpPr>
            <p:nvPr/>
          </p:nvSpPr>
          <p:spPr bwMode="auto">
            <a:xfrm flipV="1">
              <a:off x="1728" y="1488"/>
              <a:ext cx="0" cy="144"/>
            </a:xfrm>
            <a:prstGeom prst="line">
              <a:avLst/>
            </a:prstGeom>
            <a:noFill/>
            <a:ln w="9525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79" name="Line 75"/>
            <p:cNvSpPr>
              <a:spLocks noChangeShapeType="1"/>
            </p:cNvSpPr>
            <p:nvPr/>
          </p:nvSpPr>
          <p:spPr bwMode="auto">
            <a:xfrm>
              <a:off x="2064" y="1488"/>
              <a:ext cx="0" cy="144"/>
            </a:xfrm>
            <a:prstGeom prst="line">
              <a:avLst/>
            </a:prstGeom>
            <a:noFill/>
            <a:ln w="9525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80" name="Line 76"/>
            <p:cNvSpPr>
              <a:spLocks noChangeShapeType="1"/>
            </p:cNvSpPr>
            <p:nvPr/>
          </p:nvSpPr>
          <p:spPr bwMode="auto">
            <a:xfrm>
              <a:off x="1824" y="1392"/>
              <a:ext cx="144" cy="0"/>
            </a:xfrm>
            <a:prstGeom prst="line">
              <a:avLst/>
            </a:prstGeom>
            <a:noFill/>
            <a:ln w="9525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81" name="Line 77"/>
            <p:cNvSpPr>
              <a:spLocks noChangeShapeType="1"/>
            </p:cNvSpPr>
            <p:nvPr/>
          </p:nvSpPr>
          <p:spPr bwMode="auto">
            <a:xfrm>
              <a:off x="1824" y="1728"/>
              <a:ext cx="144" cy="0"/>
            </a:xfrm>
            <a:prstGeom prst="line">
              <a:avLst/>
            </a:prstGeom>
            <a:noFill/>
            <a:ln w="9525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3982" name="Group 78"/>
          <p:cNvGrpSpPr>
            <a:grpSpLocks/>
          </p:cNvGrpSpPr>
          <p:nvPr/>
        </p:nvGrpSpPr>
        <p:grpSpPr bwMode="auto">
          <a:xfrm>
            <a:off x="2943225" y="1706563"/>
            <a:ext cx="174625" cy="112712"/>
            <a:chOff x="1440" y="1200"/>
            <a:chExt cx="864" cy="720"/>
          </a:xfrm>
        </p:grpSpPr>
        <p:sp>
          <p:nvSpPr>
            <p:cNvPr id="123983" name="Rectangle 79"/>
            <p:cNvSpPr>
              <a:spLocks noChangeArrowheads="1"/>
            </p:cNvSpPr>
            <p:nvPr/>
          </p:nvSpPr>
          <p:spPr bwMode="auto">
            <a:xfrm>
              <a:off x="1632" y="1296"/>
              <a:ext cx="192" cy="192"/>
            </a:xfrm>
            <a:prstGeom prst="rect">
              <a:avLst/>
            </a:prstGeom>
            <a:noFill/>
            <a:ln w="9525" algn="ctr">
              <a:solidFill>
                <a:srgbClr val="FF3399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84" name="Rectangle 80"/>
            <p:cNvSpPr>
              <a:spLocks noChangeArrowheads="1"/>
            </p:cNvSpPr>
            <p:nvPr/>
          </p:nvSpPr>
          <p:spPr bwMode="auto">
            <a:xfrm>
              <a:off x="1968" y="1296"/>
              <a:ext cx="192" cy="192"/>
            </a:xfrm>
            <a:prstGeom prst="rect">
              <a:avLst/>
            </a:prstGeom>
            <a:noFill/>
            <a:ln w="9525" algn="ctr">
              <a:solidFill>
                <a:srgbClr val="FF3399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85" name="Rectangle 81"/>
            <p:cNvSpPr>
              <a:spLocks noChangeArrowheads="1"/>
            </p:cNvSpPr>
            <p:nvPr/>
          </p:nvSpPr>
          <p:spPr bwMode="auto">
            <a:xfrm>
              <a:off x="1632" y="1632"/>
              <a:ext cx="192" cy="192"/>
            </a:xfrm>
            <a:prstGeom prst="rect">
              <a:avLst/>
            </a:prstGeom>
            <a:noFill/>
            <a:ln w="9525" algn="ctr">
              <a:solidFill>
                <a:srgbClr val="FF3399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86" name="Rectangle 82"/>
            <p:cNvSpPr>
              <a:spLocks noChangeArrowheads="1"/>
            </p:cNvSpPr>
            <p:nvPr/>
          </p:nvSpPr>
          <p:spPr bwMode="auto">
            <a:xfrm>
              <a:off x="1968" y="1632"/>
              <a:ext cx="192" cy="192"/>
            </a:xfrm>
            <a:prstGeom prst="rect">
              <a:avLst/>
            </a:prstGeom>
            <a:noFill/>
            <a:ln w="9525" algn="ctr">
              <a:solidFill>
                <a:srgbClr val="FF3399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87" name="Oval 83"/>
            <p:cNvSpPr>
              <a:spLocks noChangeArrowheads="1"/>
            </p:cNvSpPr>
            <p:nvPr/>
          </p:nvSpPr>
          <p:spPr bwMode="auto">
            <a:xfrm>
              <a:off x="1440" y="1200"/>
              <a:ext cx="864" cy="720"/>
            </a:xfrm>
            <a:prstGeom prst="ellipse">
              <a:avLst/>
            </a:prstGeom>
            <a:noFill/>
            <a:ln w="9525" algn="ctr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88" name="Line 84"/>
            <p:cNvSpPr>
              <a:spLocks noChangeShapeType="1"/>
            </p:cNvSpPr>
            <p:nvPr/>
          </p:nvSpPr>
          <p:spPr bwMode="auto">
            <a:xfrm>
              <a:off x="1728" y="1488"/>
              <a:ext cx="336" cy="144"/>
            </a:xfrm>
            <a:prstGeom prst="line">
              <a:avLst/>
            </a:prstGeom>
            <a:noFill/>
            <a:ln w="9525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89" name="Line 85"/>
            <p:cNvSpPr>
              <a:spLocks noChangeShapeType="1"/>
            </p:cNvSpPr>
            <p:nvPr/>
          </p:nvSpPr>
          <p:spPr bwMode="auto">
            <a:xfrm flipV="1">
              <a:off x="1728" y="1488"/>
              <a:ext cx="336" cy="144"/>
            </a:xfrm>
            <a:prstGeom prst="line">
              <a:avLst/>
            </a:prstGeom>
            <a:noFill/>
            <a:ln w="9525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90" name="Line 86"/>
            <p:cNvSpPr>
              <a:spLocks noChangeShapeType="1"/>
            </p:cNvSpPr>
            <p:nvPr/>
          </p:nvSpPr>
          <p:spPr bwMode="auto">
            <a:xfrm flipV="1">
              <a:off x="1728" y="1488"/>
              <a:ext cx="0" cy="144"/>
            </a:xfrm>
            <a:prstGeom prst="line">
              <a:avLst/>
            </a:prstGeom>
            <a:noFill/>
            <a:ln w="9525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91" name="Line 87"/>
            <p:cNvSpPr>
              <a:spLocks noChangeShapeType="1"/>
            </p:cNvSpPr>
            <p:nvPr/>
          </p:nvSpPr>
          <p:spPr bwMode="auto">
            <a:xfrm>
              <a:off x="2064" y="1488"/>
              <a:ext cx="0" cy="144"/>
            </a:xfrm>
            <a:prstGeom prst="line">
              <a:avLst/>
            </a:prstGeom>
            <a:noFill/>
            <a:ln w="9525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92" name="Line 88"/>
            <p:cNvSpPr>
              <a:spLocks noChangeShapeType="1"/>
            </p:cNvSpPr>
            <p:nvPr/>
          </p:nvSpPr>
          <p:spPr bwMode="auto">
            <a:xfrm>
              <a:off x="1824" y="1392"/>
              <a:ext cx="144" cy="0"/>
            </a:xfrm>
            <a:prstGeom prst="line">
              <a:avLst/>
            </a:prstGeom>
            <a:noFill/>
            <a:ln w="9525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93" name="Line 89"/>
            <p:cNvSpPr>
              <a:spLocks noChangeShapeType="1"/>
            </p:cNvSpPr>
            <p:nvPr/>
          </p:nvSpPr>
          <p:spPr bwMode="auto">
            <a:xfrm>
              <a:off x="1824" y="1728"/>
              <a:ext cx="144" cy="0"/>
            </a:xfrm>
            <a:prstGeom prst="line">
              <a:avLst/>
            </a:prstGeom>
            <a:noFill/>
            <a:ln w="9525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3994" name="Group 90"/>
          <p:cNvGrpSpPr>
            <a:grpSpLocks/>
          </p:cNvGrpSpPr>
          <p:nvPr/>
        </p:nvGrpSpPr>
        <p:grpSpPr bwMode="auto">
          <a:xfrm>
            <a:off x="3195638" y="1949450"/>
            <a:ext cx="176212" cy="112713"/>
            <a:chOff x="1440" y="1200"/>
            <a:chExt cx="864" cy="720"/>
          </a:xfrm>
        </p:grpSpPr>
        <p:sp>
          <p:nvSpPr>
            <p:cNvPr id="123995" name="Rectangle 91"/>
            <p:cNvSpPr>
              <a:spLocks noChangeArrowheads="1"/>
            </p:cNvSpPr>
            <p:nvPr/>
          </p:nvSpPr>
          <p:spPr bwMode="auto">
            <a:xfrm>
              <a:off x="1632" y="1296"/>
              <a:ext cx="192" cy="192"/>
            </a:xfrm>
            <a:prstGeom prst="rect">
              <a:avLst/>
            </a:prstGeom>
            <a:noFill/>
            <a:ln w="9525" algn="ctr">
              <a:solidFill>
                <a:srgbClr val="FF3399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96" name="Rectangle 92"/>
            <p:cNvSpPr>
              <a:spLocks noChangeArrowheads="1"/>
            </p:cNvSpPr>
            <p:nvPr/>
          </p:nvSpPr>
          <p:spPr bwMode="auto">
            <a:xfrm>
              <a:off x="1968" y="1296"/>
              <a:ext cx="192" cy="192"/>
            </a:xfrm>
            <a:prstGeom prst="rect">
              <a:avLst/>
            </a:prstGeom>
            <a:noFill/>
            <a:ln w="9525" algn="ctr">
              <a:solidFill>
                <a:srgbClr val="FF3399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97" name="Rectangle 93"/>
            <p:cNvSpPr>
              <a:spLocks noChangeArrowheads="1"/>
            </p:cNvSpPr>
            <p:nvPr/>
          </p:nvSpPr>
          <p:spPr bwMode="auto">
            <a:xfrm>
              <a:off x="1632" y="1632"/>
              <a:ext cx="192" cy="192"/>
            </a:xfrm>
            <a:prstGeom prst="rect">
              <a:avLst/>
            </a:prstGeom>
            <a:noFill/>
            <a:ln w="9525" algn="ctr">
              <a:solidFill>
                <a:srgbClr val="FF3399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98" name="Rectangle 94"/>
            <p:cNvSpPr>
              <a:spLocks noChangeArrowheads="1"/>
            </p:cNvSpPr>
            <p:nvPr/>
          </p:nvSpPr>
          <p:spPr bwMode="auto">
            <a:xfrm>
              <a:off x="1968" y="1632"/>
              <a:ext cx="192" cy="192"/>
            </a:xfrm>
            <a:prstGeom prst="rect">
              <a:avLst/>
            </a:prstGeom>
            <a:noFill/>
            <a:ln w="9525" algn="ctr">
              <a:solidFill>
                <a:srgbClr val="FF3399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99" name="Oval 95"/>
            <p:cNvSpPr>
              <a:spLocks noChangeArrowheads="1"/>
            </p:cNvSpPr>
            <p:nvPr/>
          </p:nvSpPr>
          <p:spPr bwMode="auto">
            <a:xfrm>
              <a:off x="1440" y="1200"/>
              <a:ext cx="864" cy="720"/>
            </a:xfrm>
            <a:prstGeom prst="ellipse">
              <a:avLst/>
            </a:prstGeom>
            <a:noFill/>
            <a:ln w="9525" algn="ctr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000" name="Line 96"/>
            <p:cNvSpPr>
              <a:spLocks noChangeShapeType="1"/>
            </p:cNvSpPr>
            <p:nvPr/>
          </p:nvSpPr>
          <p:spPr bwMode="auto">
            <a:xfrm>
              <a:off x="1728" y="1488"/>
              <a:ext cx="336" cy="144"/>
            </a:xfrm>
            <a:prstGeom prst="line">
              <a:avLst/>
            </a:prstGeom>
            <a:noFill/>
            <a:ln w="9525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001" name="Line 97"/>
            <p:cNvSpPr>
              <a:spLocks noChangeShapeType="1"/>
            </p:cNvSpPr>
            <p:nvPr/>
          </p:nvSpPr>
          <p:spPr bwMode="auto">
            <a:xfrm flipV="1">
              <a:off x="1728" y="1488"/>
              <a:ext cx="336" cy="144"/>
            </a:xfrm>
            <a:prstGeom prst="line">
              <a:avLst/>
            </a:prstGeom>
            <a:noFill/>
            <a:ln w="9525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002" name="Line 98"/>
            <p:cNvSpPr>
              <a:spLocks noChangeShapeType="1"/>
            </p:cNvSpPr>
            <p:nvPr/>
          </p:nvSpPr>
          <p:spPr bwMode="auto">
            <a:xfrm flipV="1">
              <a:off x="1728" y="1488"/>
              <a:ext cx="0" cy="144"/>
            </a:xfrm>
            <a:prstGeom prst="line">
              <a:avLst/>
            </a:prstGeom>
            <a:noFill/>
            <a:ln w="9525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003" name="Line 99"/>
            <p:cNvSpPr>
              <a:spLocks noChangeShapeType="1"/>
            </p:cNvSpPr>
            <p:nvPr/>
          </p:nvSpPr>
          <p:spPr bwMode="auto">
            <a:xfrm>
              <a:off x="2064" y="1488"/>
              <a:ext cx="0" cy="144"/>
            </a:xfrm>
            <a:prstGeom prst="line">
              <a:avLst/>
            </a:prstGeom>
            <a:noFill/>
            <a:ln w="9525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004" name="Line 100"/>
            <p:cNvSpPr>
              <a:spLocks noChangeShapeType="1"/>
            </p:cNvSpPr>
            <p:nvPr/>
          </p:nvSpPr>
          <p:spPr bwMode="auto">
            <a:xfrm>
              <a:off x="1824" y="1392"/>
              <a:ext cx="144" cy="0"/>
            </a:xfrm>
            <a:prstGeom prst="line">
              <a:avLst/>
            </a:prstGeom>
            <a:noFill/>
            <a:ln w="9525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005" name="Line 101"/>
            <p:cNvSpPr>
              <a:spLocks noChangeShapeType="1"/>
            </p:cNvSpPr>
            <p:nvPr/>
          </p:nvSpPr>
          <p:spPr bwMode="auto">
            <a:xfrm>
              <a:off x="1824" y="1728"/>
              <a:ext cx="144" cy="0"/>
            </a:xfrm>
            <a:prstGeom prst="line">
              <a:avLst/>
            </a:prstGeom>
            <a:noFill/>
            <a:ln w="9525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4006" name="Rectangle 102"/>
          <p:cNvSpPr>
            <a:spLocks noChangeArrowheads="1"/>
          </p:cNvSpPr>
          <p:nvPr/>
        </p:nvSpPr>
        <p:spPr bwMode="auto">
          <a:xfrm>
            <a:off x="3001963" y="1893888"/>
            <a:ext cx="38100" cy="261937"/>
          </a:xfrm>
          <a:prstGeom prst="rect">
            <a:avLst/>
          </a:prstGeom>
          <a:solidFill>
            <a:srgbClr val="FF3399"/>
          </a:solidFill>
          <a:ln w="9525" algn="ctr">
            <a:solidFill>
              <a:srgbClr val="FF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007" name="Line 103"/>
          <p:cNvSpPr>
            <a:spLocks noChangeShapeType="1"/>
          </p:cNvSpPr>
          <p:nvPr/>
        </p:nvSpPr>
        <p:spPr bwMode="auto">
          <a:xfrm>
            <a:off x="2884488" y="1874838"/>
            <a:ext cx="117475" cy="93662"/>
          </a:xfrm>
          <a:prstGeom prst="line">
            <a:avLst/>
          </a:prstGeom>
          <a:noFill/>
          <a:ln w="28575">
            <a:solidFill>
              <a:srgbClr val="FF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008" name="Line 104"/>
          <p:cNvSpPr>
            <a:spLocks noChangeShapeType="1"/>
          </p:cNvSpPr>
          <p:nvPr/>
        </p:nvSpPr>
        <p:spPr bwMode="auto">
          <a:xfrm>
            <a:off x="2844800" y="2005013"/>
            <a:ext cx="157163" cy="0"/>
          </a:xfrm>
          <a:prstGeom prst="line">
            <a:avLst/>
          </a:prstGeom>
          <a:noFill/>
          <a:ln w="28575">
            <a:solidFill>
              <a:srgbClr val="FF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009" name="Line 105"/>
          <p:cNvSpPr>
            <a:spLocks noChangeShapeType="1"/>
          </p:cNvSpPr>
          <p:nvPr/>
        </p:nvSpPr>
        <p:spPr bwMode="auto">
          <a:xfrm flipV="1">
            <a:off x="2884488" y="2043113"/>
            <a:ext cx="117475" cy="112712"/>
          </a:xfrm>
          <a:prstGeom prst="line">
            <a:avLst/>
          </a:prstGeom>
          <a:noFill/>
          <a:ln w="28575">
            <a:solidFill>
              <a:srgbClr val="FF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010" name="Line 106"/>
          <p:cNvSpPr>
            <a:spLocks noChangeShapeType="1"/>
          </p:cNvSpPr>
          <p:nvPr/>
        </p:nvSpPr>
        <p:spPr bwMode="auto">
          <a:xfrm flipH="1">
            <a:off x="3040063" y="1874838"/>
            <a:ext cx="98425" cy="93662"/>
          </a:xfrm>
          <a:prstGeom prst="line">
            <a:avLst/>
          </a:prstGeom>
          <a:noFill/>
          <a:ln w="28575">
            <a:solidFill>
              <a:srgbClr val="FF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011" name="Line 107"/>
          <p:cNvSpPr>
            <a:spLocks noChangeShapeType="1"/>
          </p:cNvSpPr>
          <p:nvPr/>
        </p:nvSpPr>
        <p:spPr bwMode="auto">
          <a:xfrm flipH="1">
            <a:off x="3040063" y="2005013"/>
            <a:ext cx="155575" cy="0"/>
          </a:xfrm>
          <a:prstGeom prst="line">
            <a:avLst/>
          </a:prstGeom>
          <a:noFill/>
          <a:ln w="28575">
            <a:solidFill>
              <a:srgbClr val="FF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012" name="Line 108"/>
          <p:cNvSpPr>
            <a:spLocks noChangeShapeType="1"/>
          </p:cNvSpPr>
          <p:nvPr/>
        </p:nvSpPr>
        <p:spPr bwMode="auto">
          <a:xfrm flipH="1" flipV="1">
            <a:off x="3040063" y="2043113"/>
            <a:ext cx="98425" cy="93662"/>
          </a:xfrm>
          <a:prstGeom prst="line">
            <a:avLst/>
          </a:prstGeom>
          <a:noFill/>
          <a:ln w="28575">
            <a:solidFill>
              <a:srgbClr val="FF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013" name="Line 109"/>
          <p:cNvSpPr>
            <a:spLocks noChangeShapeType="1"/>
          </p:cNvSpPr>
          <p:nvPr/>
        </p:nvSpPr>
        <p:spPr bwMode="auto">
          <a:xfrm flipV="1">
            <a:off x="3021013" y="2155825"/>
            <a:ext cx="0" cy="55563"/>
          </a:xfrm>
          <a:prstGeom prst="line">
            <a:avLst/>
          </a:prstGeom>
          <a:noFill/>
          <a:ln w="28575">
            <a:solidFill>
              <a:srgbClr val="FF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014" name="Line 110"/>
          <p:cNvSpPr>
            <a:spLocks noChangeShapeType="1"/>
          </p:cNvSpPr>
          <p:nvPr/>
        </p:nvSpPr>
        <p:spPr bwMode="auto">
          <a:xfrm>
            <a:off x="3021013" y="1819275"/>
            <a:ext cx="0" cy="74613"/>
          </a:xfrm>
          <a:prstGeom prst="line">
            <a:avLst/>
          </a:prstGeom>
          <a:noFill/>
          <a:ln w="28575">
            <a:solidFill>
              <a:srgbClr val="FF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015" name="WordArt 111"/>
          <p:cNvSpPr>
            <a:spLocks noChangeArrowheads="1" noChangeShapeType="1" noTextEdit="1"/>
          </p:cNvSpPr>
          <p:nvPr/>
        </p:nvSpPr>
        <p:spPr bwMode="auto">
          <a:xfrm>
            <a:off x="2514600" y="1600200"/>
            <a:ext cx="990600" cy="84613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Up">
              <a:avLst>
                <a:gd name="adj" fmla="val 9381227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Garamond"/>
              </a:rPr>
              <a:t>Network Based Computing</a:t>
            </a:r>
          </a:p>
        </p:txBody>
      </p:sp>
      <p:sp>
        <p:nvSpPr>
          <p:cNvPr id="124016" name="WordArt 112"/>
          <p:cNvSpPr>
            <a:spLocks noChangeArrowheads="1" noChangeShapeType="1" noTextEdit="1"/>
          </p:cNvSpPr>
          <p:nvPr/>
        </p:nvSpPr>
        <p:spPr bwMode="auto">
          <a:xfrm>
            <a:off x="2647950" y="2341563"/>
            <a:ext cx="704850" cy="1730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Garamond"/>
              </a:rPr>
              <a:t>Laboratory</a:t>
            </a:r>
          </a:p>
        </p:txBody>
      </p:sp>
      <p:sp>
        <p:nvSpPr>
          <p:cNvPr id="124018" name="Rectangle 114"/>
          <p:cNvSpPr>
            <a:spLocks noGrp="1" noChangeArrowheads="1"/>
          </p:cNvSpPr>
          <p:nvPr>
            <p:ph type="body" idx="1"/>
          </p:nvPr>
        </p:nvSpPr>
        <p:spPr>
          <a:xfrm>
            <a:off x="381000" y="2743200"/>
            <a:ext cx="8305800" cy="3048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3200">
                <a:solidFill>
                  <a:srgbClr val="0066FF"/>
                </a:solidFill>
                <a:latin typeface="Comic Sans MS" pitchFamily="66" charset="0"/>
                <a:hlinkClick r:id="rId2"/>
              </a:rPr>
              <a:t>http://www.cse.ohio-state.edu/~panda</a:t>
            </a:r>
            <a:endParaRPr lang="en-US" sz="3200">
              <a:solidFill>
                <a:srgbClr val="0066FF"/>
              </a:solidFill>
              <a:latin typeface="Comic Sans MS" pitchFamily="66" charset="0"/>
            </a:endParaRPr>
          </a:p>
          <a:p>
            <a:pPr algn="ctr">
              <a:buFontTx/>
              <a:buNone/>
            </a:pPr>
            <a:r>
              <a:rPr lang="en-US" sz="3200">
                <a:solidFill>
                  <a:srgbClr val="0066FF"/>
                </a:solidFill>
                <a:latin typeface="Comic Sans MS" pitchFamily="66" charset="0"/>
                <a:hlinkClick r:id="rId3"/>
              </a:rPr>
              <a:t>http://nowlab.cse.ohio-state.edu</a:t>
            </a:r>
            <a:endParaRPr lang="en-US" sz="3200">
              <a:solidFill>
                <a:srgbClr val="0066FF"/>
              </a:solidFill>
              <a:latin typeface="Comic Sans MS" pitchFamily="66" charset="0"/>
            </a:endParaRPr>
          </a:p>
          <a:p>
            <a:endParaRPr lang="en-US" sz="3200">
              <a:solidFill>
                <a:srgbClr val="0066FF"/>
              </a:solidFill>
              <a:latin typeface="Comic Sans MS" pitchFamily="66" charset="0"/>
            </a:endParaRPr>
          </a:p>
          <a:p>
            <a:pPr algn="ctr">
              <a:buFontTx/>
              <a:buNone/>
            </a:pPr>
            <a:r>
              <a:rPr lang="en-US" sz="2800">
                <a:solidFill>
                  <a:srgbClr val="0066FF"/>
                </a:solidFill>
                <a:latin typeface="Comic Sans MS" pitchFamily="66" charset="0"/>
              </a:rPr>
              <a:t>{vaidyana,balaji,jinhy,panda}@cse.ohio-state.edu</a:t>
            </a:r>
          </a:p>
          <a:p>
            <a:pPr lvl="1">
              <a:lnSpc>
                <a:spcPct val="140000"/>
              </a:lnSpc>
              <a:buFontTx/>
              <a:buNone/>
            </a:pPr>
            <a:endParaRPr lang="en-US" sz="1600">
              <a:solidFill>
                <a:srgbClr val="0066FF"/>
              </a:solidFill>
              <a:latin typeface="Comic Sans MS" pitchFamily="66" charset="0"/>
            </a:endParaRPr>
          </a:p>
        </p:txBody>
      </p:sp>
      <p:sp>
        <p:nvSpPr>
          <p:cNvPr id="124019" name="Text Box 115"/>
          <p:cNvSpPr txBox="1">
            <a:spLocks noChangeArrowheads="1"/>
          </p:cNvSpPr>
          <p:nvPr/>
        </p:nvSpPr>
        <p:spPr bwMode="auto">
          <a:xfrm>
            <a:off x="3962400" y="1752600"/>
            <a:ext cx="2590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CC3300"/>
                </a:solidFill>
              </a:rPr>
              <a:t>NOWLAB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0">
                <a:latin typeface="Comic Sans MS" pitchFamily="66" charset="0"/>
              </a:rPr>
              <a:t>Introduction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267200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en-US" sz="2000">
                <a:solidFill>
                  <a:srgbClr val="0066FF"/>
                </a:solidFill>
                <a:latin typeface="Comic Sans MS" pitchFamily="66" charset="0"/>
              </a:rPr>
              <a:t>Exponential growth of Internet</a:t>
            </a:r>
          </a:p>
          <a:p>
            <a:pPr lvl="1">
              <a:lnSpc>
                <a:spcPct val="140000"/>
              </a:lnSpc>
            </a:pPr>
            <a:r>
              <a:rPr lang="en-US" sz="1800">
                <a:solidFill>
                  <a:srgbClr val="0066FF"/>
                </a:solidFill>
                <a:latin typeface="Comic Sans MS" pitchFamily="66" charset="0"/>
              </a:rPr>
              <a:t>Primary means of electronic interaction</a:t>
            </a:r>
          </a:p>
          <a:p>
            <a:pPr lvl="1">
              <a:lnSpc>
                <a:spcPct val="140000"/>
              </a:lnSpc>
            </a:pPr>
            <a:r>
              <a:rPr lang="en-US" sz="1800">
                <a:solidFill>
                  <a:srgbClr val="0066FF"/>
                </a:solidFill>
                <a:latin typeface="Comic Sans MS" pitchFamily="66" charset="0"/>
              </a:rPr>
              <a:t>Online book-stores, World-cup scores, Stock markets</a:t>
            </a:r>
          </a:p>
          <a:p>
            <a:pPr lvl="1">
              <a:lnSpc>
                <a:spcPct val="140000"/>
              </a:lnSpc>
            </a:pPr>
            <a:r>
              <a:rPr lang="en-US" sz="1800">
                <a:solidFill>
                  <a:srgbClr val="0066FF"/>
                </a:solidFill>
                <a:latin typeface="Comic Sans MS" pitchFamily="66" charset="0"/>
              </a:rPr>
              <a:t>Ex. Google, Amazon, etc</a:t>
            </a:r>
          </a:p>
          <a:p>
            <a:pPr>
              <a:lnSpc>
                <a:spcPct val="140000"/>
              </a:lnSpc>
            </a:pPr>
            <a:r>
              <a:rPr lang="en-US" sz="2100">
                <a:solidFill>
                  <a:srgbClr val="0066FF"/>
                </a:solidFill>
                <a:latin typeface="Comic Sans MS" pitchFamily="66" charset="0"/>
              </a:rPr>
              <a:t>Highly Scalable and Available Web-Services</a:t>
            </a:r>
            <a:endParaRPr lang="en-US" sz="2000" b="1">
              <a:solidFill>
                <a:srgbClr val="FF3300"/>
              </a:solidFill>
              <a:latin typeface="Comic Sans MS" pitchFamily="66" charset="0"/>
            </a:endParaRPr>
          </a:p>
          <a:p>
            <a:pPr>
              <a:lnSpc>
                <a:spcPct val="140000"/>
              </a:lnSpc>
            </a:pPr>
            <a:r>
              <a:rPr lang="en-US" sz="2000" b="1">
                <a:solidFill>
                  <a:srgbClr val="FF3300"/>
                </a:solidFill>
                <a:latin typeface="Comic Sans MS" pitchFamily="66" charset="0"/>
              </a:rPr>
              <a:t>Performance is critical for such Services</a:t>
            </a:r>
            <a:endParaRPr lang="en-US" sz="2000">
              <a:solidFill>
                <a:srgbClr val="0066FF"/>
              </a:solidFill>
              <a:latin typeface="Comic Sans MS" pitchFamily="66" charset="0"/>
            </a:endParaRPr>
          </a:p>
          <a:p>
            <a:pPr>
              <a:lnSpc>
                <a:spcPct val="140000"/>
              </a:lnSpc>
            </a:pPr>
            <a:r>
              <a:rPr lang="en-US" sz="2000">
                <a:solidFill>
                  <a:srgbClr val="0066FF"/>
                </a:solidFill>
                <a:latin typeface="Comic Sans MS" pitchFamily="66" charset="0"/>
              </a:rPr>
              <a:t>Utilizing Clusters for Web-Services? [shah01]</a:t>
            </a:r>
          </a:p>
          <a:p>
            <a:pPr lvl="1">
              <a:lnSpc>
                <a:spcPct val="140000"/>
              </a:lnSpc>
            </a:pPr>
            <a:r>
              <a:rPr lang="en-US" sz="1800">
                <a:solidFill>
                  <a:srgbClr val="0066FF"/>
                </a:solidFill>
                <a:latin typeface="Comic Sans MS" pitchFamily="66" charset="0"/>
              </a:rPr>
              <a:t>High Performance-to-cost ratio</a:t>
            </a:r>
          </a:p>
          <a:p>
            <a:pPr lvl="1">
              <a:lnSpc>
                <a:spcPct val="140000"/>
              </a:lnSpc>
            </a:pPr>
            <a:r>
              <a:rPr lang="en-US" sz="1800">
                <a:solidFill>
                  <a:srgbClr val="0066FF"/>
                </a:solidFill>
                <a:latin typeface="Comic Sans MS" pitchFamily="66" charset="0"/>
              </a:rPr>
              <a:t>Has been proposed by Industry and Research Environments</a:t>
            </a:r>
          </a:p>
        </p:txBody>
      </p:sp>
      <p:sp>
        <p:nvSpPr>
          <p:cNvPr id="82949" name="Rectangle 5"/>
          <p:cNvSpPr>
            <a:spLocks noChangeArrowheads="1"/>
          </p:cNvSpPr>
          <p:nvPr/>
        </p:nvSpPr>
        <p:spPr bwMode="auto">
          <a:xfrm>
            <a:off x="457200" y="5715000"/>
            <a:ext cx="8229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lnSpc>
                <a:spcPct val="80000"/>
              </a:lnSpc>
              <a:spcBef>
                <a:spcPct val="20000"/>
              </a:spcBef>
            </a:pPr>
            <a:r>
              <a:rPr lang="en-US">
                <a:solidFill>
                  <a:srgbClr val="33CC33"/>
                </a:solidFill>
              </a:rPr>
              <a:t>	[shah01]: CSP: A Novel System Architecture for Scalable Internet and Communication Services. H. V. Shah, D. B. Minturn, A. Foong, G. L. McAlpine, R. S. Madukkarumukumana and G. J. Regnier In USITS 2001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algn="ctr"/>
            <a:r>
              <a:rPr lang="en-US" sz="3600" b="0">
                <a:latin typeface="Comic Sans MS" pitchFamily="66" charset="0"/>
              </a:rPr>
              <a:t>Cluster-Based Data-Centers</a:t>
            </a:r>
          </a:p>
        </p:txBody>
      </p:sp>
      <p:sp>
        <p:nvSpPr>
          <p:cNvPr id="119812" name="Rectangle 4"/>
          <p:cNvSpPr>
            <a:spLocks noChangeArrowheads="1"/>
          </p:cNvSpPr>
          <p:nvPr/>
        </p:nvSpPr>
        <p:spPr bwMode="auto">
          <a:xfrm>
            <a:off x="381000" y="4267200"/>
            <a:ext cx="83820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lnSpc>
                <a:spcPct val="140000"/>
              </a:lnSpc>
              <a:spcBef>
                <a:spcPct val="20000"/>
              </a:spcBef>
              <a:buFontTx/>
              <a:buChar char="•"/>
            </a:pPr>
            <a:r>
              <a:rPr lang="en-US" sz="2100">
                <a:solidFill>
                  <a:srgbClr val="0066FF"/>
                </a:solidFill>
              </a:rPr>
              <a:t>Nodes are logically partitioned</a:t>
            </a:r>
          </a:p>
          <a:p>
            <a:pPr marL="742950" lvl="1" indent="-285750" algn="l">
              <a:lnSpc>
                <a:spcPct val="140000"/>
              </a:lnSpc>
              <a:spcBef>
                <a:spcPct val="20000"/>
              </a:spcBef>
              <a:buFontTx/>
              <a:buChar char="–"/>
            </a:pPr>
            <a:r>
              <a:rPr lang="en-US">
                <a:solidFill>
                  <a:srgbClr val="0066FF"/>
                </a:solidFill>
              </a:rPr>
              <a:t>provides specific services (serving static and dynamic content)</a:t>
            </a:r>
          </a:p>
          <a:p>
            <a:pPr marL="742950" lvl="1" indent="-285750" algn="l">
              <a:lnSpc>
                <a:spcPct val="140000"/>
              </a:lnSpc>
              <a:spcBef>
                <a:spcPct val="20000"/>
              </a:spcBef>
              <a:buFontTx/>
              <a:buChar char="–"/>
            </a:pPr>
            <a:r>
              <a:rPr lang="en-US">
                <a:solidFill>
                  <a:srgbClr val="0066FF"/>
                </a:solidFill>
              </a:rPr>
              <a:t>Use high speed interconnects like InfiniBand, Myrinet, etc.</a:t>
            </a:r>
          </a:p>
          <a:p>
            <a:pPr marL="342900" indent="-342900" algn="l">
              <a:lnSpc>
                <a:spcPct val="140000"/>
              </a:lnSpc>
              <a:spcBef>
                <a:spcPct val="20000"/>
              </a:spcBef>
              <a:buFontTx/>
              <a:buChar char="•"/>
            </a:pPr>
            <a:r>
              <a:rPr lang="en-US" sz="2100">
                <a:solidFill>
                  <a:srgbClr val="0066FF"/>
                </a:solidFill>
              </a:rPr>
              <a:t>Requests get forwarded through multiple tiers</a:t>
            </a:r>
          </a:p>
          <a:p>
            <a:pPr marL="342900" indent="-342900" algn="l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100">
                <a:solidFill>
                  <a:srgbClr val="0066FF"/>
                </a:solidFill>
              </a:rPr>
              <a:t>Replication of content on all nodes</a:t>
            </a:r>
            <a:endParaRPr lang="en-US" sz="1900">
              <a:solidFill>
                <a:srgbClr val="0066FF"/>
              </a:solidFill>
            </a:endParaRPr>
          </a:p>
        </p:txBody>
      </p:sp>
      <p:sp>
        <p:nvSpPr>
          <p:cNvPr id="119816" name="Text Box 8"/>
          <p:cNvSpPr txBox="1">
            <a:spLocks noChangeArrowheads="1"/>
          </p:cNvSpPr>
          <p:nvPr/>
        </p:nvSpPr>
        <p:spPr bwMode="auto">
          <a:xfrm>
            <a:off x="2819400" y="1217613"/>
            <a:ext cx="1371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Proxy</a:t>
            </a:r>
            <a:br>
              <a:rPr lang="en-US"/>
            </a:br>
            <a:r>
              <a:rPr lang="en-US"/>
              <a:t>Server</a:t>
            </a:r>
          </a:p>
        </p:txBody>
      </p:sp>
      <p:sp>
        <p:nvSpPr>
          <p:cNvPr id="119843" name="Text Box 35"/>
          <p:cNvSpPr txBox="1">
            <a:spLocks noChangeArrowheads="1"/>
          </p:cNvSpPr>
          <p:nvPr/>
        </p:nvSpPr>
        <p:spPr bwMode="auto">
          <a:xfrm>
            <a:off x="4495800" y="1066800"/>
            <a:ext cx="11430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Web</a:t>
            </a:r>
            <a:br>
              <a:rPr lang="en-US"/>
            </a:br>
            <a:r>
              <a:rPr lang="en-US"/>
              <a:t>Server</a:t>
            </a:r>
            <a:br>
              <a:rPr lang="en-US"/>
            </a:br>
            <a:r>
              <a:rPr lang="en-US"/>
              <a:t>(Apache)</a:t>
            </a:r>
          </a:p>
        </p:txBody>
      </p:sp>
      <p:sp>
        <p:nvSpPr>
          <p:cNvPr id="119844" name="Text Box 36"/>
          <p:cNvSpPr txBox="1">
            <a:spLocks noChangeArrowheads="1"/>
          </p:cNvSpPr>
          <p:nvPr/>
        </p:nvSpPr>
        <p:spPr bwMode="auto">
          <a:xfrm>
            <a:off x="4114800" y="3275013"/>
            <a:ext cx="144780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Application</a:t>
            </a:r>
            <a:br>
              <a:rPr lang="en-US"/>
            </a:br>
            <a:r>
              <a:rPr lang="en-US"/>
              <a:t>Server</a:t>
            </a:r>
            <a:br>
              <a:rPr lang="en-US"/>
            </a:br>
            <a:r>
              <a:rPr lang="en-US"/>
              <a:t>(PHP)</a:t>
            </a:r>
          </a:p>
        </p:txBody>
      </p:sp>
      <p:sp>
        <p:nvSpPr>
          <p:cNvPr id="119845" name="Text Box 37"/>
          <p:cNvSpPr txBox="1">
            <a:spLocks noChangeArrowheads="1"/>
          </p:cNvSpPr>
          <p:nvPr/>
        </p:nvSpPr>
        <p:spPr bwMode="auto">
          <a:xfrm>
            <a:off x="6781800" y="3503613"/>
            <a:ext cx="137160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Database</a:t>
            </a:r>
            <a:br>
              <a:rPr lang="en-US"/>
            </a:br>
            <a:r>
              <a:rPr lang="en-US"/>
              <a:t>Server</a:t>
            </a:r>
            <a:br>
              <a:rPr lang="en-US"/>
            </a:br>
            <a:r>
              <a:rPr lang="en-US"/>
              <a:t>(MySQL)</a:t>
            </a:r>
          </a:p>
        </p:txBody>
      </p:sp>
      <p:sp>
        <p:nvSpPr>
          <p:cNvPr id="119880" name="Rectangle 72"/>
          <p:cNvSpPr>
            <a:spLocks noChangeArrowheads="1"/>
          </p:cNvSpPr>
          <p:nvPr/>
        </p:nvSpPr>
        <p:spPr bwMode="auto">
          <a:xfrm>
            <a:off x="6553200" y="3198813"/>
            <a:ext cx="76200" cy="76200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18" name="AutoShape 10"/>
          <p:cNvSpPr>
            <a:spLocks noChangeArrowheads="1"/>
          </p:cNvSpPr>
          <p:nvPr/>
        </p:nvSpPr>
        <p:spPr bwMode="auto">
          <a:xfrm>
            <a:off x="3124200" y="1903413"/>
            <a:ext cx="838200" cy="1524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19" name="AutoShape 11"/>
          <p:cNvSpPr>
            <a:spLocks noChangeArrowheads="1"/>
          </p:cNvSpPr>
          <p:nvPr/>
        </p:nvSpPr>
        <p:spPr bwMode="auto">
          <a:xfrm>
            <a:off x="3200400" y="2701925"/>
            <a:ext cx="304800" cy="268288"/>
          </a:xfrm>
          <a:prstGeom prst="roundRect">
            <a:avLst>
              <a:gd name="adj" fmla="val 16667"/>
            </a:avLst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20" name="AutoShape 12"/>
          <p:cNvSpPr>
            <a:spLocks noChangeArrowheads="1"/>
          </p:cNvSpPr>
          <p:nvPr/>
        </p:nvSpPr>
        <p:spPr bwMode="auto">
          <a:xfrm>
            <a:off x="3581400" y="2701925"/>
            <a:ext cx="304800" cy="268288"/>
          </a:xfrm>
          <a:prstGeom prst="roundRect">
            <a:avLst>
              <a:gd name="adj" fmla="val 16667"/>
            </a:avLst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21" name="AutoShape 13"/>
          <p:cNvSpPr>
            <a:spLocks noChangeArrowheads="1"/>
          </p:cNvSpPr>
          <p:nvPr/>
        </p:nvSpPr>
        <p:spPr bwMode="auto">
          <a:xfrm>
            <a:off x="3200400" y="3006725"/>
            <a:ext cx="304800" cy="268288"/>
          </a:xfrm>
          <a:prstGeom prst="roundRect">
            <a:avLst>
              <a:gd name="adj" fmla="val 16667"/>
            </a:avLst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22" name="AutoShape 14"/>
          <p:cNvSpPr>
            <a:spLocks noChangeArrowheads="1"/>
          </p:cNvSpPr>
          <p:nvPr/>
        </p:nvSpPr>
        <p:spPr bwMode="auto">
          <a:xfrm>
            <a:off x="3581400" y="3006725"/>
            <a:ext cx="304800" cy="268288"/>
          </a:xfrm>
          <a:prstGeom prst="roundRect">
            <a:avLst>
              <a:gd name="adj" fmla="val 16667"/>
            </a:avLst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81" name="AutoShape 73"/>
          <p:cNvSpPr>
            <a:spLocks noChangeArrowheads="1"/>
          </p:cNvSpPr>
          <p:nvPr/>
        </p:nvSpPr>
        <p:spPr bwMode="auto">
          <a:xfrm>
            <a:off x="3200400" y="2397125"/>
            <a:ext cx="304800" cy="268288"/>
          </a:xfrm>
          <a:prstGeom prst="roundRect">
            <a:avLst>
              <a:gd name="adj" fmla="val 16667"/>
            </a:avLst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82" name="AutoShape 74"/>
          <p:cNvSpPr>
            <a:spLocks noChangeArrowheads="1"/>
          </p:cNvSpPr>
          <p:nvPr/>
        </p:nvSpPr>
        <p:spPr bwMode="auto">
          <a:xfrm>
            <a:off x="3581400" y="2397125"/>
            <a:ext cx="304800" cy="268288"/>
          </a:xfrm>
          <a:prstGeom prst="roundRect">
            <a:avLst>
              <a:gd name="adj" fmla="val 16667"/>
            </a:avLst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85" name="AutoShape 77"/>
          <p:cNvSpPr>
            <a:spLocks noChangeArrowheads="1"/>
          </p:cNvSpPr>
          <p:nvPr/>
        </p:nvSpPr>
        <p:spPr bwMode="auto">
          <a:xfrm>
            <a:off x="5562600" y="1141413"/>
            <a:ext cx="838200" cy="1524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86" name="AutoShape 78"/>
          <p:cNvSpPr>
            <a:spLocks noChangeArrowheads="1"/>
          </p:cNvSpPr>
          <p:nvPr/>
        </p:nvSpPr>
        <p:spPr bwMode="auto">
          <a:xfrm>
            <a:off x="5638800" y="1939925"/>
            <a:ext cx="304800" cy="268288"/>
          </a:xfrm>
          <a:prstGeom prst="roundRect">
            <a:avLst>
              <a:gd name="adj" fmla="val 16667"/>
            </a:avLst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87" name="AutoShape 79"/>
          <p:cNvSpPr>
            <a:spLocks noChangeArrowheads="1"/>
          </p:cNvSpPr>
          <p:nvPr/>
        </p:nvSpPr>
        <p:spPr bwMode="auto">
          <a:xfrm>
            <a:off x="6019800" y="1939925"/>
            <a:ext cx="304800" cy="268288"/>
          </a:xfrm>
          <a:prstGeom prst="roundRect">
            <a:avLst>
              <a:gd name="adj" fmla="val 16667"/>
            </a:avLst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88" name="AutoShape 80"/>
          <p:cNvSpPr>
            <a:spLocks noChangeArrowheads="1"/>
          </p:cNvSpPr>
          <p:nvPr/>
        </p:nvSpPr>
        <p:spPr bwMode="auto">
          <a:xfrm>
            <a:off x="5638800" y="2244725"/>
            <a:ext cx="304800" cy="268288"/>
          </a:xfrm>
          <a:prstGeom prst="roundRect">
            <a:avLst>
              <a:gd name="adj" fmla="val 16667"/>
            </a:avLst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89" name="AutoShape 81"/>
          <p:cNvSpPr>
            <a:spLocks noChangeArrowheads="1"/>
          </p:cNvSpPr>
          <p:nvPr/>
        </p:nvSpPr>
        <p:spPr bwMode="auto">
          <a:xfrm>
            <a:off x="6019800" y="2244725"/>
            <a:ext cx="304800" cy="268288"/>
          </a:xfrm>
          <a:prstGeom prst="roundRect">
            <a:avLst>
              <a:gd name="adj" fmla="val 16667"/>
            </a:avLst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90" name="AutoShape 82"/>
          <p:cNvSpPr>
            <a:spLocks noChangeArrowheads="1"/>
          </p:cNvSpPr>
          <p:nvPr/>
        </p:nvSpPr>
        <p:spPr bwMode="auto">
          <a:xfrm>
            <a:off x="5638800" y="1635125"/>
            <a:ext cx="304800" cy="268288"/>
          </a:xfrm>
          <a:prstGeom prst="roundRect">
            <a:avLst>
              <a:gd name="adj" fmla="val 16667"/>
            </a:avLst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91" name="AutoShape 83"/>
          <p:cNvSpPr>
            <a:spLocks noChangeArrowheads="1"/>
          </p:cNvSpPr>
          <p:nvPr/>
        </p:nvSpPr>
        <p:spPr bwMode="auto">
          <a:xfrm>
            <a:off x="6019800" y="1635125"/>
            <a:ext cx="304800" cy="268288"/>
          </a:xfrm>
          <a:prstGeom prst="roundRect">
            <a:avLst>
              <a:gd name="adj" fmla="val 16667"/>
            </a:avLst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93" name="AutoShape 85"/>
          <p:cNvSpPr>
            <a:spLocks noChangeArrowheads="1"/>
          </p:cNvSpPr>
          <p:nvPr/>
        </p:nvSpPr>
        <p:spPr bwMode="auto">
          <a:xfrm>
            <a:off x="5562600" y="2741613"/>
            <a:ext cx="838200" cy="1524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94" name="AutoShape 86"/>
          <p:cNvSpPr>
            <a:spLocks noChangeArrowheads="1"/>
          </p:cNvSpPr>
          <p:nvPr/>
        </p:nvSpPr>
        <p:spPr bwMode="auto">
          <a:xfrm>
            <a:off x="5638800" y="3540125"/>
            <a:ext cx="304800" cy="268288"/>
          </a:xfrm>
          <a:prstGeom prst="roundRect">
            <a:avLst>
              <a:gd name="adj" fmla="val 16667"/>
            </a:avLst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95" name="AutoShape 87"/>
          <p:cNvSpPr>
            <a:spLocks noChangeArrowheads="1"/>
          </p:cNvSpPr>
          <p:nvPr/>
        </p:nvSpPr>
        <p:spPr bwMode="auto">
          <a:xfrm>
            <a:off x="6019800" y="3540125"/>
            <a:ext cx="304800" cy="268288"/>
          </a:xfrm>
          <a:prstGeom prst="roundRect">
            <a:avLst>
              <a:gd name="adj" fmla="val 16667"/>
            </a:avLst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96" name="AutoShape 88"/>
          <p:cNvSpPr>
            <a:spLocks noChangeArrowheads="1"/>
          </p:cNvSpPr>
          <p:nvPr/>
        </p:nvSpPr>
        <p:spPr bwMode="auto">
          <a:xfrm>
            <a:off x="5638800" y="3844925"/>
            <a:ext cx="304800" cy="268288"/>
          </a:xfrm>
          <a:prstGeom prst="roundRect">
            <a:avLst>
              <a:gd name="adj" fmla="val 16667"/>
            </a:avLst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97" name="AutoShape 89"/>
          <p:cNvSpPr>
            <a:spLocks noChangeArrowheads="1"/>
          </p:cNvSpPr>
          <p:nvPr/>
        </p:nvSpPr>
        <p:spPr bwMode="auto">
          <a:xfrm>
            <a:off x="6019800" y="3844925"/>
            <a:ext cx="304800" cy="268288"/>
          </a:xfrm>
          <a:prstGeom prst="roundRect">
            <a:avLst>
              <a:gd name="adj" fmla="val 16667"/>
            </a:avLst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98" name="AutoShape 90"/>
          <p:cNvSpPr>
            <a:spLocks noChangeArrowheads="1"/>
          </p:cNvSpPr>
          <p:nvPr/>
        </p:nvSpPr>
        <p:spPr bwMode="auto">
          <a:xfrm>
            <a:off x="5638800" y="3235325"/>
            <a:ext cx="304800" cy="268288"/>
          </a:xfrm>
          <a:prstGeom prst="roundRect">
            <a:avLst>
              <a:gd name="adj" fmla="val 16667"/>
            </a:avLst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99" name="AutoShape 91"/>
          <p:cNvSpPr>
            <a:spLocks noChangeArrowheads="1"/>
          </p:cNvSpPr>
          <p:nvPr/>
        </p:nvSpPr>
        <p:spPr bwMode="auto">
          <a:xfrm>
            <a:off x="6019800" y="3235325"/>
            <a:ext cx="304800" cy="268288"/>
          </a:xfrm>
          <a:prstGeom prst="roundRect">
            <a:avLst>
              <a:gd name="adj" fmla="val 16667"/>
            </a:avLst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901" name="AutoShape 93"/>
          <p:cNvSpPr>
            <a:spLocks noChangeArrowheads="1"/>
          </p:cNvSpPr>
          <p:nvPr/>
        </p:nvSpPr>
        <p:spPr bwMode="auto">
          <a:xfrm>
            <a:off x="7010400" y="1979613"/>
            <a:ext cx="838200" cy="1524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902" name="AutoShape 94"/>
          <p:cNvSpPr>
            <a:spLocks noChangeArrowheads="1"/>
          </p:cNvSpPr>
          <p:nvPr/>
        </p:nvSpPr>
        <p:spPr bwMode="auto">
          <a:xfrm>
            <a:off x="7086600" y="2778125"/>
            <a:ext cx="304800" cy="268288"/>
          </a:xfrm>
          <a:prstGeom prst="roundRect">
            <a:avLst>
              <a:gd name="adj" fmla="val 16667"/>
            </a:avLst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903" name="AutoShape 95"/>
          <p:cNvSpPr>
            <a:spLocks noChangeArrowheads="1"/>
          </p:cNvSpPr>
          <p:nvPr/>
        </p:nvSpPr>
        <p:spPr bwMode="auto">
          <a:xfrm>
            <a:off x="7467600" y="2778125"/>
            <a:ext cx="304800" cy="268288"/>
          </a:xfrm>
          <a:prstGeom prst="roundRect">
            <a:avLst>
              <a:gd name="adj" fmla="val 16667"/>
            </a:avLst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904" name="AutoShape 96"/>
          <p:cNvSpPr>
            <a:spLocks noChangeArrowheads="1"/>
          </p:cNvSpPr>
          <p:nvPr/>
        </p:nvSpPr>
        <p:spPr bwMode="auto">
          <a:xfrm>
            <a:off x="7086600" y="3082925"/>
            <a:ext cx="304800" cy="268288"/>
          </a:xfrm>
          <a:prstGeom prst="roundRect">
            <a:avLst>
              <a:gd name="adj" fmla="val 16667"/>
            </a:avLst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905" name="AutoShape 97"/>
          <p:cNvSpPr>
            <a:spLocks noChangeArrowheads="1"/>
          </p:cNvSpPr>
          <p:nvPr/>
        </p:nvSpPr>
        <p:spPr bwMode="auto">
          <a:xfrm>
            <a:off x="7467600" y="3082925"/>
            <a:ext cx="304800" cy="268288"/>
          </a:xfrm>
          <a:prstGeom prst="roundRect">
            <a:avLst>
              <a:gd name="adj" fmla="val 16667"/>
            </a:avLst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906" name="AutoShape 98"/>
          <p:cNvSpPr>
            <a:spLocks noChangeArrowheads="1"/>
          </p:cNvSpPr>
          <p:nvPr/>
        </p:nvSpPr>
        <p:spPr bwMode="auto">
          <a:xfrm>
            <a:off x="7086600" y="2473325"/>
            <a:ext cx="304800" cy="268288"/>
          </a:xfrm>
          <a:prstGeom prst="roundRect">
            <a:avLst>
              <a:gd name="adj" fmla="val 16667"/>
            </a:avLst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907" name="AutoShape 99"/>
          <p:cNvSpPr>
            <a:spLocks noChangeArrowheads="1"/>
          </p:cNvSpPr>
          <p:nvPr/>
        </p:nvSpPr>
        <p:spPr bwMode="auto">
          <a:xfrm>
            <a:off x="7467600" y="2473325"/>
            <a:ext cx="304800" cy="268288"/>
          </a:xfrm>
          <a:prstGeom prst="roundRect">
            <a:avLst>
              <a:gd name="adj" fmla="val 16667"/>
            </a:avLst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908" name="Cloud"/>
          <p:cNvSpPr>
            <a:spLocks noChangeAspect="1" noEditPoints="1" noChangeArrowheads="1"/>
          </p:cNvSpPr>
          <p:nvPr/>
        </p:nvSpPr>
        <p:spPr bwMode="auto">
          <a:xfrm>
            <a:off x="914400" y="1838325"/>
            <a:ext cx="1600200" cy="1617663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endParaRPr lang="en-US"/>
          </a:p>
          <a:p>
            <a:pPr algn="ctr"/>
            <a:r>
              <a:rPr lang="en-US" sz="3200"/>
              <a:t> </a:t>
            </a:r>
            <a:r>
              <a:rPr lang="en-US" sz="2400"/>
              <a:t>WAN</a:t>
            </a:r>
          </a:p>
        </p:txBody>
      </p:sp>
      <p:sp>
        <p:nvSpPr>
          <p:cNvPr id="119909" name="Line 101"/>
          <p:cNvSpPr>
            <a:spLocks noChangeShapeType="1"/>
          </p:cNvSpPr>
          <p:nvPr/>
        </p:nvSpPr>
        <p:spPr bwMode="auto">
          <a:xfrm>
            <a:off x="457200" y="1751013"/>
            <a:ext cx="914400" cy="4984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910" name="Line 102"/>
          <p:cNvSpPr>
            <a:spLocks noChangeShapeType="1"/>
          </p:cNvSpPr>
          <p:nvPr/>
        </p:nvSpPr>
        <p:spPr bwMode="auto">
          <a:xfrm>
            <a:off x="228600" y="2513013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911" name="Line 103"/>
          <p:cNvSpPr>
            <a:spLocks noChangeShapeType="1"/>
          </p:cNvSpPr>
          <p:nvPr/>
        </p:nvSpPr>
        <p:spPr bwMode="auto">
          <a:xfrm flipV="1">
            <a:off x="381000" y="2817813"/>
            <a:ext cx="990600" cy="4984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912" name="Text Box 104"/>
          <p:cNvSpPr txBox="1">
            <a:spLocks noChangeArrowheads="1"/>
          </p:cNvSpPr>
          <p:nvPr/>
        </p:nvSpPr>
        <p:spPr bwMode="auto">
          <a:xfrm>
            <a:off x="304800" y="1370013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Clients</a:t>
            </a:r>
          </a:p>
        </p:txBody>
      </p:sp>
      <p:sp>
        <p:nvSpPr>
          <p:cNvPr id="119913" name="Line 105"/>
          <p:cNvSpPr>
            <a:spLocks noChangeShapeType="1"/>
          </p:cNvSpPr>
          <p:nvPr/>
        </p:nvSpPr>
        <p:spPr bwMode="auto">
          <a:xfrm>
            <a:off x="2362200" y="2665413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lg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914" name="Line 106"/>
          <p:cNvSpPr>
            <a:spLocks noChangeShapeType="1"/>
          </p:cNvSpPr>
          <p:nvPr/>
        </p:nvSpPr>
        <p:spPr bwMode="auto">
          <a:xfrm flipV="1">
            <a:off x="3962400" y="1903413"/>
            <a:ext cx="16002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lg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915" name="Line 107"/>
          <p:cNvSpPr>
            <a:spLocks noChangeShapeType="1"/>
          </p:cNvSpPr>
          <p:nvPr/>
        </p:nvSpPr>
        <p:spPr bwMode="auto">
          <a:xfrm>
            <a:off x="3962400" y="2665413"/>
            <a:ext cx="16002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lg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916" name="Line 108"/>
          <p:cNvSpPr>
            <a:spLocks noChangeShapeType="1"/>
          </p:cNvSpPr>
          <p:nvPr/>
        </p:nvSpPr>
        <p:spPr bwMode="auto">
          <a:xfrm flipV="1">
            <a:off x="6400800" y="2819400"/>
            <a:ext cx="609600" cy="6842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lg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918" name="AutoShape 110"/>
          <p:cNvSpPr>
            <a:spLocks noChangeArrowheads="1"/>
          </p:cNvSpPr>
          <p:nvPr/>
        </p:nvSpPr>
        <p:spPr bwMode="auto">
          <a:xfrm>
            <a:off x="8077200" y="2362200"/>
            <a:ext cx="609600" cy="1143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9919" name="Group 111"/>
          <p:cNvGrpSpPr>
            <a:grpSpLocks/>
          </p:cNvGrpSpPr>
          <p:nvPr/>
        </p:nvGrpSpPr>
        <p:grpSpPr bwMode="auto">
          <a:xfrm>
            <a:off x="8153400" y="2514600"/>
            <a:ext cx="152400" cy="228600"/>
            <a:chOff x="3840" y="816"/>
            <a:chExt cx="96" cy="144"/>
          </a:xfrm>
        </p:grpSpPr>
        <p:sp>
          <p:nvSpPr>
            <p:cNvPr id="119920" name="AutoShape 112"/>
            <p:cNvSpPr>
              <a:spLocks noChangeArrowheads="1"/>
            </p:cNvSpPr>
            <p:nvPr/>
          </p:nvSpPr>
          <p:spPr bwMode="auto">
            <a:xfrm>
              <a:off x="3840" y="816"/>
              <a:ext cx="96" cy="144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921" name="Oval 113"/>
            <p:cNvSpPr>
              <a:spLocks noChangeArrowheads="1"/>
            </p:cNvSpPr>
            <p:nvPr/>
          </p:nvSpPr>
          <p:spPr bwMode="auto">
            <a:xfrm>
              <a:off x="3840" y="816"/>
              <a:ext cx="96" cy="4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9922" name="Group 114"/>
          <p:cNvGrpSpPr>
            <a:grpSpLocks/>
          </p:cNvGrpSpPr>
          <p:nvPr/>
        </p:nvGrpSpPr>
        <p:grpSpPr bwMode="auto">
          <a:xfrm>
            <a:off x="8458200" y="2514600"/>
            <a:ext cx="152400" cy="228600"/>
            <a:chOff x="3840" y="816"/>
            <a:chExt cx="96" cy="144"/>
          </a:xfrm>
        </p:grpSpPr>
        <p:sp>
          <p:nvSpPr>
            <p:cNvPr id="119923" name="AutoShape 115"/>
            <p:cNvSpPr>
              <a:spLocks noChangeArrowheads="1"/>
            </p:cNvSpPr>
            <p:nvPr/>
          </p:nvSpPr>
          <p:spPr bwMode="auto">
            <a:xfrm>
              <a:off x="3840" y="816"/>
              <a:ext cx="96" cy="144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924" name="Oval 116"/>
            <p:cNvSpPr>
              <a:spLocks noChangeArrowheads="1"/>
            </p:cNvSpPr>
            <p:nvPr/>
          </p:nvSpPr>
          <p:spPr bwMode="auto">
            <a:xfrm>
              <a:off x="3840" y="816"/>
              <a:ext cx="96" cy="4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9925" name="Group 117"/>
          <p:cNvGrpSpPr>
            <a:grpSpLocks/>
          </p:cNvGrpSpPr>
          <p:nvPr/>
        </p:nvGrpSpPr>
        <p:grpSpPr bwMode="auto">
          <a:xfrm>
            <a:off x="8153400" y="2819400"/>
            <a:ext cx="152400" cy="228600"/>
            <a:chOff x="3840" y="816"/>
            <a:chExt cx="96" cy="144"/>
          </a:xfrm>
        </p:grpSpPr>
        <p:sp>
          <p:nvSpPr>
            <p:cNvPr id="119926" name="AutoShape 118"/>
            <p:cNvSpPr>
              <a:spLocks noChangeArrowheads="1"/>
            </p:cNvSpPr>
            <p:nvPr/>
          </p:nvSpPr>
          <p:spPr bwMode="auto">
            <a:xfrm>
              <a:off x="3840" y="816"/>
              <a:ext cx="96" cy="144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927" name="Oval 119"/>
            <p:cNvSpPr>
              <a:spLocks noChangeArrowheads="1"/>
            </p:cNvSpPr>
            <p:nvPr/>
          </p:nvSpPr>
          <p:spPr bwMode="auto">
            <a:xfrm>
              <a:off x="3840" y="816"/>
              <a:ext cx="96" cy="4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9928" name="Group 120"/>
          <p:cNvGrpSpPr>
            <a:grpSpLocks/>
          </p:cNvGrpSpPr>
          <p:nvPr/>
        </p:nvGrpSpPr>
        <p:grpSpPr bwMode="auto">
          <a:xfrm>
            <a:off x="8458200" y="2819400"/>
            <a:ext cx="152400" cy="228600"/>
            <a:chOff x="3840" y="816"/>
            <a:chExt cx="96" cy="144"/>
          </a:xfrm>
        </p:grpSpPr>
        <p:sp>
          <p:nvSpPr>
            <p:cNvPr id="119929" name="AutoShape 121"/>
            <p:cNvSpPr>
              <a:spLocks noChangeArrowheads="1"/>
            </p:cNvSpPr>
            <p:nvPr/>
          </p:nvSpPr>
          <p:spPr bwMode="auto">
            <a:xfrm>
              <a:off x="3840" y="816"/>
              <a:ext cx="96" cy="144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930" name="Oval 122"/>
            <p:cNvSpPr>
              <a:spLocks noChangeArrowheads="1"/>
            </p:cNvSpPr>
            <p:nvPr/>
          </p:nvSpPr>
          <p:spPr bwMode="auto">
            <a:xfrm>
              <a:off x="3840" y="816"/>
              <a:ext cx="96" cy="4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9931" name="Group 123"/>
          <p:cNvGrpSpPr>
            <a:grpSpLocks/>
          </p:cNvGrpSpPr>
          <p:nvPr/>
        </p:nvGrpSpPr>
        <p:grpSpPr bwMode="auto">
          <a:xfrm>
            <a:off x="8153400" y="3124200"/>
            <a:ext cx="152400" cy="228600"/>
            <a:chOff x="3840" y="816"/>
            <a:chExt cx="96" cy="144"/>
          </a:xfrm>
        </p:grpSpPr>
        <p:sp>
          <p:nvSpPr>
            <p:cNvPr id="119932" name="AutoShape 124"/>
            <p:cNvSpPr>
              <a:spLocks noChangeArrowheads="1"/>
            </p:cNvSpPr>
            <p:nvPr/>
          </p:nvSpPr>
          <p:spPr bwMode="auto">
            <a:xfrm>
              <a:off x="3840" y="816"/>
              <a:ext cx="96" cy="144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933" name="Oval 125"/>
            <p:cNvSpPr>
              <a:spLocks noChangeArrowheads="1"/>
            </p:cNvSpPr>
            <p:nvPr/>
          </p:nvSpPr>
          <p:spPr bwMode="auto">
            <a:xfrm>
              <a:off x="3840" y="816"/>
              <a:ext cx="96" cy="4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9934" name="Group 126"/>
          <p:cNvGrpSpPr>
            <a:grpSpLocks/>
          </p:cNvGrpSpPr>
          <p:nvPr/>
        </p:nvGrpSpPr>
        <p:grpSpPr bwMode="auto">
          <a:xfrm>
            <a:off x="8458200" y="3124200"/>
            <a:ext cx="152400" cy="228600"/>
            <a:chOff x="3840" y="816"/>
            <a:chExt cx="96" cy="144"/>
          </a:xfrm>
        </p:grpSpPr>
        <p:sp>
          <p:nvSpPr>
            <p:cNvPr id="119935" name="AutoShape 127"/>
            <p:cNvSpPr>
              <a:spLocks noChangeArrowheads="1"/>
            </p:cNvSpPr>
            <p:nvPr/>
          </p:nvSpPr>
          <p:spPr bwMode="auto">
            <a:xfrm>
              <a:off x="3840" y="816"/>
              <a:ext cx="96" cy="144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936" name="Oval 128"/>
            <p:cNvSpPr>
              <a:spLocks noChangeArrowheads="1"/>
            </p:cNvSpPr>
            <p:nvPr/>
          </p:nvSpPr>
          <p:spPr bwMode="auto">
            <a:xfrm>
              <a:off x="3840" y="816"/>
              <a:ext cx="96" cy="4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9937" name="Line 129"/>
          <p:cNvSpPr>
            <a:spLocks noChangeShapeType="1"/>
          </p:cNvSpPr>
          <p:nvPr/>
        </p:nvSpPr>
        <p:spPr bwMode="auto">
          <a:xfrm>
            <a:off x="7848600" y="25908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938" name="Line 130"/>
          <p:cNvSpPr>
            <a:spLocks noChangeShapeType="1"/>
          </p:cNvSpPr>
          <p:nvPr/>
        </p:nvSpPr>
        <p:spPr bwMode="auto">
          <a:xfrm>
            <a:off x="7848600" y="28956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939" name="Line 131"/>
          <p:cNvSpPr>
            <a:spLocks noChangeShapeType="1"/>
          </p:cNvSpPr>
          <p:nvPr/>
        </p:nvSpPr>
        <p:spPr bwMode="auto">
          <a:xfrm>
            <a:off x="7848600" y="32004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940" name="AutoShape 132"/>
          <p:cNvSpPr>
            <a:spLocks noChangeArrowheads="1"/>
          </p:cNvSpPr>
          <p:nvPr/>
        </p:nvSpPr>
        <p:spPr bwMode="auto">
          <a:xfrm>
            <a:off x="2743200" y="990600"/>
            <a:ext cx="6096000" cy="33528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941" name="Text Box 133"/>
          <p:cNvSpPr txBox="1">
            <a:spLocks noChangeArrowheads="1"/>
          </p:cNvSpPr>
          <p:nvPr/>
        </p:nvSpPr>
        <p:spPr bwMode="auto">
          <a:xfrm>
            <a:off x="7848600" y="2057400"/>
            <a:ext cx="990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Storage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0">
                <a:latin typeface="Comic Sans MS" pitchFamily="66" charset="0"/>
              </a:rPr>
              <a:t>Shared Cluster-Based Data-Centers</a:t>
            </a:r>
          </a:p>
        </p:txBody>
      </p:sp>
      <p:sp>
        <p:nvSpPr>
          <p:cNvPr id="112669" name="Rectangle 29"/>
          <p:cNvSpPr>
            <a:spLocks noGrp="1" noChangeArrowheads="1"/>
          </p:cNvSpPr>
          <p:nvPr>
            <p:ph type="body" idx="1"/>
          </p:nvPr>
        </p:nvSpPr>
        <p:spPr>
          <a:xfrm>
            <a:off x="533400" y="4038600"/>
            <a:ext cx="8382000" cy="2286000"/>
          </a:xfrm>
          <a:noFill/>
          <a:ln/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100">
                <a:solidFill>
                  <a:srgbClr val="0066FF"/>
                </a:solidFill>
                <a:latin typeface="Comic Sans MS" pitchFamily="66" charset="0"/>
              </a:rPr>
              <a:t>Hosting several unrelated services on a single data-center</a:t>
            </a:r>
          </a:p>
          <a:p>
            <a:pPr lvl="1">
              <a:lnSpc>
                <a:spcPct val="120000"/>
              </a:lnSpc>
            </a:pPr>
            <a:r>
              <a:rPr lang="en-US" sz="1800">
                <a:solidFill>
                  <a:srgbClr val="0066FF"/>
                </a:solidFill>
                <a:latin typeface="Comic Sans MS" pitchFamily="66" charset="0"/>
              </a:rPr>
              <a:t>Currently used by several ISPs and Web Service Providers (</a:t>
            </a:r>
            <a:r>
              <a:rPr lang="en-US" sz="1800">
                <a:solidFill>
                  <a:srgbClr val="FF0000"/>
                </a:solidFill>
                <a:latin typeface="Comic Sans MS" pitchFamily="66" charset="0"/>
              </a:rPr>
              <a:t>IBM, HP</a:t>
            </a:r>
            <a:r>
              <a:rPr lang="en-US" sz="1800">
                <a:solidFill>
                  <a:srgbClr val="0066FF"/>
                </a:solidFill>
                <a:latin typeface="Comic Sans MS" pitchFamily="66" charset="0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en-US" sz="2100">
                <a:solidFill>
                  <a:srgbClr val="0066FF"/>
                </a:solidFill>
                <a:latin typeface="Comic Sans MS" pitchFamily="66" charset="0"/>
              </a:rPr>
              <a:t>Replication of content</a:t>
            </a:r>
          </a:p>
          <a:p>
            <a:pPr lvl="1">
              <a:lnSpc>
                <a:spcPct val="120000"/>
              </a:lnSpc>
            </a:pPr>
            <a:r>
              <a:rPr lang="en-US" sz="1800">
                <a:solidFill>
                  <a:srgbClr val="0066FF"/>
                </a:solidFill>
                <a:latin typeface="Comic Sans MS" pitchFamily="66" charset="0"/>
              </a:rPr>
              <a:t>Amount of data replicated increases linearly with the number of web-sites hosted</a:t>
            </a:r>
          </a:p>
        </p:txBody>
      </p:sp>
      <p:sp>
        <p:nvSpPr>
          <p:cNvPr id="112678" name="Text Box 38"/>
          <p:cNvSpPr txBox="1">
            <a:spLocks noChangeArrowheads="1"/>
          </p:cNvSpPr>
          <p:nvPr/>
        </p:nvSpPr>
        <p:spPr bwMode="auto">
          <a:xfrm>
            <a:off x="2819400" y="1433513"/>
            <a:ext cx="1371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Proxy</a:t>
            </a:r>
            <a:br>
              <a:rPr lang="en-US"/>
            </a:br>
            <a:r>
              <a:rPr lang="en-US"/>
              <a:t>Server</a:t>
            </a:r>
          </a:p>
        </p:txBody>
      </p:sp>
      <p:sp>
        <p:nvSpPr>
          <p:cNvPr id="112679" name="Text Box 39"/>
          <p:cNvSpPr txBox="1">
            <a:spLocks noChangeArrowheads="1"/>
          </p:cNvSpPr>
          <p:nvPr/>
        </p:nvSpPr>
        <p:spPr bwMode="auto">
          <a:xfrm>
            <a:off x="4572000" y="1371600"/>
            <a:ext cx="1143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Web</a:t>
            </a:r>
            <a:br>
              <a:rPr lang="en-US"/>
            </a:br>
            <a:r>
              <a:rPr lang="en-US"/>
              <a:t>Server</a:t>
            </a:r>
          </a:p>
        </p:txBody>
      </p:sp>
      <p:sp>
        <p:nvSpPr>
          <p:cNvPr id="112680" name="Text Box 40"/>
          <p:cNvSpPr txBox="1">
            <a:spLocks noChangeArrowheads="1"/>
          </p:cNvSpPr>
          <p:nvPr/>
        </p:nvSpPr>
        <p:spPr bwMode="auto">
          <a:xfrm>
            <a:off x="4114800" y="3106738"/>
            <a:ext cx="1447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Application</a:t>
            </a:r>
            <a:br>
              <a:rPr lang="en-US"/>
            </a:br>
            <a:r>
              <a:rPr lang="en-US"/>
              <a:t>Server</a:t>
            </a:r>
          </a:p>
        </p:txBody>
      </p:sp>
      <p:sp>
        <p:nvSpPr>
          <p:cNvPr id="112681" name="Text Box 41"/>
          <p:cNvSpPr txBox="1">
            <a:spLocks noChangeArrowheads="1"/>
          </p:cNvSpPr>
          <p:nvPr/>
        </p:nvSpPr>
        <p:spPr bwMode="auto">
          <a:xfrm>
            <a:off x="6629400" y="3294063"/>
            <a:ext cx="1371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Database</a:t>
            </a:r>
            <a:br>
              <a:rPr lang="en-US"/>
            </a:br>
            <a:r>
              <a:rPr lang="en-US"/>
              <a:t>Server</a:t>
            </a:r>
          </a:p>
        </p:txBody>
      </p:sp>
      <p:sp>
        <p:nvSpPr>
          <p:cNvPr id="112682" name="Rectangle 42"/>
          <p:cNvSpPr>
            <a:spLocks noChangeArrowheads="1"/>
          </p:cNvSpPr>
          <p:nvPr/>
        </p:nvSpPr>
        <p:spPr bwMode="auto">
          <a:xfrm>
            <a:off x="6553200" y="3044825"/>
            <a:ext cx="76200" cy="61913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83" name="AutoShape 43"/>
          <p:cNvSpPr>
            <a:spLocks noChangeArrowheads="1"/>
          </p:cNvSpPr>
          <p:nvPr/>
        </p:nvSpPr>
        <p:spPr bwMode="auto">
          <a:xfrm>
            <a:off x="3124200" y="1990725"/>
            <a:ext cx="838200" cy="12398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90" name="AutoShape 50"/>
          <p:cNvSpPr>
            <a:spLocks noChangeArrowheads="1"/>
          </p:cNvSpPr>
          <p:nvPr/>
        </p:nvSpPr>
        <p:spPr bwMode="auto">
          <a:xfrm>
            <a:off x="5562600" y="1295400"/>
            <a:ext cx="838200" cy="1447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91" name="AutoShape 51"/>
          <p:cNvSpPr>
            <a:spLocks noChangeArrowheads="1"/>
          </p:cNvSpPr>
          <p:nvPr/>
        </p:nvSpPr>
        <p:spPr bwMode="auto">
          <a:xfrm>
            <a:off x="5638800" y="1905000"/>
            <a:ext cx="304800" cy="219075"/>
          </a:xfrm>
          <a:prstGeom prst="roundRect">
            <a:avLst>
              <a:gd name="adj" fmla="val 16667"/>
            </a:avLst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93" name="AutoShape 53"/>
          <p:cNvSpPr>
            <a:spLocks noChangeArrowheads="1"/>
          </p:cNvSpPr>
          <p:nvPr/>
        </p:nvSpPr>
        <p:spPr bwMode="auto">
          <a:xfrm>
            <a:off x="5638800" y="2359025"/>
            <a:ext cx="304800" cy="219075"/>
          </a:xfrm>
          <a:prstGeom prst="roundRect">
            <a:avLst>
              <a:gd name="adj" fmla="val 16667"/>
            </a:avLst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95" name="AutoShape 55"/>
          <p:cNvSpPr>
            <a:spLocks noChangeArrowheads="1"/>
          </p:cNvSpPr>
          <p:nvPr/>
        </p:nvSpPr>
        <p:spPr bwMode="auto">
          <a:xfrm>
            <a:off x="5638800" y="1447800"/>
            <a:ext cx="304800" cy="217488"/>
          </a:xfrm>
          <a:prstGeom prst="roundRect">
            <a:avLst>
              <a:gd name="adj" fmla="val 16667"/>
            </a:avLst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97" name="AutoShape 57"/>
          <p:cNvSpPr>
            <a:spLocks noChangeArrowheads="1"/>
          </p:cNvSpPr>
          <p:nvPr/>
        </p:nvSpPr>
        <p:spPr bwMode="auto">
          <a:xfrm>
            <a:off x="5562600" y="2895600"/>
            <a:ext cx="838200" cy="10175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04" name="AutoShape 64"/>
          <p:cNvSpPr>
            <a:spLocks noChangeArrowheads="1"/>
          </p:cNvSpPr>
          <p:nvPr/>
        </p:nvSpPr>
        <p:spPr bwMode="auto">
          <a:xfrm>
            <a:off x="6858000" y="2054225"/>
            <a:ext cx="838200" cy="12382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11" name="Cloud"/>
          <p:cNvSpPr>
            <a:spLocks noChangeAspect="1" noEditPoints="1" noChangeArrowheads="1"/>
          </p:cNvSpPr>
          <p:nvPr/>
        </p:nvSpPr>
        <p:spPr bwMode="auto">
          <a:xfrm>
            <a:off x="838200" y="1938338"/>
            <a:ext cx="1219200" cy="1316037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endParaRPr lang="en-US"/>
          </a:p>
          <a:p>
            <a:pPr algn="ctr"/>
            <a:r>
              <a:rPr lang="en-US"/>
              <a:t> WAN</a:t>
            </a:r>
          </a:p>
        </p:txBody>
      </p:sp>
      <p:sp>
        <p:nvSpPr>
          <p:cNvPr id="112712" name="Line 72"/>
          <p:cNvSpPr>
            <a:spLocks noChangeShapeType="1"/>
          </p:cNvSpPr>
          <p:nvPr/>
        </p:nvSpPr>
        <p:spPr bwMode="auto">
          <a:xfrm>
            <a:off x="304800" y="1866900"/>
            <a:ext cx="914400" cy="406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3" name="Line 73"/>
          <p:cNvSpPr>
            <a:spLocks noChangeShapeType="1"/>
          </p:cNvSpPr>
          <p:nvPr/>
        </p:nvSpPr>
        <p:spPr bwMode="auto">
          <a:xfrm>
            <a:off x="76200" y="2259013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4" name="Line 74"/>
          <p:cNvSpPr>
            <a:spLocks noChangeShapeType="1"/>
          </p:cNvSpPr>
          <p:nvPr/>
        </p:nvSpPr>
        <p:spPr bwMode="auto">
          <a:xfrm flipV="1">
            <a:off x="228600" y="2735263"/>
            <a:ext cx="990600" cy="4048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5" name="Text Box 75"/>
          <p:cNvSpPr txBox="1">
            <a:spLocks noChangeArrowheads="1"/>
          </p:cNvSpPr>
          <p:nvPr/>
        </p:nvSpPr>
        <p:spPr bwMode="auto">
          <a:xfrm>
            <a:off x="228600" y="1557338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Clients</a:t>
            </a:r>
          </a:p>
        </p:txBody>
      </p:sp>
      <p:sp>
        <p:nvSpPr>
          <p:cNvPr id="112717" name="Line 77"/>
          <p:cNvSpPr>
            <a:spLocks noChangeShapeType="1"/>
          </p:cNvSpPr>
          <p:nvPr/>
        </p:nvSpPr>
        <p:spPr bwMode="auto">
          <a:xfrm flipV="1">
            <a:off x="3962400" y="1990725"/>
            <a:ext cx="1600200" cy="6207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lg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8" name="Line 78"/>
          <p:cNvSpPr>
            <a:spLocks noChangeShapeType="1"/>
          </p:cNvSpPr>
          <p:nvPr/>
        </p:nvSpPr>
        <p:spPr bwMode="auto">
          <a:xfrm>
            <a:off x="3962400" y="2611438"/>
            <a:ext cx="1600200" cy="619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lg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9" name="Line 79"/>
          <p:cNvSpPr>
            <a:spLocks noChangeShapeType="1"/>
          </p:cNvSpPr>
          <p:nvPr/>
        </p:nvSpPr>
        <p:spPr bwMode="auto">
          <a:xfrm flipV="1">
            <a:off x="6400800" y="2743200"/>
            <a:ext cx="457200" cy="5492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lg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0" name="AutoShape 90"/>
          <p:cNvSpPr>
            <a:spLocks noChangeArrowheads="1"/>
          </p:cNvSpPr>
          <p:nvPr/>
        </p:nvSpPr>
        <p:spPr bwMode="auto">
          <a:xfrm>
            <a:off x="3581400" y="2659063"/>
            <a:ext cx="304800" cy="217487"/>
          </a:xfrm>
          <a:prstGeom prst="roundRect">
            <a:avLst>
              <a:gd name="adj" fmla="val 16667"/>
            </a:avLst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31" name="AutoShape 91"/>
          <p:cNvSpPr>
            <a:spLocks noChangeArrowheads="1"/>
          </p:cNvSpPr>
          <p:nvPr/>
        </p:nvSpPr>
        <p:spPr bwMode="auto">
          <a:xfrm>
            <a:off x="3581400" y="2906713"/>
            <a:ext cx="304800" cy="217487"/>
          </a:xfrm>
          <a:prstGeom prst="roundRect">
            <a:avLst>
              <a:gd name="adj" fmla="val 16667"/>
            </a:avLst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32" name="AutoShape 92"/>
          <p:cNvSpPr>
            <a:spLocks noChangeArrowheads="1"/>
          </p:cNvSpPr>
          <p:nvPr/>
        </p:nvSpPr>
        <p:spPr bwMode="auto">
          <a:xfrm>
            <a:off x="3581400" y="2409825"/>
            <a:ext cx="304800" cy="219075"/>
          </a:xfrm>
          <a:prstGeom prst="roundRect">
            <a:avLst>
              <a:gd name="adj" fmla="val 16667"/>
            </a:avLst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33" name="AutoShape 93"/>
          <p:cNvSpPr>
            <a:spLocks noChangeArrowheads="1"/>
          </p:cNvSpPr>
          <p:nvPr/>
        </p:nvSpPr>
        <p:spPr bwMode="auto">
          <a:xfrm>
            <a:off x="3200400" y="2659063"/>
            <a:ext cx="304800" cy="217487"/>
          </a:xfrm>
          <a:prstGeom prst="roundRect">
            <a:avLst>
              <a:gd name="adj" fmla="val 16667"/>
            </a:avLst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34" name="AutoShape 94"/>
          <p:cNvSpPr>
            <a:spLocks noChangeArrowheads="1"/>
          </p:cNvSpPr>
          <p:nvPr/>
        </p:nvSpPr>
        <p:spPr bwMode="auto">
          <a:xfrm>
            <a:off x="3200400" y="2906713"/>
            <a:ext cx="304800" cy="217487"/>
          </a:xfrm>
          <a:prstGeom prst="roundRect">
            <a:avLst>
              <a:gd name="adj" fmla="val 16667"/>
            </a:avLst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35" name="AutoShape 95"/>
          <p:cNvSpPr>
            <a:spLocks noChangeArrowheads="1"/>
          </p:cNvSpPr>
          <p:nvPr/>
        </p:nvSpPr>
        <p:spPr bwMode="auto">
          <a:xfrm>
            <a:off x="3200400" y="2409825"/>
            <a:ext cx="304800" cy="219075"/>
          </a:xfrm>
          <a:prstGeom prst="roundRect">
            <a:avLst>
              <a:gd name="adj" fmla="val 16667"/>
            </a:avLst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2738" name="Group 98"/>
          <p:cNvGrpSpPr>
            <a:grpSpLocks/>
          </p:cNvGrpSpPr>
          <p:nvPr/>
        </p:nvGrpSpPr>
        <p:grpSpPr bwMode="auto">
          <a:xfrm>
            <a:off x="6096000" y="1447800"/>
            <a:ext cx="152400" cy="228600"/>
            <a:chOff x="3840" y="816"/>
            <a:chExt cx="96" cy="144"/>
          </a:xfrm>
        </p:grpSpPr>
        <p:sp>
          <p:nvSpPr>
            <p:cNvPr id="112736" name="AutoShape 96"/>
            <p:cNvSpPr>
              <a:spLocks noChangeArrowheads="1"/>
            </p:cNvSpPr>
            <p:nvPr/>
          </p:nvSpPr>
          <p:spPr bwMode="auto">
            <a:xfrm>
              <a:off x="3840" y="816"/>
              <a:ext cx="96" cy="144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37" name="Oval 97"/>
            <p:cNvSpPr>
              <a:spLocks noChangeArrowheads="1"/>
            </p:cNvSpPr>
            <p:nvPr/>
          </p:nvSpPr>
          <p:spPr bwMode="auto">
            <a:xfrm>
              <a:off x="3840" y="816"/>
              <a:ext cx="96" cy="4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2739" name="Group 99"/>
          <p:cNvGrpSpPr>
            <a:grpSpLocks/>
          </p:cNvGrpSpPr>
          <p:nvPr/>
        </p:nvGrpSpPr>
        <p:grpSpPr bwMode="auto">
          <a:xfrm>
            <a:off x="6096000" y="1905000"/>
            <a:ext cx="152400" cy="228600"/>
            <a:chOff x="3840" y="816"/>
            <a:chExt cx="96" cy="144"/>
          </a:xfrm>
        </p:grpSpPr>
        <p:sp>
          <p:nvSpPr>
            <p:cNvPr id="112740" name="AutoShape 100"/>
            <p:cNvSpPr>
              <a:spLocks noChangeArrowheads="1"/>
            </p:cNvSpPr>
            <p:nvPr/>
          </p:nvSpPr>
          <p:spPr bwMode="auto">
            <a:xfrm>
              <a:off x="3840" y="816"/>
              <a:ext cx="96" cy="144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41" name="Oval 101"/>
            <p:cNvSpPr>
              <a:spLocks noChangeArrowheads="1"/>
            </p:cNvSpPr>
            <p:nvPr/>
          </p:nvSpPr>
          <p:spPr bwMode="auto">
            <a:xfrm>
              <a:off x="3840" y="816"/>
              <a:ext cx="96" cy="4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2742" name="Group 102"/>
          <p:cNvGrpSpPr>
            <a:grpSpLocks/>
          </p:cNvGrpSpPr>
          <p:nvPr/>
        </p:nvGrpSpPr>
        <p:grpSpPr bwMode="auto">
          <a:xfrm>
            <a:off x="6096000" y="2362200"/>
            <a:ext cx="152400" cy="228600"/>
            <a:chOff x="3840" y="816"/>
            <a:chExt cx="96" cy="144"/>
          </a:xfrm>
        </p:grpSpPr>
        <p:sp>
          <p:nvSpPr>
            <p:cNvPr id="112743" name="AutoShape 103"/>
            <p:cNvSpPr>
              <a:spLocks noChangeArrowheads="1"/>
            </p:cNvSpPr>
            <p:nvPr/>
          </p:nvSpPr>
          <p:spPr bwMode="auto">
            <a:xfrm>
              <a:off x="3840" y="816"/>
              <a:ext cx="96" cy="144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44" name="Oval 104"/>
            <p:cNvSpPr>
              <a:spLocks noChangeArrowheads="1"/>
            </p:cNvSpPr>
            <p:nvPr/>
          </p:nvSpPr>
          <p:spPr bwMode="auto">
            <a:xfrm>
              <a:off x="3840" y="816"/>
              <a:ext cx="96" cy="4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754" name="Line 114"/>
          <p:cNvSpPr>
            <a:spLocks noChangeShapeType="1"/>
          </p:cNvSpPr>
          <p:nvPr/>
        </p:nvSpPr>
        <p:spPr bwMode="auto">
          <a:xfrm>
            <a:off x="5943600" y="1524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56" name="Line 116"/>
          <p:cNvSpPr>
            <a:spLocks noChangeShapeType="1"/>
          </p:cNvSpPr>
          <p:nvPr/>
        </p:nvSpPr>
        <p:spPr bwMode="auto">
          <a:xfrm>
            <a:off x="5943600" y="1981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57" name="Line 117"/>
          <p:cNvSpPr>
            <a:spLocks noChangeShapeType="1"/>
          </p:cNvSpPr>
          <p:nvPr/>
        </p:nvSpPr>
        <p:spPr bwMode="auto">
          <a:xfrm>
            <a:off x="5943600" y="2452688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62" name="AutoShape 122"/>
          <p:cNvSpPr>
            <a:spLocks noChangeArrowheads="1"/>
          </p:cNvSpPr>
          <p:nvPr/>
        </p:nvSpPr>
        <p:spPr bwMode="auto">
          <a:xfrm>
            <a:off x="6019800" y="3343275"/>
            <a:ext cx="304800" cy="219075"/>
          </a:xfrm>
          <a:prstGeom prst="roundRect">
            <a:avLst>
              <a:gd name="adj" fmla="val 16667"/>
            </a:avLst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63" name="AutoShape 123"/>
          <p:cNvSpPr>
            <a:spLocks noChangeArrowheads="1"/>
          </p:cNvSpPr>
          <p:nvPr/>
        </p:nvSpPr>
        <p:spPr bwMode="auto">
          <a:xfrm>
            <a:off x="6019800" y="3590925"/>
            <a:ext cx="304800" cy="219075"/>
          </a:xfrm>
          <a:prstGeom prst="roundRect">
            <a:avLst>
              <a:gd name="adj" fmla="val 16667"/>
            </a:avLst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64" name="AutoShape 124"/>
          <p:cNvSpPr>
            <a:spLocks noChangeArrowheads="1"/>
          </p:cNvSpPr>
          <p:nvPr/>
        </p:nvSpPr>
        <p:spPr bwMode="auto">
          <a:xfrm>
            <a:off x="6019800" y="3095625"/>
            <a:ext cx="304800" cy="217488"/>
          </a:xfrm>
          <a:prstGeom prst="roundRect">
            <a:avLst>
              <a:gd name="adj" fmla="val 16667"/>
            </a:avLst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65" name="AutoShape 125"/>
          <p:cNvSpPr>
            <a:spLocks noChangeArrowheads="1"/>
          </p:cNvSpPr>
          <p:nvPr/>
        </p:nvSpPr>
        <p:spPr bwMode="auto">
          <a:xfrm>
            <a:off x="5638800" y="3343275"/>
            <a:ext cx="304800" cy="219075"/>
          </a:xfrm>
          <a:prstGeom prst="roundRect">
            <a:avLst>
              <a:gd name="adj" fmla="val 16667"/>
            </a:avLst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66" name="AutoShape 126"/>
          <p:cNvSpPr>
            <a:spLocks noChangeArrowheads="1"/>
          </p:cNvSpPr>
          <p:nvPr/>
        </p:nvSpPr>
        <p:spPr bwMode="auto">
          <a:xfrm>
            <a:off x="5638800" y="3590925"/>
            <a:ext cx="304800" cy="219075"/>
          </a:xfrm>
          <a:prstGeom prst="roundRect">
            <a:avLst>
              <a:gd name="adj" fmla="val 16667"/>
            </a:avLst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67" name="AutoShape 127"/>
          <p:cNvSpPr>
            <a:spLocks noChangeArrowheads="1"/>
          </p:cNvSpPr>
          <p:nvPr/>
        </p:nvSpPr>
        <p:spPr bwMode="auto">
          <a:xfrm>
            <a:off x="5638800" y="3095625"/>
            <a:ext cx="304800" cy="217488"/>
          </a:xfrm>
          <a:prstGeom prst="roundRect">
            <a:avLst>
              <a:gd name="adj" fmla="val 16667"/>
            </a:avLst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68" name="Line 128"/>
          <p:cNvSpPr>
            <a:spLocks noChangeShapeType="1"/>
          </p:cNvSpPr>
          <p:nvPr/>
        </p:nvSpPr>
        <p:spPr bwMode="auto">
          <a:xfrm flipV="1">
            <a:off x="1828800" y="2133600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69" name="Line 129"/>
          <p:cNvSpPr>
            <a:spLocks noChangeShapeType="1"/>
          </p:cNvSpPr>
          <p:nvPr/>
        </p:nvSpPr>
        <p:spPr bwMode="auto">
          <a:xfrm>
            <a:off x="1828800" y="2514600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70" name="Line 130"/>
          <p:cNvSpPr>
            <a:spLocks noChangeShapeType="1"/>
          </p:cNvSpPr>
          <p:nvPr/>
        </p:nvSpPr>
        <p:spPr bwMode="auto">
          <a:xfrm>
            <a:off x="1828800" y="2895600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71" name="Text Box 131"/>
          <p:cNvSpPr txBox="1">
            <a:spLocks noChangeArrowheads="1"/>
          </p:cNvSpPr>
          <p:nvPr/>
        </p:nvSpPr>
        <p:spPr bwMode="auto">
          <a:xfrm>
            <a:off x="1981200" y="2209800"/>
            <a:ext cx="1143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3366FF"/>
                </a:solidFill>
              </a:rPr>
              <a:t>Website B</a:t>
            </a:r>
          </a:p>
        </p:txBody>
      </p:sp>
      <p:sp>
        <p:nvSpPr>
          <p:cNvPr id="112772" name="Text Box 132"/>
          <p:cNvSpPr txBox="1">
            <a:spLocks noChangeArrowheads="1"/>
          </p:cNvSpPr>
          <p:nvPr/>
        </p:nvSpPr>
        <p:spPr bwMode="auto">
          <a:xfrm>
            <a:off x="1981200" y="2590800"/>
            <a:ext cx="1143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CC00"/>
                </a:solidFill>
              </a:rPr>
              <a:t>Website C</a:t>
            </a:r>
          </a:p>
        </p:txBody>
      </p:sp>
      <p:sp>
        <p:nvSpPr>
          <p:cNvPr id="112773" name="Text Box 133"/>
          <p:cNvSpPr txBox="1">
            <a:spLocks noChangeArrowheads="1"/>
          </p:cNvSpPr>
          <p:nvPr/>
        </p:nvSpPr>
        <p:spPr bwMode="auto">
          <a:xfrm>
            <a:off x="1981200" y="1752600"/>
            <a:ext cx="1143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66CC"/>
                </a:solidFill>
              </a:rPr>
              <a:t>Website A</a:t>
            </a:r>
          </a:p>
        </p:txBody>
      </p:sp>
      <p:sp>
        <p:nvSpPr>
          <p:cNvPr id="112774" name="Text Box 134"/>
          <p:cNvSpPr txBox="1">
            <a:spLocks noChangeArrowheads="1"/>
          </p:cNvSpPr>
          <p:nvPr/>
        </p:nvSpPr>
        <p:spPr bwMode="auto">
          <a:xfrm>
            <a:off x="6172200" y="1295400"/>
            <a:ext cx="228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33CC"/>
                </a:solidFill>
              </a:rPr>
              <a:t>}</a:t>
            </a:r>
          </a:p>
        </p:txBody>
      </p:sp>
      <p:sp>
        <p:nvSpPr>
          <p:cNvPr id="112775" name="Text Box 135"/>
          <p:cNvSpPr txBox="1">
            <a:spLocks noChangeArrowheads="1"/>
          </p:cNvSpPr>
          <p:nvPr/>
        </p:nvSpPr>
        <p:spPr bwMode="auto">
          <a:xfrm>
            <a:off x="6172200" y="1766888"/>
            <a:ext cx="228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66FF"/>
                </a:solidFill>
              </a:rPr>
              <a:t>}</a:t>
            </a:r>
          </a:p>
        </p:txBody>
      </p:sp>
      <p:sp>
        <p:nvSpPr>
          <p:cNvPr id="112776" name="Text Box 136"/>
          <p:cNvSpPr txBox="1">
            <a:spLocks noChangeArrowheads="1"/>
          </p:cNvSpPr>
          <p:nvPr/>
        </p:nvSpPr>
        <p:spPr bwMode="auto">
          <a:xfrm>
            <a:off x="6172200" y="2224088"/>
            <a:ext cx="228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9900"/>
                </a:solidFill>
              </a:rPr>
              <a:t>}</a:t>
            </a:r>
          </a:p>
        </p:txBody>
      </p:sp>
      <p:sp>
        <p:nvSpPr>
          <p:cNvPr id="112780" name="Text Box 140"/>
          <p:cNvSpPr txBox="1">
            <a:spLocks noChangeArrowheads="1"/>
          </p:cNvSpPr>
          <p:nvPr/>
        </p:nvSpPr>
        <p:spPr bwMode="auto">
          <a:xfrm>
            <a:off x="6400800" y="1219200"/>
            <a:ext cx="2286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100" b="1">
                <a:solidFill>
                  <a:srgbClr val="FF33CC"/>
                </a:solidFill>
              </a:rPr>
              <a:t>AB</a:t>
            </a:r>
          </a:p>
          <a:p>
            <a:r>
              <a:rPr lang="en-US" sz="1100" b="1">
                <a:solidFill>
                  <a:srgbClr val="FF33CC"/>
                </a:solidFill>
              </a:rPr>
              <a:t>C</a:t>
            </a:r>
          </a:p>
        </p:txBody>
      </p:sp>
      <p:sp>
        <p:nvSpPr>
          <p:cNvPr id="112781" name="AutoShape 141"/>
          <p:cNvSpPr>
            <a:spLocks noChangeArrowheads="1"/>
          </p:cNvSpPr>
          <p:nvPr/>
        </p:nvSpPr>
        <p:spPr bwMode="auto">
          <a:xfrm>
            <a:off x="7315200" y="2686050"/>
            <a:ext cx="304800" cy="219075"/>
          </a:xfrm>
          <a:prstGeom prst="roundRect">
            <a:avLst>
              <a:gd name="adj" fmla="val 16667"/>
            </a:avLst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82" name="AutoShape 142"/>
          <p:cNvSpPr>
            <a:spLocks noChangeArrowheads="1"/>
          </p:cNvSpPr>
          <p:nvPr/>
        </p:nvSpPr>
        <p:spPr bwMode="auto">
          <a:xfrm>
            <a:off x="7315200" y="2933700"/>
            <a:ext cx="304800" cy="219075"/>
          </a:xfrm>
          <a:prstGeom prst="roundRect">
            <a:avLst>
              <a:gd name="adj" fmla="val 16667"/>
            </a:avLst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83" name="AutoShape 143"/>
          <p:cNvSpPr>
            <a:spLocks noChangeArrowheads="1"/>
          </p:cNvSpPr>
          <p:nvPr/>
        </p:nvSpPr>
        <p:spPr bwMode="auto">
          <a:xfrm>
            <a:off x="7315200" y="2438400"/>
            <a:ext cx="304800" cy="217488"/>
          </a:xfrm>
          <a:prstGeom prst="roundRect">
            <a:avLst>
              <a:gd name="adj" fmla="val 16667"/>
            </a:avLst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84" name="AutoShape 144"/>
          <p:cNvSpPr>
            <a:spLocks noChangeArrowheads="1"/>
          </p:cNvSpPr>
          <p:nvPr/>
        </p:nvSpPr>
        <p:spPr bwMode="auto">
          <a:xfrm>
            <a:off x="6934200" y="2686050"/>
            <a:ext cx="304800" cy="219075"/>
          </a:xfrm>
          <a:prstGeom prst="roundRect">
            <a:avLst>
              <a:gd name="adj" fmla="val 16667"/>
            </a:avLst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85" name="AutoShape 145"/>
          <p:cNvSpPr>
            <a:spLocks noChangeArrowheads="1"/>
          </p:cNvSpPr>
          <p:nvPr/>
        </p:nvSpPr>
        <p:spPr bwMode="auto">
          <a:xfrm>
            <a:off x="6934200" y="2933700"/>
            <a:ext cx="304800" cy="219075"/>
          </a:xfrm>
          <a:prstGeom prst="roundRect">
            <a:avLst>
              <a:gd name="adj" fmla="val 16667"/>
            </a:avLst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86" name="AutoShape 146"/>
          <p:cNvSpPr>
            <a:spLocks noChangeArrowheads="1"/>
          </p:cNvSpPr>
          <p:nvPr/>
        </p:nvSpPr>
        <p:spPr bwMode="auto">
          <a:xfrm>
            <a:off x="6934200" y="2438400"/>
            <a:ext cx="304800" cy="217488"/>
          </a:xfrm>
          <a:prstGeom prst="roundRect">
            <a:avLst>
              <a:gd name="adj" fmla="val 16667"/>
            </a:avLst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87" name="Text Box 147"/>
          <p:cNvSpPr txBox="1">
            <a:spLocks noChangeArrowheads="1"/>
          </p:cNvSpPr>
          <p:nvPr/>
        </p:nvSpPr>
        <p:spPr bwMode="auto">
          <a:xfrm>
            <a:off x="6400800" y="1752600"/>
            <a:ext cx="2286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100" b="1">
                <a:solidFill>
                  <a:srgbClr val="0066FF"/>
                </a:solidFill>
              </a:rPr>
              <a:t>AB</a:t>
            </a:r>
          </a:p>
          <a:p>
            <a:r>
              <a:rPr lang="en-US" sz="1100" b="1">
                <a:solidFill>
                  <a:srgbClr val="0066FF"/>
                </a:solidFill>
              </a:rPr>
              <a:t>C</a:t>
            </a:r>
          </a:p>
        </p:txBody>
      </p:sp>
      <p:sp>
        <p:nvSpPr>
          <p:cNvPr id="112788" name="Text Box 148"/>
          <p:cNvSpPr txBox="1">
            <a:spLocks noChangeArrowheads="1"/>
          </p:cNvSpPr>
          <p:nvPr/>
        </p:nvSpPr>
        <p:spPr bwMode="auto">
          <a:xfrm>
            <a:off x="6400800" y="2298700"/>
            <a:ext cx="2286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100" b="1">
                <a:solidFill>
                  <a:srgbClr val="FF9900"/>
                </a:solidFill>
              </a:rPr>
              <a:t>AB</a:t>
            </a:r>
          </a:p>
          <a:p>
            <a:r>
              <a:rPr lang="en-US" sz="1100" b="1">
                <a:solidFill>
                  <a:srgbClr val="FF9900"/>
                </a:solidFill>
              </a:rPr>
              <a:t>C</a:t>
            </a:r>
          </a:p>
        </p:txBody>
      </p:sp>
      <p:sp>
        <p:nvSpPr>
          <p:cNvPr id="112789" name="AutoShape 149"/>
          <p:cNvSpPr>
            <a:spLocks noChangeArrowheads="1"/>
          </p:cNvSpPr>
          <p:nvPr/>
        </p:nvSpPr>
        <p:spPr bwMode="auto">
          <a:xfrm>
            <a:off x="7924800" y="2133600"/>
            <a:ext cx="609600" cy="1143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2790" name="Group 150"/>
          <p:cNvGrpSpPr>
            <a:grpSpLocks/>
          </p:cNvGrpSpPr>
          <p:nvPr/>
        </p:nvGrpSpPr>
        <p:grpSpPr bwMode="auto">
          <a:xfrm>
            <a:off x="8001000" y="2286000"/>
            <a:ext cx="152400" cy="228600"/>
            <a:chOff x="3840" y="816"/>
            <a:chExt cx="96" cy="144"/>
          </a:xfrm>
        </p:grpSpPr>
        <p:sp>
          <p:nvSpPr>
            <p:cNvPr id="112791" name="AutoShape 151"/>
            <p:cNvSpPr>
              <a:spLocks noChangeArrowheads="1"/>
            </p:cNvSpPr>
            <p:nvPr/>
          </p:nvSpPr>
          <p:spPr bwMode="auto">
            <a:xfrm>
              <a:off x="3840" y="816"/>
              <a:ext cx="96" cy="144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92" name="Oval 152"/>
            <p:cNvSpPr>
              <a:spLocks noChangeArrowheads="1"/>
            </p:cNvSpPr>
            <p:nvPr/>
          </p:nvSpPr>
          <p:spPr bwMode="auto">
            <a:xfrm>
              <a:off x="3840" y="816"/>
              <a:ext cx="96" cy="4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2793" name="Group 153"/>
          <p:cNvGrpSpPr>
            <a:grpSpLocks/>
          </p:cNvGrpSpPr>
          <p:nvPr/>
        </p:nvGrpSpPr>
        <p:grpSpPr bwMode="auto">
          <a:xfrm>
            <a:off x="8305800" y="2286000"/>
            <a:ext cx="152400" cy="228600"/>
            <a:chOff x="3840" y="816"/>
            <a:chExt cx="96" cy="144"/>
          </a:xfrm>
        </p:grpSpPr>
        <p:sp>
          <p:nvSpPr>
            <p:cNvPr id="112794" name="AutoShape 154"/>
            <p:cNvSpPr>
              <a:spLocks noChangeArrowheads="1"/>
            </p:cNvSpPr>
            <p:nvPr/>
          </p:nvSpPr>
          <p:spPr bwMode="auto">
            <a:xfrm>
              <a:off x="3840" y="816"/>
              <a:ext cx="96" cy="144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95" name="Oval 155"/>
            <p:cNvSpPr>
              <a:spLocks noChangeArrowheads="1"/>
            </p:cNvSpPr>
            <p:nvPr/>
          </p:nvSpPr>
          <p:spPr bwMode="auto">
            <a:xfrm>
              <a:off x="3840" y="816"/>
              <a:ext cx="96" cy="4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2796" name="Group 156"/>
          <p:cNvGrpSpPr>
            <a:grpSpLocks/>
          </p:cNvGrpSpPr>
          <p:nvPr/>
        </p:nvGrpSpPr>
        <p:grpSpPr bwMode="auto">
          <a:xfrm>
            <a:off x="8001000" y="2590800"/>
            <a:ext cx="152400" cy="228600"/>
            <a:chOff x="3840" y="816"/>
            <a:chExt cx="96" cy="144"/>
          </a:xfrm>
        </p:grpSpPr>
        <p:sp>
          <p:nvSpPr>
            <p:cNvPr id="112797" name="AutoShape 157"/>
            <p:cNvSpPr>
              <a:spLocks noChangeArrowheads="1"/>
            </p:cNvSpPr>
            <p:nvPr/>
          </p:nvSpPr>
          <p:spPr bwMode="auto">
            <a:xfrm>
              <a:off x="3840" y="816"/>
              <a:ext cx="96" cy="144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98" name="Oval 158"/>
            <p:cNvSpPr>
              <a:spLocks noChangeArrowheads="1"/>
            </p:cNvSpPr>
            <p:nvPr/>
          </p:nvSpPr>
          <p:spPr bwMode="auto">
            <a:xfrm>
              <a:off x="3840" y="816"/>
              <a:ext cx="96" cy="4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2799" name="Group 159"/>
          <p:cNvGrpSpPr>
            <a:grpSpLocks/>
          </p:cNvGrpSpPr>
          <p:nvPr/>
        </p:nvGrpSpPr>
        <p:grpSpPr bwMode="auto">
          <a:xfrm>
            <a:off x="8305800" y="2590800"/>
            <a:ext cx="152400" cy="228600"/>
            <a:chOff x="3840" y="816"/>
            <a:chExt cx="96" cy="144"/>
          </a:xfrm>
        </p:grpSpPr>
        <p:sp>
          <p:nvSpPr>
            <p:cNvPr id="112800" name="AutoShape 160"/>
            <p:cNvSpPr>
              <a:spLocks noChangeArrowheads="1"/>
            </p:cNvSpPr>
            <p:nvPr/>
          </p:nvSpPr>
          <p:spPr bwMode="auto">
            <a:xfrm>
              <a:off x="3840" y="816"/>
              <a:ext cx="96" cy="144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01" name="Oval 161"/>
            <p:cNvSpPr>
              <a:spLocks noChangeArrowheads="1"/>
            </p:cNvSpPr>
            <p:nvPr/>
          </p:nvSpPr>
          <p:spPr bwMode="auto">
            <a:xfrm>
              <a:off x="3840" y="816"/>
              <a:ext cx="96" cy="4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2802" name="Group 162"/>
          <p:cNvGrpSpPr>
            <a:grpSpLocks/>
          </p:cNvGrpSpPr>
          <p:nvPr/>
        </p:nvGrpSpPr>
        <p:grpSpPr bwMode="auto">
          <a:xfrm>
            <a:off x="8001000" y="2895600"/>
            <a:ext cx="152400" cy="228600"/>
            <a:chOff x="3840" y="816"/>
            <a:chExt cx="96" cy="144"/>
          </a:xfrm>
        </p:grpSpPr>
        <p:sp>
          <p:nvSpPr>
            <p:cNvPr id="112803" name="AutoShape 163"/>
            <p:cNvSpPr>
              <a:spLocks noChangeArrowheads="1"/>
            </p:cNvSpPr>
            <p:nvPr/>
          </p:nvSpPr>
          <p:spPr bwMode="auto">
            <a:xfrm>
              <a:off x="3840" y="816"/>
              <a:ext cx="96" cy="144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04" name="Oval 164"/>
            <p:cNvSpPr>
              <a:spLocks noChangeArrowheads="1"/>
            </p:cNvSpPr>
            <p:nvPr/>
          </p:nvSpPr>
          <p:spPr bwMode="auto">
            <a:xfrm>
              <a:off x="3840" y="816"/>
              <a:ext cx="96" cy="4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2805" name="Group 165"/>
          <p:cNvGrpSpPr>
            <a:grpSpLocks/>
          </p:cNvGrpSpPr>
          <p:nvPr/>
        </p:nvGrpSpPr>
        <p:grpSpPr bwMode="auto">
          <a:xfrm>
            <a:off x="8305800" y="2895600"/>
            <a:ext cx="152400" cy="228600"/>
            <a:chOff x="3840" y="816"/>
            <a:chExt cx="96" cy="144"/>
          </a:xfrm>
        </p:grpSpPr>
        <p:sp>
          <p:nvSpPr>
            <p:cNvPr id="112806" name="AutoShape 166"/>
            <p:cNvSpPr>
              <a:spLocks noChangeArrowheads="1"/>
            </p:cNvSpPr>
            <p:nvPr/>
          </p:nvSpPr>
          <p:spPr bwMode="auto">
            <a:xfrm>
              <a:off x="3840" y="816"/>
              <a:ext cx="96" cy="144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07" name="Oval 167"/>
            <p:cNvSpPr>
              <a:spLocks noChangeArrowheads="1"/>
            </p:cNvSpPr>
            <p:nvPr/>
          </p:nvSpPr>
          <p:spPr bwMode="auto">
            <a:xfrm>
              <a:off x="3840" y="816"/>
              <a:ext cx="96" cy="4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808" name="Line 168"/>
          <p:cNvSpPr>
            <a:spLocks noChangeShapeType="1"/>
          </p:cNvSpPr>
          <p:nvPr/>
        </p:nvSpPr>
        <p:spPr bwMode="auto">
          <a:xfrm>
            <a:off x="7696200" y="25146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09" name="Line 169"/>
          <p:cNvSpPr>
            <a:spLocks noChangeShapeType="1"/>
          </p:cNvSpPr>
          <p:nvPr/>
        </p:nvSpPr>
        <p:spPr bwMode="auto">
          <a:xfrm>
            <a:off x="7696200" y="28194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10" name="Line 170"/>
          <p:cNvSpPr>
            <a:spLocks noChangeShapeType="1"/>
          </p:cNvSpPr>
          <p:nvPr/>
        </p:nvSpPr>
        <p:spPr bwMode="auto">
          <a:xfrm>
            <a:off x="7696200" y="31242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11" name="Text Box 171"/>
          <p:cNvSpPr txBox="1">
            <a:spLocks noChangeArrowheads="1"/>
          </p:cNvSpPr>
          <p:nvPr/>
        </p:nvSpPr>
        <p:spPr bwMode="auto">
          <a:xfrm>
            <a:off x="7696200" y="1828800"/>
            <a:ext cx="990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Storage</a:t>
            </a:r>
          </a:p>
        </p:txBody>
      </p:sp>
      <p:sp>
        <p:nvSpPr>
          <p:cNvPr id="112812" name="AutoShape 172"/>
          <p:cNvSpPr>
            <a:spLocks noChangeArrowheads="1"/>
          </p:cNvSpPr>
          <p:nvPr/>
        </p:nvSpPr>
        <p:spPr bwMode="auto">
          <a:xfrm>
            <a:off x="2743200" y="1219200"/>
            <a:ext cx="6096000" cy="28194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0">
                <a:latin typeface="Comic Sans MS" pitchFamily="66" charset="0"/>
              </a:rPr>
              <a:t>Issues in Shared Cluster-Based Data-Centers</a:t>
            </a:r>
          </a:p>
        </p:txBody>
      </p:sp>
      <p:sp>
        <p:nvSpPr>
          <p:cNvPr id="85005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382000" cy="4800600"/>
          </a:xfrm>
          <a:noFill/>
          <a:ln/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500">
                <a:solidFill>
                  <a:srgbClr val="0066FF"/>
                </a:solidFill>
                <a:latin typeface="Comic Sans MS" pitchFamily="66" charset="0"/>
              </a:rPr>
              <a:t>File System Caches being shared across multiple web-sites</a:t>
            </a:r>
          </a:p>
          <a:p>
            <a:pPr>
              <a:lnSpc>
                <a:spcPct val="120000"/>
              </a:lnSpc>
            </a:pPr>
            <a:r>
              <a:rPr lang="en-US" sz="2500">
                <a:solidFill>
                  <a:srgbClr val="0066FF"/>
                </a:solidFill>
                <a:latin typeface="Comic Sans MS" pitchFamily="66" charset="0"/>
              </a:rPr>
              <a:t>Under-utilization of aggregate cache of all nodes</a:t>
            </a:r>
          </a:p>
          <a:p>
            <a:pPr>
              <a:lnSpc>
                <a:spcPct val="120000"/>
              </a:lnSpc>
            </a:pPr>
            <a:r>
              <a:rPr lang="en-US" sz="2500">
                <a:solidFill>
                  <a:srgbClr val="0066FF"/>
                </a:solidFill>
                <a:latin typeface="Comic Sans MS" pitchFamily="66" charset="0"/>
              </a:rPr>
              <a:t>Web-site Content</a:t>
            </a:r>
          </a:p>
          <a:p>
            <a:pPr lvl="1">
              <a:lnSpc>
                <a:spcPct val="120000"/>
              </a:lnSpc>
            </a:pPr>
            <a:r>
              <a:rPr lang="en-US" sz="1900">
                <a:solidFill>
                  <a:srgbClr val="0066FF"/>
                </a:solidFill>
                <a:latin typeface="Comic Sans MS" pitchFamily="66" charset="0"/>
              </a:rPr>
              <a:t>Replication of content on all nodes if we use local file system</a:t>
            </a:r>
          </a:p>
          <a:p>
            <a:pPr lvl="1">
              <a:lnSpc>
                <a:spcPct val="120000"/>
              </a:lnSpc>
            </a:pPr>
            <a:r>
              <a:rPr lang="en-US" sz="1900">
                <a:solidFill>
                  <a:srgbClr val="0066FF"/>
                </a:solidFill>
                <a:latin typeface="Comic Sans MS" pitchFamily="66" charset="0"/>
              </a:rPr>
              <a:t>Need to fetch the document via network if we use network file system, however no replication required</a:t>
            </a:r>
          </a:p>
          <a:p>
            <a:pPr>
              <a:lnSpc>
                <a:spcPct val="120000"/>
              </a:lnSpc>
            </a:pPr>
            <a:r>
              <a:rPr lang="en-US" sz="2500" b="1">
                <a:solidFill>
                  <a:srgbClr val="FF3300"/>
                </a:solidFill>
                <a:latin typeface="Comic Sans MS" pitchFamily="66" charset="0"/>
              </a:rPr>
              <a:t>Can we adapt the file system to avoid these?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0">
                <a:latin typeface="Comic Sans MS" pitchFamily="66" charset="0"/>
              </a:rPr>
              <a:t>File System Interactions</a:t>
            </a:r>
          </a:p>
        </p:txBody>
      </p:sp>
      <p:sp>
        <p:nvSpPr>
          <p:cNvPr id="86029" name="Text Box 13"/>
          <p:cNvSpPr txBox="1">
            <a:spLocks noChangeArrowheads="1"/>
          </p:cNvSpPr>
          <p:nvPr/>
        </p:nvSpPr>
        <p:spPr bwMode="auto">
          <a:xfrm>
            <a:off x="762000" y="2178050"/>
            <a:ext cx="1371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Proxy</a:t>
            </a:r>
            <a:br>
              <a:rPr lang="en-US"/>
            </a:br>
            <a:r>
              <a:rPr lang="en-US"/>
              <a:t>Server</a:t>
            </a:r>
          </a:p>
        </p:txBody>
      </p:sp>
      <p:grpSp>
        <p:nvGrpSpPr>
          <p:cNvPr id="86036" name="Group 20"/>
          <p:cNvGrpSpPr>
            <a:grpSpLocks/>
          </p:cNvGrpSpPr>
          <p:nvPr/>
        </p:nvGrpSpPr>
        <p:grpSpPr bwMode="auto">
          <a:xfrm>
            <a:off x="990600" y="2743200"/>
            <a:ext cx="838200" cy="1524000"/>
            <a:chOff x="240" y="1392"/>
            <a:chExt cx="528" cy="960"/>
          </a:xfrm>
        </p:grpSpPr>
        <p:sp>
          <p:nvSpPr>
            <p:cNvPr id="86030" name="AutoShape 14"/>
            <p:cNvSpPr>
              <a:spLocks noChangeArrowheads="1"/>
            </p:cNvSpPr>
            <p:nvPr/>
          </p:nvSpPr>
          <p:spPr bwMode="auto">
            <a:xfrm>
              <a:off x="240" y="1392"/>
              <a:ext cx="528" cy="96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31" name="AutoShape 15"/>
            <p:cNvSpPr>
              <a:spLocks noChangeArrowheads="1"/>
            </p:cNvSpPr>
            <p:nvPr/>
          </p:nvSpPr>
          <p:spPr bwMode="auto">
            <a:xfrm>
              <a:off x="288" y="1895"/>
              <a:ext cx="192" cy="169"/>
            </a:xfrm>
            <a:prstGeom prst="roundRect">
              <a:avLst>
                <a:gd name="adj" fmla="val 16667"/>
              </a:avLst>
            </a:prstGeom>
            <a:solidFill>
              <a:srgbClr val="A5002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32" name="AutoShape 16"/>
            <p:cNvSpPr>
              <a:spLocks noChangeArrowheads="1"/>
            </p:cNvSpPr>
            <p:nvPr/>
          </p:nvSpPr>
          <p:spPr bwMode="auto">
            <a:xfrm>
              <a:off x="528" y="1895"/>
              <a:ext cx="192" cy="169"/>
            </a:xfrm>
            <a:prstGeom prst="roundRect">
              <a:avLst>
                <a:gd name="adj" fmla="val 16667"/>
              </a:avLst>
            </a:prstGeom>
            <a:solidFill>
              <a:srgbClr val="A5002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33" name="AutoShape 17"/>
            <p:cNvSpPr>
              <a:spLocks noChangeArrowheads="1"/>
            </p:cNvSpPr>
            <p:nvPr/>
          </p:nvSpPr>
          <p:spPr bwMode="auto">
            <a:xfrm>
              <a:off x="288" y="2087"/>
              <a:ext cx="192" cy="169"/>
            </a:xfrm>
            <a:prstGeom prst="roundRect">
              <a:avLst>
                <a:gd name="adj" fmla="val 16667"/>
              </a:avLst>
            </a:prstGeom>
            <a:solidFill>
              <a:srgbClr val="A5002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34" name="AutoShape 18"/>
            <p:cNvSpPr>
              <a:spLocks noChangeArrowheads="1"/>
            </p:cNvSpPr>
            <p:nvPr/>
          </p:nvSpPr>
          <p:spPr bwMode="auto">
            <a:xfrm>
              <a:off x="528" y="2087"/>
              <a:ext cx="192" cy="169"/>
            </a:xfrm>
            <a:prstGeom prst="roundRect">
              <a:avLst>
                <a:gd name="adj" fmla="val 16667"/>
              </a:avLst>
            </a:prstGeom>
            <a:solidFill>
              <a:srgbClr val="A5002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6037" name="Group 21"/>
          <p:cNvGrpSpPr>
            <a:grpSpLocks/>
          </p:cNvGrpSpPr>
          <p:nvPr/>
        </p:nvGrpSpPr>
        <p:grpSpPr bwMode="auto">
          <a:xfrm>
            <a:off x="4114800" y="1371600"/>
            <a:ext cx="838200" cy="1524000"/>
            <a:chOff x="240" y="1392"/>
            <a:chExt cx="528" cy="960"/>
          </a:xfrm>
        </p:grpSpPr>
        <p:sp>
          <p:nvSpPr>
            <p:cNvPr id="86038" name="AutoShape 22"/>
            <p:cNvSpPr>
              <a:spLocks noChangeArrowheads="1"/>
            </p:cNvSpPr>
            <p:nvPr/>
          </p:nvSpPr>
          <p:spPr bwMode="auto">
            <a:xfrm>
              <a:off x="240" y="1392"/>
              <a:ext cx="528" cy="96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39" name="AutoShape 23"/>
            <p:cNvSpPr>
              <a:spLocks noChangeArrowheads="1"/>
            </p:cNvSpPr>
            <p:nvPr/>
          </p:nvSpPr>
          <p:spPr bwMode="auto">
            <a:xfrm>
              <a:off x="288" y="1895"/>
              <a:ext cx="192" cy="169"/>
            </a:xfrm>
            <a:prstGeom prst="roundRect">
              <a:avLst>
                <a:gd name="adj" fmla="val 16667"/>
              </a:avLst>
            </a:prstGeom>
            <a:solidFill>
              <a:srgbClr val="A5002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40" name="AutoShape 24"/>
            <p:cNvSpPr>
              <a:spLocks noChangeArrowheads="1"/>
            </p:cNvSpPr>
            <p:nvPr/>
          </p:nvSpPr>
          <p:spPr bwMode="auto">
            <a:xfrm>
              <a:off x="528" y="1895"/>
              <a:ext cx="192" cy="169"/>
            </a:xfrm>
            <a:prstGeom prst="roundRect">
              <a:avLst>
                <a:gd name="adj" fmla="val 16667"/>
              </a:avLst>
            </a:prstGeom>
            <a:solidFill>
              <a:srgbClr val="A5002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41" name="AutoShape 25"/>
            <p:cNvSpPr>
              <a:spLocks noChangeArrowheads="1"/>
            </p:cNvSpPr>
            <p:nvPr/>
          </p:nvSpPr>
          <p:spPr bwMode="auto">
            <a:xfrm>
              <a:off x="288" y="2087"/>
              <a:ext cx="192" cy="169"/>
            </a:xfrm>
            <a:prstGeom prst="roundRect">
              <a:avLst>
                <a:gd name="adj" fmla="val 16667"/>
              </a:avLst>
            </a:prstGeom>
            <a:solidFill>
              <a:srgbClr val="A5002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42" name="AutoShape 26"/>
            <p:cNvSpPr>
              <a:spLocks noChangeArrowheads="1"/>
            </p:cNvSpPr>
            <p:nvPr/>
          </p:nvSpPr>
          <p:spPr bwMode="auto">
            <a:xfrm>
              <a:off x="528" y="2087"/>
              <a:ext cx="192" cy="169"/>
            </a:xfrm>
            <a:prstGeom prst="roundRect">
              <a:avLst>
                <a:gd name="adj" fmla="val 16667"/>
              </a:avLst>
            </a:prstGeom>
            <a:solidFill>
              <a:srgbClr val="A5002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6043" name="Group 27"/>
          <p:cNvGrpSpPr>
            <a:grpSpLocks/>
          </p:cNvGrpSpPr>
          <p:nvPr/>
        </p:nvGrpSpPr>
        <p:grpSpPr bwMode="auto">
          <a:xfrm>
            <a:off x="4191000" y="4114800"/>
            <a:ext cx="838200" cy="1524000"/>
            <a:chOff x="240" y="1392"/>
            <a:chExt cx="528" cy="960"/>
          </a:xfrm>
        </p:grpSpPr>
        <p:sp>
          <p:nvSpPr>
            <p:cNvPr id="86044" name="AutoShape 28"/>
            <p:cNvSpPr>
              <a:spLocks noChangeArrowheads="1"/>
            </p:cNvSpPr>
            <p:nvPr/>
          </p:nvSpPr>
          <p:spPr bwMode="auto">
            <a:xfrm>
              <a:off x="240" y="1392"/>
              <a:ext cx="528" cy="96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45" name="AutoShape 29"/>
            <p:cNvSpPr>
              <a:spLocks noChangeArrowheads="1"/>
            </p:cNvSpPr>
            <p:nvPr/>
          </p:nvSpPr>
          <p:spPr bwMode="auto">
            <a:xfrm>
              <a:off x="288" y="1895"/>
              <a:ext cx="192" cy="169"/>
            </a:xfrm>
            <a:prstGeom prst="roundRect">
              <a:avLst>
                <a:gd name="adj" fmla="val 16667"/>
              </a:avLst>
            </a:prstGeom>
            <a:solidFill>
              <a:srgbClr val="A5002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46" name="AutoShape 30"/>
            <p:cNvSpPr>
              <a:spLocks noChangeArrowheads="1"/>
            </p:cNvSpPr>
            <p:nvPr/>
          </p:nvSpPr>
          <p:spPr bwMode="auto">
            <a:xfrm>
              <a:off x="528" y="1895"/>
              <a:ext cx="192" cy="169"/>
            </a:xfrm>
            <a:prstGeom prst="roundRect">
              <a:avLst>
                <a:gd name="adj" fmla="val 16667"/>
              </a:avLst>
            </a:prstGeom>
            <a:solidFill>
              <a:srgbClr val="A5002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47" name="AutoShape 31"/>
            <p:cNvSpPr>
              <a:spLocks noChangeArrowheads="1"/>
            </p:cNvSpPr>
            <p:nvPr/>
          </p:nvSpPr>
          <p:spPr bwMode="auto">
            <a:xfrm>
              <a:off x="288" y="2087"/>
              <a:ext cx="192" cy="169"/>
            </a:xfrm>
            <a:prstGeom prst="roundRect">
              <a:avLst>
                <a:gd name="adj" fmla="val 16667"/>
              </a:avLst>
            </a:prstGeom>
            <a:solidFill>
              <a:srgbClr val="A5002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48" name="AutoShape 32"/>
            <p:cNvSpPr>
              <a:spLocks noChangeArrowheads="1"/>
            </p:cNvSpPr>
            <p:nvPr/>
          </p:nvSpPr>
          <p:spPr bwMode="auto">
            <a:xfrm>
              <a:off x="528" y="2087"/>
              <a:ext cx="192" cy="169"/>
            </a:xfrm>
            <a:prstGeom prst="roundRect">
              <a:avLst>
                <a:gd name="adj" fmla="val 16667"/>
              </a:avLst>
            </a:prstGeom>
            <a:solidFill>
              <a:srgbClr val="A5002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6049" name="Group 33"/>
          <p:cNvGrpSpPr>
            <a:grpSpLocks/>
          </p:cNvGrpSpPr>
          <p:nvPr/>
        </p:nvGrpSpPr>
        <p:grpSpPr bwMode="auto">
          <a:xfrm>
            <a:off x="7391400" y="2819400"/>
            <a:ext cx="838200" cy="1524000"/>
            <a:chOff x="240" y="1392"/>
            <a:chExt cx="528" cy="960"/>
          </a:xfrm>
        </p:grpSpPr>
        <p:sp>
          <p:nvSpPr>
            <p:cNvPr id="86050" name="AutoShape 34"/>
            <p:cNvSpPr>
              <a:spLocks noChangeArrowheads="1"/>
            </p:cNvSpPr>
            <p:nvPr/>
          </p:nvSpPr>
          <p:spPr bwMode="auto">
            <a:xfrm>
              <a:off x="240" y="1392"/>
              <a:ext cx="528" cy="96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51" name="AutoShape 35"/>
            <p:cNvSpPr>
              <a:spLocks noChangeArrowheads="1"/>
            </p:cNvSpPr>
            <p:nvPr/>
          </p:nvSpPr>
          <p:spPr bwMode="auto">
            <a:xfrm>
              <a:off x="288" y="1895"/>
              <a:ext cx="192" cy="169"/>
            </a:xfrm>
            <a:prstGeom prst="roundRect">
              <a:avLst>
                <a:gd name="adj" fmla="val 16667"/>
              </a:avLst>
            </a:prstGeom>
            <a:solidFill>
              <a:srgbClr val="A5002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52" name="AutoShape 36"/>
            <p:cNvSpPr>
              <a:spLocks noChangeArrowheads="1"/>
            </p:cNvSpPr>
            <p:nvPr/>
          </p:nvSpPr>
          <p:spPr bwMode="auto">
            <a:xfrm>
              <a:off x="528" y="1895"/>
              <a:ext cx="192" cy="169"/>
            </a:xfrm>
            <a:prstGeom prst="roundRect">
              <a:avLst>
                <a:gd name="adj" fmla="val 16667"/>
              </a:avLst>
            </a:prstGeom>
            <a:solidFill>
              <a:srgbClr val="A5002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53" name="AutoShape 37"/>
            <p:cNvSpPr>
              <a:spLocks noChangeArrowheads="1"/>
            </p:cNvSpPr>
            <p:nvPr/>
          </p:nvSpPr>
          <p:spPr bwMode="auto">
            <a:xfrm>
              <a:off x="288" y="2087"/>
              <a:ext cx="192" cy="169"/>
            </a:xfrm>
            <a:prstGeom prst="roundRect">
              <a:avLst>
                <a:gd name="adj" fmla="val 16667"/>
              </a:avLst>
            </a:prstGeom>
            <a:solidFill>
              <a:srgbClr val="A5002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54" name="AutoShape 38"/>
            <p:cNvSpPr>
              <a:spLocks noChangeArrowheads="1"/>
            </p:cNvSpPr>
            <p:nvPr/>
          </p:nvSpPr>
          <p:spPr bwMode="auto">
            <a:xfrm>
              <a:off x="528" y="2087"/>
              <a:ext cx="192" cy="169"/>
            </a:xfrm>
            <a:prstGeom prst="roundRect">
              <a:avLst>
                <a:gd name="adj" fmla="val 16667"/>
              </a:avLst>
            </a:prstGeom>
            <a:solidFill>
              <a:srgbClr val="A5002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6055" name="Cloud"/>
          <p:cNvSpPr>
            <a:spLocks noChangeAspect="1" noEditPoints="1" noChangeArrowheads="1"/>
          </p:cNvSpPr>
          <p:nvPr/>
        </p:nvSpPr>
        <p:spPr bwMode="auto">
          <a:xfrm>
            <a:off x="2133600" y="2657475"/>
            <a:ext cx="1905000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254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endParaRPr lang="en-US"/>
          </a:p>
          <a:p>
            <a:pPr algn="ctr"/>
            <a:r>
              <a:rPr lang="en-US"/>
              <a:t>   SAN</a:t>
            </a:r>
          </a:p>
        </p:txBody>
      </p:sp>
      <p:sp>
        <p:nvSpPr>
          <p:cNvPr id="86056" name="Cloud"/>
          <p:cNvSpPr>
            <a:spLocks noChangeAspect="1" noEditPoints="1" noChangeArrowheads="1"/>
          </p:cNvSpPr>
          <p:nvPr/>
        </p:nvSpPr>
        <p:spPr bwMode="auto">
          <a:xfrm>
            <a:off x="5257800" y="2597150"/>
            <a:ext cx="1905000" cy="189865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254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endParaRPr lang="en-US"/>
          </a:p>
          <a:p>
            <a:pPr algn="ctr"/>
            <a:r>
              <a:rPr lang="en-US"/>
              <a:t>  SAN</a:t>
            </a:r>
          </a:p>
        </p:txBody>
      </p:sp>
      <p:sp>
        <p:nvSpPr>
          <p:cNvPr id="86057" name="Text Box 41"/>
          <p:cNvSpPr txBox="1">
            <a:spLocks noChangeArrowheads="1"/>
          </p:cNvSpPr>
          <p:nvPr/>
        </p:nvSpPr>
        <p:spPr bwMode="auto">
          <a:xfrm>
            <a:off x="3048000" y="1371600"/>
            <a:ext cx="990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Web</a:t>
            </a:r>
            <a:br>
              <a:rPr lang="en-US"/>
            </a:br>
            <a:r>
              <a:rPr lang="en-US"/>
              <a:t>Server</a:t>
            </a:r>
          </a:p>
        </p:txBody>
      </p:sp>
      <p:sp>
        <p:nvSpPr>
          <p:cNvPr id="86058" name="Text Box 42"/>
          <p:cNvSpPr txBox="1">
            <a:spLocks noChangeArrowheads="1"/>
          </p:cNvSpPr>
          <p:nvPr/>
        </p:nvSpPr>
        <p:spPr bwMode="auto">
          <a:xfrm>
            <a:off x="2743200" y="4953000"/>
            <a:ext cx="1447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Application</a:t>
            </a:r>
            <a:br>
              <a:rPr lang="en-US"/>
            </a:br>
            <a:r>
              <a:rPr lang="en-US"/>
              <a:t>Server</a:t>
            </a:r>
          </a:p>
        </p:txBody>
      </p:sp>
      <p:sp>
        <p:nvSpPr>
          <p:cNvPr id="86059" name="Text Box 43"/>
          <p:cNvSpPr txBox="1">
            <a:spLocks noChangeArrowheads="1"/>
          </p:cNvSpPr>
          <p:nvPr/>
        </p:nvSpPr>
        <p:spPr bwMode="auto">
          <a:xfrm>
            <a:off x="7162800" y="4419600"/>
            <a:ext cx="1371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Database</a:t>
            </a:r>
            <a:br>
              <a:rPr lang="en-US"/>
            </a:br>
            <a:r>
              <a:rPr lang="en-US"/>
              <a:t>Server</a:t>
            </a:r>
          </a:p>
        </p:txBody>
      </p:sp>
      <p:sp>
        <p:nvSpPr>
          <p:cNvPr id="86060" name="AutoShape 44"/>
          <p:cNvSpPr>
            <a:spLocks noChangeArrowheads="1"/>
          </p:cNvSpPr>
          <p:nvPr/>
        </p:nvSpPr>
        <p:spPr bwMode="auto">
          <a:xfrm>
            <a:off x="6019800" y="1447800"/>
            <a:ext cx="457200" cy="685800"/>
          </a:xfrm>
          <a:prstGeom prst="roundRect">
            <a:avLst>
              <a:gd name="adj" fmla="val 16667"/>
            </a:avLst>
          </a:prstGeom>
          <a:solidFill>
            <a:srgbClr val="99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61" name="AutoShape 45"/>
          <p:cNvSpPr>
            <a:spLocks noChangeArrowheads="1"/>
          </p:cNvSpPr>
          <p:nvPr/>
        </p:nvSpPr>
        <p:spPr bwMode="auto">
          <a:xfrm>
            <a:off x="6553200" y="1447800"/>
            <a:ext cx="457200" cy="685800"/>
          </a:xfrm>
          <a:prstGeom prst="roundRect">
            <a:avLst>
              <a:gd name="adj" fmla="val 16667"/>
            </a:avLst>
          </a:prstGeom>
          <a:solidFill>
            <a:srgbClr val="99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62" name="AutoShape 46"/>
          <p:cNvSpPr>
            <a:spLocks noChangeArrowheads="1"/>
          </p:cNvSpPr>
          <p:nvPr/>
        </p:nvSpPr>
        <p:spPr bwMode="auto">
          <a:xfrm>
            <a:off x="7086600" y="1447800"/>
            <a:ext cx="457200" cy="685800"/>
          </a:xfrm>
          <a:prstGeom prst="roundRect">
            <a:avLst>
              <a:gd name="adj" fmla="val 16667"/>
            </a:avLst>
          </a:prstGeom>
          <a:solidFill>
            <a:srgbClr val="99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63" name="AutoShape 47"/>
          <p:cNvSpPr>
            <a:spLocks noChangeArrowheads="1"/>
          </p:cNvSpPr>
          <p:nvPr/>
        </p:nvSpPr>
        <p:spPr bwMode="auto">
          <a:xfrm>
            <a:off x="7620000" y="1447800"/>
            <a:ext cx="457200" cy="685800"/>
          </a:xfrm>
          <a:prstGeom prst="roundRect">
            <a:avLst>
              <a:gd name="adj" fmla="val 16667"/>
            </a:avLst>
          </a:prstGeom>
          <a:solidFill>
            <a:srgbClr val="99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64" name="Text Box 48"/>
          <p:cNvSpPr txBox="1">
            <a:spLocks noChangeArrowheads="1"/>
          </p:cNvSpPr>
          <p:nvPr/>
        </p:nvSpPr>
        <p:spPr bwMode="auto">
          <a:xfrm>
            <a:off x="5638800" y="1143000"/>
            <a:ext cx="2743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Network-based File Systems</a:t>
            </a:r>
          </a:p>
        </p:txBody>
      </p:sp>
      <p:sp>
        <p:nvSpPr>
          <p:cNvPr id="86065" name="AutoShape 49"/>
          <p:cNvSpPr>
            <a:spLocks noChangeArrowheads="1"/>
          </p:cNvSpPr>
          <p:nvPr/>
        </p:nvSpPr>
        <p:spPr bwMode="auto">
          <a:xfrm>
            <a:off x="4648200" y="1752600"/>
            <a:ext cx="228600" cy="152400"/>
          </a:xfrm>
          <a:prstGeom prst="roundRect">
            <a:avLst>
              <a:gd name="adj" fmla="val 16667"/>
            </a:avLst>
          </a:prstGeom>
          <a:solidFill>
            <a:srgbClr val="99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86067" name="AutoShape 51"/>
          <p:cNvCxnSpPr>
            <a:cxnSpLocks noChangeShapeType="1"/>
            <a:stCxn id="86032" idx="3"/>
            <a:endCxn id="86041" idx="1"/>
          </p:cNvCxnSpPr>
          <p:nvPr/>
        </p:nvCxnSpPr>
        <p:spPr bwMode="auto">
          <a:xfrm flipV="1">
            <a:off x="1752600" y="2609850"/>
            <a:ext cx="2438400" cy="1066800"/>
          </a:xfrm>
          <a:prstGeom prst="curvedConnector3">
            <a:avLst>
              <a:gd name="adj1" fmla="val 50000"/>
            </a:avLst>
          </a:prstGeom>
          <a:noFill/>
          <a:ln w="3492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069" name="AutoShape 53"/>
          <p:cNvCxnSpPr>
            <a:cxnSpLocks noChangeShapeType="1"/>
            <a:stCxn id="86034" idx="3"/>
            <a:endCxn id="86045" idx="1"/>
          </p:cNvCxnSpPr>
          <p:nvPr/>
        </p:nvCxnSpPr>
        <p:spPr bwMode="auto">
          <a:xfrm>
            <a:off x="1752600" y="3981450"/>
            <a:ext cx="2514600" cy="1066800"/>
          </a:xfrm>
          <a:prstGeom prst="curvedConnector3">
            <a:avLst>
              <a:gd name="adj1" fmla="val 50000"/>
            </a:avLst>
          </a:prstGeom>
          <a:noFill/>
          <a:ln w="349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070" name="AutoShape 54"/>
          <p:cNvCxnSpPr>
            <a:cxnSpLocks noChangeShapeType="1"/>
            <a:stCxn id="86045" idx="0"/>
            <a:endCxn id="86051" idx="1"/>
          </p:cNvCxnSpPr>
          <p:nvPr/>
        </p:nvCxnSpPr>
        <p:spPr bwMode="auto">
          <a:xfrm rot="16200000">
            <a:off x="5363368" y="2809082"/>
            <a:ext cx="1160463" cy="3048000"/>
          </a:xfrm>
          <a:prstGeom prst="curvedConnector2">
            <a:avLst/>
          </a:prstGeom>
          <a:noFill/>
          <a:ln w="349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076" name="AutoShape 60"/>
          <p:cNvCxnSpPr>
            <a:cxnSpLocks noChangeShapeType="1"/>
            <a:stCxn id="86041" idx="2"/>
            <a:endCxn id="86104" idx="0"/>
          </p:cNvCxnSpPr>
          <p:nvPr/>
        </p:nvCxnSpPr>
        <p:spPr bwMode="auto">
          <a:xfrm rot="16200000" flipH="1">
            <a:off x="5238750" y="1847850"/>
            <a:ext cx="457200" cy="2247900"/>
          </a:xfrm>
          <a:prstGeom prst="curvedConnector3">
            <a:avLst>
              <a:gd name="adj1" fmla="val 50000"/>
            </a:avLst>
          </a:prstGeom>
          <a:noFill/>
          <a:ln w="34925" cap="rnd">
            <a:solidFill>
              <a:srgbClr val="99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077" name="AutoShape 61"/>
          <p:cNvCxnSpPr>
            <a:cxnSpLocks noChangeShapeType="1"/>
            <a:stCxn id="86051" idx="1"/>
            <a:endCxn id="86104" idx="3"/>
          </p:cNvCxnSpPr>
          <p:nvPr/>
        </p:nvCxnSpPr>
        <p:spPr bwMode="auto">
          <a:xfrm rot="10800000">
            <a:off x="6629400" y="3238500"/>
            <a:ext cx="838200" cy="514350"/>
          </a:xfrm>
          <a:prstGeom prst="curvedConnector3">
            <a:avLst>
              <a:gd name="adj1" fmla="val 50000"/>
            </a:avLst>
          </a:prstGeom>
          <a:noFill/>
          <a:ln w="34925" cap="rnd">
            <a:solidFill>
              <a:srgbClr val="99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078" name="AutoShape 62"/>
          <p:cNvCxnSpPr>
            <a:cxnSpLocks noChangeShapeType="1"/>
            <a:stCxn id="86104" idx="0"/>
            <a:endCxn id="86060" idx="2"/>
          </p:cNvCxnSpPr>
          <p:nvPr/>
        </p:nvCxnSpPr>
        <p:spPr bwMode="auto">
          <a:xfrm rot="5400000" flipH="1">
            <a:off x="5886450" y="2495550"/>
            <a:ext cx="1066800" cy="342900"/>
          </a:xfrm>
          <a:prstGeom prst="curvedConnector3">
            <a:avLst>
              <a:gd name="adj1" fmla="val 50000"/>
            </a:avLst>
          </a:prstGeom>
          <a:noFill/>
          <a:ln w="34925" cap="rnd">
            <a:solidFill>
              <a:srgbClr val="9933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079" name="AutoShape 63"/>
          <p:cNvCxnSpPr>
            <a:cxnSpLocks noChangeShapeType="1"/>
            <a:stCxn id="86104" idx="0"/>
            <a:endCxn id="86061" idx="2"/>
          </p:cNvCxnSpPr>
          <p:nvPr/>
        </p:nvCxnSpPr>
        <p:spPr bwMode="auto">
          <a:xfrm rot="16200000">
            <a:off x="6153150" y="2571750"/>
            <a:ext cx="1066800" cy="190500"/>
          </a:xfrm>
          <a:prstGeom prst="curvedConnector3">
            <a:avLst>
              <a:gd name="adj1" fmla="val 50000"/>
            </a:avLst>
          </a:prstGeom>
          <a:noFill/>
          <a:ln w="34925" cap="rnd">
            <a:solidFill>
              <a:srgbClr val="9933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081" name="AutoShape 65"/>
          <p:cNvCxnSpPr>
            <a:cxnSpLocks noChangeShapeType="1"/>
            <a:stCxn id="86104" idx="0"/>
            <a:endCxn id="86062" idx="2"/>
          </p:cNvCxnSpPr>
          <p:nvPr/>
        </p:nvCxnSpPr>
        <p:spPr bwMode="auto">
          <a:xfrm rot="16200000">
            <a:off x="6419850" y="2305050"/>
            <a:ext cx="1066800" cy="723900"/>
          </a:xfrm>
          <a:prstGeom prst="curvedConnector3">
            <a:avLst>
              <a:gd name="adj1" fmla="val 50000"/>
            </a:avLst>
          </a:prstGeom>
          <a:noFill/>
          <a:ln w="34925" cap="rnd">
            <a:solidFill>
              <a:srgbClr val="9933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082" name="AutoShape 66"/>
          <p:cNvCxnSpPr>
            <a:cxnSpLocks noChangeShapeType="1"/>
            <a:stCxn id="86104" idx="0"/>
            <a:endCxn id="86063" idx="2"/>
          </p:cNvCxnSpPr>
          <p:nvPr/>
        </p:nvCxnSpPr>
        <p:spPr bwMode="auto">
          <a:xfrm rot="16200000">
            <a:off x="6686550" y="2038350"/>
            <a:ext cx="1066800" cy="1257300"/>
          </a:xfrm>
          <a:prstGeom prst="curvedConnector3">
            <a:avLst>
              <a:gd name="adj1" fmla="val 50000"/>
            </a:avLst>
          </a:prstGeom>
          <a:noFill/>
          <a:ln w="34925" cap="rnd">
            <a:solidFill>
              <a:srgbClr val="9933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6083" name="AutoShape 67"/>
          <p:cNvSpPr>
            <a:spLocks noChangeArrowheads="1"/>
          </p:cNvSpPr>
          <p:nvPr/>
        </p:nvSpPr>
        <p:spPr bwMode="auto">
          <a:xfrm>
            <a:off x="7924800" y="3200400"/>
            <a:ext cx="228600" cy="152400"/>
          </a:xfrm>
          <a:prstGeom prst="roundRect">
            <a:avLst>
              <a:gd name="adj" fmla="val 16667"/>
            </a:avLst>
          </a:prstGeom>
          <a:solidFill>
            <a:srgbClr val="99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84" name="Text Box 68"/>
          <p:cNvSpPr txBox="1">
            <a:spLocks noChangeArrowheads="1"/>
          </p:cNvSpPr>
          <p:nvPr/>
        </p:nvSpPr>
        <p:spPr bwMode="auto">
          <a:xfrm>
            <a:off x="4038600" y="1371600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/>
              <a:t>Local</a:t>
            </a:r>
            <a:br>
              <a:rPr lang="en-US" sz="1000"/>
            </a:br>
            <a:r>
              <a:rPr lang="en-US" sz="1000"/>
              <a:t>file system</a:t>
            </a:r>
          </a:p>
        </p:txBody>
      </p:sp>
      <p:sp>
        <p:nvSpPr>
          <p:cNvPr id="86085" name="Text Box 69"/>
          <p:cNvSpPr txBox="1">
            <a:spLocks noChangeArrowheads="1"/>
          </p:cNvSpPr>
          <p:nvPr/>
        </p:nvSpPr>
        <p:spPr bwMode="auto">
          <a:xfrm>
            <a:off x="7315200" y="2819400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/>
              <a:t>Local</a:t>
            </a:r>
            <a:br>
              <a:rPr lang="en-US" sz="1000"/>
            </a:br>
            <a:r>
              <a:rPr lang="en-US" sz="1000"/>
              <a:t>file system</a:t>
            </a:r>
          </a:p>
        </p:txBody>
      </p:sp>
      <p:cxnSp>
        <p:nvCxnSpPr>
          <p:cNvPr id="86086" name="AutoShape 70"/>
          <p:cNvCxnSpPr>
            <a:cxnSpLocks noChangeShapeType="1"/>
            <a:stCxn id="86051" idx="0"/>
            <a:endCxn id="86083" idx="1"/>
          </p:cNvCxnSpPr>
          <p:nvPr/>
        </p:nvCxnSpPr>
        <p:spPr bwMode="auto">
          <a:xfrm rot="16200000">
            <a:off x="7601743" y="3294857"/>
            <a:ext cx="341313" cy="304800"/>
          </a:xfrm>
          <a:prstGeom prst="curvedConnector2">
            <a:avLst/>
          </a:prstGeom>
          <a:noFill/>
          <a:ln w="34925" cap="rnd">
            <a:solidFill>
              <a:srgbClr val="9933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087" name="AutoShape 71"/>
          <p:cNvCxnSpPr>
            <a:cxnSpLocks noChangeShapeType="1"/>
            <a:stCxn id="86083" idx="3"/>
            <a:endCxn id="86051" idx="0"/>
          </p:cNvCxnSpPr>
          <p:nvPr/>
        </p:nvCxnSpPr>
        <p:spPr bwMode="auto">
          <a:xfrm flipH="1">
            <a:off x="7620000" y="3276600"/>
            <a:ext cx="533400" cy="341313"/>
          </a:xfrm>
          <a:prstGeom prst="curvedConnector4">
            <a:avLst>
              <a:gd name="adj1" fmla="val -42856"/>
              <a:gd name="adj2" fmla="val 60931"/>
            </a:avLst>
          </a:prstGeom>
          <a:noFill/>
          <a:ln w="34925" cap="rnd">
            <a:solidFill>
              <a:srgbClr val="9933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088" name="AutoShape 72"/>
          <p:cNvCxnSpPr>
            <a:cxnSpLocks noChangeShapeType="1"/>
            <a:stCxn id="86041" idx="1"/>
            <a:endCxn id="86065" idx="1"/>
          </p:cNvCxnSpPr>
          <p:nvPr/>
        </p:nvCxnSpPr>
        <p:spPr bwMode="auto">
          <a:xfrm rot="10800000" flipH="1">
            <a:off x="4191000" y="1828800"/>
            <a:ext cx="457200" cy="781050"/>
          </a:xfrm>
          <a:prstGeom prst="curvedConnector3">
            <a:avLst>
              <a:gd name="adj1" fmla="val -50000"/>
            </a:avLst>
          </a:prstGeom>
          <a:noFill/>
          <a:ln w="34925" cap="rnd">
            <a:solidFill>
              <a:srgbClr val="9933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089" name="AutoShape 73"/>
          <p:cNvCxnSpPr>
            <a:cxnSpLocks noChangeShapeType="1"/>
            <a:stCxn id="86065" idx="2"/>
            <a:endCxn id="86041" idx="1"/>
          </p:cNvCxnSpPr>
          <p:nvPr/>
        </p:nvCxnSpPr>
        <p:spPr bwMode="auto">
          <a:xfrm rot="5400000">
            <a:off x="4124325" y="1971675"/>
            <a:ext cx="704850" cy="571500"/>
          </a:xfrm>
          <a:prstGeom prst="curvedConnector4">
            <a:avLst>
              <a:gd name="adj1" fmla="val 40315"/>
              <a:gd name="adj2" fmla="val 140000"/>
            </a:avLst>
          </a:prstGeom>
          <a:noFill/>
          <a:ln w="34925" cap="rnd">
            <a:solidFill>
              <a:srgbClr val="9933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6096" name="Line 80"/>
          <p:cNvSpPr>
            <a:spLocks noChangeShapeType="1"/>
          </p:cNvSpPr>
          <p:nvPr/>
        </p:nvSpPr>
        <p:spPr bwMode="auto">
          <a:xfrm>
            <a:off x="2286000" y="6019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97" name="Text Box 81"/>
          <p:cNvSpPr txBox="1">
            <a:spLocks noChangeArrowheads="1"/>
          </p:cNvSpPr>
          <p:nvPr/>
        </p:nvSpPr>
        <p:spPr bwMode="auto">
          <a:xfrm>
            <a:off x="2590800" y="5715000"/>
            <a:ext cx="1981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Data-Center Interaction</a:t>
            </a:r>
          </a:p>
        </p:txBody>
      </p:sp>
      <p:sp>
        <p:nvSpPr>
          <p:cNvPr id="86098" name="Line 82"/>
          <p:cNvSpPr>
            <a:spLocks noChangeShapeType="1"/>
          </p:cNvSpPr>
          <p:nvPr/>
        </p:nvSpPr>
        <p:spPr bwMode="auto">
          <a:xfrm>
            <a:off x="5105400" y="6019800"/>
            <a:ext cx="457200" cy="0"/>
          </a:xfrm>
          <a:prstGeom prst="line">
            <a:avLst/>
          </a:prstGeom>
          <a:noFill/>
          <a:ln w="38100">
            <a:solidFill>
              <a:srgbClr val="993300"/>
            </a:solidFill>
            <a:prstDash val="sysDot"/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99" name="Text Box 83"/>
          <p:cNvSpPr txBox="1">
            <a:spLocks noChangeArrowheads="1"/>
          </p:cNvSpPr>
          <p:nvPr/>
        </p:nvSpPr>
        <p:spPr bwMode="auto">
          <a:xfrm>
            <a:off x="5410200" y="5715000"/>
            <a:ext cx="1981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File System Interaction</a:t>
            </a:r>
          </a:p>
        </p:txBody>
      </p:sp>
      <p:sp>
        <p:nvSpPr>
          <p:cNvPr id="86100" name="AutoShape 84"/>
          <p:cNvSpPr>
            <a:spLocks noChangeArrowheads="1"/>
          </p:cNvSpPr>
          <p:nvPr/>
        </p:nvSpPr>
        <p:spPr bwMode="auto">
          <a:xfrm>
            <a:off x="4724400" y="4495800"/>
            <a:ext cx="228600" cy="152400"/>
          </a:xfrm>
          <a:prstGeom prst="roundRect">
            <a:avLst>
              <a:gd name="adj" fmla="val 16667"/>
            </a:avLst>
          </a:prstGeom>
          <a:solidFill>
            <a:srgbClr val="99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101" name="Text Box 85"/>
          <p:cNvSpPr txBox="1">
            <a:spLocks noChangeArrowheads="1"/>
          </p:cNvSpPr>
          <p:nvPr/>
        </p:nvSpPr>
        <p:spPr bwMode="auto">
          <a:xfrm>
            <a:off x="4114800" y="4038600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/>
              <a:t>Local</a:t>
            </a:r>
            <a:br>
              <a:rPr lang="en-US" sz="1000"/>
            </a:br>
            <a:r>
              <a:rPr lang="en-US" sz="1000"/>
              <a:t>file system</a:t>
            </a:r>
          </a:p>
        </p:txBody>
      </p:sp>
      <p:cxnSp>
        <p:nvCxnSpPr>
          <p:cNvPr id="86102" name="AutoShape 86"/>
          <p:cNvCxnSpPr>
            <a:cxnSpLocks noChangeShapeType="1"/>
            <a:stCxn id="86045" idx="1"/>
          </p:cNvCxnSpPr>
          <p:nvPr/>
        </p:nvCxnSpPr>
        <p:spPr bwMode="auto">
          <a:xfrm rot="10800000" flipH="1">
            <a:off x="4267200" y="4572000"/>
            <a:ext cx="457200" cy="476250"/>
          </a:xfrm>
          <a:prstGeom prst="curvedConnector4">
            <a:avLst>
              <a:gd name="adj1" fmla="val -50000"/>
              <a:gd name="adj2" fmla="val 95995"/>
            </a:avLst>
          </a:prstGeom>
          <a:noFill/>
          <a:ln w="34925" cap="rnd">
            <a:solidFill>
              <a:srgbClr val="9933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103" name="AutoShape 87"/>
          <p:cNvCxnSpPr>
            <a:cxnSpLocks noChangeShapeType="1"/>
            <a:endCxn id="86045" idx="1"/>
          </p:cNvCxnSpPr>
          <p:nvPr/>
        </p:nvCxnSpPr>
        <p:spPr bwMode="auto">
          <a:xfrm rot="10800000" flipV="1">
            <a:off x="4267200" y="4648200"/>
            <a:ext cx="571500" cy="400050"/>
          </a:xfrm>
          <a:prstGeom prst="curvedConnector3">
            <a:avLst>
              <a:gd name="adj1" fmla="val 42218"/>
            </a:avLst>
          </a:prstGeom>
          <a:noFill/>
          <a:ln w="34925" cap="rnd">
            <a:solidFill>
              <a:srgbClr val="9933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6104" name="Rectangle 88"/>
          <p:cNvSpPr>
            <a:spLocks noChangeArrowheads="1"/>
          </p:cNvSpPr>
          <p:nvPr/>
        </p:nvSpPr>
        <p:spPr bwMode="auto">
          <a:xfrm>
            <a:off x="6553200" y="3200400"/>
            <a:ext cx="76200" cy="76200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6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6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6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6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6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6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6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6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6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6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6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6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6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6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6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6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6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6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6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6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6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6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6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6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6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86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ctr"/>
            <a:r>
              <a:rPr lang="en-US" sz="3600" b="0">
                <a:latin typeface="Comic Sans MS" pitchFamily="66" charset="0"/>
              </a:rPr>
              <a:t>Existing File Systems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4800600"/>
            <a:ext cx="8458200" cy="1828800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en-US" sz="2100">
                <a:solidFill>
                  <a:srgbClr val="0066FF"/>
                </a:solidFill>
                <a:latin typeface="Comic Sans MS" pitchFamily="66" charset="0"/>
              </a:rPr>
              <a:t>Network-based File System: Parallel Virtual File System (PVFS) and Lustre (supports client-side caching)</a:t>
            </a:r>
          </a:p>
          <a:p>
            <a:pPr>
              <a:lnSpc>
                <a:spcPct val="140000"/>
              </a:lnSpc>
            </a:pPr>
            <a:r>
              <a:rPr lang="en-US" sz="2100">
                <a:solidFill>
                  <a:srgbClr val="0066FF"/>
                </a:solidFill>
                <a:latin typeface="Comic Sans MS" pitchFamily="66" charset="0"/>
              </a:rPr>
              <a:t>Local File System: ext3fs and memory file system (ramfs)</a:t>
            </a:r>
          </a:p>
        </p:txBody>
      </p:sp>
      <p:sp>
        <p:nvSpPr>
          <p:cNvPr id="144427" name="AutoShape 43"/>
          <p:cNvSpPr>
            <a:spLocks noChangeArrowheads="1"/>
          </p:cNvSpPr>
          <p:nvPr/>
        </p:nvSpPr>
        <p:spPr bwMode="auto">
          <a:xfrm>
            <a:off x="1143000" y="1778000"/>
            <a:ext cx="13716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28" name="AutoShape 44"/>
          <p:cNvSpPr>
            <a:spLocks noChangeArrowheads="1"/>
          </p:cNvSpPr>
          <p:nvPr/>
        </p:nvSpPr>
        <p:spPr bwMode="auto">
          <a:xfrm>
            <a:off x="1268413" y="2976563"/>
            <a:ext cx="498475" cy="401637"/>
          </a:xfrm>
          <a:prstGeom prst="roundRect">
            <a:avLst>
              <a:gd name="adj" fmla="val 16667"/>
            </a:avLst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 b="1">
                <a:solidFill>
                  <a:schemeClr val="bg1"/>
                </a:solidFill>
              </a:rPr>
              <a:t>compute</a:t>
            </a:r>
            <a:br>
              <a:rPr lang="en-US" sz="1000" b="1">
                <a:solidFill>
                  <a:schemeClr val="bg1"/>
                </a:solidFill>
              </a:rPr>
            </a:br>
            <a:r>
              <a:rPr lang="en-US" sz="1000" b="1">
                <a:solidFill>
                  <a:schemeClr val="bg1"/>
                </a:solidFill>
              </a:rPr>
              <a:t>node</a:t>
            </a:r>
          </a:p>
        </p:txBody>
      </p:sp>
      <p:sp>
        <p:nvSpPr>
          <p:cNvPr id="144445" name="Cloud"/>
          <p:cNvSpPr>
            <a:spLocks noChangeAspect="1" noEditPoints="1" noChangeArrowheads="1"/>
          </p:cNvSpPr>
          <p:nvPr/>
        </p:nvSpPr>
        <p:spPr bwMode="auto">
          <a:xfrm>
            <a:off x="2590800" y="1930400"/>
            <a:ext cx="2209800" cy="2201863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254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endParaRPr lang="en-US"/>
          </a:p>
          <a:p>
            <a:pPr algn="ctr"/>
            <a:r>
              <a:rPr lang="en-US"/>
              <a:t>  </a:t>
            </a:r>
            <a:br>
              <a:rPr lang="en-US"/>
            </a:br>
            <a:r>
              <a:rPr lang="en-US" sz="2800"/>
              <a:t>SAN</a:t>
            </a:r>
          </a:p>
        </p:txBody>
      </p:sp>
      <p:sp>
        <p:nvSpPr>
          <p:cNvPr id="144446" name="Text Box 62"/>
          <p:cNvSpPr txBox="1">
            <a:spLocks noChangeArrowheads="1"/>
          </p:cNvSpPr>
          <p:nvPr/>
        </p:nvSpPr>
        <p:spPr bwMode="auto">
          <a:xfrm>
            <a:off x="228600" y="2159000"/>
            <a:ext cx="990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Web</a:t>
            </a:r>
            <a:br>
              <a:rPr lang="en-US"/>
            </a:br>
            <a:r>
              <a:rPr lang="en-US"/>
              <a:t>Server</a:t>
            </a:r>
          </a:p>
        </p:txBody>
      </p:sp>
      <p:sp>
        <p:nvSpPr>
          <p:cNvPr id="144454" name="AutoShape 70"/>
          <p:cNvSpPr>
            <a:spLocks noChangeArrowheads="1"/>
          </p:cNvSpPr>
          <p:nvPr/>
        </p:nvSpPr>
        <p:spPr bwMode="auto">
          <a:xfrm>
            <a:off x="2057400" y="2540000"/>
            <a:ext cx="228600" cy="152400"/>
          </a:xfrm>
          <a:prstGeom prst="roundRect">
            <a:avLst>
              <a:gd name="adj" fmla="val 16667"/>
            </a:avLst>
          </a:prstGeom>
          <a:solidFill>
            <a:srgbClr val="99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65" name="Text Box 81"/>
          <p:cNvSpPr txBox="1">
            <a:spLocks noChangeArrowheads="1"/>
          </p:cNvSpPr>
          <p:nvPr/>
        </p:nvSpPr>
        <p:spPr bwMode="auto">
          <a:xfrm>
            <a:off x="1143000" y="1854200"/>
            <a:ext cx="12954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Local</a:t>
            </a:r>
            <a:br>
              <a:rPr lang="en-US" sz="1400" b="1"/>
            </a:br>
            <a:r>
              <a:rPr lang="en-US" sz="1400" b="1"/>
              <a:t>file system</a:t>
            </a:r>
          </a:p>
        </p:txBody>
      </p:sp>
      <p:cxnSp>
        <p:nvCxnSpPr>
          <p:cNvPr id="144469" name="AutoShape 85"/>
          <p:cNvCxnSpPr>
            <a:cxnSpLocks noChangeShapeType="1"/>
            <a:endCxn id="144454" idx="1"/>
          </p:cNvCxnSpPr>
          <p:nvPr/>
        </p:nvCxnSpPr>
        <p:spPr bwMode="auto">
          <a:xfrm rot="10800000" flipH="1">
            <a:off x="1344613" y="2616200"/>
            <a:ext cx="712787" cy="1095375"/>
          </a:xfrm>
          <a:prstGeom prst="curvedConnector3">
            <a:avLst>
              <a:gd name="adj1" fmla="val -57019"/>
            </a:avLst>
          </a:prstGeom>
          <a:noFill/>
          <a:ln w="34925">
            <a:solidFill>
              <a:srgbClr val="0000FF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470" name="AutoShape 86"/>
          <p:cNvCxnSpPr>
            <a:cxnSpLocks noChangeShapeType="1"/>
            <a:stCxn id="144454" idx="2"/>
          </p:cNvCxnSpPr>
          <p:nvPr/>
        </p:nvCxnSpPr>
        <p:spPr bwMode="auto">
          <a:xfrm rot="5400000">
            <a:off x="1248569" y="2788444"/>
            <a:ext cx="1019175" cy="827087"/>
          </a:xfrm>
          <a:prstGeom prst="curvedConnector4">
            <a:avLst>
              <a:gd name="adj1" fmla="val 10278"/>
              <a:gd name="adj2" fmla="val 127639"/>
            </a:avLst>
          </a:prstGeom>
          <a:noFill/>
          <a:ln w="34925">
            <a:solidFill>
              <a:srgbClr val="0000FF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4480" name="AutoShape 96"/>
          <p:cNvSpPr>
            <a:spLocks noChangeArrowheads="1"/>
          </p:cNvSpPr>
          <p:nvPr/>
        </p:nvSpPr>
        <p:spPr bwMode="auto">
          <a:xfrm>
            <a:off x="5334000" y="1549400"/>
            <a:ext cx="1066800" cy="701675"/>
          </a:xfrm>
          <a:prstGeom prst="roundRect">
            <a:avLst>
              <a:gd name="adj" fmla="val 16667"/>
            </a:avLst>
          </a:prstGeom>
          <a:solidFill>
            <a:srgbClr val="A50021"/>
          </a:solidFill>
          <a:ln w="38100">
            <a:solidFill>
              <a:srgbClr val="000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Metadata</a:t>
            </a:r>
          </a:p>
          <a:p>
            <a:pPr algn="ctr"/>
            <a:r>
              <a:rPr lang="en-US">
                <a:solidFill>
                  <a:schemeClr val="bg1"/>
                </a:solidFill>
              </a:rPr>
              <a:t>Manager</a:t>
            </a:r>
          </a:p>
        </p:txBody>
      </p:sp>
      <p:sp>
        <p:nvSpPr>
          <p:cNvPr id="144481" name="AutoShape 97"/>
          <p:cNvSpPr>
            <a:spLocks noChangeArrowheads="1"/>
          </p:cNvSpPr>
          <p:nvPr/>
        </p:nvSpPr>
        <p:spPr bwMode="auto">
          <a:xfrm>
            <a:off x="5334000" y="2460625"/>
            <a:ext cx="1066800" cy="701675"/>
          </a:xfrm>
          <a:prstGeom prst="roundRect">
            <a:avLst>
              <a:gd name="adj" fmla="val 16667"/>
            </a:avLst>
          </a:prstGeom>
          <a:solidFill>
            <a:srgbClr val="A50021"/>
          </a:solidFill>
          <a:ln w="38100">
            <a:solidFill>
              <a:srgbClr val="000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I/O(OST)</a:t>
            </a:r>
          </a:p>
          <a:p>
            <a:pPr algn="ctr"/>
            <a:r>
              <a:rPr lang="en-US">
                <a:solidFill>
                  <a:schemeClr val="bg1"/>
                </a:solidFill>
              </a:rPr>
              <a:t>Node</a:t>
            </a:r>
          </a:p>
        </p:txBody>
      </p:sp>
      <p:sp>
        <p:nvSpPr>
          <p:cNvPr id="144482" name="AutoShape 98"/>
          <p:cNvSpPr>
            <a:spLocks noChangeArrowheads="1"/>
          </p:cNvSpPr>
          <p:nvPr/>
        </p:nvSpPr>
        <p:spPr bwMode="auto">
          <a:xfrm>
            <a:off x="5334000" y="3794125"/>
            <a:ext cx="1066800" cy="701675"/>
          </a:xfrm>
          <a:prstGeom prst="roundRect">
            <a:avLst>
              <a:gd name="adj" fmla="val 16667"/>
            </a:avLst>
          </a:prstGeom>
          <a:solidFill>
            <a:srgbClr val="A50021"/>
          </a:solidFill>
          <a:ln w="38100">
            <a:solidFill>
              <a:srgbClr val="000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I/O(OST)</a:t>
            </a:r>
          </a:p>
          <a:p>
            <a:pPr algn="ctr"/>
            <a:r>
              <a:rPr lang="en-US">
                <a:solidFill>
                  <a:schemeClr val="bg1"/>
                </a:solidFill>
              </a:rPr>
              <a:t>Node</a:t>
            </a:r>
          </a:p>
        </p:txBody>
      </p:sp>
      <p:sp>
        <p:nvSpPr>
          <p:cNvPr id="144483" name="Line 99"/>
          <p:cNvSpPr>
            <a:spLocks noChangeShapeType="1"/>
          </p:cNvSpPr>
          <p:nvPr/>
        </p:nvSpPr>
        <p:spPr bwMode="auto">
          <a:xfrm>
            <a:off x="5791200" y="3373438"/>
            <a:ext cx="0" cy="279400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84" name="AutoShape 100"/>
          <p:cNvSpPr>
            <a:spLocks noChangeArrowheads="1"/>
          </p:cNvSpPr>
          <p:nvPr/>
        </p:nvSpPr>
        <p:spPr bwMode="auto">
          <a:xfrm>
            <a:off x="7010400" y="1549400"/>
            <a:ext cx="1066800" cy="701675"/>
          </a:xfrm>
          <a:prstGeom prst="roundRect">
            <a:avLst>
              <a:gd name="adj" fmla="val 16667"/>
            </a:avLst>
          </a:prstGeom>
          <a:solidFill>
            <a:srgbClr val="A50021"/>
          </a:solidFill>
          <a:ln w="38100">
            <a:solidFill>
              <a:srgbClr val="000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Meta</a:t>
            </a:r>
          </a:p>
          <a:p>
            <a:pPr algn="ctr"/>
            <a:r>
              <a:rPr lang="en-US">
                <a:solidFill>
                  <a:schemeClr val="bg1"/>
                </a:solidFill>
              </a:rPr>
              <a:t>Data</a:t>
            </a:r>
          </a:p>
        </p:txBody>
      </p:sp>
      <p:sp>
        <p:nvSpPr>
          <p:cNvPr id="144485" name="AutoShape 101"/>
          <p:cNvSpPr>
            <a:spLocks noChangeArrowheads="1"/>
          </p:cNvSpPr>
          <p:nvPr/>
        </p:nvSpPr>
        <p:spPr bwMode="auto">
          <a:xfrm>
            <a:off x="7010400" y="2460625"/>
            <a:ext cx="1066800" cy="701675"/>
          </a:xfrm>
          <a:prstGeom prst="roundRect">
            <a:avLst>
              <a:gd name="adj" fmla="val 16667"/>
            </a:avLst>
          </a:prstGeom>
          <a:solidFill>
            <a:srgbClr val="A50021"/>
          </a:solidFill>
          <a:ln w="38100">
            <a:solidFill>
              <a:srgbClr val="000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Data</a:t>
            </a:r>
          </a:p>
        </p:txBody>
      </p:sp>
      <p:sp>
        <p:nvSpPr>
          <p:cNvPr id="144486" name="AutoShape 102"/>
          <p:cNvSpPr>
            <a:spLocks noChangeArrowheads="1"/>
          </p:cNvSpPr>
          <p:nvPr/>
        </p:nvSpPr>
        <p:spPr bwMode="auto">
          <a:xfrm>
            <a:off x="7010400" y="3794125"/>
            <a:ext cx="1066800" cy="701675"/>
          </a:xfrm>
          <a:prstGeom prst="roundRect">
            <a:avLst>
              <a:gd name="adj" fmla="val 16667"/>
            </a:avLst>
          </a:prstGeom>
          <a:solidFill>
            <a:srgbClr val="A50021"/>
          </a:solidFill>
          <a:ln w="38100">
            <a:solidFill>
              <a:srgbClr val="000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Data</a:t>
            </a:r>
          </a:p>
        </p:txBody>
      </p:sp>
      <p:sp>
        <p:nvSpPr>
          <p:cNvPr id="144487" name="Line 103"/>
          <p:cNvSpPr>
            <a:spLocks noChangeShapeType="1"/>
          </p:cNvSpPr>
          <p:nvPr/>
        </p:nvSpPr>
        <p:spPr bwMode="auto">
          <a:xfrm>
            <a:off x="7467600" y="3373438"/>
            <a:ext cx="0" cy="279400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88" name="Line 104"/>
          <p:cNvSpPr>
            <a:spLocks noChangeShapeType="1"/>
          </p:cNvSpPr>
          <p:nvPr/>
        </p:nvSpPr>
        <p:spPr bwMode="auto">
          <a:xfrm flipV="1">
            <a:off x="4343400" y="1900238"/>
            <a:ext cx="990600" cy="420687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 type="stealth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89" name="Line 105"/>
          <p:cNvSpPr>
            <a:spLocks noChangeShapeType="1"/>
          </p:cNvSpPr>
          <p:nvPr/>
        </p:nvSpPr>
        <p:spPr bwMode="auto">
          <a:xfrm>
            <a:off x="4343400" y="2881313"/>
            <a:ext cx="990600" cy="0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 type="stealth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90" name="Line 106"/>
          <p:cNvSpPr>
            <a:spLocks noChangeShapeType="1"/>
          </p:cNvSpPr>
          <p:nvPr/>
        </p:nvSpPr>
        <p:spPr bwMode="auto">
          <a:xfrm>
            <a:off x="4343400" y="3513138"/>
            <a:ext cx="990600" cy="631825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 type="stealth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91" name="Line 107"/>
          <p:cNvSpPr>
            <a:spLocks noChangeShapeType="1"/>
          </p:cNvSpPr>
          <p:nvPr/>
        </p:nvSpPr>
        <p:spPr bwMode="auto">
          <a:xfrm>
            <a:off x="6400800" y="1900238"/>
            <a:ext cx="609600" cy="0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 type="stealth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92" name="Line 108"/>
          <p:cNvSpPr>
            <a:spLocks noChangeShapeType="1"/>
          </p:cNvSpPr>
          <p:nvPr/>
        </p:nvSpPr>
        <p:spPr bwMode="auto">
          <a:xfrm>
            <a:off x="6400800" y="2811463"/>
            <a:ext cx="609600" cy="0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 type="stealth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93" name="Line 109"/>
          <p:cNvSpPr>
            <a:spLocks noChangeShapeType="1"/>
          </p:cNvSpPr>
          <p:nvPr/>
        </p:nvSpPr>
        <p:spPr bwMode="auto">
          <a:xfrm>
            <a:off x="6400800" y="4144963"/>
            <a:ext cx="609600" cy="0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 type="stealth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94" name="Oval 110"/>
          <p:cNvSpPr>
            <a:spLocks noChangeArrowheads="1"/>
          </p:cNvSpPr>
          <p:nvPr/>
        </p:nvSpPr>
        <p:spPr bwMode="auto">
          <a:xfrm>
            <a:off x="6172200" y="2082800"/>
            <a:ext cx="152400" cy="141288"/>
          </a:xfrm>
          <a:prstGeom prst="ellipse">
            <a:avLst/>
          </a:prstGeom>
          <a:gradFill rotWithShape="1">
            <a:gsLst>
              <a:gs pos="0">
                <a:srgbClr val="FFCC00"/>
              </a:gs>
              <a:gs pos="100000">
                <a:srgbClr val="CC33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95" name="Oval 111"/>
          <p:cNvSpPr>
            <a:spLocks noChangeArrowheads="1"/>
          </p:cNvSpPr>
          <p:nvPr/>
        </p:nvSpPr>
        <p:spPr bwMode="auto">
          <a:xfrm>
            <a:off x="6172200" y="2925763"/>
            <a:ext cx="152400" cy="139700"/>
          </a:xfrm>
          <a:prstGeom prst="ellipse">
            <a:avLst/>
          </a:prstGeom>
          <a:gradFill rotWithShape="1">
            <a:gsLst>
              <a:gs pos="0">
                <a:srgbClr val="FFCC00"/>
              </a:gs>
              <a:gs pos="100000">
                <a:srgbClr val="CC33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96" name="Oval 112"/>
          <p:cNvSpPr>
            <a:spLocks noChangeArrowheads="1"/>
          </p:cNvSpPr>
          <p:nvPr/>
        </p:nvSpPr>
        <p:spPr bwMode="auto">
          <a:xfrm>
            <a:off x="6172200" y="4257675"/>
            <a:ext cx="152400" cy="139700"/>
          </a:xfrm>
          <a:prstGeom prst="ellipse">
            <a:avLst/>
          </a:prstGeom>
          <a:gradFill rotWithShape="1">
            <a:gsLst>
              <a:gs pos="0">
                <a:srgbClr val="FFCC00"/>
              </a:gs>
              <a:gs pos="100000">
                <a:srgbClr val="CC33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06" name="AutoShape 122"/>
          <p:cNvSpPr>
            <a:spLocks noChangeArrowheads="1"/>
          </p:cNvSpPr>
          <p:nvPr/>
        </p:nvSpPr>
        <p:spPr bwMode="auto">
          <a:xfrm>
            <a:off x="1863725" y="2976563"/>
            <a:ext cx="498475" cy="401637"/>
          </a:xfrm>
          <a:prstGeom prst="roundRect">
            <a:avLst>
              <a:gd name="adj" fmla="val 16667"/>
            </a:avLst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 b="1">
                <a:solidFill>
                  <a:schemeClr val="bg1"/>
                </a:solidFill>
              </a:rPr>
              <a:t>compute</a:t>
            </a:r>
            <a:br>
              <a:rPr lang="en-US" sz="1000" b="1">
                <a:solidFill>
                  <a:schemeClr val="bg1"/>
                </a:solidFill>
              </a:rPr>
            </a:br>
            <a:r>
              <a:rPr lang="en-US" sz="1000" b="1">
                <a:solidFill>
                  <a:schemeClr val="bg1"/>
                </a:solidFill>
              </a:rPr>
              <a:t>node</a:t>
            </a:r>
          </a:p>
        </p:txBody>
      </p:sp>
      <p:sp>
        <p:nvSpPr>
          <p:cNvPr id="144507" name="AutoShape 123"/>
          <p:cNvSpPr>
            <a:spLocks noChangeArrowheads="1"/>
          </p:cNvSpPr>
          <p:nvPr/>
        </p:nvSpPr>
        <p:spPr bwMode="auto">
          <a:xfrm>
            <a:off x="1295400" y="3454400"/>
            <a:ext cx="498475" cy="401638"/>
          </a:xfrm>
          <a:prstGeom prst="roundRect">
            <a:avLst>
              <a:gd name="adj" fmla="val 16667"/>
            </a:avLst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 b="1">
                <a:solidFill>
                  <a:schemeClr val="bg1"/>
                </a:solidFill>
              </a:rPr>
              <a:t>compute</a:t>
            </a:r>
            <a:br>
              <a:rPr lang="en-US" sz="1000" b="1">
                <a:solidFill>
                  <a:schemeClr val="bg1"/>
                </a:solidFill>
              </a:rPr>
            </a:br>
            <a:r>
              <a:rPr lang="en-US" sz="1000" b="1">
                <a:solidFill>
                  <a:schemeClr val="bg1"/>
                </a:solidFill>
              </a:rPr>
              <a:t>node</a:t>
            </a:r>
          </a:p>
        </p:txBody>
      </p:sp>
      <p:sp>
        <p:nvSpPr>
          <p:cNvPr id="144508" name="AutoShape 124"/>
          <p:cNvSpPr>
            <a:spLocks noChangeArrowheads="1"/>
          </p:cNvSpPr>
          <p:nvPr/>
        </p:nvSpPr>
        <p:spPr bwMode="auto">
          <a:xfrm>
            <a:off x="1905000" y="3454400"/>
            <a:ext cx="498475" cy="401638"/>
          </a:xfrm>
          <a:prstGeom prst="roundRect">
            <a:avLst>
              <a:gd name="adj" fmla="val 16667"/>
            </a:avLst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 b="1">
                <a:solidFill>
                  <a:schemeClr val="bg1"/>
                </a:solidFill>
              </a:rPr>
              <a:t>compute</a:t>
            </a:r>
            <a:br>
              <a:rPr lang="en-US" sz="1000" b="1">
                <a:solidFill>
                  <a:schemeClr val="bg1"/>
                </a:solidFill>
              </a:rPr>
            </a:br>
            <a:r>
              <a:rPr lang="en-US" sz="1000" b="1">
                <a:solidFill>
                  <a:schemeClr val="bg1"/>
                </a:solidFill>
              </a:rPr>
              <a:t>node</a:t>
            </a:r>
          </a:p>
        </p:txBody>
      </p:sp>
      <p:cxnSp>
        <p:nvCxnSpPr>
          <p:cNvPr id="144512" name="AutoShape 128"/>
          <p:cNvCxnSpPr>
            <a:cxnSpLocks noChangeShapeType="1"/>
            <a:stCxn id="144507" idx="2"/>
            <a:endCxn id="144489" idx="0"/>
          </p:cNvCxnSpPr>
          <p:nvPr/>
        </p:nvCxnSpPr>
        <p:spPr bwMode="auto">
          <a:xfrm rot="5400000" flipH="1" flipV="1">
            <a:off x="2447131" y="1959770"/>
            <a:ext cx="993775" cy="2798762"/>
          </a:xfrm>
          <a:prstGeom prst="curvedConnector5">
            <a:avLst>
              <a:gd name="adj1" fmla="val -22843"/>
              <a:gd name="adj2" fmla="val 54454"/>
              <a:gd name="adj3" fmla="val 121088"/>
            </a:avLst>
          </a:prstGeom>
          <a:noFill/>
          <a:ln w="38100">
            <a:solidFill>
              <a:srgbClr val="0000FF"/>
            </a:solidFill>
            <a:prstDash val="sysDot"/>
            <a:round/>
            <a:headEnd type="stealth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4516" name="Oval 132"/>
          <p:cNvSpPr>
            <a:spLocks noChangeArrowheads="1"/>
          </p:cNvSpPr>
          <p:nvPr/>
        </p:nvSpPr>
        <p:spPr bwMode="auto">
          <a:xfrm>
            <a:off x="1676400" y="3200400"/>
            <a:ext cx="76200" cy="152400"/>
          </a:xfrm>
          <a:prstGeom prst="ellipse">
            <a:avLst/>
          </a:prstGeom>
          <a:gradFill rotWithShape="1">
            <a:gsLst>
              <a:gs pos="0">
                <a:srgbClr val="FFFF66"/>
              </a:gs>
              <a:gs pos="100000">
                <a:srgbClr val="FFFF66">
                  <a:gamma/>
                  <a:tint val="0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17" name="Oval 133"/>
          <p:cNvSpPr>
            <a:spLocks noChangeArrowheads="1"/>
          </p:cNvSpPr>
          <p:nvPr/>
        </p:nvSpPr>
        <p:spPr bwMode="auto">
          <a:xfrm>
            <a:off x="1676400" y="3657600"/>
            <a:ext cx="76200" cy="152400"/>
          </a:xfrm>
          <a:prstGeom prst="ellipse">
            <a:avLst/>
          </a:prstGeom>
          <a:gradFill rotWithShape="1">
            <a:gsLst>
              <a:gs pos="0">
                <a:srgbClr val="FFFF66"/>
              </a:gs>
              <a:gs pos="100000">
                <a:srgbClr val="FFFF66">
                  <a:gamma/>
                  <a:tint val="0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18" name="Oval 134"/>
          <p:cNvSpPr>
            <a:spLocks noChangeArrowheads="1"/>
          </p:cNvSpPr>
          <p:nvPr/>
        </p:nvSpPr>
        <p:spPr bwMode="auto">
          <a:xfrm>
            <a:off x="2286000" y="3200400"/>
            <a:ext cx="76200" cy="152400"/>
          </a:xfrm>
          <a:prstGeom prst="ellipse">
            <a:avLst/>
          </a:prstGeom>
          <a:gradFill rotWithShape="1">
            <a:gsLst>
              <a:gs pos="0">
                <a:srgbClr val="FFFF66"/>
              </a:gs>
              <a:gs pos="100000">
                <a:srgbClr val="FFFF66">
                  <a:gamma/>
                  <a:tint val="0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19" name="Oval 135"/>
          <p:cNvSpPr>
            <a:spLocks noChangeArrowheads="1"/>
          </p:cNvSpPr>
          <p:nvPr/>
        </p:nvSpPr>
        <p:spPr bwMode="auto">
          <a:xfrm>
            <a:off x="2286000" y="3657600"/>
            <a:ext cx="76200" cy="152400"/>
          </a:xfrm>
          <a:prstGeom prst="ellipse">
            <a:avLst/>
          </a:prstGeom>
          <a:gradFill rotWithShape="1">
            <a:gsLst>
              <a:gs pos="0">
                <a:srgbClr val="FFFF66"/>
              </a:gs>
              <a:gs pos="100000">
                <a:srgbClr val="FFFF66">
                  <a:gamma/>
                  <a:tint val="0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20" name="Oval 136"/>
          <p:cNvSpPr>
            <a:spLocks noChangeArrowheads="1"/>
          </p:cNvSpPr>
          <p:nvPr/>
        </p:nvSpPr>
        <p:spPr bwMode="auto">
          <a:xfrm>
            <a:off x="1447800" y="4267200"/>
            <a:ext cx="152400" cy="139700"/>
          </a:xfrm>
          <a:prstGeom prst="ellipse">
            <a:avLst/>
          </a:prstGeom>
          <a:gradFill rotWithShape="1">
            <a:gsLst>
              <a:gs pos="0">
                <a:srgbClr val="FFCC00"/>
              </a:gs>
              <a:gs pos="100000">
                <a:srgbClr val="CC33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21" name="Oval 137"/>
          <p:cNvSpPr>
            <a:spLocks noChangeArrowheads="1"/>
          </p:cNvSpPr>
          <p:nvPr/>
        </p:nvSpPr>
        <p:spPr bwMode="auto">
          <a:xfrm>
            <a:off x="1447800" y="4572000"/>
            <a:ext cx="76200" cy="152400"/>
          </a:xfrm>
          <a:prstGeom prst="ellipse">
            <a:avLst/>
          </a:prstGeom>
          <a:gradFill rotWithShape="1">
            <a:gsLst>
              <a:gs pos="0">
                <a:srgbClr val="FFFF66"/>
              </a:gs>
              <a:gs pos="100000">
                <a:srgbClr val="FFFF66">
                  <a:gamma/>
                  <a:tint val="0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22" name="Text Box 138"/>
          <p:cNvSpPr txBox="1">
            <a:spLocks noChangeArrowheads="1"/>
          </p:cNvSpPr>
          <p:nvPr/>
        </p:nvSpPr>
        <p:spPr bwMode="auto">
          <a:xfrm>
            <a:off x="1524000" y="4510088"/>
            <a:ext cx="2209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66FF"/>
                </a:solidFill>
              </a:rPr>
              <a:t>Client-side Cache</a:t>
            </a:r>
          </a:p>
        </p:txBody>
      </p:sp>
      <p:sp>
        <p:nvSpPr>
          <p:cNvPr id="144523" name="Text Box 139"/>
          <p:cNvSpPr txBox="1">
            <a:spLocks noChangeArrowheads="1"/>
          </p:cNvSpPr>
          <p:nvPr/>
        </p:nvSpPr>
        <p:spPr bwMode="auto">
          <a:xfrm>
            <a:off x="1524000" y="4205288"/>
            <a:ext cx="2362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66FF"/>
                </a:solidFill>
              </a:rPr>
              <a:t>Server-side Cache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4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4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4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4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4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4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4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4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44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4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4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44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4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4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44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4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4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144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494" grpId="0" animBg="1"/>
      <p:bldP spid="144495" grpId="0" animBg="1"/>
      <p:bldP spid="144496" grpId="0" animBg="1"/>
      <p:bldP spid="144516" grpId="0" animBg="1"/>
      <p:bldP spid="144517" grpId="0" animBg="1"/>
      <p:bldP spid="144518" grpId="0" animBg="1"/>
      <p:bldP spid="1445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0">
                <a:latin typeface="Comic Sans MS" pitchFamily="66" charset="0"/>
              </a:rPr>
              <a:t>Presentation Outline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40000"/>
              </a:lnSpc>
            </a:pPr>
            <a:r>
              <a:rPr lang="en-US">
                <a:solidFill>
                  <a:srgbClr val="DDDDDD"/>
                </a:solidFill>
                <a:latin typeface="Comic Sans MS" pitchFamily="66" charset="0"/>
              </a:rPr>
              <a:t>Introduction and Background</a:t>
            </a:r>
          </a:p>
          <a:p>
            <a:pPr>
              <a:lnSpc>
                <a:spcPct val="140000"/>
              </a:lnSpc>
            </a:pPr>
            <a:r>
              <a:rPr lang="en-US" b="1">
                <a:solidFill>
                  <a:srgbClr val="FF3300"/>
                </a:solidFill>
                <a:latin typeface="Comic Sans MS" pitchFamily="66" charset="0"/>
              </a:rPr>
              <a:t>Characterization of local and network-based file systems</a:t>
            </a:r>
          </a:p>
          <a:p>
            <a:pPr>
              <a:lnSpc>
                <a:spcPct val="140000"/>
              </a:lnSpc>
            </a:pPr>
            <a:r>
              <a:rPr lang="en-US">
                <a:solidFill>
                  <a:srgbClr val="0066FF"/>
                </a:solidFill>
                <a:latin typeface="Comic Sans MS" pitchFamily="66" charset="0"/>
              </a:rPr>
              <a:t>Multi File System for Data-Centers</a:t>
            </a:r>
          </a:p>
          <a:p>
            <a:pPr>
              <a:lnSpc>
                <a:spcPct val="140000"/>
              </a:lnSpc>
            </a:pPr>
            <a:r>
              <a:rPr lang="en-US">
                <a:solidFill>
                  <a:srgbClr val="0066FF"/>
                </a:solidFill>
                <a:latin typeface="Comic Sans MS" pitchFamily="66" charset="0"/>
              </a:rPr>
              <a:t>Experimental Analysis</a:t>
            </a:r>
          </a:p>
          <a:p>
            <a:pPr>
              <a:lnSpc>
                <a:spcPct val="140000"/>
              </a:lnSpc>
            </a:pPr>
            <a:r>
              <a:rPr lang="en-US">
                <a:solidFill>
                  <a:srgbClr val="0066FF"/>
                </a:solidFill>
                <a:latin typeface="Comic Sans MS" pitchFamily="66" charset="0"/>
              </a:rPr>
              <a:t>Conclusions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bc_osu">
  <a:themeElements>
    <a:clrScheme name="nbc_osu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bc_os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ea typeface="굴림" pitchFamily="50" charset="-127"/>
          </a:defRPr>
        </a:defPPr>
      </a:lstStyle>
    </a:lnDef>
  </a:objectDefaults>
  <a:extraClrSchemeLst>
    <a:extraClrScheme>
      <a:clrScheme name="nbc_osu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c_osu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c_osu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c_osu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c_osu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c_osu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c_osu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c_osu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c_osu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c_osu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c_osu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c_osu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2726</TotalTime>
  <Words>1269</Words>
  <Application>Microsoft Office PowerPoint</Application>
  <PresentationFormat>On-screen Show (4:3)</PresentationFormat>
  <Paragraphs>301</Paragraphs>
  <Slides>29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29</vt:i4>
      </vt:variant>
    </vt:vector>
  </HeadingPairs>
  <TitlesOfParts>
    <vt:vector size="39" baseType="lpstr">
      <vt:lpstr>Times New Roman</vt:lpstr>
      <vt:lpstr>Arial</vt:lpstr>
      <vt:lpstr>굴림</vt:lpstr>
      <vt:lpstr>Comic Sans MS</vt:lpstr>
      <vt:lpstr>Wingdings</vt:lpstr>
      <vt:lpstr>Symbol</vt:lpstr>
      <vt:lpstr>nbc_osu</vt:lpstr>
      <vt:lpstr>Microsoft Graph Chart</vt:lpstr>
      <vt:lpstr>Microsoft Graph 2000 Chart</vt:lpstr>
      <vt:lpstr>Microsoft Excel Chart</vt:lpstr>
      <vt:lpstr>Workload-driven Analysis of File Systems in Shared Multi-Tier Data-Centers  over InfiniBand</vt:lpstr>
      <vt:lpstr>Presentation Outline</vt:lpstr>
      <vt:lpstr>Introduction</vt:lpstr>
      <vt:lpstr>Cluster-Based Data-Centers</vt:lpstr>
      <vt:lpstr>Shared Cluster-Based Data-Centers</vt:lpstr>
      <vt:lpstr>Issues in Shared Cluster-Based Data-Centers</vt:lpstr>
      <vt:lpstr>File System Interactions</vt:lpstr>
      <vt:lpstr>Existing File Systems</vt:lpstr>
      <vt:lpstr>Presentation Outline</vt:lpstr>
      <vt:lpstr>Characterization of local and network-based File Systems</vt:lpstr>
      <vt:lpstr>Network Traffic Requirements</vt:lpstr>
      <vt:lpstr>Aggregate Cache in Data-Centers</vt:lpstr>
      <vt:lpstr>Cache Pollution Effects</vt:lpstr>
      <vt:lpstr>Presentation Outline</vt:lpstr>
      <vt:lpstr>Multi File System for Data-Centers</vt:lpstr>
      <vt:lpstr>Multi File System for Data-Centers</vt:lpstr>
      <vt:lpstr>Presentation Outline</vt:lpstr>
      <vt:lpstr>Experimental Test-bed</vt:lpstr>
      <vt:lpstr>Workloads</vt:lpstr>
      <vt:lpstr>Experimental Analysis (Outline)</vt:lpstr>
      <vt:lpstr>Basic Performance</vt:lpstr>
      <vt:lpstr>Network Traffic Requirements</vt:lpstr>
      <vt:lpstr>Impact of Caching and Metadata operations</vt:lpstr>
      <vt:lpstr>Impact of Aggregate Cache</vt:lpstr>
      <vt:lpstr>Cache Pollution Effects in Shared Data-Centers</vt:lpstr>
      <vt:lpstr>Multi File System Data-Centers</vt:lpstr>
      <vt:lpstr>Multi File System Data-Centers</vt:lpstr>
      <vt:lpstr>Conclusions &amp; Future Work</vt:lpstr>
      <vt:lpstr>Web Pointers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Pavan Balaji</dc:creator>
  <cp:lastModifiedBy>Pavan Balaji</cp:lastModifiedBy>
  <cp:revision>796</cp:revision>
  <dcterms:created xsi:type="dcterms:W3CDTF">1601-01-01T00:00:00Z</dcterms:created>
  <dcterms:modified xsi:type="dcterms:W3CDTF">2011-01-10T09:40:47Z</dcterms:modified>
</cp:coreProperties>
</file>