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57" r:id="rId3"/>
    <p:sldId id="295" r:id="rId4"/>
    <p:sldId id="260" r:id="rId5"/>
    <p:sldId id="289" r:id="rId6"/>
    <p:sldId id="261" r:id="rId7"/>
    <p:sldId id="291" r:id="rId8"/>
    <p:sldId id="262" r:id="rId9"/>
    <p:sldId id="264" r:id="rId10"/>
    <p:sldId id="272" r:id="rId11"/>
    <p:sldId id="274" r:id="rId12"/>
    <p:sldId id="266" r:id="rId13"/>
    <p:sldId id="278" r:id="rId14"/>
    <p:sldId id="279" r:id="rId15"/>
    <p:sldId id="277" r:id="rId16"/>
    <p:sldId id="285" r:id="rId17"/>
    <p:sldId id="292" r:id="rId18"/>
    <p:sldId id="286" r:id="rId19"/>
    <p:sldId id="265" r:id="rId20"/>
    <p:sldId id="280" r:id="rId21"/>
    <p:sldId id="293" r:id="rId22"/>
    <p:sldId id="294" r:id="rId23"/>
    <p:sldId id="283" r:id="rId24"/>
    <p:sldId id="290" r:id="rId25"/>
    <p:sldId id="267" r:id="rId26"/>
    <p:sldId id="275" r:id="rId27"/>
    <p:sldId id="268" r:id="rId28"/>
    <p:sldId id="276" r:id="rId29"/>
    <p:sldId id="269" r:id="rId30"/>
    <p:sldId id="27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969696"/>
    <a:srgbClr val="B2B2B2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EC72FEE4-D489-4AC8-9062-367A1E3E68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922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2077A-96B2-4D17-B108-1893DC00DB0C}" type="slidenum">
              <a:rPr lang="en-US"/>
              <a:pPr/>
              <a:t>29</a:t>
            </a:fld>
            <a:endParaRPr lang="en-US"/>
          </a:p>
        </p:txBody>
      </p:sp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That’s all about the presentation. I would like to take any questions you might be having.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ko-KR" altLang="en-US" noProof="0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882CE07-9BD4-44F3-95B0-4664C45730C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0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6" name="Picture 8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>
            <a:fillRect/>
          </a:stretch>
        </p:blipFill>
        <p:spPr bwMode="auto">
          <a:xfrm>
            <a:off x="7620000" y="4572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718"/>
          <a:stretch>
            <a:fillRect/>
          </a:stretch>
        </p:blipFill>
        <p:spPr bwMode="auto">
          <a:xfrm>
            <a:off x="7620000" y="4572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7620000" y="-30163"/>
            <a:ext cx="1295400" cy="487363"/>
            <a:chOff x="4656" y="-19"/>
            <a:chExt cx="816" cy="307"/>
          </a:xfrm>
        </p:grpSpPr>
        <p:sp>
          <p:nvSpPr>
            <p:cNvPr id="7179" name="Rectangle 11"/>
            <p:cNvSpPr>
              <a:spLocks noChangeArrowheads="1"/>
            </p:cNvSpPr>
            <p:nvPr/>
          </p:nvSpPr>
          <p:spPr bwMode="auto">
            <a:xfrm>
              <a:off x="4656" y="-19"/>
              <a:ext cx="816" cy="3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08" y="18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NETWORK-BASED</a:t>
              </a:r>
            </a:p>
          </p:txBody>
        </p:sp>
        <p:sp>
          <p:nvSpPr>
            <p:cNvPr id="718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4702" y="101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COMPUTING</a:t>
              </a:r>
            </a:p>
          </p:txBody>
        </p:sp>
        <p:sp>
          <p:nvSpPr>
            <p:cNvPr id="718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4706" y="185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LABORATORY</a:t>
              </a:r>
            </a:p>
          </p:txBody>
        </p:sp>
      </p:grp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6640513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84" name="Picture 16" descr="Ohio State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6525"/>
            <a:ext cx="50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Picture 17" descr="Ohsu-MCU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30303"/>
              </a:clrFrom>
              <a:clrTo>
                <a:srgbClr val="030303">
                  <a:alpha val="0"/>
                </a:srgbClr>
              </a:clrTo>
            </a:clrChange>
            <a:lum bright="5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8"/>
          <a:stretch>
            <a:fillRect/>
          </a:stretch>
        </p:blipFill>
        <p:spPr bwMode="auto">
          <a:xfrm>
            <a:off x="0" y="3657600"/>
            <a:ext cx="1524000" cy="294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CB15B-CC41-4AC6-B71C-4406D85E84F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5857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28AC4-2991-40CB-95BB-50BA811EF4A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098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00A58A1-FA8C-4B10-B1F5-D82C5CFAB8C3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850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3BD1D-E685-4817-ACEC-38F6589B1C6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1064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46097-5F15-4706-B3E8-C8AAD143F9B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339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CA063-6ACE-4D4E-9A04-2451CA35397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95804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7DC8E-24E7-4940-A385-B2DDEEDBFF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80445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A702B-51F0-4195-B9B7-CBD52A0C43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3824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93F76-8ED2-4F63-B527-379EB77F1A8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666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F352C8-B319-4205-A2F8-02B48DB53D7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07876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E2506-2662-4183-AA92-CFCD32F2C01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2090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A30253-F7CE-4D09-A4DD-1784B3F17F35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52" name="Group 8"/>
          <p:cNvGrpSpPr>
            <a:grpSpLocks/>
          </p:cNvGrpSpPr>
          <p:nvPr/>
        </p:nvGrpSpPr>
        <p:grpSpPr bwMode="auto">
          <a:xfrm>
            <a:off x="7620000" y="-30163"/>
            <a:ext cx="1295400" cy="487363"/>
            <a:chOff x="4656" y="-19"/>
            <a:chExt cx="816" cy="307"/>
          </a:xfrm>
        </p:grpSpPr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4656" y="-19"/>
              <a:ext cx="816" cy="30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4708" y="18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NETWORK-BASED</a:t>
              </a:r>
            </a:p>
          </p:txBody>
        </p:sp>
        <p:sp>
          <p:nvSpPr>
            <p:cNvPr id="61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4702" y="101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COMPUTING</a:t>
              </a:r>
            </a:p>
          </p:txBody>
        </p:sp>
        <p:sp>
          <p:nvSpPr>
            <p:cNvPr id="615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706" y="185"/>
              <a:ext cx="729" cy="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6350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1200" kern="10">
                  <a:solidFill>
                    <a:srgbClr val="CC0000"/>
                  </a:solidFill>
                  <a:latin typeface="Arial"/>
                  <a:cs typeface="Arial"/>
                </a:rPr>
                <a:t>LABORATORY</a:t>
              </a:r>
            </a:p>
          </p:txBody>
        </p:sp>
      </p:grp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0" y="6640513"/>
            <a:ext cx="9159875" cy="228600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777777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58" name="Picture 14" descr="Ohio State Log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86525"/>
            <a:ext cx="5048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is.ohio-state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9812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3200" b="0"/>
              <a:t>Exploiting Remote Memory Operations to Design Efficient Reconfiguration for Shared Data-Centers over InfiniBand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343400"/>
            <a:ext cx="8077200" cy="18288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1900" b="0"/>
              <a:t>P. Balaji, K. Vaidyanathan, S. Narravula, K. Savitha, H. –W. Jin</a:t>
            </a:r>
          </a:p>
          <a:p>
            <a:pPr>
              <a:lnSpc>
                <a:spcPct val="120000"/>
              </a:lnSpc>
            </a:pPr>
            <a:r>
              <a:rPr lang="en-US" sz="1900" b="0"/>
              <a:t>D. K. Panda</a:t>
            </a:r>
          </a:p>
          <a:p>
            <a:pPr>
              <a:lnSpc>
                <a:spcPct val="120000"/>
              </a:lnSpc>
            </a:pPr>
            <a:r>
              <a:rPr lang="en-US" sz="1900" b="0"/>
              <a:t>Network Based Computing Laboratory</a:t>
            </a:r>
          </a:p>
          <a:p>
            <a:pPr>
              <a:lnSpc>
                <a:spcPct val="120000"/>
              </a:lnSpc>
            </a:pPr>
            <a:r>
              <a:rPr lang="en-US" sz="1900" b="0"/>
              <a:t>The Ohio State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Shared Data-Centers Overview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609600" y="14478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Clients request services using high level protocols such as HTTP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Requests are distributed to the nodes using load-balancers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Load Balancers expose a single IP address to the clients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Maintain a list of several internal IP addresses to forward the requests</a:t>
            </a:r>
          </a:p>
          <a:p>
            <a:pPr marL="342900" indent="-342900">
              <a:lnSpc>
                <a:spcPct val="160000"/>
              </a:lnSpc>
              <a:spcBef>
                <a:spcPct val="20000"/>
              </a:spcBef>
              <a:buFontTx/>
              <a:buChar char="•"/>
            </a:pPr>
            <a:r>
              <a:rPr lang="en-US" sz="2100"/>
              <a:t>Several solutions for load-balancers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Hardware Load-Balancers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Software Load-Balancers</a:t>
            </a:r>
          </a:p>
          <a:p>
            <a:pPr marL="742950" lvl="1" indent="-285750">
              <a:lnSpc>
                <a:spcPct val="160000"/>
              </a:lnSpc>
              <a:spcBef>
                <a:spcPct val="20000"/>
              </a:spcBef>
              <a:buFontTx/>
              <a:buChar char="–"/>
            </a:pPr>
            <a:r>
              <a:rPr lang="en-US"/>
              <a:t>Cluster-based load-balancers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Cluster-based Load Balancers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534400" cy="4906963"/>
          </a:xfrm>
        </p:spPr>
        <p:txBody>
          <a:bodyPr/>
          <a:lstStyle/>
          <a:p>
            <a:pPr>
              <a:lnSpc>
                <a:spcPct val="135000"/>
              </a:lnSpc>
            </a:pPr>
            <a:r>
              <a:rPr lang="en-US" sz="2200"/>
              <a:t>Hardware Load-Balancers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Commonly used in several environments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In-flexible and cannot be tuned to the data-center requirements</a:t>
            </a:r>
          </a:p>
          <a:p>
            <a:pPr>
              <a:lnSpc>
                <a:spcPct val="135000"/>
              </a:lnSpc>
            </a:pPr>
            <a:r>
              <a:rPr lang="en-US" sz="2100"/>
              <a:t>Software Load-Balancers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Easy to modify and tune to the data-center requirements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Potential bottlenecks for highly loaded data-center environments</a:t>
            </a:r>
          </a:p>
          <a:p>
            <a:pPr>
              <a:lnSpc>
                <a:spcPct val="135000"/>
              </a:lnSpc>
            </a:pPr>
            <a:r>
              <a:rPr lang="en-US" sz="2100"/>
              <a:t>Cluster-based load-balancers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Proposed by several researchers as an additional </a:t>
            </a:r>
            <a:r>
              <a:rPr lang="en-US" sz="1800" i="1"/>
              <a:t>Edge Tier</a:t>
            </a:r>
            <a:r>
              <a:rPr lang="en-US" sz="1800"/>
              <a:t> [shah01]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Provides intelligent services such as </a:t>
            </a:r>
            <a:r>
              <a:rPr lang="en-US" sz="1800">
                <a:solidFill>
                  <a:srgbClr val="FF0000"/>
                </a:solidFill>
              </a:rPr>
              <a:t>load-balancing</a:t>
            </a:r>
            <a:r>
              <a:rPr lang="en-US" sz="1800"/>
              <a:t>, caching, etc</a:t>
            </a:r>
          </a:p>
          <a:p>
            <a:pPr lvl="1">
              <a:lnSpc>
                <a:spcPct val="135000"/>
              </a:lnSpc>
            </a:pPr>
            <a:r>
              <a:rPr lang="en-US" sz="1800"/>
              <a:t>Use an additional hardware load-balancer or DNS aliasing to get requests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762000" y="5899150"/>
            <a:ext cx="80772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>
                <a:solidFill>
                  <a:srgbClr val="33CC33"/>
                </a:solidFill>
              </a:rPr>
              <a:t>[shah01]: CSP: A Novel System Architecture for Scalable Internet and Communication Services. H. V. Shah, D. B. Minturn, A. Foong, G. L. McAlpine, R. S. Madukkarumukumana and G. J. Regnier. In USITS 2001.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reeform 2"/>
          <p:cNvSpPr>
            <a:spLocks/>
          </p:cNvSpPr>
          <p:nvPr/>
        </p:nvSpPr>
        <p:spPr bwMode="auto">
          <a:xfrm>
            <a:off x="838200" y="22860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Roadmap</a:t>
            </a:r>
          </a:p>
        </p:txBody>
      </p:sp>
      <p:sp>
        <p:nvSpPr>
          <p:cNvPr id="25604" name="Freeform 4"/>
          <p:cNvSpPr>
            <a:spLocks/>
          </p:cNvSpPr>
          <p:nvPr/>
        </p:nvSpPr>
        <p:spPr bwMode="auto">
          <a:xfrm>
            <a:off x="914400" y="14478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05" name="Group 5"/>
          <p:cNvGrpSpPr>
            <a:grpSpLocks/>
          </p:cNvGrpSpPr>
          <p:nvPr/>
        </p:nvGrpSpPr>
        <p:grpSpPr bwMode="auto">
          <a:xfrm>
            <a:off x="838200" y="4876800"/>
            <a:ext cx="457200" cy="762000"/>
            <a:chOff x="384" y="1344"/>
            <a:chExt cx="288" cy="480"/>
          </a:xfrm>
        </p:grpSpPr>
        <p:sp>
          <p:nvSpPr>
            <p:cNvPr id="25606" name="AutoShape 6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07" name="Line 7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228600" y="5486400"/>
            <a:ext cx="1600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Introduction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and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Background</a:t>
            </a: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1676400" y="20574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Shared Data-Centers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895600" y="5410200"/>
            <a:ext cx="3200400" cy="9159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Designing Dynamic Reconfigurability for Shared Data-Centers</a:t>
            </a:r>
          </a:p>
        </p:txBody>
      </p:sp>
      <p:grpSp>
        <p:nvGrpSpPr>
          <p:cNvPr id="25617" name="Group 17"/>
          <p:cNvGrpSpPr>
            <a:grpSpLocks/>
          </p:cNvGrpSpPr>
          <p:nvPr/>
        </p:nvGrpSpPr>
        <p:grpSpPr bwMode="auto">
          <a:xfrm>
            <a:off x="5105400" y="1524000"/>
            <a:ext cx="457200" cy="762000"/>
            <a:chOff x="384" y="1344"/>
            <a:chExt cx="288" cy="480"/>
          </a:xfrm>
        </p:grpSpPr>
        <p:sp>
          <p:nvSpPr>
            <p:cNvPr id="25618" name="AutoShape 18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19" name="Line 19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3886200" y="12192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Experimental Results</a:t>
            </a:r>
          </a:p>
        </p:txBody>
      </p:sp>
      <p:grpSp>
        <p:nvGrpSpPr>
          <p:cNvPr id="25621" name="Group 21"/>
          <p:cNvGrpSpPr>
            <a:grpSpLocks/>
          </p:cNvGrpSpPr>
          <p:nvPr/>
        </p:nvGrpSpPr>
        <p:grpSpPr bwMode="auto">
          <a:xfrm>
            <a:off x="6400800" y="3124200"/>
            <a:ext cx="457200" cy="762000"/>
            <a:chOff x="384" y="1344"/>
            <a:chExt cx="288" cy="480"/>
          </a:xfrm>
        </p:grpSpPr>
        <p:sp>
          <p:nvSpPr>
            <p:cNvPr id="25622" name="AutoShape 22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3" name="Line 23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4" name="Text Box 24"/>
          <p:cNvSpPr txBox="1">
            <a:spLocks noChangeArrowheads="1"/>
          </p:cNvSpPr>
          <p:nvPr/>
        </p:nvSpPr>
        <p:spPr bwMode="auto">
          <a:xfrm>
            <a:off x="5257800" y="39624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Concluding Remarks</a:t>
            </a:r>
          </a:p>
        </p:txBody>
      </p:sp>
      <p:grpSp>
        <p:nvGrpSpPr>
          <p:cNvPr id="25625" name="Group 25"/>
          <p:cNvGrpSpPr>
            <a:grpSpLocks/>
          </p:cNvGrpSpPr>
          <p:nvPr/>
        </p:nvGrpSpPr>
        <p:grpSpPr bwMode="auto">
          <a:xfrm>
            <a:off x="7848600" y="1219200"/>
            <a:ext cx="457200" cy="762000"/>
            <a:chOff x="384" y="1344"/>
            <a:chExt cx="288" cy="480"/>
          </a:xfrm>
        </p:grpSpPr>
        <p:sp>
          <p:nvSpPr>
            <p:cNvPr id="25626" name="AutoShape 26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6781800" y="1981200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Continuing and</a:t>
            </a:r>
          </a:p>
          <a:p>
            <a:pPr algn="ctr"/>
            <a:r>
              <a:rPr lang="en-US"/>
              <a:t>Future Work</a:t>
            </a:r>
          </a:p>
        </p:txBody>
      </p:sp>
      <p:sp>
        <p:nvSpPr>
          <p:cNvPr id="25629" name="AutoShape 29"/>
          <p:cNvSpPr>
            <a:spLocks noChangeArrowheads="1"/>
          </p:cNvSpPr>
          <p:nvPr/>
        </p:nvSpPr>
        <p:spPr bwMode="auto">
          <a:xfrm>
            <a:off x="2057400" y="4800600"/>
            <a:ext cx="914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630" name="Group 30"/>
          <p:cNvGrpSpPr>
            <a:grpSpLocks/>
          </p:cNvGrpSpPr>
          <p:nvPr/>
        </p:nvGrpSpPr>
        <p:grpSpPr bwMode="auto">
          <a:xfrm>
            <a:off x="3352800" y="4800600"/>
            <a:ext cx="457200" cy="762000"/>
            <a:chOff x="1680" y="1536"/>
            <a:chExt cx="288" cy="480"/>
          </a:xfrm>
        </p:grpSpPr>
        <p:sp>
          <p:nvSpPr>
            <p:cNvPr id="25631" name="AutoShape 31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Line 32"/>
            <p:cNvSpPr>
              <a:spLocks noChangeShapeType="1"/>
            </p:cNvSpPr>
            <p:nvPr/>
          </p:nvSpPr>
          <p:spPr bwMode="auto">
            <a:xfrm>
              <a:off x="1680" y="158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33" name="Group 33"/>
          <p:cNvGrpSpPr>
            <a:grpSpLocks/>
          </p:cNvGrpSpPr>
          <p:nvPr/>
        </p:nvGrpSpPr>
        <p:grpSpPr bwMode="auto">
          <a:xfrm>
            <a:off x="2667000" y="2438400"/>
            <a:ext cx="457200" cy="762000"/>
            <a:chOff x="384" y="1344"/>
            <a:chExt cx="288" cy="480"/>
          </a:xfrm>
        </p:grpSpPr>
        <p:sp>
          <p:nvSpPr>
            <p:cNvPr id="25634" name="AutoShape 34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5" name="Line 35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Design Issues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5257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Support for Existing Applications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Modifying existing applications: Cumbersome and Impractical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Utilizing </a:t>
            </a:r>
            <a:r>
              <a:rPr lang="en-US" sz="1600" i="1"/>
              <a:t>External Helper Modules </a:t>
            </a:r>
            <a:r>
              <a:rPr lang="en-US" sz="1600"/>
              <a:t>(external programs running on each node)</a:t>
            </a:r>
            <a:endParaRPr lang="en-US" sz="1600" i="1"/>
          </a:p>
          <a:p>
            <a:pPr lvl="2">
              <a:lnSpc>
                <a:spcPct val="140000"/>
              </a:lnSpc>
            </a:pPr>
            <a:r>
              <a:rPr lang="en-US" sz="1400"/>
              <a:t>Take care of load monitoring, reconfiguration, etc.</a:t>
            </a:r>
          </a:p>
          <a:p>
            <a:pPr lvl="2">
              <a:lnSpc>
                <a:spcPct val="140000"/>
              </a:lnSpc>
            </a:pPr>
            <a:r>
              <a:rPr lang="en-US" sz="1400"/>
              <a:t>Reflect changes to the data-center applications using environment settings</a:t>
            </a:r>
          </a:p>
          <a:p>
            <a:pPr>
              <a:lnSpc>
                <a:spcPct val="140000"/>
              </a:lnSpc>
            </a:pPr>
            <a:r>
              <a:rPr lang="en-US" sz="2000"/>
              <a:t>Load-Balancer based vs. Server based Reconfiguration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Trading network traffic for CPU overhead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Load Balancers </a:t>
            </a:r>
            <a:r>
              <a:rPr lang="en-US" sz="1600">
                <a:solidFill>
                  <a:srgbClr val="FF0000"/>
                </a:solidFill>
              </a:rPr>
              <a:t>“convert” </a:t>
            </a:r>
            <a:r>
              <a:rPr lang="en-US" sz="1600"/>
              <a:t>nodes to serve their website</a:t>
            </a:r>
          </a:p>
          <a:p>
            <a:pPr>
              <a:lnSpc>
                <a:spcPct val="140000"/>
              </a:lnSpc>
            </a:pPr>
            <a:r>
              <a:rPr lang="en-US" sz="2000"/>
              <a:t>Remote Memory Operations based Design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Server node applications are typically very compute intensive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Execution of CGI scripts, business logic, database processing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Utilizing one-sided operations provided by InfiniBand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Load-balancers remotely monitor and reconfigure the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Implementation Details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9600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000"/>
              <a:t>History Aware Reconfiguration</a:t>
            </a:r>
          </a:p>
          <a:p>
            <a:pPr lvl="1">
              <a:lnSpc>
                <a:spcPct val="160000"/>
              </a:lnSpc>
            </a:pPr>
            <a:r>
              <a:rPr lang="en-US" sz="1600"/>
              <a:t>Avoiding Server Thrashing by maintaining a history of the load pattern</a:t>
            </a:r>
          </a:p>
          <a:p>
            <a:pPr>
              <a:lnSpc>
                <a:spcPct val="160000"/>
              </a:lnSpc>
            </a:pPr>
            <a:r>
              <a:rPr lang="en-US" sz="2000"/>
              <a:t>Reconfigurability Module Sensitivity</a:t>
            </a:r>
          </a:p>
          <a:p>
            <a:pPr lvl="1">
              <a:lnSpc>
                <a:spcPct val="160000"/>
              </a:lnSpc>
            </a:pPr>
            <a:r>
              <a:rPr lang="en-US" sz="1600"/>
              <a:t>Time Interval between two consecutive checks</a:t>
            </a:r>
          </a:p>
          <a:p>
            <a:pPr>
              <a:lnSpc>
                <a:spcPct val="160000"/>
              </a:lnSpc>
            </a:pPr>
            <a:r>
              <a:rPr lang="en-US" sz="2000"/>
              <a:t>Maintaining a System Wide Shared State</a:t>
            </a:r>
          </a:p>
          <a:p>
            <a:pPr>
              <a:lnSpc>
                <a:spcPct val="160000"/>
              </a:lnSpc>
            </a:pPr>
            <a:r>
              <a:rPr lang="en-US" sz="2000"/>
              <a:t>Shared State with Concurrency Control</a:t>
            </a:r>
          </a:p>
          <a:p>
            <a:pPr>
              <a:lnSpc>
                <a:spcPct val="160000"/>
              </a:lnSpc>
            </a:pPr>
            <a:r>
              <a:rPr lang="en-US" sz="2000"/>
              <a:t>Tackling Load-Balancing Delays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System Wide Shared State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200"/>
              <a:t>Nodes in the cluster need to share control information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Load, Current State of the node, etc.</a:t>
            </a:r>
          </a:p>
          <a:p>
            <a:pPr>
              <a:lnSpc>
                <a:spcPct val="140000"/>
              </a:lnSpc>
            </a:pPr>
            <a:r>
              <a:rPr lang="en-US" sz="2100"/>
              <a:t>Sockets based Implementation has several disadvantages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All communication needs to be explicitly performed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Asynchronous requests need to be handled by the host</a:t>
            </a:r>
          </a:p>
          <a:p>
            <a:pPr lvl="2">
              <a:lnSpc>
                <a:spcPct val="140000"/>
              </a:lnSpc>
            </a:pPr>
            <a:r>
              <a:rPr lang="en-US" sz="1600"/>
              <a:t>A major concern due to the high CPU overhead on the servers</a:t>
            </a:r>
          </a:p>
          <a:p>
            <a:pPr>
              <a:lnSpc>
                <a:spcPct val="140000"/>
              </a:lnSpc>
            </a:pPr>
            <a:r>
              <a:rPr lang="en-US" sz="2100"/>
              <a:t>InfiniBand RDMA operations try to avoid these disadvantages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Load-balancers can share data on the servers using RDMA Read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Can update system state using RDMA Write and Atomic 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Shared State with Concurrency Control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200"/>
              <a:t>Load-balancers query the system load at regular intervals</a:t>
            </a:r>
          </a:p>
          <a:p>
            <a:pPr>
              <a:lnSpc>
                <a:spcPct val="140000"/>
              </a:lnSpc>
            </a:pPr>
            <a:r>
              <a:rPr lang="en-US" sz="2200"/>
              <a:t>On detecting a high load, a reconfiguration is done</a:t>
            </a:r>
          </a:p>
          <a:p>
            <a:pPr>
              <a:lnSpc>
                <a:spcPct val="140000"/>
              </a:lnSpc>
            </a:pPr>
            <a:r>
              <a:rPr lang="en-US" sz="2200"/>
              <a:t>Multiple Concurrency issues to be dealt with: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Multiple simultaneous transitions possible</a:t>
            </a:r>
          </a:p>
          <a:p>
            <a:pPr lvl="2">
              <a:lnSpc>
                <a:spcPct val="140000"/>
              </a:lnSpc>
            </a:pPr>
            <a:r>
              <a:rPr lang="en-US" sz="1600"/>
              <a:t>Each node in the load-balancer cluster can attempt a reconfiguration</a:t>
            </a:r>
          </a:p>
          <a:p>
            <a:pPr lvl="2">
              <a:lnSpc>
                <a:spcPct val="140000"/>
              </a:lnSpc>
            </a:pPr>
            <a:r>
              <a:rPr lang="en-US" sz="1600"/>
              <a:t>Multiple nodes might end up being converted on a single burst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Hot Spot Effects on remote nodes</a:t>
            </a:r>
          </a:p>
          <a:p>
            <a:pPr lvl="2">
              <a:lnSpc>
                <a:spcPct val="140000"/>
              </a:lnSpc>
            </a:pPr>
            <a:r>
              <a:rPr lang="en-US" sz="1600"/>
              <a:t>All load-balancers might try to get load information from the same node</a:t>
            </a:r>
          </a:p>
          <a:p>
            <a:pPr lvl="2">
              <a:lnSpc>
                <a:spcPct val="140000"/>
              </a:lnSpc>
            </a:pPr>
            <a:r>
              <a:rPr lang="en-US" sz="1600"/>
              <a:t>They might try to convert the same node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Additional Logic Required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Locking Mechanism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We propose a two-level hierarchical locking mechanism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Internal Lock for each web-site cluster</a:t>
            </a:r>
          </a:p>
          <a:p>
            <a:pPr lvl="2">
              <a:lnSpc>
                <a:spcPct val="140000"/>
              </a:lnSpc>
            </a:pPr>
            <a:r>
              <a:rPr lang="en-US" sz="1400"/>
              <a:t>Only one load-balancer in a cluster can attempt a reconfiguration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External Lock for performing reconfiguration</a:t>
            </a:r>
          </a:p>
          <a:p>
            <a:pPr lvl="2">
              <a:lnSpc>
                <a:spcPct val="140000"/>
              </a:lnSpc>
            </a:pPr>
            <a:r>
              <a:rPr lang="en-US" sz="1400"/>
              <a:t>Only one web-site can convert any given node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Both locks performed remotely using InfiniBand Atomic Operations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1600200" y="4191000"/>
            <a:ext cx="1981200" cy="1524000"/>
          </a:xfrm>
          <a:prstGeom prst="cloudCallout">
            <a:avLst>
              <a:gd name="adj1" fmla="val -50481"/>
              <a:gd name="adj2" fmla="val 811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2471" name="Rectangle 7"/>
          <p:cNvSpPr>
            <a:spLocks noChangeArrowheads="1"/>
          </p:cNvSpPr>
          <p:nvPr/>
        </p:nvSpPr>
        <p:spPr bwMode="auto">
          <a:xfrm>
            <a:off x="1371600" y="5638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267200" y="3429000"/>
            <a:ext cx="1981200" cy="1524000"/>
          </a:xfrm>
          <a:prstGeom prst="cloudCallout">
            <a:avLst>
              <a:gd name="adj1" fmla="val -50481"/>
              <a:gd name="adj2" fmla="val 8114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4038600" y="4876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4419600" y="5181600"/>
            <a:ext cx="1981200" cy="1524000"/>
          </a:xfrm>
          <a:prstGeom prst="cloudCallout">
            <a:avLst>
              <a:gd name="adj1" fmla="val -97917"/>
              <a:gd name="adj2" fmla="val 10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352800" y="5791200"/>
            <a:ext cx="9906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2057400" y="45720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2057400" y="49530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2362200" y="52578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0" name="Rectangle 16"/>
          <p:cNvSpPr>
            <a:spLocks noChangeArrowheads="1"/>
          </p:cNvSpPr>
          <p:nvPr/>
        </p:nvSpPr>
        <p:spPr bwMode="auto">
          <a:xfrm>
            <a:off x="2743200" y="4419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1" name="Rectangle 17"/>
          <p:cNvSpPr>
            <a:spLocks noChangeArrowheads="1"/>
          </p:cNvSpPr>
          <p:nvPr/>
        </p:nvSpPr>
        <p:spPr bwMode="auto">
          <a:xfrm>
            <a:off x="2971800" y="4724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2743200" y="5029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3" name="Oval 19"/>
          <p:cNvSpPr>
            <a:spLocks noChangeArrowheads="1"/>
          </p:cNvSpPr>
          <p:nvPr/>
        </p:nvSpPr>
        <p:spPr bwMode="auto">
          <a:xfrm>
            <a:off x="4648200" y="38100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4" name="Oval 20"/>
          <p:cNvSpPr>
            <a:spLocks noChangeArrowheads="1"/>
          </p:cNvSpPr>
          <p:nvPr/>
        </p:nvSpPr>
        <p:spPr bwMode="auto">
          <a:xfrm>
            <a:off x="4648200" y="41910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5" name="Oval 21"/>
          <p:cNvSpPr>
            <a:spLocks noChangeArrowheads="1"/>
          </p:cNvSpPr>
          <p:nvPr/>
        </p:nvSpPr>
        <p:spPr bwMode="auto">
          <a:xfrm>
            <a:off x="4953000" y="44958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5334000" y="36576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7" name="Rectangle 23"/>
          <p:cNvSpPr>
            <a:spLocks noChangeArrowheads="1"/>
          </p:cNvSpPr>
          <p:nvPr/>
        </p:nvSpPr>
        <p:spPr bwMode="auto">
          <a:xfrm>
            <a:off x="5562600" y="39624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8" name="Rectangle 24"/>
          <p:cNvSpPr>
            <a:spLocks noChangeArrowheads="1"/>
          </p:cNvSpPr>
          <p:nvPr/>
        </p:nvSpPr>
        <p:spPr bwMode="auto">
          <a:xfrm>
            <a:off x="5334000" y="4267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89" name="Oval 25"/>
          <p:cNvSpPr>
            <a:spLocks noChangeArrowheads="1"/>
          </p:cNvSpPr>
          <p:nvPr/>
        </p:nvSpPr>
        <p:spPr bwMode="auto">
          <a:xfrm>
            <a:off x="4800600" y="55626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0" name="Oval 26"/>
          <p:cNvSpPr>
            <a:spLocks noChangeArrowheads="1"/>
          </p:cNvSpPr>
          <p:nvPr/>
        </p:nvSpPr>
        <p:spPr bwMode="auto">
          <a:xfrm>
            <a:off x="4800600" y="59436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1" name="Oval 27"/>
          <p:cNvSpPr>
            <a:spLocks noChangeArrowheads="1"/>
          </p:cNvSpPr>
          <p:nvPr/>
        </p:nvSpPr>
        <p:spPr bwMode="auto">
          <a:xfrm>
            <a:off x="5105400" y="62484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5486400" y="5410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3" name="Rectangle 29"/>
          <p:cNvSpPr>
            <a:spLocks noChangeArrowheads="1"/>
          </p:cNvSpPr>
          <p:nvPr/>
        </p:nvSpPr>
        <p:spPr bwMode="auto">
          <a:xfrm>
            <a:off x="5715000" y="57150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4" name="Rectangle 30"/>
          <p:cNvSpPr>
            <a:spLocks noChangeArrowheads="1"/>
          </p:cNvSpPr>
          <p:nvPr/>
        </p:nvSpPr>
        <p:spPr bwMode="auto">
          <a:xfrm>
            <a:off x="5486400" y="60198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495" name="Line 31"/>
          <p:cNvSpPr>
            <a:spLocks noChangeShapeType="1"/>
          </p:cNvSpPr>
          <p:nvPr/>
        </p:nvSpPr>
        <p:spPr bwMode="auto">
          <a:xfrm flipH="1">
            <a:off x="2362200" y="4572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8" name="Line 34"/>
          <p:cNvSpPr>
            <a:spLocks noChangeShapeType="1"/>
          </p:cNvSpPr>
          <p:nvPr/>
        </p:nvSpPr>
        <p:spPr bwMode="auto">
          <a:xfrm flipH="1" flipV="1">
            <a:off x="2362200" y="4648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99" name="Line 35"/>
          <p:cNvSpPr>
            <a:spLocks noChangeShapeType="1"/>
          </p:cNvSpPr>
          <p:nvPr/>
        </p:nvSpPr>
        <p:spPr bwMode="auto">
          <a:xfrm flipH="1" flipV="1">
            <a:off x="2362200" y="4648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0" name="Line 36"/>
          <p:cNvSpPr>
            <a:spLocks noChangeShapeType="1"/>
          </p:cNvSpPr>
          <p:nvPr/>
        </p:nvSpPr>
        <p:spPr bwMode="auto">
          <a:xfrm flipH="1">
            <a:off x="4953000" y="38100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1" name="Line 37"/>
          <p:cNvSpPr>
            <a:spLocks noChangeShapeType="1"/>
          </p:cNvSpPr>
          <p:nvPr/>
        </p:nvSpPr>
        <p:spPr bwMode="auto">
          <a:xfrm flipH="1" flipV="1">
            <a:off x="4953000" y="3886200"/>
            <a:ext cx="609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2" name="Line 38"/>
          <p:cNvSpPr>
            <a:spLocks noChangeShapeType="1"/>
          </p:cNvSpPr>
          <p:nvPr/>
        </p:nvSpPr>
        <p:spPr bwMode="auto">
          <a:xfrm flipH="1" flipV="1">
            <a:off x="4953000" y="38862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6" name="Line 42"/>
          <p:cNvSpPr>
            <a:spLocks noChangeShapeType="1"/>
          </p:cNvSpPr>
          <p:nvPr/>
        </p:nvSpPr>
        <p:spPr bwMode="auto">
          <a:xfrm>
            <a:off x="2971800" y="5181600"/>
            <a:ext cx="1828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7" name="Line 43"/>
          <p:cNvSpPr>
            <a:spLocks noChangeShapeType="1"/>
          </p:cNvSpPr>
          <p:nvPr/>
        </p:nvSpPr>
        <p:spPr bwMode="auto">
          <a:xfrm flipH="1">
            <a:off x="5029200" y="4495800"/>
            <a:ext cx="457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508" name="Oval 44"/>
          <p:cNvSpPr>
            <a:spLocks noChangeArrowheads="1"/>
          </p:cNvSpPr>
          <p:nvPr/>
        </p:nvSpPr>
        <p:spPr bwMode="auto">
          <a:xfrm>
            <a:off x="6934200" y="3886200"/>
            <a:ext cx="304800" cy="1524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09" name="Rectangle 45"/>
          <p:cNvSpPr>
            <a:spLocks noChangeArrowheads="1"/>
          </p:cNvSpPr>
          <p:nvPr/>
        </p:nvSpPr>
        <p:spPr bwMode="auto">
          <a:xfrm>
            <a:off x="7010400" y="4267200"/>
            <a:ext cx="2286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510" name="Text Box 46"/>
          <p:cNvSpPr txBox="1">
            <a:spLocks noChangeArrowheads="1"/>
          </p:cNvSpPr>
          <p:nvPr/>
        </p:nvSpPr>
        <p:spPr bwMode="auto">
          <a:xfrm>
            <a:off x="7391400" y="3810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Server</a:t>
            </a:r>
          </a:p>
        </p:txBody>
      </p:sp>
      <p:sp>
        <p:nvSpPr>
          <p:cNvPr id="62511" name="Text Box 47"/>
          <p:cNvSpPr txBox="1">
            <a:spLocks noChangeArrowheads="1"/>
          </p:cNvSpPr>
          <p:nvPr/>
        </p:nvSpPr>
        <p:spPr bwMode="auto">
          <a:xfrm>
            <a:off x="7391400" y="41910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Load Balancer</a:t>
            </a:r>
          </a:p>
        </p:txBody>
      </p:sp>
      <p:sp>
        <p:nvSpPr>
          <p:cNvPr id="62512" name="Text Box 48"/>
          <p:cNvSpPr txBox="1">
            <a:spLocks noChangeArrowheads="1"/>
          </p:cNvSpPr>
          <p:nvPr/>
        </p:nvSpPr>
        <p:spPr bwMode="auto">
          <a:xfrm>
            <a:off x="1828800" y="39624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Internal Lock</a:t>
            </a:r>
          </a:p>
        </p:txBody>
      </p:sp>
      <p:sp>
        <p:nvSpPr>
          <p:cNvPr id="62513" name="Text Box 49"/>
          <p:cNvSpPr txBox="1">
            <a:spLocks noChangeArrowheads="1"/>
          </p:cNvSpPr>
          <p:nvPr/>
        </p:nvSpPr>
        <p:spPr bwMode="auto">
          <a:xfrm>
            <a:off x="3200400" y="36576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Internal Lock</a:t>
            </a:r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3733800" y="51054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External Lock</a:t>
            </a:r>
          </a:p>
        </p:txBody>
      </p:sp>
      <p:sp>
        <p:nvSpPr>
          <p:cNvPr id="62515" name="Text Box 51"/>
          <p:cNvSpPr txBox="1">
            <a:spLocks noChangeArrowheads="1"/>
          </p:cNvSpPr>
          <p:nvPr/>
        </p:nvSpPr>
        <p:spPr bwMode="auto">
          <a:xfrm>
            <a:off x="1828800" y="5638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Website A</a:t>
            </a:r>
          </a:p>
        </p:txBody>
      </p:sp>
      <p:sp>
        <p:nvSpPr>
          <p:cNvPr id="62516" name="Text Box 52"/>
          <p:cNvSpPr txBox="1">
            <a:spLocks noChangeArrowheads="1"/>
          </p:cNvSpPr>
          <p:nvPr/>
        </p:nvSpPr>
        <p:spPr bwMode="auto">
          <a:xfrm>
            <a:off x="5638800" y="44958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Website B</a:t>
            </a:r>
          </a:p>
        </p:txBody>
      </p:sp>
      <p:sp>
        <p:nvSpPr>
          <p:cNvPr id="62517" name="Text Box 53"/>
          <p:cNvSpPr txBox="1">
            <a:spLocks noChangeArrowheads="1"/>
          </p:cNvSpPr>
          <p:nvPr/>
        </p:nvSpPr>
        <p:spPr bwMode="auto">
          <a:xfrm>
            <a:off x="5867400" y="51054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/>
              <a:t>Website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Tackling Load-Balancing Delays</a:t>
            </a:r>
          </a:p>
        </p:txBody>
      </p:sp>
      <p:sp>
        <p:nvSpPr>
          <p:cNvPr id="5018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265238"/>
            <a:ext cx="8229600" cy="1858962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Load-Balancing Delays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After a reconfiguration, balancing of load might take some time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Locking mechanisms only ensure no simultaneous transitions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We need to ensure that all load-balancers are aware of reconfigurations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85800" y="32766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Server</a:t>
            </a:r>
          </a:p>
          <a:p>
            <a:pPr algn="ctr"/>
            <a:r>
              <a:rPr lang="en-US" sz="1200"/>
              <a:t>Website A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1828800" y="32766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Load</a:t>
            </a:r>
          </a:p>
          <a:p>
            <a:pPr algn="ctr"/>
            <a:r>
              <a:rPr lang="en-US" sz="1200"/>
              <a:t>Balancer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2895600" y="3276600"/>
            <a:ext cx="838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/>
              <a:t>Server</a:t>
            </a:r>
          </a:p>
          <a:p>
            <a:pPr algn="ctr"/>
            <a:r>
              <a:rPr lang="en-US" sz="1200"/>
              <a:t>Website B</a:t>
            </a:r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1066800" y="37338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>
            <a:off x="2209800" y="3733800"/>
            <a:ext cx="0" cy="2514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3276600" y="3733800"/>
            <a:ext cx="0" cy="266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9144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76200" y="3916363"/>
            <a:ext cx="990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Not Loaded</a:t>
            </a:r>
          </a:p>
        </p:txBody>
      </p:sp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3276600" y="38862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Loaded</a:t>
            </a:r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3124200" y="3962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02" name="AutoShape 26"/>
          <p:cNvSpPr>
            <a:spLocks noChangeArrowheads="1"/>
          </p:cNvSpPr>
          <p:nvPr/>
        </p:nvSpPr>
        <p:spPr bwMode="auto">
          <a:xfrm>
            <a:off x="2209800" y="41910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3276600" y="41910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Query</a:t>
            </a:r>
          </a:p>
        </p:txBody>
      </p:sp>
      <p:sp>
        <p:nvSpPr>
          <p:cNvPr id="50204" name="AutoShape 28"/>
          <p:cNvSpPr>
            <a:spLocks noChangeArrowheads="1"/>
          </p:cNvSpPr>
          <p:nvPr/>
        </p:nvSpPr>
        <p:spPr bwMode="auto">
          <a:xfrm>
            <a:off x="1066800" y="4267200"/>
            <a:ext cx="1143000" cy="304800"/>
          </a:xfrm>
          <a:prstGeom prst="curvedRightArrow">
            <a:avLst>
              <a:gd name="adj1" fmla="val 20000"/>
              <a:gd name="adj2" fmla="val 40000"/>
              <a:gd name="adj3" fmla="val 1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76200" y="4267200"/>
            <a:ext cx="990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Query</a:t>
            </a:r>
          </a:p>
        </p:txBody>
      </p:sp>
      <p:sp>
        <p:nvSpPr>
          <p:cNvPr id="50206" name="AutoShape 30"/>
          <p:cNvSpPr>
            <a:spLocks noChangeArrowheads="1"/>
          </p:cNvSpPr>
          <p:nvPr/>
        </p:nvSpPr>
        <p:spPr bwMode="auto">
          <a:xfrm>
            <a:off x="2209800" y="47244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3200400" y="4648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Successful Atomic (Lock)</a:t>
            </a:r>
          </a:p>
        </p:txBody>
      </p:sp>
      <p:sp>
        <p:nvSpPr>
          <p:cNvPr id="50208" name="AutoShape 32"/>
          <p:cNvSpPr>
            <a:spLocks noChangeArrowheads="1"/>
          </p:cNvSpPr>
          <p:nvPr/>
        </p:nvSpPr>
        <p:spPr bwMode="auto">
          <a:xfrm>
            <a:off x="2209800" y="51054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9" name="Text Box 33"/>
          <p:cNvSpPr txBox="1">
            <a:spLocks noChangeArrowheads="1"/>
          </p:cNvSpPr>
          <p:nvPr/>
        </p:nvSpPr>
        <p:spPr bwMode="auto">
          <a:xfrm>
            <a:off x="3276600" y="50292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Successful Atomic (SUC)</a:t>
            </a:r>
          </a:p>
        </p:txBody>
      </p:sp>
      <p:sp>
        <p:nvSpPr>
          <p:cNvPr id="50210" name="AutoShape 34"/>
          <p:cNvSpPr>
            <a:spLocks noChangeArrowheads="1"/>
          </p:cNvSpPr>
          <p:nvPr/>
        </p:nvSpPr>
        <p:spPr bwMode="auto">
          <a:xfrm>
            <a:off x="1066800" y="5486400"/>
            <a:ext cx="1143000" cy="304800"/>
          </a:xfrm>
          <a:prstGeom prst="curvedRightArrow">
            <a:avLst>
              <a:gd name="adj1" fmla="val 20000"/>
              <a:gd name="adj2" fmla="val 40000"/>
              <a:gd name="adj3" fmla="val 1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1" name="Text Box 35"/>
          <p:cNvSpPr txBox="1">
            <a:spLocks noChangeArrowheads="1"/>
          </p:cNvSpPr>
          <p:nvPr/>
        </p:nvSpPr>
        <p:spPr bwMode="auto">
          <a:xfrm>
            <a:off x="76200" y="54864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Reconfigure Node</a:t>
            </a:r>
          </a:p>
        </p:txBody>
      </p:sp>
      <p:sp>
        <p:nvSpPr>
          <p:cNvPr id="50212" name="AutoShape 36"/>
          <p:cNvSpPr>
            <a:spLocks noChangeArrowheads="1"/>
          </p:cNvSpPr>
          <p:nvPr/>
        </p:nvSpPr>
        <p:spPr bwMode="auto">
          <a:xfrm>
            <a:off x="2209800" y="5791200"/>
            <a:ext cx="1066800" cy="304800"/>
          </a:xfrm>
          <a:prstGeom prst="curvedLeftArrow">
            <a:avLst>
              <a:gd name="adj1" fmla="val 20000"/>
              <a:gd name="adj2" fmla="val 40000"/>
              <a:gd name="adj3" fmla="val 116667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3200400" y="57150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/>
              <a:t>Successful Atomic (Unlock)</a:t>
            </a:r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914400" y="624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5" name="Line 39"/>
          <p:cNvSpPr>
            <a:spLocks noChangeShapeType="1"/>
          </p:cNvSpPr>
          <p:nvPr/>
        </p:nvSpPr>
        <p:spPr bwMode="auto">
          <a:xfrm>
            <a:off x="3124200" y="624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216" name="Text Box 40"/>
          <p:cNvSpPr txBox="1">
            <a:spLocks noChangeArrowheads="1"/>
          </p:cNvSpPr>
          <p:nvPr/>
        </p:nvSpPr>
        <p:spPr bwMode="auto">
          <a:xfrm>
            <a:off x="76200" y="62023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Shared</a:t>
            </a:r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3276600" y="6202363"/>
            <a:ext cx="1066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Load Shared</a:t>
            </a:r>
          </a:p>
        </p:txBody>
      </p:sp>
      <p:sp>
        <p:nvSpPr>
          <p:cNvPr id="50219" name="Rectangle 43"/>
          <p:cNvSpPr>
            <a:spLocks noChangeArrowheads="1"/>
          </p:cNvSpPr>
          <p:nvPr/>
        </p:nvSpPr>
        <p:spPr bwMode="auto">
          <a:xfrm>
            <a:off x="4724400" y="3352800"/>
            <a:ext cx="419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Dual Counters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Shared Update Counter (SUC)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Local Update Counter (LUC)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On reconfiguration: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LUC should be equal to SUC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All remote SUCs are incremented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reeform 2"/>
          <p:cNvSpPr>
            <a:spLocks/>
          </p:cNvSpPr>
          <p:nvPr/>
        </p:nvSpPr>
        <p:spPr bwMode="auto">
          <a:xfrm>
            <a:off x="838200" y="22860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Roadmap</a:t>
            </a:r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>
            <a:off x="914400" y="14478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838200" y="4876800"/>
            <a:ext cx="457200" cy="762000"/>
            <a:chOff x="384" y="1344"/>
            <a:chExt cx="288" cy="480"/>
          </a:xfrm>
        </p:grpSpPr>
        <p:sp>
          <p:nvSpPr>
            <p:cNvPr id="21510" name="AutoShape 6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11" name="Line 7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228600" y="5486400"/>
            <a:ext cx="1600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Introduction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and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Background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1676400" y="20574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Shared Data-Centers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2895600" y="5410200"/>
            <a:ext cx="3200400" cy="9159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Designing Dynamic Reconfigurability for Shared Data-Centers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3886200" y="12192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Experimental Results</a:t>
            </a:r>
          </a:p>
        </p:txBody>
      </p:sp>
      <p:grpSp>
        <p:nvGrpSpPr>
          <p:cNvPr id="21525" name="Group 21"/>
          <p:cNvGrpSpPr>
            <a:grpSpLocks/>
          </p:cNvGrpSpPr>
          <p:nvPr/>
        </p:nvGrpSpPr>
        <p:grpSpPr bwMode="auto">
          <a:xfrm>
            <a:off x="6400800" y="3124200"/>
            <a:ext cx="457200" cy="762000"/>
            <a:chOff x="384" y="1344"/>
            <a:chExt cx="288" cy="480"/>
          </a:xfrm>
        </p:grpSpPr>
        <p:sp>
          <p:nvSpPr>
            <p:cNvPr id="21526" name="AutoShape 22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27" name="Line 23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5257800" y="39624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Concluding Remarks</a:t>
            </a:r>
          </a:p>
        </p:txBody>
      </p:sp>
      <p:grpSp>
        <p:nvGrpSpPr>
          <p:cNvPr id="21529" name="Group 25"/>
          <p:cNvGrpSpPr>
            <a:grpSpLocks/>
          </p:cNvGrpSpPr>
          <p:nvPr/>
        </p:nvGrpSpPr>
        <p:grpSpPr bwMode="auto">
          <a:xfrm>
            <a:off x="7848600" y="1219200"/>
            <a:ext cx="457200" cy="762000"/>
            <a:chOff x="384" y="1344"/>
            <a:chExt cx="288" cy="480"/>
          </a:xfrm>
        </p:grpSpPr>
        <p:sp>
          <p:nvSpPr>
            <p:cNvPr id="21530" name="AutoShape 26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1" name="Line 27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6781800" y="1981200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Continuing and</a:t>
            </a:r>
          </a:p>
          <a:p>
            <a:pPr algn="ctr"/>
            <a:r>
              <a:rPr lang="en-US"/>
              <a:t>Future Work</a:t>
            </a:r>
          </a:p>
        </p:txBody>
      </p:sp>
      <p:sp>
        <p:nvSpPr>
          <p:cNvPr id="21533" name="AutoShape 29"/>
          <p:cNvSpPr>
            <a:spLocks noChangeArrowheads="1"/>
          </p:cNvSpPr>
          <p:nvPr/>
        </p:nvSpPr>
        <p:spPr bwMode="auto">
          <a:xfrm>
            <a:off x="3962400" y="1600200"/>
            <a:ext cx="914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40" name="Group 36"/>
          <p:cNvGrpSpPr>
            <a:grpSpLocks/>
          </p:cNvGrpSpPr>
          <p:nvPr/>
        </p:nvGrpSpPr>
        <p:grpSpPr bwMode="auto">
          <a:xfrm>
            <a:off x="2667000" y="2438400"/>
            <a:ext cx="457200" cy="762000"/>
            <a:chOff x="384" y="1344"/>
            <a:chExt cx="288" cy="480"/>
          </a:xfrm>
        </p:grpSpPr>
        <p:sp>
          <p:nvSpPr>
            <p:cNvPr id="21541" name="AutoShape 37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43" name="Group 39"/>
          <p:cNvGrpSpPr>
            <a:grpSpLocks/>
          </p:cNvGrpSpPr>
          <p:nvPr/>
        </p:nvGrpSpPr>
        <p:grpSpPr bwMode="auto">
          <a:xfrm>
            <a:off x="5105400" y="1524000"/>
            <a:ext cx="457200" cy="762000"/>
            <a:chOff x="1680" y="1536"/>
            <a:chExt cx="288" cy="480"/>
          </a:xfrm>
        </p:grpSpPr>
        <p:sp>
          <p:nvSpPr>
            <p:cNvPr id="21544" name="AutoShape 40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>
              <a:off x="1680" y="158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46" name="Group 42"/>
          <p:cNvGrpSpPr>
            <a:grpSpLocks/>
          </p:cNvGrpSpPr>
          <p:nvPr/>
        </p:nvGrpSpPr>
        <p:grpSpPr bwMode="auto">
          <a:xfrm>
            <a:off x="3352800" y="4800600"/>
            <a:ext cx="457200" cy="762000"/>
            <a:chOff x="384" y="1344"/>
            <a:chExt cx="288" cy="480"/>
          </a:xfrm>
        </p:grpSpPr>
        <p:sp>
          <p:nvSpPr>
            <p:cNvPr id="21547" name="AutoShape 43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Line 44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COTS Clusters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200"/>
              <a:t>Advent of High Performance Networks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Ex: InfiniBand, Myrinet, Quadrics, 10-Gigabit Ethernet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High Performance Protocols: VAPI / IBAL, GM, EMP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Provide applications direct and protected access to the network</a:t>
            </a:r>
          </a:p>
          <a:p>
            <a:pPr>
              <a:lnSpc>
                <a:spcPct val="150000"/>
              </a:lnSpc>
            </a:pPr>
            <a:r>
              <a:rPr lang="en-US" sz="2200"/>
              <a:t>Commodity-Off-the-Shelf (COTS) Clusters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Enabled through High Performance Networks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Built of commodity components</a:t>
            </a:r>
          </a:p>
          <a:p>
            <a:pPr lvl="1">
              <a:lnSpc>
                <a:spcPct val="150000"/>
              </a:lnSpc>
            </a:pPr>
            <a:r>
              <a:rPr lang="en-US" sz="1800"/>
              <a:t>High Performance-to-Cost Ratio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Experimental Test-bed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600"/>
              <a:t>Cluster 1 with: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8 SuperMicro SUPER X5DL8-GG nodes; Dual Intel Xeon 3.0 GHz processors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512 KB L2 cache, 1 GB memory; PCI-X 64-bit 133 MHz</a:t>
            </a:r>
          </a:p>
          <a:p>
            <a:pPr>
              <a:lnSpc>
                <a:spcPct val="150000"/>
              </a:lnSpc>
            </a:pPr>
            <a:r>
              <a:rPr lang="en-US" sz="1600"/>
              <a:t>Cluster 2 with: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8 SuperMicro SUPER P4DL6 nodes; Dual Intel Xeon 2.4 GHz processors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512 KB L2 cache, 512 MB memory; PCI-X 64-bit 133 MHz</a:t>
            </a:r>
          </a:p>
          <a:p>
            <a:pPr>
              <a:lnSpc>
                <a:spcPct val="150000"/>
              </a:lnSpc>
            </a:pPr>
            <a:r>
              <a:rPr lang="en-US" sz="1600"/>
              <a:t>Mellanox MT23108 Dual Port 4x HCAs; MT43132 24-port switch</a:t>
            </a:r>
          </a:p>
          <a:p>
            <a:pPr>
              <a:lnSpc>
                <a:spcPct val="150000"/>
              </a:lnSpc>
            </a:pPr>
            <a:r>
              <a:rPr lang="en-US" sz="1600"/>
              <a:t>Apache 2.0.50 Web and PHP servers; MySQL Database server</a:t>
            </a:r>
          </a:p>
          <a:p>
            <a:pPr>
              <a:lnSpc>
                <a:spcPct val="150000"/>
              </a:lnSpc>
            </a:pPr>
            <a:r>
              <a:rPr lang="en-US" sz="1600"/>
              <a:t>Experimental Results (Outline)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Basic IBA Performance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Impact of Background Computation Threads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Impact of Request Burst Length</a:t>
            </a:r>
          </a:p>
          <a:p>
            <a:pPr lvl="1">
              <a:lnSpc>
                <a:spcPct val="150000"/>
              </a:lnSpc>
            </a:pPr>
            <a:r>
              <a:rPr lang="en-US" sz="1400"/>
              <a:t>Node Utilizations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Basic IBA Performance</a:t>
            </a:r>
          </a:p>
        </p:txBody>
      </p:sp>
      <p:graphicFrame>
        <p:nvGraphicFramePr>
          <p:cNvPr id="65541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328613" y="1647825"/>
          <a:ext cx="4319587" cy="292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Chart" r:id="rId3" imgW="3686096" imgH="2495477" progId="Excel.Chart.8">
                  <p:embed/>
                </p:oleObj>
              </mc:Choice>
              <mc:Fallback>
                <p:oleObj name="Chart" r:id="rId3" imgW="3686096" imgH="2495477" progId="Excel.Char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3" y="1647825"/>
                        <a:ext cx="4319587" cy="292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4672013" y="1647825"/>
          <a:ext cx="4243387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7" name="Chart" r:id="rId5" imgW="3686096" imgH="2495477" progId="Excel.Chart.8">
                  <p:embed/>
                </p:oleObj>
              </mc:Choice>
              <mc:Fallback>
                <p:oleObj name="Chart" r:id="rId5" imgW="3686096" imgH="2495477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1647825"/>
                        <a:ext cx="4243387" cy="287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1143000" y="4876800"/>
            <a:ext cx="7315200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RDMA Read operation on IBA outperforms TCP/IP (IPoIB)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/>
              <a:t> IBA achieves about 12us latency compared to the 56us of IPoIB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 sz="1400"/>
              <a:t> IBA achieves about 830 MBps bandwidth compared to the 230 MBps of IPoIB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More importantly near zero CPU requirements on the receiver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Impact of Background Threads</a:t>
            </a:r>
          </a:p>
        </p:txBody>
      </p:sp>
      <p:graphicFrame>
        <p:nvGraphicFramePr>
          <p:cNvPr id="69637" name="Object 5"/>
          <p:cNvGraphicFramePr>
            <a:graphicFrameLocks noChangeAspect="1"/>
          </p:cNvGraphicFramePr>
          <p:nvPr>
            <p:ph sz="half" idx="1"/>
          </p:nvPr>
        </p:nvGraphicFramePr>
        <p:xfrm>
          <a:off x="457200" y="1208088"/>
          <a:ext cx="4038600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0" name="Chart" r:id="rId3" imgW="3867173" imgH="4314704" progId="MSGraph.Chart.8">
                  <p:embed followColorScheme="full"/>
                </p:oleObj>
              </mc:Choice>
              <mc:Fallback>
                <p:oleObj name="Chart" r:id="rId3" imgW="3867173" imgH="4314704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08088"/>
                        <a:ext cx="4038600" cy="450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8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4648200" y="1208088"/>
          <a:ext cx="4038600" cy="450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1" name="Chart" r:id="rId5" imgW="3867173" imgH="4314704" progId="MSGraph.Chart.8">
                  <p:embed followColorScheme="full"/>
                </p:oleObj>
              </mc:Choice>
              <mc:Fallback>
                <p:oleObj name="Chart" r:id="rId5" imgW="3867173" imgH="4314704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208088"/>
                        <a:ext cx="4038600" cy="4506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990600" y="5849938"/>
            <a:ext cx="76962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Remote memory operations are not affected AT ALL with remote server load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/>
              <a:t> Ideal for the data-center environment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Impact of Burst Length</a:t>
            </a:r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28600" y="1843088"/>
          <a:ext cx="441960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Chart" r:id="rId3" imgW="3686175" imgH="2466848" progId="Excel.Chart.8">
                  <p:embed/>
                </p:oleObj>
              </mc:Choice>
              <mc:Fallback>
                <p:oleObj name="Chart" r:id="rId3" imgW="3686175" imgH="2466848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43088"/>
                        <a:ext cx="4419600" cy="3562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0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572000" y="1833563"/>
          <a:ext cx="4419600" cy="357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Chart" r:id="rId5" imgW="3695700" imgH="2476602" progId="Excel.Chart.8">
                  <p:embed/>
                </p:oleObj>
              </mc:Choice>
              <mc:Fallback>
                <p:oleObj name="Chart" r:id="rId5" imgW="3695700" imgH="24766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833563"/>
                        <a:ext cx="4419600" cy="357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1295400" y="1600200"/>
            <a:ext cx="287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#Co-hosted Web-Sites = 3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638800" y="1600200"/>
            <a:ext cx="287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#Co-hosted Web-Sites = 4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3400" y="5621338"/>
            <a:ext cx="8458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 Rigid has 3 nodes for each website; Over-provisioning has 6 nodes for each website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 Large Burst Length allows reconfiguration of the system closer to the best case!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/>
              <a:t> Performs comparably with the static scheme for small burst sizes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944563"/>
          </a:xfrm>
        </p:spPr>
        <p:txBody>
          <a:bodyPr/>
          <a:lstStyle/>
          <a:p>
            <a:r>
              <a:rPr lang="en-US" sz="3200" b="0"/>
              <a:t>Node Utilization for 3 Co-hosted Web sites</a:t>
            </a: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304800" y="2136775"/>
          <a:ext cx="4267200" cy="350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4" name="Chart" r:id="rId3" imgW="4695825" imgH="2485949" progId="Excel.Chart.8">
                  <p:embed/>
                </p:oleObj>
              </mc:Choice>
              <mc:Fallback>
                <p:oleObj name="Chart" r:id="rId3" imgW="4695825" imgH="2485949" progId="Excel.Char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6775"/>
                        <a:ext cx="4267200" cy="350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495800" y="2133600"/>
          <a:ext cx="434340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Chart" r:id="rId5" imgW="4705350" imgH="2495702" progId="Excel.Chart.8">
                  <p:embed/>
                </p:oleObj>
              </mc:Choice>
              <mc:Fallback>
                <p:oleObj name="Chart" r:id="rId5" imgW="4705350" imgH="2495702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133600"/>
                        <a:ext cx="4343400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95400" y="1831975"/>
            <a:ext cx="2527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For Burst Length = 512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5359400" y="1831975"/>
            <a:ext cx="2654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/>
              <a:t>For Burst Length = 8096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04800" y="5805488"/>
            <a:ext cx="8763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 For large burst lengths, the reconfiguration time is negligible; performance is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reeform 2"/>
          <p:cNvSpPr>
            <a:spLocks/>
          </p:cNvSpPr>
          <p:nvPr/>
        </p:nvSpPr>
        <p:spPr bwMode="auto">
          <a:xfrm>
            <a:off x="838200" y="22860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Roadmap</a:t>
            </a:r>
          </a:p>
        </p:txBody>
      </p:sp>
      <p:sp>
        <p:nvSpPr>
          <p:cNvPr id="26628" name="Freeform 4"/>
          <p:cNvSpPr>
            <a:spLocks/>
          </p:cNvSpPr>
          <p:nvPr/>
        </p:nvSpPr>
        <p:spPr bwMode="auto">
          <a:xfrm>
            <a:off x="914400" y="14478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38200" y="4876800"/>
            <a:ext cx="457200" cy="762000"/>
            <a:chOff x="384" y="1344"/>
            <a:chExt cx="288" cy="480"/>
          </a:xfrm>
        </p:grpSpPr>
        <p:sp>
          <p:nvSpPr>
            <p:cNvPr id="26630" name="AutoShape 6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" name="Line 7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28600" y="5486400"/>
            <a:ext cx="1600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Introduction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and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Background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676400" y="20574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Shared Data-Centers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2895600" y="5410200"/>
            <a:ext cx="3200400" cy="9159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Designing Dynamic Reconfigurability for Shared Data-Centers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886200" y="12192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Experimental Results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5257800" y="39624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Concluding Remarks</a:t>
            </a:r>
          </a:p>
        </p:txBody>
      </p:sp>
      <p:grpSp>
        <p:nvGrpSpPr>
          <p:cNvPr id="26640" name="Group 16"/>
          <p:cNvGrpSpPr>
            <a:grpSpLocks/>
          </p:cNvGrpSpPr>
          <p:nvPr/>
        </p:nvGrpSpPr>
        <p:grpSpPr bwMode="auto">
          <a:xfrm>
            <a:off x="7848600" y="1219200"/>
            <a:ext cx="457200" cy="762000"/>
            <a:chOff x="384" y="1344"/>
            <a:chExt cx="288" cy="480"/>
          </a:xfrm>
        </p:grpSpPr>
        <p:sp>
          <p:nvSpPr>
            <p:cNvPr id="26641" name="AutoShape 17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Line 18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43" name="Text Box 19"/>
          <p:cNvSpPr txBox="1">
            <a:spLocks noChangeArrowheads="1"/>
          </p:cNvSpPr>
          <p:nvPr/>
        </p:nvSpPr>
        <p:spPr bwMode="auto">
          <a:xfrm>
            <a:off x="6781800" y="1981200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Continuing and</a:t>
            </a:r>
          </a:p>
          <a:p>
            <a:pPr algn="ctr"/>
            <a:r>
              <a:rPr lang="en-US"/>
              <a:t>Future Work</a:t>
            </a:r>
          </a:p>
        </p:txBody>
      </p:sp>
      <p:grpSp>
        <p:nvGrpSpPr>
          <p:cNvPr id="26645" name="Group 21"/>
          <p:cNvGrpSpPr>
            <a:grpSpLocks/>
          </p:cNvGrpSpPr>
          <p:nvPr/>
        </p:nvGrpSpPr>
        <p:grpSpPr bwMode="auto">
          <a:xfrm>
            <a:off x="2667000" y="2438400"/>
            <a:ext cx="457200" cy="762000"/>
            <a:chOff x="384" y="1344"/>
            <a:chExt cx="288" cy="480"/>
          </a:xfrm>
        </p:grpSpPr>
        <p:sp>
          <p:nvSpPr>
            <p:cNvPr id="26646" name="AutoShape 22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Line 23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1" name="Group 27"/>
          <p:cNvGrpSpPr>
            <a:grpSpLocks/>
          </p:cNvGrpSpPr>
          <p:nvPr/>
        </p:nvGrpSpPr>
        <p:grpSpPr bwMode="auto">
          <a:xfrm>
            <a:off x="3352800" y="4800600"/>
            <a:ext cx="457200" cy="762000"/>
            <a:chOff x="384" y="1344"/>
            <a:chExt cx="288" cy="480"/>
          </a:xfrm>
        </p:grpSpPr>
        <p:sp>
          <p:nvSpPr>
            <p:cNvPr id="26652" name="AutoShape 28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Line 29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4" name="Group 30"/>
          <p:cNvGrpSpPr>
            <a:grpSpLocks/>
          </p:cNvGrpSpPr>
          <p:nvPr/>
        </p:nvGrpSpPr>
        <p:grpSpPr bwMode="auto">
          <a:xfrm>
            <a:off x="6400800" y="3124200"/>
            <a:ext cx="457200" cy="762000"/>
            <a:chOff x="1680" y="1536"/>
            <a:chExt cx="288" cy="480"/>
          </a:xfrm>
        </p:grpSpPr>
        <p:sp>
          <p:nvSpPr>
            <p:cNvPr id="26655" name="AutoShape 31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Line 32"/>
            <p:cNvSpPr>
              <a:spLocks noChangeShapeType="1"/>
            </p:cNvSpPr>
            <p:nvPr/>
          </p:nvSpPr>
          <p:spPr bwMode="auto">
            <a:xfrm>
              <a:off x="1680" y="158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57" name="AutoShape 33"/>
          <p:cNvSpPr>
            <a:spLocks noChangeArrowheads="1"/>
          </p:cNvSpPr>
          <p:nvPr/>
        </p:nvSpPr>
        <p:spPr bwMode="auto">
          <a:xfrm>
            <a:off x="5257800" y="3200400"/>
            <a:ext cx="914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658" name="Group 34"/>
          <p:cNvGrpSpPr>
            <a:grpSpLocks/>
          </p:cNvGrpSpPr>
          <p:nvPr/>
        </p:nvGrpSpPr>
        <p:grpSpPr bwMode="auto">
          <a:xfrm>
            <a:off x="5105400" y="1524000"/>
            <a:ext cx="457200" cy="762000"/>
            <a:chOff x="384" y="1344"/>
            <a:chExt cx="288" cy="480"/>
          </a:xfrm>
        </p:grpSpPr>
        <p:sp>
          <p:nvSpPr>
            <p:cNvPr id="26659" name="AutoShape 35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Concluding Remarks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05800" cy="5334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200"/>
              <a:t>Growing Fragmentation of resources in data-centers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Related services provided by Multi-Tier Data-Centers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Unrelated services provided by Shared Data-Centers</a:t>
            </a:r>
          </a:p>
          <a:p>
            <a:pPr>
              <a:lnSpc>
                <a:spcPct val="130000"/>
              </a:lnSpc>
            </a:pPr>
            <a:r>
              <a:rPr lang="en-US" sz="2100"/>
              <a:t>Dynamically configuring resources allotted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A common approach used in clusters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Data-Center environment has its own challenges</a:t>
            </a:r>
          </a:p>
          <a:p>
            <a:pPr lvl="2">
              <a:lnSpc>
                <a:spcPct val="130000"/>
              </a:lnSpc>
            </a:pPr>
            <a:r>
              <a:rPr lang="en-US" sz="1600"/>
              <a:t>Highly loaded back-end servers</a:t>
            </a:r>
          </a:p>
          <a:p>
            <a:pPr lvl="2">
              <a:lnSpc>
                <a:spcPct val="130000"/>
              </a:lnSpc>
            </a:pPr>
            <a:r>
              <a:rPr lang="en-US" sz="1600"/>
              <a:t>Compatibility with existing applications</a:t>
            </a:r>
          </a:p>
          <a:p>
            <a:pPr>
              <a:lnSpc>
                <a:spcPct val="130000"/>
              </a:lnSpc>
            </a:pPr>
            <a:r>
              <a:rPr lang="en-US" sz="2100"/>
              <a:t>Provided a novel approach utilizing the RDMA features of IBA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A scheme resilient to the load on the back-end servers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Demonstrated up to 2.5 times improvement in the throughput</a:t>
            </a:r>
          </a:p>
          <a:p>
            <a:pPr lvl="1">
              <a:lnSpc>
                <a:spcPct val="130000"/>
              </a:lnSpc>
            </a:pPr>
            <a:r>
              <a:rPr lang="en-US" sz="1800"/>
              <a:t>Similar performance using only half the 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/>
          </p:cNvSpPr>
          <p:nvPr/>
        </p:nvSpPr>
        <p:spPr bwMode="auto">
          <a:xfrm>
            <a:off x="838200" y="22860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Roadmap</a:t>
            </a:r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914400" y="14478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7653" name="Group 5"/>
          <p:cNvGrpSpPr>
            <a:grpSpLocks/>
          </p:cNvGrpSpPr>
          <p:nvPr/>
        </p:nvGrpSpPr>
        <p:grpSpPr bwMode="auto">
          <a:xfrm>
            <a:off x="838200" y="4876800"/>
            <a:ext cx="457200" cy="762000"/>
            <a:chOff x="384" y="1344"/>
            <a:chExt cx="288" cy="480"/>
          </a:xfrm>
        </p:grpSpPr>
        <p:sp>
          <p:nvSpPr>
            <p:cNvPr id="27654" name="AutoShape 6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5" name="Line 7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8600" y="5486400"/>
            <a:ext cx="1600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Introduction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and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Background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676400" y="20574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Shared Data-Centers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895600" y="5410200"/>
            <a:ext cx="3200400" cy="9159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Designing Dynamic Reconfigurability for Shared Data-Centers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86200" y="12192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Experimental Results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5257800" y="39624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Concluding Remarks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6781800" y="1981200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Continuing and</a:t>
            </a:r>
          </a:p>
          <a:p>
            <a:pPr algn="ctr"/>
            <a:r>
              <a:rPr lang="en-US"/>
              <a:t>Future Work</a:t>
            </a:r>
          </a:p>
        </p:txBody>
      </p:sp>
      <p:grpSp>
        <p:nvGrpSpPr>
          <p:cNvPr id="27665" name="Group 17"/>
          <p:cNvGrpSpPr>
            <a:grpSpLocks/>
          </p:cNvGrpSpPr>
          <p:nvPr/>
        </p:nvGrpSpPr>
        <p:grpSpPr bwMode="auto">
          <a:xfrm>
            <a:off x="2667000" y="2438400"/>
            <a:ext cx="457200" cy="762000"/>
            <a:chOff x="384" y="1344"/>
            <a:chExt cx="288" cy="480"/>
          </a:xfrm>
        </p:grpSpPr>
        <p:sp>
          <p:nvSpPr>
            <p:cNvPr id="27666" name="AutoShape 18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3352800" y="4800600"/>
            <a:ext cx="457200" cy="762000"/>
            <a:chOff x="384" y="1344"/>
            <a:chExt cx="288" cy="480"/>
          </a:xfrm>
        </p:grpSpPr>
        <p:sp>
          <p:nvSpPr>
            <p:cNvPr id="27669" name="AutoShape 21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Line 22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4" name="AutoShape 26"/>
          <p:cNvSpPr>
            <a:spLocks noChangeArrowheads="1"/>
          </p:cNvSpPr>
          <p:nvPr/>
        </p:nvSpPr>
        <p:spPr bwMode="auto">
          <a:xfrm>
            <a:off x="6781800" y="1371600"/>
            <a:ext cx="914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5" name="Group 27"/>
          <p:cNvGrpSpPr>
            <a:grpSpLocks/>
          </p:cNvGrpSpPr>
          <p:nvPr/>
        </p:nvGrpSpPr>
        <p:grpSpPr bwMode="auto">
          <a:xfrm>
            <a:off x="5105400" y="1524000"/>
            <a:ext cx="457200" cy="762000"/>
            <a:chOff x="384" y="1344"/>
            <a:chExt cx="288" cy="480"/>
          </a:xfrm>
        </p:grpSpPr>
        <p:sp>
          <p:nvSpPr>
            <p:cNvPr id="27676" name="AutoShape 28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78" name="Group 30"/>
          <p:cNvGrpSpPr>
            <a:grpSpLocks/>
          </p:cNvGrpSpPr>
          <p:nvPr/>
        </p:nvGrpSpPr>
        <p:grpSpPr bwMode="auto">
          <a:xfrm>
            <a:off x="7848600" y="1219200"/>
            <a:ext cx="457200" cy="762000"/>
            <a:chOff x="1680" y="1536"/>
            <a:chExt cx="288" cy="480"/>
          </a:xfrm>
        </p:grpSpPr>
        <p:sp>
          <p:nvSpPr>
            <p:cNvPr id="27679" name="AutoShape 31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Line 32"/>
            <p:cNvSpPr>
              <a:spLocks noChangeShapeType="1"/>
            </p:cNvSpPr>
            <p:nvPr/>
          </p:nvSpPr>
          <p:spPr bwMode="auto">
            <a:xfrm>
              <a:off x="1680" y="158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681" name="Group 33"/>
          <p:cNvGrpSpPr>
            <a:grpSpLocks/>
          </p:cNvGrpSpPr>
          <p:nvPr/>
        </p:nvGrpSpPr>
        <p:grpSpPr bwMode="auto">
          <a:xfrm>
            <a:off x="6400800" y="3124200"/>
            <a:ext cx="457200" cy="762000"/>
            <a:chOff x="384" y="1344"/>
            <a:chExt cx="288" cy="480"/>
          </a:xfrm>
        </p:grpSpPr>
        <p:sp>
          <p:nvSpPr>
            <p:cNvPr id="27682" name="AutoShape 34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Line 35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Continuing and Future Work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sz="2200"/>
              <a:t>Multi-Stage Reconfigurations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Least loaded servers might not be the best server to reconfigure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Caching constraints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Replicated Databases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Hardware heterogeneity</a:t>
            </a:r>
          </a:p>
          <a:p>
            <a:pPr>
              <a:lnSpc>
                <a:spcPct val="140000"/>
              </a:lnSpc>
            </a:pPr>
            <a:r>
              <a:rPr lang="en-US" sz="2100"/>
              <a:t>Utilizing Dynamic Reconfigurability for advanced services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QoS guarantees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Differentiation in the resources provided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295400" y="3048000"/>
            <a:ext cx="60960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For more information, please visit the</a:t>
            </a:r>
          </a:p>
          <a:p>
            <a:pPr algn="ctr" eaLnBrk="0" hangingPunct="0">
              <a:spcBef>
                <a:spcPct val="50000"/>
              </a:spcBef>
            </a:pPr>
            <a:endParaRPr lang="en-US" sz="2000"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n-US" sz="2000"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  <a:hlinkClick r:id="rId3"/>
              </a:rPr>
              <a:t>http://nowlab.cis.ohio-state.edu</a:t>
            </a:r>
            <a:endParaRPr lang="en-US" sz="2000"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Network Based Computing Laboratory,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The Ohio State University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09800" y="1828800"/>
            <a:ext cx="411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1"/>
              <a:t>Thank You!</a:t>
            </a: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2209800" y="3597275"/>
            <a:ext cx="4060825" cy="704850"/>
            <a:chOff x="1223" y="1300"/>
            <a:chExt cx="2558" cy="455"/>
          </a:xfrm>
        </p:grpSpPr>
        <p:sp>
          <p:nvSpPr>
            <p:cNvPr id="28677" name="Oval 5"/>
            <p:cNvSpPr>
              <a:spLocks noChangeArrowheads="1"/>
            </p:cNvSpPr>
            <p:nvPr/>
          </p:nvSpPr>
          <p:spPr bwMode="auto">
            <a:xfrm>
              <a:off x="1223" y="1300"/>
              <a:ext cx="1255" cy="455"/>
            </a:xfrm>
            <a:prstGeom prst="ellipse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2400" b="1">
                  <a:solidFill>
                    <a:srgbClr val="003300"/>
                  </a:solidFill>
                  <a:latin typeface="Times New Roman" pitchFamily="18" charset="0"/>
                </a:rPr>
                <a:t>NBC</a:t>
              </a:r>
              <a:endParaRPr lang="en-US" sz="2400" b="1">
                <a:latin typeface="Times New Roman" pitchFamily="18" charset="0"/>
              </a:endParaRPr>
            </a:p>
          </p:txBody>
        </p:sp>
        <p:sp>
          <p:nvSpPr>
            <p:cNvPr id="28678" name="Text Box 6"/>
            <p:cNvSpPr txBox="1">
              <a:spLocks noChangeArrowheads="1"/>
            </p:cNvSpPr>
            <p:nvPr/>
          </p:nvSpPr>
          <p:spPr bwMode="auto">
            <a:xfrm>
              <a:off x="2577" y="1364"/>
              <a:ext cx="1204" cy="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>
                  <a:latin typeface="Times New Roman" pitchFamily="18" charset="0"/>
                </a:rPr>
                <a:t>Home Page</a:t>
              </a:r>
              <a:endParaRPr lang="en-US" sz="2400" b="1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InfiniBand Architecture Overview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200"/>
              <a:t>Industry Standard</a:t>
            </a:r>
          </a:p>
          <a:p>
            <a:pPr>
              <a:lnSpc>
                <a:spcPct val="140000"/>
              </a:lnSpc>
            </a:pPr>
            <a:r>
              <a:rPr lang="en-US" sz="2200"/>
              <a:t>Interconnect for connecting compute and I/O nodes</a:t>
            </a:r>
          </a:p>
          <a:p>
            <a:pPr>
              <a:lnSpc>
                <a:spcPct val="140000"/>
              </a:lnSpc>
            </a:pPr>
            <a:r>
              <a:rPr lang="en-US" sz="2200"/>
              <a:t>Provides High Performance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Low latency of lesser than 4us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Over 935MBps uni-directional bandwidth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Offloaded Transport Layer; Zero-Copy data-transfer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Provides one-sided communication (RDMA, Remote Atomics)</a:t>
            </a:r>
          </a:p>
          <a:p>
            <a:pPr>
              <a:lnSpc>
                <a:spcPct val="140000"/>
              </a:lnSpc>
            </a:pPr>
            <a:r>
              <a:rPr lang="en-US" sz="2200"/>
              <a:t>Becoming increasingly popular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Cluster-based Data-Centers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077200" cy="23622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000"/>
              <a:t>Increasing adoption of Internet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Primary means of electronic interaction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Highly Scalable and Available Web-Servers: Critical !</a:t>
            </a:r>
          </a:p>
          <a:p>
            <a:pPr>
              <a:lnSpc>
                <a:spcPct val="140000"/>
              </a:lnSpc>
            </a:pPr>
            <a:r>
              <a:rPr lang="en-US" sz="2000"/>
              <a:t>Utilizing Clusters for Data-Center environments?</a:t>
            </a:r>
          </a:p>
          <a:p>
            <a:pPr lvl="1">
              <a:lnSpc>
                <a:spcPct val="140000"/>
              </a:lnSpc>
            </a:pPr>
            <a:r>
              <a:rPr lang="en-US" sz="1600"/>
              <a:t>Studied and Proposed by the Industry and Research communities</a:t>
            </a:r>
          </a:p>
          <a:p>
            <a:pPr lvl="1">
              <a:lnSpc>
                <a:spcPct val="140000"/>
              </a:lnSpc>
            </a:pPr>
            <a:endParaRPr lang="en-US" sz="1600"/>
          </a:p>
        </p:txBody>
      </p:sp>
      <p:pic>
        <p:nvPicPr>
          <p:cNvPr id="12292" name="Picture 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643313"/>
            <a:ext cx="3905250" cy="2336800"/>
          </a:xfrm>
          <a:noFill/>
          <a:ln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085850" y="6019800"/>
            <a:ext cx="3505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FF0000"/>
                </a:solidFill>
              </a:rPr>
              <a:t>(Courtesy CSP Architecture Design)</a:t>
            </a: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4800600" y="3810000"/>
            <a:ext cx="41148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4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Nodes are logically partitioned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Interact depending on the query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Provide services requested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Services provided are related</a:t>
            </a:r>
          </a:p>
          <a:p>
            <a:pPr marL="742950" lvl="1" indent="-285750">
              <a:lnSpc>
                <a:spcPct val="140000"/>
              </a:lnSpc>
              <a:spcBef>
                <a:spcPct val="20000"/>
              </a:spcBef>
              <a:buFontTx/>
              <a:buChar char="–"/>
            </a:pPr>
            <a:r>
              <a:rPr lang="en-US" sz="1600"/>
              <a:t>Fragmentation of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Shared Multi-Tier Data-Centers</a:t>
            </a:r>
          </a:p>
        </p:txBody>
      </p:sp>
      <p:sp>
        <p:nvSpPr>
          <p:cNvPr id="59395" name="AutoShape 3"/>
          <p:cNvSpPr>
            <a:spLocks noChangeArrowheads="1"/>
          </p:cNvSpPr>
          <p:nvPr/>
        </p:nvSpPr>
        <p:spPr bwMode="auto">
          <a:xfrm>
            <a:off x="5638800" y="16002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419600" y="2057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7" name="AutoShape 5"/>
          <p:cNvSpPr>
            <a:spLocks noChangeArrowheads="1"/>
          </p:cNvSpPr>
          <p:nvPr/>
        </p:nvSpPr>
        <p:spPr bwMode="auto">
          <a:xfrm>
            <a:off x="6019800" y="1828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8" name="AutoShape 6"/>
          <p:cNvSpPr>
            <a:spLocks noChangeArrowheads="1"/>
          </p:cNvSpPr>
          <p:nvPr/>
        </p:nvSpPr>
        <p:spPr bwMode="auto">
          <a:xfrm>
            <a:off x="6019800" y="2286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705600" y="1828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0" name="AutoShape 8"/>
          <p:cNvSpPr>
            <a:spLocks noChangeArrowheads="1"/>
          </p:cNvSpPr>
          <p:nvPr/>
        </p:nvSpPr>
        <p:spPr bwMode="auto">
          <a:xfrm>
            <a:off x="6705600" y="2286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5638800" y="30480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4419600" y="35052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AutoShape 11"/>
          <p:cNvSpPr>
            <a:spLocks noChangeArrowheads="1"/>
          </p:cNvSpPr>
          <p:nvPr/>
        </p:nvSpPr>
        <p:spPr bwMode="auto">
          <a:xfrm>
            <a:off x="6019800" y="3276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AutoShape 12"/>
          <p:cNvSpPr>
            <a:spLocks noChangeArrowheads="1"/>
          </p:cNvSpPr>
          <p:nvPr/>
        </p:nvSpPr>
        <p:spPr bwMode="auto">
          <a:xfrm>
            <a:off x="60198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AutoShape 13"/>
          <p:cNvSpPr>
            <a:spLocks noChangeArrowheads="1"/>
          </p:cNvSpPr>
          <p:nvPr/>
        </p:nvSpPr>
        <p:spPr bwMode="auto">
          <a:xfrm>
            <a:off x="6705600" y="3276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AutoShape 14"/>
          <p:cNvSpPr>
            <a:spLocks noChangeArrowheads="1"/>
          </p:cNvSpPr>
          <p:nvPr/>
        </p:nvSpPr>
        <p:spPr bwMode="auto">
          <a:xfrm>
            <a:off x="6705600" y="37338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AutoShape 15"/>
          <p:cNvSpPr>
            <a:spLocks noChangeArrowheads="1"/>
          </p:cNvSpPr>
          <p:nvPr/>
        </p:nvSpPr>
        <p:spPr bwMode="auto">
          <a:xfrm>
            <a:off x="5715000" y="4495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59408" name="Rectangle 16"/>
          <p:cNvSpPr>
            <a:spLocks noChangeArrowheads="1"/>
          </p:cNvSpPr>
          <p:nvPr/>
        </p:nvSpPr>
        <p:spPr bwMode="auto">
          <a:xfrm>
            <a:off x="4495800" y="4953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AutoShape 17"/>
          <p:cNvSpPr>
            <a:spLocks noChangeArrowheads="1"/>
          </p:cNvSpPr>
          <p:nvPr/>
        </p:nvSpPr>
        <p:spPr bwMode="auto">
          <a:xfrm>
            <a:off x="6096000" y="4724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60960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AutoShape 19"/>
          <p:cNvSpPr>
            <a:spLocks noChangeArrowheads="1"/>
          </p:cNvSpPr>
          <p:nvPr/>
        </p:nvSpPr>
        <p:spPr bwMode="auto">
          <a:xfrm>
            <a:off x="6781800" y="4724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2" name="AutoShape 20"/>
          <p:cNvSpPr>
            <a:spLocks noChangeArrowheads="1"/>
          </p:cNvSpPr>
          <p:nvPr/>
        </p:nvSpPr>
        <p:spPr bwMode="auto">
          <a:xfrm>
            <a:off x="6781800" y="5181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AutoShape 21"/>
          <p:cNvSpPr>
            <a:spLocks noChangeArrowheads="1"/>
          </p:cNvSpPr>
          <p:nvPr/>
        </p:nvSpPr>
        <p:spPr bwMode="auto">
          <a:xfrm>
            <a:off x="4267200" y="1828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AutoShape 22"/>
          <p:cNvSpPr>
            <a:spLocks noChangeArrowheads="1"/>
          </p:cNvSpPr>
          <p:nvPr/>
        </p:nvSpPr>
        <p:spPr bwMode="auto">
          <a:xfrm>
            <a:off x="4267200" y="3200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AutoShape 23"/>
          <p:cNvSpPr>
            <a:spLocks noChangeArrowheads="1"/>
          </p:cNvSpPr>
          <p:nvPr/>
        </p:nvSpPr>
        <p:spPr bwMode="auto">
          <a:xfrm>
            <a:off x="4267200" y="46482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AutoShape 24"/>
          <p:cNvSpPr>
            <a:spLocks noChangeArrowheads="1"/>
          </p:cNvSpPr>
          <p:nvPr/>
        </p:nvSpPr>
        <p:spPr bwMode="auto">
          <a:xfrm>
            <a:off x="1371600" y="22098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59417" name="Rectangle 25"/>
          <p:cNvSpPr>
            <a:spLocks noChangeArrowheads="1"/>
          </p:cNvSpPr>
          <p:nvPr/>
        </p:nvSpPr>
        <p:spPr bwMode="auto">
          <a:xfrm>
            <a:off x="838200" y="48006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>
            <a:off x="3276600" y="44196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19" name="Line 27"/>
          <p:cNvSpPr>
            <a:spLocks noChangeShapeType="1"/>
          </p:cNvSpPr>
          <p:nvPr/>
        </p:nvSpPr>
        <p:spPr bwMode="auto">
          <a:xfrm>
            <a:off x="3276600" y="35814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0" name="Line 28"/>
          <p:cNvSpPr>
            <a:spLocks noChangeShapeType="1"/>
          </p:cNvSpPr>
          <p:nvPr/>
        </p:nvSpPr>
        <p:spPr bwMode="auto">
          <a:xfrm flipV="1">
            <a:off x="3352800" y="22860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1" name="Line 29"/>
          <p:cNvSpPr>
            <a:spLocks noChangeShapeType="1"/>
          </p:cNvSpPr>
          <p:nvPr/>
        </p:nvSpPr>
        <p:spPr bwMode="auto">
          <a:xfrm>
            <a:off x="4800600" y="3581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2" name="Line 30"/>
          <p:cNvSpPr>
            <a:spLocks noChangeShapeType="1"/>
          </p:cNvSpPr>
          <p:nvPr/>
        </p:nvSpPr>
        <p:spPr bwMode="auto">
          <a:xfrm>
            <a:off x="4800600" y="50292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3" name="Line 31"/>
          <p:cNvSpPr>
            <a:spLocks noChangeShapeType="1"/>
          </p:cNvSpPr>
          <p:nvPr/>
        </p:nvSpPr>
        <p:spPr bwMode="auto">
          <a:xfrm>
            <a:off x="4800600" y="2209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4" name="Line 32"/>
          <p:cNvSpPr>
            <a:spLocks noChangeShapeType="1"/>
          </p:cNvSpPr>
          <p:nvPr/>
        </p:nvSpPr>
        <p:spPr bwMode="auto">
          <a:xfrm flipV="1">
            <a:off x="838200" y="45720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5" name="Line 33"/>
          <p:cNvSpPr>
            <a:spLocks noChangeShapeType="1"/>
          </p:cNvSpPr>
          <p:nvPr/>
        </p:nvSpPr>
        <p:spPr bwMode="auto">
          <a:xfrm flipV="1">
            <a:off x="762000" y="41910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6" name="Line 34"/>
          <p:cNvSpPr>
            <a:spLocks noChangeShapeType="1"/>
          </p:cNvSpPr>
          <p:nvPr/>
        </p:nvSpPr>
        <p:spPr bwMode="auto">
          <a:xfrm flipV="1">
            <a:off x="762000" y="36576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7" name="Line 35"/>
          <p:cNvSpPr>
            <a:spLocks noChangeShapeType="1"/>
          </p:cNvSpPr>
          <p:nvPr/>
        </p:nvSpPr>
        <p:spPr bwMode="auto">
          <a:xfrm>
            <a:off x="838200" y="26670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8" name="Line 36"/>
          <p:cNvSpPr>
            <a:spLocks noChangeShapeType="1"/>
          </p:cNvSpPr>
          <p:nvPr/>
        </p:nvSpPr>
        <p:spPr bwMode="auto">
          <a:xfrm>
            <a:off x="990600" y="20574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29" name="Text Box 37"/>
          <p:cNvSpPr txBox="1">
            <a:spLocks noChangeArrowheads="1"/>
          </p:cNvSpPr>
          <p:nvPr/>
        </p:nvSpPr>
        <p:spPr bwMode="auto">
          <a:xfrm>
            <a:off x="533400" y="22860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59430" name="Text Box 38"/>
          <p:cNvSpPr txBox="1">
            <a:spLocks noChangeArrowheads="1"/>
          </p:cNvSpPr>
          <p:nvPr/>
        </p:nvSpPr>
        <p:spPr bwMode="auto">
          <a:xfrm>
            <a:off x="533400" y="38862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59431" name="Text Box 39"/>
          <p:cNvSpPr txBox="1">
            <a:spLocks noChangeArrowheads="1"/>
          </p:cNvSpPr>
          <p:nvPr/>
        </p:nvSpPr>
        <p:spPr bwMode="auto">
          <a:xfrm>
            <a:off x="3810000" y="1371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59432" name="Text Box 40"/>
          <p:cNvSpPr txBox="1">
            <a:spLocks noChangeArrowheads="1"/>
          </p:cNvSpPr>
          <p:nvPr/>
        </p:nvSpPr>
        <p:spPr bwMode="auto">
          <a:xfrm>
            <a:off x="3810000" y="2743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59433" name="Text Box 41"/>
          <p:cNvSpPr txBox="1">
            <a:spLocks noChangeArrowheads="1"/>
          </p:cNvSpPr>
          <p:nvPr/>
        </p:nvSpPr>
        <p:spPr bwMode="auto">
          <a:xfrm>
            <a:off x="3810000" y="41910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59434" name="Text Box 42"/>
          <p:cNvSpPr txBox="1">
            <a:spLocks noChangeArrowheads="1"/>
          </p:cNvSpPr>
          <p:nvPr/>
        </p:nvSpPr>
        <p:spPr bwMode="auto">
          <a:xfrm>
            <a:off x="7467600" y="1524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</a:t>
            </a:r>
          </a:p>
        </p:txBody>
      </p:sp>
      <p:sp>
        <p:nvSpPr>
          <p:cNvPr id="59435" name="Text Box 43"/>
          <p:cNvSpPr txBox="1">
            <a:spLocks noChangeArrowheads="1"/>
          </p:cNvSpPr>
          <p:nvPr/>
        </p:nvSpPr>
        <p:spPr bwMode="auto">
          <a:xfrm>
            <a:off x="7467600" y="2971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</a:t>
            </a:r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7543800" y="4953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</a:t>
            </a:r>
          </a:p>
        </p:txBody>
      </p:sp>
      <p:sp>
        <p:nvSpPr>
          <p:cNvPr id="59437" name="Text Box 45"/>
          <p:cNvSpPr txBox="1">
            <a:spLocks noChangeArrowheads="1"/>
          </p:cNvSpPr>
          <p:nvPr/>
        </p:nvSpPr>
        <p:spPr bwMode="auto">
          <a:xfrm>
            <a:off x="6172200" y="2057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59438" name="Text Box 46"/>
          <p:cNvSpPr txBox="1">
            <a:spLocks noChangeArrowheads="1"/>
          </p:cNvSpPr>
          <p:nvPr/>
        </p:nvSpPr>
        <p:spPr bwMode="auto">
          <a:xfrm>
            <a:off x="6172200" y="3505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59439" name="Text Box 47"/>
          <p:cNvSpPr txBox="1">
            <a:spLocks noChangeArrowheads="1"/>
          </p:cNvSpPr>
          <p:nvPr/>
        </p:nvSpPr>
        <p:spPr bwMode="auto">
          <a:xfrm>
            <a:off x="6172200" y="4953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59440" name="Text Box 48"/>
          <p:cNvSpPr txBox="1">
            <a:spLocks noChangeArrowheads="1"/>
          </p:cNvSpPr>
          <p:nvPr/>
        </p:nvSpPr>
        <p:spPr bwMode="auto">
          <a:xfrm>
            <a:off x="762000" y="5988050"/>
            <a:ext cx="7696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Hosting several unrelated services on a single clustered data-center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Issues in Shared Data-Centers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2200"/>
              <a:t>Hosting several unrelated services on a single data-center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Ex: A single data-center hosting multiple websites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Currently used by several ISPs and Web Service Providers (IBM, HP)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Allows differentiation in resources provided for each service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Fragmentation is a big concern!</a:t>
            </a:r>
          </a:p>
          <a:p>
            <a:pPr>
              <a:lnSpc>
                <a:spcPct val="140000"/>
              </a:lnSpc>
            </a:pPr>
            <a:r>
              <a:rPr lang="en-US" sz="2100"/>
              <a:t>Over-provisioning of nodes for each service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Nodes provided to each service based on the worst-case estimates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Widely used approach</a:t>
            </a:r>
          </a:p>
          <a:p>
            <a:pPr lvl="1">
              <a:lnSpc>
                <a:spcPct val="140000"/>
              </a:lnSpc>
            </a:pPr>
            <a:r>
              <a:rPr lang="en-US" sz="1800"/>
              <a:t>Leads to severe under-utilization of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Dynamic Reconfigurability</a:t>
            </a:r>
          </a:p>
        </p:txBody>
      </p:sp>
      <p:sp>
        <p:nvSpPr>
          <p:cNvPr id="61444" name="AutoShape 4"/>
          <p:cNvSpPr>
            <a:spLocks noChangeArrowheads="1"/>
          </p:cNvSpPr>
          <p:nvPr/>
        </p:nvSpPr>
        <p:spPr bwMode="auto">
          <a:xfrm>
            <a:off x="5638800" y="14478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4419600" y="19050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6" name="AutoShape 6"/>
          <p:cNvSpPr>
            <a:spLocks noChangeArrowheads="1"/>
          </p:cNvSpPr>
          <p:nvPr/>
        </p:nvSpPr>
        <p:spPr bwMode="auto">
          <a:xfrm>
            <a:off x="6019800" y="1676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6019800" y="2133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6705600" y="1676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6705600" y="21336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5638800" y="28956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4419600" y="3352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AutoShape 12"/>
          <p:cNvSpPr>
            <a:spLocks noChangeArrowheads="1"/>
          </p:cNvSpPr>
          <p:nvPr/>
        </p:nvSpPr>
        <p:spPr bwMode="auto">
          <a:xfrm>
            <a:off x="60198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60198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67056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67056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AutoShape 16"/>
          <p:cNvSpPr>
            <a:spLocks noChangeArrowheads="1"/>
          </p:cNvSpPr>
          <p:nvPr/>
        </p:nvSpPr>
        <p:spPr bwMode="auto">
          <a:xfrm>
            <a:off x="5715000" y="4343400"/>
            <a:ext cx="2209800" cy="1295400"/>
          </a:xfrm>
          <a:prstGeom prst="cloudCallout">
            <a:avLst>
              <a:gd name="adj1" fmla="val -99713"/>
              <a:gd name="adj2" fmla="val -5759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61457" name="Rectangle 17"/>
          <p:cNvSpPr>
            <a:spLocks noChangeArrowheads="1"/>
          </p:cNvSpPr>
          <p:nvPr/>
        </p:nvSpPr>
        <p:spPr bwMode="auto">
          <a:xfrm>
            <a:off x="4495800" y="48006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AutoShape 18"/>
          <p:cNvSpPr>
            <a:spLocks noChangeArrowheads="1"/>
          </p:cNvSpPr>
          <p:nvPr/>
        </p:nvSpPr>
        <p:spPr bwMode="auto">
          <a:xfrm>
            <a:off x="60960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9" name="AutoShape 19"/>
          <p:cNvSpPr>
            <a:spLocks noChangeArrowheads="1"/>
          </p:cNvSpPr>
          <p:nvPr/>
        </p:nvSpPr>
        <p:spPr bwMode="auto">
          <a:xfrm>
            <a:off x="60960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AutoShape 20"/>
          <p:cNvSpPr>
            <a:spLocks noChangeArrowheads="1"/>
          </p:cNvSpPr>
          <p:nvPr/>
        </p:nvSpPr>
        <p:spPr bwMode="auto">
          <a:xfrm>
            <a:off x="67818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AutoShape 21"/>
          <p:cNvSpPr>
            <a:spLocks noChangeArrowheads="1"/>
          </p:cNvSpPr>
          <p:nvPr/>
        </p:nvSpPr>
        <p:spPr bwMode="auto">
          <a:xfrm>
            <a:off x="67818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2" name="AutoShape 22"/>
          <p:cNvSpPr>
            <a:spLocks noChangeArrowheads="1"/>
          </p:cNvSpPr>
          <p:nvPr/>
        </p:nvSpPr>
        <p:spPr bwMode="auto">
          <a:xfrm>
            <a:off x="4267200" y="16764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AutoShape 23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AutoShape 24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66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5" name="AutoShape 25"/>
          <p:cNvSpPr>
            <a:spLocks noChangeArrowheads="1"/>
          </p:cNvSpPr>
          <p:nvPr/>
        </p:nvSpPr>
        <p:spPr bwMode="auto">
          <a:xfrm>
            <a:off x="1371600" y="2057400"/>
            <a:ext cx="2590800" cy="3124200"/>
          </a:xfrm>
          <a:prstGeom prst="cloudCallout">
            <a:avLst>
              <a:gd name="adj1" fmla="val -66176"/>
              <a:gd name="adj2" fmla="val 61435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endParaRPr lang="en-US" sz="2400">
              <a:latin typeface="Times New Roman" pitchFamily="18" charset="0"/>
            </a:endParaRPr>
          </a:p>
          <a:p>
            <a:pPr algn="ctr"/>
            <a:r>
              <a:rPr lang="en-US" sz="2400">
                <a:latin typeface="Times New Roman" pitchFamily="18" charset="0"/>
              </a:rPr>
              <a:t>WAN</a:t>
            </a:r>
          </a:p>
        </p:txBody>
      </p:sp>
      <p:sp>
        <p:nvSpPr>
          <p:cNvPr id="61466" name="Rectangle 26"/>
          <p:cNvSpPr>
            <a:spLocks noChangeArrowheads="1"/>
          </p:cNvSpPr>
          <p:nvPr/>
        </p:nvSpPr>
        <p:spPr bwMode="auto">
          <a:xfrm>
            <a:off x="838200" y="4648200"/>
            <a:ext cx="9144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>
            <a:off x="3276600" y="42672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8" name="Line 28"/>
          <p:cNvSpPr>
            <a:spLocks noChangeShapeType="1"/>
          </p:cNvSpPr>
          <p:nvPr/>
        </p:nvSpPr>
        <p:spPr bwMode="auto">
          <a:xfrm>
            <a:off x="3276600" y="3429000"/>
            <a:ext cx="914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9" name="Line 29"/>
          <p:cNvSpPr>
            <a:spLocks noChangeShapeType="1"/>
          </p:cNvSpPr>
          <p:nvPr/>
        </p:nvSpPr>
        <p:spPr bwMode="auto">
          <a:xfrm flipV="1">
            <a:off x="3352800" y="21336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0" name="Line 30"/>
          <p:cNvSpPr>
            <a:spLocks noChangeShapeType="1"/>
          </p:cNvSpPr>
          <p:nvPr/>
        </p:nvSpPr>
        <p:spPr bwMode="auto">
          <a:xfrm>
            <a:off x="4800600" y="34290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>
            <a:off x="4800600" y="48768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>
            <a:off x="4800600" y="2057400"/>
            <a:ext cx="685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3" name="Line 33"/>
          <p:cNvSpPr>
            <a:spLocks noChangeShapeType="1"/>
          </p:cNvSpPr>
          <p:nvPr/>
        </p:nvSpPr>
        <p:spPr bwMode="auto">
          <a:xfrm flipV="1">
            <a:off x="838200" y="4419600"/>
            <a:ext cx="990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4" name="Line 34"/>
          <p:cNvSpPr>
            <a:spLocks noChangeShapeType="1"/>
          </p:cNvSpPr>
          <p:nvPr/>
        </p:nvSpPr>
        <p:spPr bwMode="auto">
          <a:xfrm flipV="1">
            <a:off x="762000" y="4038600"/>
            <a:ext cx="10668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5" name="Line 35"/>
          <p:cNvSpPr>
            <a:spLocks noChangeShapeType="1"/>
          </p:cNvSpPr>
          <p:nvPr/>
        </p:nvSpPr>
        <p:spPr bwMode="auto">
          <a:xfrm flipV="1">
            <a:off x="762000" y="3505200"/>
            <a:ext cx="1066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6" name="Line 36"/>
          <p:cNvSpPr>
            <a:spLocks noChangeShapeType="1"/>
          </p:cNvSpPr>
          <p:nvPr/>
        </p:nvSpPr>
        <p:spPr bwMode="auto">
          <a:xfrm>
            <a:off x="838200" y="2514600"/>
            <a:ext cx="990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7" name="Line 37"/>
          <p:cNvSpPr>
            <a:spLocks noChangeShapeType="1"/>
          </p:cNvSpPr>
          <p:nvPr/>
        </p:nvSpPr>
        <p:spPr bwMode="auto">
          <a:xfrm>
            <a:off x="990600" y="1905000"/>
            <a:ext cx="914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78" name="Text Box 38"/>
          <p:cNvSpPr txBox="1">
            <a:spLocks noChangeArrowheads="1"/>
          </p:cNvSpPr>
          <p:nvPr/>
        </p:nvSpPr>
        <p:spPr bwMode="auto">
          <a:xfrm>
            <a:off x="533400" y="21336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61479" name="Text Box 39"/>
          <p:cNvSpPr txBox="1">
            <a:spLocks noChangeArrowheads="1"/>
          </p:cNvSpPr>
          <p:nvPr/>
        </p:nvSpPr>
        <p:spPr bwMode="auto">
          <a:xfrm>
            <a:off x="533400" y="3733800"/>
            <a:ext cx="838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Clients</a:t>
            </a:r>
          </a:p>
        </p:txBody>
      </p:sp>
      <p:sp>
        <p:nvSpPr>
          <p:cNvPr id="61480" name="Text Box 40"/>
          <p:cNvSpPr txBox="1">
            <a:spLocks noChangeArrowheads="1"/>
          </p:cNvSpPr>
          <p:nvPr/>
        </p:nvSpPr>
        <p:spPr bwMode="auto">
          <a:xfrm>
            <a:off x="3810000" y="12192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A)</a:t>
            </a:r>
          </a:p>
        </p:txBody>
      </p:sp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3810000" y="25908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B)</a:t>
            </a: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3810000" y="4038600"/>
            <a:ext cx="1371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Load Balancing Cluster (Site C)</a:t>
            </a:r>
          </a:p>
        </p:txBody>
      </p:sp>
      <p:sp>
        <p:nvSpPr>
          <p:cNvPr id="61483" name="Text Box 43"/>
          <p:cNvSpPr txBox="1">
            <a:spLocks noChangeArrowheads="1"/>
          </p:cNvSpPr>
          <p:nvPr/>
        </p:nvSpPr>
        <p:spPr bwMode="auto">
          <a:xfrm>
            <a:off x="7467600" y="1371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A</a:t>
            </a:r>
          </a:p>
        </p:txBody>
      </p:sp>
      <p:sp>
        <p:nvSpPr>
          <p:cNvPr id="61484" name="Text Box 44"/>
          <p:cNvSpPr txBox="1">
            <a:spLocks noChangeArrowheads="1"/>
          </p:cNvSpPr>
          <p:nvPr/>
        </p:nvSpPr>
        <p:spPr bwMode="auto">
          <a:xfrm>
            <a:off x="7467600" y="28194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B</a:t>
            </a:r>
          </a:p>
        </p:txBody>
      </p:sp>
      <p:sp>
        <p:nvSpPr>
          <p:cNvPr id="61485" name="Text Box 45"/>
          <p:cNvSpPr txBox="1">
            <a:spLocks noChangeArrowheads="1"/>
          </p:cNvSpPr>
          <p:nvPr/>
        </p:nvSpPr>
        <p:spPr bwMode="auto">
          <a:xfrm>
            <a:off x="7543800" y="4267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Website C</a:t>
            </a:r>
          </a:p>
        </p:txBody>
      </p:sp>
      <p:sp>
        <p:nvSpPr>
          <p:cNvPr id="61486" name="Text Box 46"/>
          <p:cNvSpPr txBox="1">
            <a:spLocks noChangeArrowheads="1"/>
          </p:cNvSpPr>
          <p:nvPr/>
        </p:nvSpPr>
        <p:spPr bwMode="auto">
          <a:xfrm>
            <a:off x="6172200" y="19050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61487" name="Text Box 47"/>
          <p:cNvSpPr txBox="1">
            <a:spLocks noChangeArrowheads="1"/>
          </p:cNvSpPr>
          <p:nvPr/>
        </p:nvSpPr>
        <p:spPr bwMode="auto">
          <a:xfrm>
            <a:off x="6172200" y="33528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61488" name="Text Box 48"/>
          <p:cNvSpPr txBox="1">
            <a:spLocks noChangeArrowheads="1"/>
          </p:cNvSpPr>
          <p:nvPr/>
        </p:nvSpPr>
        <p:spPr bwMode="auto">
          <a:xfrm>
            <a:off x="6172200" y="48006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Servers</a:t>
            </a:r>
          </a:p>
        </p:txBody>
      </p:sp>
      <p:sp>
        <p:nvSpPr>
          <p:cNvPr id="61490" name="AutoShape 50"/>
          <p:cNvSpPr>
            <a:spLocks noChangeArrowheads="1"/>
          </p:cNvSpPr>
          <p:nvPr/>
        </p:nvSpPr>
        <p:spPr bwMode="auto">
          <a:xfrm>
            <a:off x="4267200" y="30480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2" name="AutoShape 52"/>
          <p:cNvSpPr>
            <a:spLocks noChangeArrowheads="1"/>
          </p:cNvSpPr>
          <p:nvPr/>
        </p:nvSpPr>
        <p:spPr bwMode="auto">
          <a:xfrm>
            <a:off x="73914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3" name="AutoShape 53"/>
          <p:cNvSpPr>
            <a:spLocks noChangeArrowheads="1"/>
          </p:cNvSpPr>
          <p:nvPr/>
        </p:nvSpPr>
        <p:spPr bwMode="auto">
          <a:xfrm>
            <a:off x="73914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4" name="AutoShape 54"/>
          <p:cNvSpPr>
            <a:spLocks noChangeArrowheads="1"/>
          </p:cNvSpPr>
          <p:nvPr/>
        </p:nvSpPr>
        <p:spPr bwMode="auto">
          <a:xfrm>
            <a:off x="8077200" y="3124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95" name="AutoShape 55"/>
          <p:cNvSpPr>
            <a:spLocks noChangeArrowheads="1"/>
          </p:cNvSpPr>
          <p:nvPr/>
        </p:nvSpPr>
        <p:spPr bwMode="auto">
          <a:xfrm>
            <a:off x="8077200" y="35814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8" name="AutoShape 68"/>
          <p:cNvSpPr>
            <a:spLocks noChangeArrowheads="1"/>
          </p:cNvSpPr>
          <p:nvPr/>
        </p:nvSpPr>
        <p:spPr bwMode="auto">
          <a:xfrm>
            <a:off x="4267200" y="4495800"/>
            <a:ext cx="381000" cy="8382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09" name="AutoShape 69"/>
          <p:cNvSpPr>
            <a:spLocks noChangeArrowheads="1"/>
          </p:cNvSpPr>
          <p:nvPr/>
        </p:nvSpPr>
        <p:spPr bwMode="auto">
          <a:xfrm>
            <a:off x="67818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0" name="AutoShape 70"/>
          <p:cNvSpPr>
            <a:spLocks noChangeArrowheads="1"/>
          </p:cNvSpPr>
          <p:nvPr/>
        </p:nvSpPr>
        <p:spPr bwMode="auto">
          <a:xfrm>
            <a:off x="67818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1" name="AutoShape 71"/>
          <p:cNvSpPr>
            <a:spLocks noChangeArrowheads="1"/>
          </p:cNvSpPr>
          <p:nvPr/>
        </p:nvSpPr>
        <p:spPr bwMode="auto">
          <a:xfrm>
            <a:off x="74676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2" name="AutoShape 72"/>
          <p:cNvSpPr>
            <a:spLocks noChangeArrowheads="1"/>
          </p:cNvSpPr>
          <p:nvPr/>
        </p:nvSpPr>
        <p:spPr bwMode="auto">
          <a:xfrm>
            <a:off x="74676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3" name="AutoShape 73"/>
          <p:cNvSpPr>
            <a:spLocks noChangeArrowheads="1"/>
          </p:cNvSpPr>
          <p:nvPr/>
        </p:nvSpPr>
        <p:spPr bwMode="auto">
          <a:xfrm>
            <a:off x="8153400" y="45720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4" name="AutoShape 74"/>
          <p:cNvSpPr>
            <a:spLocks noChangeArrowheads="1"/>
          </p:cNvSpPr>
          <p:nvPr/>
        </p:nvSpPr>
        <p:spPr bwMode="auto">
          <a:xfrm>
            <a:off x="8153400" y="5029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15" name="Text Box 75"/>
          <p:cNvSpPr txBox="1">
            <a:spLocks noChangeArrowheads="1"/>
          </p:cNvSpPr>
          <p:nvPr/>
        </p:nvSpPr>
        <p:spPr bwMode="auto">
          <a:xfrm>
            <a:off x="533400" y="5943600"/>
            <a:ext cx="815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/>
              <a:t>Nodes reconfigure themselves to highly loaded websites at run-time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9" grpId="0" animBg="1"/>
      <p:bldP spid="61454" grpId="0" animBg="1"/>
      <p:bldP spid="61455" grpId="0" animBg="1"/>
      <p:bldP spid="61460" grpId="0" animBg="1"/>
      <p:bldP spid="61461" grpId="0" animBg="1"/>
      <p:bldP spid="61490" grpId="0" animBg="1"/>
      <p:bldP spid="61490" grpId="1" animBg="1"/>
      <p:bldP spid="61492" grpId="0" animBg="1"/>
      <p:bldP spid="61492" grpId="1" animBg="1"/>
      <p:bldP spid="61493" grpId="0" animBg="1"/>
      <p:bldP spid="61493" grpId="1" animBg="1"/>
      <p:bldP spid="61494" grpId="0" animBg="1"/>
      <p:bldP spid="61494" grpId="1" animBg="1"/>
      <p:bldP spid="61495" grpId="0" animBg="1"/>
      <p:bldP spid="61495" grpId="1" animBg="1"/>
      <p:bldP spid="61508" grpId="0" animBg="1"/>
      <p:bldP spid="61508" grpId="1" animBg="1"/>
      <p:bldP spid="61509" grpId="0" animBg="1"/>
      <p:bldP spid="61510" grpId="0" animBg="1"/>
      <p:bldP spid="61511" grpId="0" animBg="1"/>
      <p:bldP spid="61512" grpId="0" animBg="1"/>
      <p:bldP spid="61513" grpId="0" animBg="1"/>
      <p:bldP spid="615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/>
              <a:t>Objective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en-US" sz="2200"/>
              <a:t>Under Utilization of resources needs to be curbed</a:t>
            </a:r>
          </a:p>
          <a:p>
            <a:pPr>
              <a:lnSpc>
                <a:spcPct val="160000"/>
              </a:lnSpc>
            </a:pPr>
            <a:r>
              <a:rPr lang="en-US" sz="2200"/>
              <a:t>Dynamically Configuring nodes allotted to each service</a:t>
            </a:r>
          </a:p>
          <a:p>
            <a:pPr lvl="1">
              <a:lnSpc>
                <a:spcPct val="160000"/>
              </a:lnSpc>
            </a:pPr>
            <a:r>
              <a:rPr lang="en-US" sz="1800"/>
              <a:t>Widely studied approach for Clusters</a:t>
            </a:r>
          </a:p>
          <a:p>
            <a:pPr lvl="1">
              <a:lnSpc>
                <a:spcPct val="160000"/>
              </a:lnSpc>
            </a:pPr>
            <a:r>
              <a:rPr lang="en-US" sz="1800"/>
              <a:t>Interesting Challenges in the Data-Center Environment</a:t>
            </a:r>
          </a:p>
          <a:p>
            <a:pPr lvl="2">
              <a:lnSpc>
                <a:spcPct val="160000"/>
              </a:lnSpc>
            </a:pPr>
            <a:r>
              <a:rPr lang="en-US" sz="1600"/>
              <a:t>Highly loaded back-end servers</a:t>
            </a:r>
          </a:p>
          <a:p>
            <a:pPr lvl="2">
              <a:lnSpc>
                <a:spcPct val="160000"/>
              </a:lnSpc>
            </a:pPr>
            <a:r>
              <a:rPr lang="en-US" sz="1600"/>
              <a:t>Compatibility with existing applications (Apache, MySQL, etc)</a:t>
            </a:r>
          </a:p>
          <a:p>
            <a:pPr>
              <a:lnSpc>
                <a:spcPct val="160000"/>
              </a:lnSpc>
            </a:pPr>
            <a:r>
              <a:rPr lang="en-US" sz="2200"/>
              <a:t>Can the advanced features provided by InfiniBand help?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Freeform 10"/>
          <p:cNvSpPr>
            <a:spLocks/>
          </p:cNvSpPr>
          <p:nvPr/>
        </p:nvSpPr>
        <p:spPr bwMode="auto">
          <a:xfrm>
            <a:off x="838200" y="22860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/>
              <a:t>Presentation Roadmap</a:t>
            </a:r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914400" y="1447800"/>
            <a:ext cx="7086600" cy="3733800"/>
          </a:xfrm>
          <a:custGeom>
            <a:avLst/>
            <a:gdLst>
              <a:gd name="T0" fmla="*/ 0 w 4464"/>
              <a:gd name="T1" fmla="*/ 2352 h 2352"/>
              <a:gd name="T2" fmla="*/ 1104 w 4464"/>
              <a:gd name="T3" fmla="*/ 960 h 2352"/>
              <a:gd name="T4" fmla="*/ 1584 w 4464"/>
              <a:gd name="T5" fmla="*/ 2112 h 2352"/>
              <a:gd name="T6" fmla="*/ 2592 w 4464"/>
              <a:gd name="T7" fmla="*/ 384 h 2352"/>
              <a:gd name="T8" fmla="*/ 3552 w 4464"/>
              <a:gd name="T9" fmla="*/ 1056 h 2352"/>
              <a:gd name="T10" fmla="*/ 4464 w 4464"/>
              <a:gd name="T11" fmla="*/ 0 h 23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464" h="2352">
                <a:moveTo>
                  <a:pt x="0" y="2352"/>
                </a:moveTo>
                <a:cubicBezTo>
                  <a:pt x="420" y="1676"/>
                  <a:pt x="840" y="1000"/>
                  <a:pt x="1104" y="960"/>
                </a:cubicBezTo>
                <a:cubicBezTo>
                  <a:pt x="1368" y="920"/>
                  <a:pt x="1336" y="2208"/>
                  <a:pt x="1584" y="2112"/>
                </a:cubicBezTo>
                <a:cubicBezTo>
                  <a:pt x="1832" y="2016"/>
                  <a:pt x="2264" y="560"/>
                  <a:pt x="2592" y="384"/>
                </a:cubicBezTo>
                <a:cubicBezTo>
                  <a:pt x="2920" y="208"/>
                  <a:pt x="3240" y="1120"/>
                  <a:pt x="3552" y="1056"/>
                </a:cubicBezTo>
                <a:cubicBezTo>
                  <a:pt x="3864" y="992"/>
                  <a:pt x="4164" y="496"/>
                  <a:pt x="4464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441" name="Group 9"/>
          <p:cNvGrpSpPr>
            <a:grpSpLocks/>
          </p:cNvGrpSpPr>
          <p:nvPr/>
        </p:nvGrpSpPr>
        <p:grpSpPr bwMode="auto">
          <a:xfrm>
            <a:off x="838200" y="4876800"/>
            <a:ext cx="457200" cy="762000"/>
            <a:chOff x="384" y="1344"/>
            <a:chExt cx="288" cy="480"/>
          </a:xfrm>
        </p:grpSpPr>
        <p:sp>
          <p:nvSpPr>
            <p:cNvPr id="18439" name="AutoShape 7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0" name="Line 8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68" name="Group 36"/>
          <p:cNvGrpSpPr>
            <a:grpSpLocks/>
          </p:cNvGrpSpPr>
          <p:nvPr/>
        </p:nvGrpSpPr>
        <p:grpSpPr bwMode="auto">
          <a:xfrm>
            <a:off x="2667000" y="2438400"/>
            <a:ext cx="457200" cy="762000"/>
            <a:chOff x="1680" y="1536"/>
            <a:chExt cx="288" cy="480"/>
          </a:xfrm>
        </p:grpSpPr>
        <p:sp>
          <p:nvSpPr>
            <p:cNvPr id="18446" name="AutoShape 14"/>
            <p:cNvSpPr>
              <a:spLocks noChangeArrowheads="1"/>
            </p:cNvSpPr>
            <p:nvPr/>
          </p:nvSpPr>
          <p:spPr bwMode="auto">
            <a:xfrm>
              <a:off x="1680" y="1536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00FF00">
                    <a:gamma/>
                    <a:shade val="46275"/>
                    <a:invGamma/>
                  </a:srgbClr>
                </a:gs>
                <a:gs pos="5000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15"/>
            <p:cNvSpPr>
              <a:spLocks noChangeShapeType="1"/>
            </p:cNvSpPr>
            <p:nvPr/>
          </p:nvSpPr>
          <p:spPr bwMode="auto">
            <a:xfrm>
              <a:off x="1680" y="1584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28600" y="5486400"/>
            <a:ext cx="1600200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969696"/>
                </a:solidFill>
              </a:rPr>
              <a:t>Introduction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and</a:t>
            </a:r>
          </a:p>
          <a:p>
            <a:pPr algn="ctr"/>
            <a:r>
              <a:rPr lang="en-US">
                <a:solidFill>
                  <a:srgbClr val="969696"/>
                </a:solidFill>
              </a:rPr>
              <a:t>Background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1676400" y="2057400"/>
            <a:ext cx="24384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Shared Data-Centers</a:t>
            </a:r>
          </a:p>
        </p:txBody>
      </p:sp>
      <p:grpSp>
        <p:nvGrpSpPr>
          <p:cNvPr id="18450" name="Group 18"/>
          <p:cNvGrpSpPr>
            <a:grpSpLocks/>
          </p:cNvGrpSpPr>
          <p:nvPr/>
        </p:nvGrpSpPr>
        <p:grpSpPr bwMode="auto">
          <a:xfrm>
            <a:off x="3352800" y="4800600"/>
            <a:ext cx="457200" cy="762000"/>
            <a:chOff x="384" y="1344"/>
            <a:chExt cx="288" cy="480"/>
          </a:xfrm>
        </p:grpSpPr>
        <p:sp>
          <p:nvSpPr>
            <p:cNvPr id="18451" name="AutoShape 19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Line 20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2895600" y="5410200"/>
            <a:ext cx="3200400" cy="915988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Designing Dynamic Reconfigurability for Shared Data-Centers</a:t>
            </a:r>
          </a:p>
        </p:txBody>
      </p:sp>
      <p:grpSp>
        <p:nvGrpSpPr>
          <p:cNvPr id="18454" name="Group 22"/>
          <p:cNvGrpSpPr>
            <a:grpSpLocks/>
          </p:cNvGrpSpPr>
          <p:nvPr/>
        </p:nvGrpSpPr>
        <p:grpSpPr bwMode="auto">
          <a:xfrm>
            <a:off x="5105400" y="1524000"/>
            <a:ext cx="457200" cy="762000"/>
            <a:chOff x="384" y="1344"/>
            <a:chExt cx="288" cy="480"/>
          </a:xfrm>
        </p:grpSpPr>
        <p:sp>
          <p:nvSpPr>
            <p:cNvPr id="18455" name="AutoShape 23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Line 24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3886200" y="12192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Experimental Results</a:t>
            </a:r>
          </a:p>
        </p:txBody>
      </p: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6400800" y="3124200"/>
            <a:ext cx="457200" cy="762000"/>
            <a:chOff x="384" y="1344"/>
            <a:chExt cx="288" cy="480"/>
          </a:xfrm>
        </p:grpSpPr>
        <p:sp>
          <p:nvSpPr>
            <p:cNvPr id="18459" name="AutoShape 27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Line 28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5257800" y="3962400"/>
            <a:ext cx="2438400" cy="366713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Concluding Remarks</a:t>
            </a:r>
          </a:p>
        </p:txBody>
      </p:sp>
      <p:grpSp>
        <p:nvGrpSpPr>
          <p:cNvPr id="18462" name="Group 30"/>
          <p:cNvGrpSpPr>
            <a:grpSpLocks/>
          </p:cNvGrpSpPr>
          <p:nvPr/>
        </p:nvGrpSpPr>
        <p:grpSpPr bwMode="auto">
          <a:xfrm>
            <a:off x="7848600" y="1219200"/>
            <a:ext cx="457200" cy="762000"/>
            <a:chOff x="384" y="1344"/>
            <a:chExt cx="288" cy="480"/>
          </a:xfrm>
        </p:grpSpPr>
        <p:sp>
          <p:nvSpPr>
            <p:cNvPr id="18463" name="AutoShape 31"/>
            <p:cNvSpPr>
              <a:spLocks noChangeArrowheads="1"/>
            </p:cNvSpPr>
            <p:nvPr/>
          </p:nvSpPr>
          <p:spPr bwMode="auto">
            <a:xfrm>
              <a:off x="384" y="1344"/>
              <a:ext cx="288" cy="288"/>
            </a:xfrm>
            <a:prstGeom prst="flowChartPunchedTape">
              <a:avLst/>
            </a:prstGeom>
            <a:gradFill rotWithShape="1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Line 32"/>
            <p:cNvSpPr>
              <a:spLocks noChangeShapeType="1"/>
            </p:cNvSpPr>
            <p:nvPr/>
          </p:nvSpPr>
          <p:spPr bwMode="auto">
            <a:xfrm>
              <a:off x="384" y="1392"/>
              <a:ext cx="0" cy="43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781800" y="1981200"/>
            <a:ext cx="2209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Continuing and</a:t>
            </a:r>
          </a:p>
          <a:p>
            <a:pPr algn="ctr"/>
            <a:r>
              <a:rPr lang="en-US"/>
              <a:t>Future Work</a:t>
            </a:r>
          </a:p>
        </p:txBody>
      </p:sp>
      <p:sp>
        <p:nvSpPr>
          <p:cNvPr id="18466" name="AutoShape 34"/>
          <p:cNvSpPr>
            <a:spLocks noChangeArrowheads="1"/>
          </p:cNvSpPr>
          <p:nvPr/>
        </p:nvSpPr>
        <p:spPr bwMode="auto">
          <a:xfrm>
            <a:off x="1447800" y="2514600"/>
            <a:ext cx="914400" cy="4572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99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bc_osu">
  <a:themeElements>
    <a:clrScheme name="nbc_os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bc_os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bc_os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bc_os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bc_os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sdp_slides</Template>
  <TotalTime>835</TotalTime>
  <Words>1597</Words>
  <Application>Microsoft Office PowerPoint</Application>
  <PresentationFormat>On-screen Show (4:3)</PresentationFormat>
  <Paragraphs>307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Times New Roman</vt:lpstr>
      <vt:lpstr>Arial</vt:lpstr>
      <vt:lpstr>굴림</vt:lpstr>
      <vt:lpstr>Tahoma</vt:lpstr>
      <vt:lpstr>nbc_osu</vt:lpstr>
      <vt:lpstr>Microsoft Excel Chart</vt:lpstr>
      <vt:lpstr>Microsoft Graph Chart</vt:lpstr>
      <vt:lpstr>Microsoft Office Excel Chart</vt:lpstr>
      <vt:lpstr>Exploiting Remote Memory Operations to Design Efficient Reconfiguration for Shared Data-Centers over InfiniBand</vt:lpstr>
      <vt:lpstr>COTS Clusters</vt:lpstr>
      <vt:lpstr>InfiniBand Architecture Overview</vt:lpstr>
      <vt:lpstr>Cluster-based Data-Centers</vt:lpstr>
      <vt:lpstr>Shared Multi-Tier Data-Centers</vt:lpstr>
      <vt:lpstr>Issues in Shared Data-Centers</vt:lpstr>
      <vt:lpstr>Dynamic Reconfigurability</vt:lpstr>
      <vt:lpstr>Objective</vt:lpstr>
      <vt:lpstr>Presentation Roadmap</vt:lpstr>
      <vt:lpstr>Shared Data-Centers Overview</vt:lpstr>
      <vt:lpstr>Cluster-based Load Balancers</vt:lpstr>
      <vt:lpstr>Presentation Roadmap</vt:lpstr>
      <vt:lpstr>Design Issues</vt:lpstr>
      <vt:lpstr>Implementation Details</vt:lpstr>
      <vt:lpstr>System Wide Shared State</vt:lpstr>
      <vt:lpstr>Shared State with Concurrency Control</vt:lpstr>
      <vt:lpstr>Locking Mechanism</vt:lpstr>
      <vt:lpstr>Tackling Load-Balancing Delays</vt:lpstr>
      <vt:lpstr>Presentation Roadmap</vt:lpstr>
      <vt:lpstr>Experimental Test-bed</vt:lpstr>
      <vt:lpstr>Basic IBA Performance</vt:lpstr>
      <vt:lpstr>Impact of Background Threads</vt:lpstr>
      <vt:lpstr>Impact of Burst Length</vt:lpstr>
      <vt:lpstr>Node Utilization for 3 Co-hosted Web sites</vt:lpstr>
      <vt:lpstr>Presentation Roadmap</vt:lpstr>
      <vt:lpstr>Concluding Remarks</vt:lpstr>
      <vt:lpstr>Presentation Roadmap</vt:lpstr>
      <vt:lpstr>Continuing and Future Work</vt:lpstr>
      <vt:lpstr>PowerPoint Presentation</vt:lpstr>
      <vt:lpstr>Backup Slides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Pavan Balaji</dc:creator>
  <cp:lastModifiedBy>Pavan Balaji</cp:lastModifiedBy>
  <cp:revision>495</cp:revision>
  <dcterms:created xsi:type="dcterms:W3CDTF">1601-01-01T00:00:00Z</dcterms:created>
  <dcterms:modified xsi:type="dcterms:W3CDTF">2011-01-10T09:39:31Z</dcterms:modified>
</cp:coreProperties>
</file>