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embeddings/oleObject4.bin" ContentType="application/vnd.openxmlformats-officedocument.oleObject"/>
  <Override PartName="/ppt/embeddings/oleObject5.bin" ContentType="application/vnd.openxmlformats-officedocument.oleObject"/>
  <Override PartName="/ppt/embeddings/oleObject6.bin" ContentType="application/vnd.openxmlformats-officedocument.oleObject"/>
  <Override PartName="/ppt/embeddings/oleObject7.bin" ContentType="application/vnd.openxmlformats-officedocument.oleObject"/>
  <Override PartName="/ppt/embeddings/oleObject8.bin" ContentType="application/vnd.openxmlformats-officedocument.oleObject"/>
  <Override PartName="/ppt/embeddings/oleObject9.bin" ContentType="application/vnd.openxmlformats-officedocument.oleObject"/>
  <Override PartName="/ppt/embeddings/oleObject10.bin" ContentType="application/vnd.openxmlformats-officedocument.oleObject"/>
  <Override PartName="/ppt/embeddings/oleObject11.bin" ContentType="application/vnd.openxmlformats-officedocument.oleObject"/>
  <Override PartName="/ppt/embeddings/oleObject12.bin" ContentType="application/vnd.openxmlformats-officedocument.oleObject"/>
  <Override PartName="/ppt/embeddings/oleObject13.bin" ContentType="application/vnd.openxmlformats-officedocument.oleObject"/>
  <Override PartName="/ppt/embeddings/oleObject14.bin" ContentType="application/vnd.openxmlformats-officedocument.oleObject"/>
  <Override PartName="/ppt/embeddings/oleObject15.bin" ContentType="application/vnd.openxmlformats-officedocument.oleObject"/>
  <Override PartName="/ppt/embeddings/oleObject16.bin" ContentType="application/vnd.openxmlformats-officedocument.oleObject"/>
  <Override PartName="/ppt/embeddings/oleObject17.bin" ContentType="application/vnd.openxmlformats-officedocument.oleObject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33"/>
  </p:notesMasterIdLst>
  <p:sldIdLst>
    <p:sldId id="256" r:id="rId2"/>
    <p:sldId id="257" r:id="rId3"/>
    <p:sldId id="274" r:id="rId4"/>
    <p:sldId id="258" r:id="rId5"/>
    <p:sldId id="261" r:id="rId6"/>
    <p:sldId id="296" r:id="rId7"/>
    <p:sldId id="292" r:id="rId8"/>
    <p:sldId id="259" r:id="rId9"/>
    <p:sldId id="268" r:id="rId10"/>
    <p:sldId id="273" r:id="rId11"/>
    <p:sldId id="275" r:id="rId12"/>
    <p:sldId id="276" r:id="rId13"/>
    <p:sldId id="262" r:id="rId14"/>
    <p:sldId id="286" r:id="rId15"/>
    <p:sldId id="278" r:id="rId16"/>
    <p:sldId id="284" r:id="rId17"/>
    <p:sldId id="285" r:id="rId18"/>
    <p:sldId id="295" r:id="rId19"/>
    <p:sldId id="281" r:id="rId20"/>
    <p:sldId id="283" r:id="rId21"/>
    <p:sldId id="263" r:id="rId22"/>
    <p:sldId id="287" r:id="rId23"/>
    <p:sldId id="291" r:id="rId24"/>
    <p:sldId id="264" r:id="rId25"/>
    <p:sldId id="288" r:id="rId26"/>
    <p:sldId id="290" r:id="rId27"/>
    <p:sldId id="265" r:id="rId28"/>
    <p:sldId id="270" r:id="rId29"/>
    <p:sldId id="271" r:id="rId30"/>
    <p:sldId id="267" r:id="rId31"/>
    <p:sldId id="266" r:id="rId32"/>
  </p:sldIdLst>
  <p:sldSz cx="9144000" cy="6858000" type="screen4x3"/>
  <p:notesSz cx="6858000" cy="9144000"/>
  <p:defaultTextStyle>
    <a:defPPr>
      <a:defRPr lang="en-US"/>
    </a:defPPr>
    <a:lvl1pPr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굴림" pitchFamily="50" charset="-127"/>
        <a:cs typeface="+mn-cs"/>
      </a:defRPr>
    </a:lvl1pPr>
    <a:lvl2pPr marL="4572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굴림" pitchFamily="50" charset="-127"/>
        <a:cs typeface="+mn-cs"/>
      </a:defRPr>
    </a:lvl2pPr>
    <a:lvl3pPr marL="9144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굴림" pitchFamily="50" charset="-127"/>
        <a:cs typeface="+mn-cs"/>
      </a:defRPr>
    </a:lvl3pPr>
    <a:lvl4pPr marL="13716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굴림" pitchFamily="50" charset="-127"/>
        <a:cs typeface="+mn-cs"/>
      </a:defRPr>
    </a:lvl4pPr>
    <a:lvl5pPr marL="18288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굴림" pitchFamily="50" charset="-127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굴림" pitchFamily="50" charset="-127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굴림" pitchFamily="50" charset="-127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굴림" pitchFamily="50" charset="-127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굴림" pitchFamily="50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CC"/>
    <a:srgbClr val="FFCC00"/>
    <a:srgbClr val="33CCFF"/>
    <a:srgbClr val="0066FF"/>
    <a:srgbClr val="DDDDDD"/>
    <a:srgbClr val="C0C0C0"/>
    <a:srgbClr val="B2B2B2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307" autoAdjust="0"/>
  </p:normalViewPr>
  <p:slideViewPr>
    <p:cSldViewPr>
      <p:cViewPr varScale="1">
        <p:scale>
          <a:sx n="157" d="100"/>
          <a:sy n="157" d="100"/>
        </p:scale>
        <p:origin x="-186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notesMaster" Target="notesMasters/notesMaster1.xml"/><Relationship Id="rId34" Type="http://schemas.openxmlformats.org/officeDocument/2006/relationships/printerSettings" Target="printerSettings/printerSettings1.bin"/><Relationship Id="rId35" Type="http://schemas.openxmlformats.org/officeDocument/2006/relationships/presProps" Target="presProps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theme" Target="theme/theme1.xml"/><Relationship Id="rId38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Relationship Id="rId2" Type="http://schemas.openxmlformats.org/officeDocument/2006/relationships/image" Target="../media/image5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Relationship Id="rId2" Type="http://schemas.openxmlformats.org/officeDocument/2006/relationships/image" Target="../media/image7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Relationship Id="rId2" Type="http://schemas.openxmlformats.org/officeDocument/2006/relationships/image" Target="../media/image9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Relationship Id="rId2" Type="http://schemas.openxmlformats.org/officeDocument/2006/relationships/image" Target="../media/image11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Relationship Id="rId2" Type="http://schemas.openxmlformats.org/officeDocument/2006/relationships/image" Target="../media/image13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Relationship Id="rId2" Type="http://schemas.openxmlformats.org/officeDocument/2006/relationships/image" Target="../media/image16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emf"/><Relationship Id="rId2" Type="http://schemas.openxmlformats.org/officeDocument/2006/relationships/image" Target="../media/image18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66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66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0" hangingPunct="0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66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fld id="{FA212852-6364-4082-977B-24D464CFEB7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06275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6F211A8-C9F4-4BA7-AD37-B706091F6122}" type="slidenum">
              <a:rPr lang="en-US"/>
              <a:pPr/>
              <a:t>30</a:t>
            </a:fld>
            <a:endParaRPr lang="en-US"/>
          </a:p>
        </p:txBody>
      </p:sp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That’s all about the presentation. I would like to take any questions you might be having.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Relationship Id="rId3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pPr lvl="0"/>
            <a:r>
              <a:rPr lang="ko-KR" altLang="en-US" noProof="0" smtClean="0"/>
              <a:t>마스터 제목 스타일 편집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 b="1"/>
            </a:lvl1pPr>
          </a:lstStyle>
          <a:p>
            <a:pPr lvl="0"/>
            <a:r>
              <a:rPr lang="ko-KR" altLang="en-US" noProof="0" smtClean="0"/>
              <a:t>마스터 부제목 스타일 편집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A2DB6573-1739-45C3-A353-A0DB25C9D71C}" type="slidenum">
              <a:rPr lang="en-US" altLang="ko-KR"/>
              <a:pPr/>
              <a:t>‹#›</a:t>
            </a:fld>
            <a:endParaRPr lang="en-US" altLang="ko-KR"/>
          </a:p>
        </p:txBody>
      </p:sp>
      <p:sp>
        <p:nvSpPr>
          <p:cNvPr id="7175" name="Rectangle 7"/>
          <p:cNvSpPr>
            <a:spLocks noChangeArrowheads="1"/>
          </p:cNvSpPr>
          <p:nvPr/>
        </p:nvSpPr>
        <p:spPr bwMode="auto">
          <a:xfrm>
            <a:off x="0" y="0"/>
            <a:ext cx="9159875" cy="228600"/>
          </a:xfrm>
          <a:prstGeom prst="rect">
            <a:avLst/>
          </a:prstGeom>
          <a:gradFill rotWithShape="1">
            <a:gsLst>
              <a:gs pos="0">
                <a:srgbClr val="CC0000"/>
              </a:gs>
              <a:gs pos="100000">
                <a:srgbClr val="777777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7176" name="Picture 8" descr="Ohsu-MCU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030303"/>
              </a:clrFrom>
              <a:clrTo>
                <a:srgbClr val="030303">
                  <a:alpha val="0"/>
                </a:srgbClr>
              </a:clrTo>
            </a:clrChange>
            <a:lum bright="54000"/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8718"/>
          <a:stretch>
            <a:fillRect/>
          </a:stretch>
        </p:blipFill>
        <p:spPr bwMode="auto">
          <a:xfrm>
            <a:off x="7620000" y="457200"/>
            <a:ext cx="1524000" cy="29448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7" name="Picture 9" descr="Ohsu-MCU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030303"/>
              </a:clrFrom>
              <a:clrTo>
                <a:srgbClr val="030303">
                  <a:alpha val="0"/>
                </a:srgbClr>
              </a:clrTo>
            </a:clrChange>
            <a:lum bright="54000"/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8718"/>
          <a:stretch>
            <a:fillRect/>
          </a:stretch>
        </p:blipFill>
        <p:spPr bwMode="auto">
          <a:xfrm>
            <a:off x="7620000" y="457200"/>
            <a:ext cx="1524000" cy="29448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7178" name="Group 10"/>
          <p:cNvGrpSpPr>
            <a:grpSpLocks/>
          </p:cNvGrpSpPr>
          <p:nvPr/>
        </p:nvGrpSpPr>
        <p:grpSpPr bwMode="auto">
          <a:xfrm>
            <a:off x="7620000" y="-30163"/>
            <a:ext cx="1295400" cy="487363"/>
            <a:chOff x="4656" y="-19"/>
            <a:chExt cx="816" cy="307"/>
          </a:xfrm>
        </p:grpSpPr>
        <p:sp>
          <p:nvSpPr>
            <p:cNvPr id="7179" name="Rectangle 11"/>
            <p:cNvSpPr>
              <a:spLocks noChangeArrowheads="1"/>
            </p:cNvSpPr>
            <p:nvPr/>
          </p:nvSpPr>
          <p:spPr bwMode="auto">
            <a:xfrm>
              <a:off x="4656" y="-19"/>
              <a:ext cx="816" cy="307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80" name="WordArt 12"/>
            <p:cNvSpPr>
              <a:spLocks noChangeArrowheads="1" noChangeShapeType="1" noTextEdit="1"/>
            </p:cNvSpPr>
            <p:nvPr/>
          </p:nvSpPr>
          <p:spPr bwMode="auto">
            <a:xfrm>
              <a:off x="4708" y="18"/>
              <a:ext cx="729" cy="73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6350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1200" kern="10">
                  <a:solidFill>
                    <a:srgbClr val="CC0000"/>
                  </a:solidFill>
                  <a:latin typeface="Arial"/>
                  <a:cs typeface="Arial"/>
                </a:rPr>
                <a:t>NETWORK-BASED</a:t>
              </a:r>
            </a:p>
          </p:txBody>
        </p:sp>
        <p:sp>
          <p:nvSpPr>
            <p:cNvPr id="7181" name="WordArt 13"/>
            <p:cNvSpPr>
              <a:spLocks noChangeArrowheads="1" noChangeShapeType="1" noTextEdit="1"/>
            </p:cNvSpPr>
            <p:nvPr/>
          </p:nvSpPr>
          <p:spPr bwMode="auto">
            <a:xfrm>
              <a:off x="4702" y="101"/>
              <a:ext cx="729" cy="73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6350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1200" kern="10">
                  <a:solidFill>
                    <a:srgbClr val="CC0000"/>
                  </a:solidFill>
                  <a:latin typeface="Arial"/>
                  <a:cs typeface="Arial"/>
                </a:rPr>
                <a:t>COMPUTING</a:t>
              </a:r>
            </a:p>
          </p:txBody>
        </p:sp>
        <p:sp>
          <p:nvSpPr>
            <p:cNvPr id="7182" name="WordArt 14"/>
            <p:cNvSpPr>
              <a:spLocks noChangeArrowheads="1" noChangeShapeType="1" noTextEdit="1"/>
            </p:cNvSpPr>
            <p:nvPr/>
          </p:nvSpPr>
          <p:spPr bwMode="auto">
            <a:xfrm>
              <a:off x="4706" y="185"/>
              <a:ext cx="729" cy="73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6350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1200" kern="10">
                  <a:solidFill>
                    <a:srgbClr val="CC0000"/>
                  </a:solidFill>
                  <a:latin typeface="Arial"/>
                  <a:cs typeface="Arial"/>
                </a:rPr>
                <a:t>LABORATORY</a:t>
              </a:r>
            </a:p>
          </p:txBody>
        </p:sp>
      </p:grpSp>
      <p:sp>
        <p:nvSpPr>
          <p:cNvPr id="7183" name="Rectangle 15"/>
          <p:cNvSpPr>
            <a:spLocks noChangeArrowheads="1"/>
          </p:cNvSpPr>
          <p:nvPr/>
        </p:nvSpPr>
        <p:spPr bwMode="auto">
          <a:xfrm>
            <a:off x="0" y="6640513"/>
            <a:ext cx="9159875" cy="228600"/>
          </a:xfrm>
          <a:prstGeom prst="rect">
            <a:avLst/>
          </a:prstGeom>
          <a:gradFill rotWithShape="1">
            <a:gsLst>
              <a:gs pos="0">
                <a:srgbClr val="CC0000"/>
              </a:gs>
              <a:gs pos="100000">
                <a:srgbClr val="777777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7184" name="Picture 16" descr="Ohio State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486525"/>
            <a:ext cx="504825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85" name="Picture 17" descr="Ohsu-MCU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030303"/>
              </a:clrFrom>
              <a:clrTo>
                <a:srgbClr val="030303">
                  <a:alpha val="0"/>
                </a:srgbClr>
              </a:clrTo>
            </a:clrChange>
            <a:lum bright="54000"/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718"/>
          <a:stretch>
            <a:fillRect/>
          </a:stretch>
        </p:blipFill>
        <p:spPr bwMode="auto">
          <a:xfrm>
            <a:off x="0" y="3657600"/>
            <a:ext cx="1524000" cy="29448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26C28C-E020-49A4-838E-09A90D232E6C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1589312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5B057C-38BE-413E-B1E9-DAE2292997F3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1730576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750A634E-1AE9-45E2-B429-0AFD9E30FD94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5605742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DA0E2E0B-ED0B-4A06-8DDB-9A1691A407D3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0806342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6E86C2-85D1-45BC-BB88-2AB895FE8EF3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5978130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28CA1B-B570-4185-B5A6-1047F471D232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7579760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5CFEFD-68F2-42BF-99E7-4F1936B44EE8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7568506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0DB6C4-A015-4843-AB29-35596F5604EA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7086776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258878-D10A-4EA8-AB30-CA98FCF0140D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6782876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441784-BA92-497E-9690-D5F461D58AA8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5379457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8D1836-561A-450C-A970-AC56ECBB3121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6386571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280B71-633A-4DCE-82CD-1AA52C52CA75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9941163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5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endParaRPr lang="en-US" altLang="ko-KR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ko-KR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BD84348E-678E-48BF-A90A-414863E20628}" type="slidenum">
              <a:rPr lang="en-US" altLang="ko-KR"/>
              <a:pPr/>
              <a:t>‹#›</a:t>
            </a:fld>
            <a:endParaRPr lang="en-US" altLang="ko-KR"/>
          </a:p>
        </p:txBody>
      </p:sp>
      <p:sp>
        <p:nvSpPr>
          <p:cNvPr id="6151" name="Rectangle 7"/>
          <p:cNvSpPr>
            <a:spLocks noChangeArrowheads="1"/>
          </p:cNvSpPr>
          <p:nvPr/>
        </p:nvSpPr>
        <p:spPr bwMode="auto">
          <a:xfrm>
            <a:off x="0" y="0"/>
            <a:ext cx="9159875" cy="228600"/>
          </a:xfrm>
          <a:prstGeom prst="rect">
            <a:avLst/>
          </a:prstGeom>
          <a:gradFill rotWithShape="1">
            <a:gsLst>
              <a:gs pos="0">
                <a:srgbClr val="CC0000"/>
              </a:gs>
              <a:gs pos="100000">
                <a:srgbClr val="777777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6152" name="Group 8"/>
          <p:cNvGrpSpPr>
            <a:grpSpLocks/>
          </p:cNvGrpSpPr>
          <p:nvPr/>
        </p:nvGrpSpPr>
        <p:grpSpPr bwMode="auto">
          <a:xfrm>
            <a:off x="7620000" y="-30163"/>
            <a:ext cx="1295400" cy="487363"/>
            <a:chOff x="4656" y="-19"/>
            <a:chExt cx="816" cy="307"/>
          </a:xfrm>
        </p:grpSpPr>
        <p:sp>
          <p:nvSpPr>
            <p:cNvPr id="6153" name="Rectangle 9"/>
            <p:cNvSpPr>
              <a:spLocks noChangeArrowheads="1"/>
            </p:cNvSpPr>
            <p:nvPr/>
          </p:nvSpPr>
          <p:spPr bwMode="auto">
            <a:xfrm>
              <a:off x="4656" y="-19"/>
              <a:ext cx="816" cy="307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54" name="WordArt 10"/>
            <p:cNvSpPr>
              <a:spLocks noChangeArrowheads="1" noChangeShapeType="1" noTextEdit="1"/>
            </p:cNvSpPr>
            <p:nvPr/>
          </p:nvSpPr>
          <p:spPr bwMode="auto">
            <a:xfrm>
              <a:off x="4708" y="18"/>
              <a:ext cx="729" cy="73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6350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1200" kern="10">
                  <a:solidFill>
                    <a:srgbClr val="CC0000"/>
                  </a:solidFill>
                  <a:latin typeface="Arial"/>
                  <a:cs typeface="Arial"/>
                </a:rPr>
                <a:t>NETWORK-BASED</a:t>
              </a:r>
            </a:p>
          </p:txBody>
        </p:sp>
        <p:sp>
          <p:nvSpPr>
            <p:cNvPr id="6155" name="WordArt 11"/>
            <p:cNvSpPr>
              <a:spLocks noChangeArrowheads="1" noChangeShapeType="1" noTextEdit="1"/>
            </p:cNvSpPr>
            <p:nvPr/>
          </p:nvSpPr>
          <p:spPr bwMode="auto">
            <a:xfrm>
              <a:off x="4702" y="101"/>
              <a:ext cx="729" cy="73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6350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1200" kern="10">
                  <a:solidFill>
                    <a:srgbClr val="CC0000"/>
                  </a:solidFill>
                  <a:latin typeface="Arial"/>
                  <a:cs typeface="Arial"/>
                </a:rPr>
                <a:t>COMPUTING</a:t>
              </a:r>
            </a:p>
          </p:txBody>
        </p:sp>
        <p:sp>
          <p:nvSpPr>
            <p:cNvPr id="6156" name="WordArt 12"/>
            <p:cNvSpPr>
              <a:spLocks noChangeArrowheads="1" noChangeShapeType="1" noTextEdit="1"/>
            </p:cNvSpPr>
            <p:nvPr/>
          </p:nvSpPr>
          <p:spPr bwMode="auto">
            <a:xfrm>
              <a:off x="4706" y="185"/>
              <a:ext cx="729" cy="73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6350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1200" kern="10">
                  <a:solidFill>
                    <a:srgbClr val="CC0000"/>
                  </a:solidFill>
                  <a:latin typeface="Arial"/>
                  <a:cs typeface="Arial"/>
                </a:rPr>
                <a:t>LABORATORY</a:t>
              </a:r>
            </a:p>
          </p:txBody>
        </p:sp>
      </p:grpSp>
      <p:sp>
        <p:nvSpPr>
          <p:cNvPr id="6157" name="Rectangle 13"/>
          <p:cNvSpPr>
            <a:spLocks noChangeArrowheads="1"/>
          </p:cNvSpPr>
          <p:nvPr/>
        </p:nvSpPr>
        <p:spPr bwMode="auto">
          <a:xfrm>
            <a:off x="0" y="6640513"/>
            <a:ext cx="9159875" cy="228600"/>
          </a:xfrm>
          <a:prstGeom prst="rect">
            <a:avLst/>
          </a:prstGeom>
          <a:gradFill rotWithShape="1">
            <a:gsLst>
              <a:gs pos="0">
                <a:srgbClr val="CC0000"/>
              </a:gs>
              <a:gs pos="100000">
                <a:srgbClr val="777777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6158" name="Picture 14" descr="Ohio State Logo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486525"/>
            <a:ext cx="504825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</p:sldLayoutIdLst>
  <p:txStyles>
    <p:titleStyle>
      <a:lvl1pPr algn="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+mj-lt"/>
          <a:ea typeface="+mj-ea"/>
          <a:cs typeface="+mj-cs"/>
        </a:defRPr>
      </a:lvl1pPr>
      <a:lvl2pPr algn="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2pPr>
      <a:lvl3pPr algn="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3pPr>
      <a:lvl4pPr algn="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4pPr>
      <a:lvl5pPr algn="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5pPr>
      <a:lvl6pPr marL="457200" algn="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4" Type="http://schemas.openxmlformats.org/officeDocument/2006/relationships/image" Target="../media/image4.emf"/><Relationship Id="rId5" Type="http://schemas.openxmlformats.org/officeDocument/2006/relationships/oleObject" Target="../embeddings/oleObject3.bin"/><Relationship Id="rId6" Type="http://schemas.openxmlformats.org/officeDocument/2006/relationships/image" Target="../media/image5.e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4" Type="http://schemas.openxmlformats.org/officeDocument/2006/relationships/image" Target="../media/image6.emf"/><Relationship Id="rId5" Type="http://schemas.openxmlformats.org/officeDocument/2006/relationships/oleObject" Target="../embeddings/oleObject5.bin"/><Relationship Id="rId6" Type="http://schemas.openxmlformats.org/officeDocument/2006/relationships/image" Target="../media/image7.e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4" Type="http://schemas.openxmlformats.org/officeDocument/2006/relationships/image" Target="../media/image8.emf"/><Relationship Id="rId5" Type="http://schemas.openxmlformats.org/officeDocument/2006/relationships/oleObject" Target="../embeddings/oleObject7.bin"/><Relationship Id="rId6" Type="http://schemas.openxmlformats.org/officeDocument/2006/relationships/image" Target="../media/image9.emf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4" Type="http://schemas.openxmlformats.org/officeDocument/2006/relationships/image" Target="../media/image10.emf"/><Relationship Id="rId5" Type="http://schemas.openxmlformats.org/officeDocument/2006/relationships/oleObject" Target="../embeddings/oleObject9.bin"/><Relationship Id="rId6" Type="http://schemas.openxmlformats.org/officeDocument/2006/relationships/image" Target="../media/image11.emf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4" Type="http://schemas.openxmlformats.org/officeDocument/2006/relationships/image" Target="../media/image12.emf"/><Relationship Id="rId5" Type="http://schemas.openxmlformats.org/officeDocument/2006/relationships/oleObject" Target="../embeddings/oleObject11.bin"/><Relationship Id="rId6" Type="http://schemas.openxmlformats.org/officeDocument/2006/relationships/image" Target="../media/image13.emf"/><Relationship Id="rId1" Type="http://schemas.openxmlformats.org/officeDocument/2006/relationships/vmlDrawing" Target="../drawings/vmlDrawing6.vml"/><Relationship Id="rId2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4" Type="http://schemas.openxmlformats.org/officeDocument/2006/relationships/image" Target="../media/image14.emf"/><Relationship Id="rId1" Type="http://schemas.openxmlformats.org/officeDocument/2006/relationships/vmlDrawing" Target="../drawings/vmlDrawing7.vml"/><Relationship Id="rId2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4" Type="http://schemas.openxmlformats.org/officeDocument/2006/relationships/image" Target="../media/image15.emf"/><Relationship Id="rId5" Type="http://schemas.openxmlformats.org/officeDocument/2006/relationships/oleObject" Target="../embeddings/oleObject14.bin"/><Relationship Id="rId6" Type="http://schemas.openxmlformats.org/officeDocument/2006/relationships/image" Target="../media/image16.emf"/><Relationship Id="rId1" Type="http://schemas.openxmlformats.org/officeDocument/2006/relationships/vmlDrawing" Target="../drawings/vmlDrawing8.vml"/><Relationship Id="rId2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4" Type="http://schemas.openxmlformats.org/officeDocument/2006/relationships/image" Target="../media/image17.emf"/><Relationship Id="rId5" Type="http://schemas.openxmlformats.org/officeDocument/2006/relationships/oleObject" Target="../embeddings/oleObject16.bin"/><Relationship Id="rId6" Type="http://schemas.openxmlformats.org/officeDocument/2006/relationships/image" Target="../media/image18.emf"/><Relationship Id="rId1" Type="http://schemas.openxmlformats.org/officeDocument/2006/relationships/vmlDrawing" Target="../drawings/vmlDrawing9.vml"/><Relationship Id="rId2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4" Type="http://schemas.openxmlformats.org/officeDocument/2006/relationships/image" Target="../media/image19.emf"/><Relationship Id="rId1" Type="http://schemas.openxmlformats.org/officeDocument/2006/relationships/vmlDrawing" Target="../drawings/vmlDrawing10.vml"/><Relationship Id="rId2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3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Relationship Id="rId3" Type="http://schemas.openxmlformats.org/officeDocument/2006/relationships/hyperlink" Target="http://nowlab.cis.ohio-state.edu/" TargetMode="Externa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828800"/>
            <a:ext cx="7772400" cy="1905000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en-US" sz="3200" b="0"/>
              <a:t>Sockets vs. RDMA Interface over</a:t>
            </a:r>
            <a:br>
              <a:rPr lang="en-US" sz="3200" b="0"/>
            </a:br>
            <a:r>
              <a:rPr lang="en-US" sz="3200" b="0"/>
              <a:t>10-Gigabit Networks: An In-depth</a:t>
            </a:r>
            <a:br>
              <a:rPr lang="en-US" sz="3200" b="0"/>
            </a:br>
            <a:r>
              <a:rPr lang="en-US" sz="3200" b="0"/>
              <a:t>Analysis of the Memory Traffic Bottleneck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38200" y="4343400"/>
            <a:ext cx="7467600" cy="457200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en-US" sz="1900" b="0"/>
              <a:t>Pavan Balaji</a:t>
            </a:r>
            <a:r>
              <a:rPr lang="en-US" sz="1900" b="0" baseline="30000">
                <a:sym typeface="Wingdings" pitchFamily="2" charset="2"/>
              </a:rPr>
              <a:t></a:t>
            </a:r>
            <a:r>
              <a:rPr lang="en-US" sz="1900" b="0"/>
              <a:t>		Hemal V. Shah</a:t>
            </a:r>
            <a:r>
              <a:rPr lang="en-US" sz="1900" b="0" baseline="30000">
                <a:cs typeface="Arial" charset="0"/>
              </a:rPr>
              <a:t>¥</a:t>
            </a:r>
            <a:r>
              <a:rPr lang="en-US" sz="1900" b="0"/>
              <a:t>		D. K. Panda</a:t>
            </a:r>
            <a:r>
              <a:rPr lang="en-US" sz="1900" b="0" baseline="30000">
                <a:sym typeface="Wingdings" pitchFamily="2" charset="2"/>
              </a:rPr>
              <a:t></a:t>
            </a:r>
            <a:endParaRPr lang="en-US" sz="1900" b="0">
              <a:sym typeface="Wingdings" pitchFamily="2" charset="2"/>
            </a:endParaRPr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1143000" y="4876800"/>
            <a:ext cx="38862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lnSpc>
                <a:spcPct val="120000"/>
              </a:lnSpc>
              <a:spcBef>
                <a:spcPct val="20000"/>
              </a:spcBef>
            </a:pPr>
            <a:r>
              <a:rPr lang="en-US" sz="1700" baseline="30000">
                <a:sym typeface="Wingdings" pitchFamily="2" charset="2"/>
              </a:rPr>
              <a:t></a:t>
            </a:r>
            <a:r>
              <a:rPr lang="en-US" sz="1700">
                <a:sym typeface="Wingdings" pitchFamily="2" charset="2"/>
              </a:rPr>
              <a:t>Network Based Computing Lab</a:t>
            </a:r>
            <a:endParaRPr lang="en-US" sz="1700">
              <a:cs typeface="Arial" charset="0"/>
            </a:endParaRPr>
          </a:p>
          <a:p>
            <a:pPr algn="ctr">
              <a:lnSpc>
                <a:spcPct val="120000"/>
              </a:lnSpc>
              <a:spcBef>
                <a:spcPct val="20000"/>
              </a:spcBef>
            </a:pPr>
            <a:r>
              <a:rPr lang="en-US" sz="1700">
                <a:cs typeface="Arial" charset="0"/>
              </a:rPr>
              <a:t>Computer Science and Engineering</a:t>
            </a:r>
          </a:p>
          <a:p>
            <a:pPr algn="ctr">
              <a:lnSpc>
                <a:spcPct val="120000"/>
              </a:lnSpc>
              <a:spcBef>
                <a:spcPct val="20000"/>
              </a:spcBef>
            </a:pPr>
            <a:r>
              <a:rPr lang="en-US" sz="1700">
                <a:cs typeface="Arial" charset="0"/>
              </a:rPr>
              <a:t>Ohio State University</a:t>
            </a:r>
            <a:endParaRPr lang="en-US" sz="1700">
              <a:sym typeface="Wingdings" pitchFamily="2" charset="2"/>
            </a:endParaRPr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4419600" y="4876800"/>
            <a:ext cx="38862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lnSpc>
                <a:spcPct val="120000"/>
              </a:lnSpc>
              <a:spcBef>
                <a:spcPct val="20000"/>
              </a:spcBef>
            </a:pPr>
            <a:r>
              <a:rPr lang="en-US" sz="1700" baseline="30000">
                <a:cs typeface="Arial" charset="0"/>
                <a:sym typeface="Wingdings" pitchFamily="2" charset="2"/>
              </a:rPr>
              <a:t>¥</a:t>
            </a:r>
            <a:r>
              <a:rPr lang="en-US" sz="1700">
                <a:cs typeface="Arial" charset="0"/>
                <a:sym typeface="Wingdings" pitchFamily="2" charset="2"/>
              </a:rPr>
              <a:t>Embedded IA Division</a:t>
            </a:r>
          </a:p>
          <a:p>
            <a:pPr algn="ctr">
              <a:lnSpc>
                <a:spcPct val="120000"/>
              </a:lnSpc>
              <a:spcBef>
                <a:spcPct val="20000"/>
              </a:spcBef>
            </a:pPr>
            <a:r>
              <a:rPr lang="en-US" sz="1700">
                <a:cs typeface="Arial" charset="0"/>
                <a:sym typeface="Wingdings" pitchFamily="2" charset="2"/>
              </a:rPr>
              <a:t>Intel Corporation</a:t>
            </a:r>
          </a:p>
          <a:p>
            <a:pPr algn="ctr">
              <a:lnSpc>
                <a:spcPct val="120000"/>
              </a:lnSpc>
              <a:spcBef>
                <a:spcPct val="20000"/>
              </a:spcBef>
            </a:pPr>
            <a:r>
              <a:rPr lang="en-US" sz="1700">
                <a:cs typeface="Arial" charset="0"/>
                <a:sym typeface="Wingdings" pitchFamily="2" charset="2"/>
              </a:rPr>
              <a:t>Austin, Texas</a:t>
            </a:r>
            <a:endParaRPr lang="en-US" sz="1700" baseline="30000">
              <a:cs typeface="Arial" charset="0"/>
              <a:sym typeface="Wingdings" pitchFamily="2" charset="2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0"/>
              <a:t>TCP/IP Control Path (Receiver Side)</a:t>
            </a:r>
          </a:p>
        </p:txBody>
      </p:sp>
      <p:sp>
        <p:nvSpPr>
          <p:cNvPr id="35845" name="AutoShape 5"/>
          <p:cNvSpPr>
            <a:spLocks noChangeArrowheads="1"/>
          </p:cNvSpPr>
          <p:nvPr/>
        </p:nvSpPr>
        <p:spPr bwMode="auto">
          <a:xfrm>
            <a:off x="4114800" y="1676400"/>
            <a:ext cx="914400" cy="381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200"/>
              <a:t>Application</a:t>
            </a:r>
          </a:p>
          <a:p>
            <a:pPr algn="ctr"/>
            <a:r>
              <a:rPr lang="en-US" sz="1200"/>
              <a:t>Buffer</a:t>
            </a:r>
          </a:p>
        </p:txBody>
      </p:sp>
      <p:sp>
        <p:nvSpPr>
          <p:cNvPr id="35846" name="Line 6"/>
          <p:cNvSpPr>
            <a:spLocks noChangeShapeType="1"/>
          </p:cNvSpPr>
          <p:nvPr/>
        </p:nvSpPr>
        <p:spPr bwMode="auto">
          <a:xfrm>
            <a:off x="1219200" y="2362200"/>
            <a:ext cx="5867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47" name="AutoShape 7"/>
          <p:cNvSpPr>
            <a:spLocks noChangeArrowheads="1"/>
          </p:cNvSpPr>
          <p:nvPr/>
        </p:nvSpPr>
        <p:spPr bwMode="auto">
          <a:xfrm>
            <a:off x="1981200" y="2667000"/>
            <a:ext cx="1143000" cy="381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200"/>
              <a:t>Socket Buffer</a:t>
            </a:r>
          </a:p>
        </p:txBody>
      </p:sp>
      <p:sp>
        <p:nvSpPr>
          <p:cNvPr id="35848" name="AutoShape 8"/>
          <p:cNvSpPr>
            <a:spLocks noChangeArrowheads="1"/>
          </p:cNvSpPr>
          <p:nvPr/>
        </p:nvSpPr>
        <p:spPr bwMode="auto">
          <a:xfrm>
            <a:off x="1981200" y="4419600"/>
            <a:ext cx="1143000" cy="5334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200"/>
              <a:t>NIC</a:t>
            </a:r>
          </a:p>
        </p:txBody>
      </p:sp>
      <p:sp>
        <p:nvSpPr>
          <p:cNvPr id="35849" name="Oval 9"/>
          <p:cNvSpPr>
            <a:spLocks noChangeArrowheads="1"/>
          </p:cNvSpPr>
          <p:nvPr/>
        </p:nvSpPr>
        <p:spPr bwMode="auto">
          <a:xfrm>
            <a:off x="3505200" y="3429000"/>
            <a:ext cx="9144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200"/>
              <a:t>Driver</a:t>
            </a:r>
          </a:p>
        </p:txBody>
      </p:sp>
      <p:sp>
        <p:nvSpPr>
          <p:cNvPr id="35850" name="Line 10"/>
          <p:cNvSpPr>
            <a:spLocks noChangeShapeType="1"/>
          </p:cNvSpPr>
          <p:nvPr/>
        </p:nvSpPr>
        <p:spPr bwMode="auto">
          <a:xfrm>
            <a:off x="1219200" y="3962400"/>
            <a:ext cx="5867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71" name="Oval 31"/>
          <p:cNvSpPr>
            <a:spLocks noChangeArrowheads="1"/>
          </p:cNvSpPr>
          <p:nvPr/>
        </p:nvSpPr>
        <p:spPr bwMode="auto">
          <a:xfrm>
            <a:off x="3962400" y="2743200"/>
            <a:ext cx="12192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200"/>
              <a:t>Wait for read()</a:t>
            </a:r>
          </a:p>
        </p:txBody>
      </p:sp>
      <p:sp>
        <p:nvSpPr>
          <p:cNvPr id="35872" name="Freeform 32"/>
          <p:cNvSpPr>
            <a:spLocks/>
          </p:cNvSpPr>
          <p:nvPr/>
        </p:nvSpPr>
        <p:spPr bwMode="auto">
          <a:xfrm rot="626513">
            <a:off x="3200400" y="3733800"/>
            <a:ext cx="609600" cy="1066800"/>
          </a:xfrm>
          <a:custGeom>
            <a:avLst/>
            <a:gdLst>
              <a:gd name="T0" fmla="*/ 0 w 624"/>
              <a:gd name="T1" fmla="*/ 624 h 624"/>
              <a:gd name="T2" fmla="*/ 144 w 624"/>
              <a:gd name="T3" fmla="*/ 336 h 624"/>
              <a:gd name="T4" fmla="*/ 336 w 624"/>
              <a:gd name="T5" fmla="*/ 480 h 624"/>
              <a:gd name="T6" fmla="*/ 624 w 624"/>
              <a:gd name="T7" fmla="*/ 0 h 6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24" h="624">
                <a:moveTo>
                  <a:pt x="0" y="624"/>
                </a:moveTo>
                <a:cubicBezTo>
                  <a:pt x="44" y="492"/>
                  <a:pt x="88" y="360"/>
                  <a:pt x="144" y="336"/>
                </a:cubicBezTo>
                <a:cubicBezTo>
                  <a:pt x="200" y="312"/>
                  <a:pt x="256" y="536"/>
                  <a:pt x="336" y="480"/>
                </a:cubicBezTo>
                <a:cubicBezTo>
                  <a:pt x="416" y="424"/>
                  <a:pt x="520" y="212"/>
                  <a:pt x="624" y="0"/>
                </a:cubicBezTo>
              </a:path>
            </a:pathLst>
          </a:custGeom>
          <a:noFill/>
          <a:ln w="19050" cap="flat" cmpd="sng">
            <a:solidFill>
              <a:schemeClr val="tx1"/>
            </a:solidFill>
            <a:prstDash val="dashDot"/>
            <a:round/>
            <a:headEnd type="none" w="med" len="med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73" name="Line 33"/>
          <p:cNvSpPr>
            <a:spLocks noChangeShapeType="1"/>
          </p:cNvSpPr>
          <p:nvPr/>
        </p:nvSpPr>
        <p:spPr bwMode="auto">
          <a:xfrm flipV="1">
            <a:off x="2514600" y="495300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74" name="Line 34"/>
          <p:cNvSpPr>
            <a:spLocks noChangeShapeType="1"/>
          </p:cNvSpPr>
          <p:nvPr/>
        </p:nvSpPr>
        <p:spPr bwMode="auto">
          <a:xfrm flipV="1">
            <a:off x="2514600" y="3048000"/>
            <a:ext cx="0" cy="1371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75" name="Line 35"/>
          <p:cNvSpPr>
            <a:spLocks noChangeShapeType="1"/>
          </p:cNvSpPr>
          <p:nvPr/>
        </p:nvSpPr>
        <p:spPr bwMode="auto">
          <a:xfrm>
            <a:off x="3124200" y="2895600"/>
            <a:ext cx="8382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76" name="Line 36"/>
          <p:cNvSpPr>
            <a:spLocks noChangeShapeType="1"/>
          </p:cNvSpPr>
          <p:nvPr/>
        </p:nvSpPr>
        <p:spPr bwMode="auto">
          <a:xfrm flipV="1">
            <a:off x="4572000" y="2057400"/>
            <a:ext cx="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stealth" w="med" len="lg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77" name="Text Box 37"/>
          <p:cNvSpPr txBox="1">
            <a:spLocks noChangeArrowheads="1"/>
          </p:cNvSpPr>
          <p:nvPr/>
        </p:nvSpPr>
        <p:spPr bwMode="auto">
          <a:xfrm>
            <a:off x="4572000" y="2087563"/>
            <a:ext cx="6096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/>
              <a:t>read()</a:t>
            </a:r>
          </a:p>
        </p:txBody>
      </p:sp>
      <p:sp>
        <p:nvSpPr>
          <p:cNvPr id="35878" name="Line 38"/>
          <p:cNvSpPr>
            <a:spLocks noChangeShapeType="1"/>
          </p:cNvSpPr>
          <p:nvPr/>
        </p:nvSpPr>
        <p:spPr bwMode="auto">
          <a:xfrm>
            <a:off x="5029200" y="1905000"/>
            <a:ext cx="1981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79" name="Freeform 39"/>
          <p:cNvSpPr>
            <a:spLocks/>
          </p:cNvSpPr>
          <p:nvPr/>
        </p:nvSpPr>
        <p:spPr bwMode="auto">
          <a:xfrm>
            <a:off x="5029200" y="1905000"/>
            <a:ext cx="558800" cy="990600"/>
          </a:xfrm>
          <a:custGeom>
            <a:avLst/>
            <a:gdLst>
              <a:gd name="T0" fmla="*/ 96 w 352"/>
              <a:gd name="T1" fmla="*/ 624 h 624"/>
              <a:gd name="T2" fmla="*/ 336 w 352"/>
              <a:gd name="T3" fmla="*/ 288 h 624"/>
              <a:gd name="T4" fmla="*/ 0 w 352"/>
              <a:gd name="T5" fmla="*/ 0 h 6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52" h="624">
                <a:moveTo>
                  <a:pt x="96" y="624"/>
                </a:moveTo>
                <a:cubicBezTo>
                  <a:pt x="224" y="508"/>
                  <a:pt x="352" y="392"/>
                  <a:pt x="336" y="288"/>
                </a:cubicBezTo>
                <a:cubicBezTo>
                  <a:pt x="320" y="184"/>
                  <a:pt x="160" y="92"/>
                  <a:pt x="0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80" name="Text Box 40"/>
          <p:cNvSpPr txBox="1">
            <a:spLocks noChangeArrowheads="1"/>
          </p:cNvSpPr>
          <p:nvPr/>
        </p:nvSpPr>
        <p:spPr bwMode="auto">
          <a:xfrm>
            <a:off x="5029200" y="1630363"/>
            <a:ext cx="1828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/>
              <a:t>Application gets data</a:t>
            </a:r>
          </a:p>
        </p:txBody>
      </p:sp>
      <p:sp>
        <p:nvSpPr>
          <p:cNvPr id="35881" name="Text Box 41"/>
          <p:cNvSpPr txBox="1">
            <a:spLocks noChangeArrowheads="1"/>
          </p:cNvSpPr>
          <p:nvPr/>
        </p:nvSpPr>
        <p:spPr bwMode="auto">
          <a:xfrm>
            <a:off x="5410200" y="2438400"/>
            <a:ext cx="6096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/>
              <a:t>Copy</a:t>
            </a:r>
          </a:p>
        </p:txBody>
      </p:sp>
      <p:sp>
        <p:nvSpPr>
          <p:cNvPr id="35882" name="Text Box 42"/>
          <p:cNvSpPr txBox="1">
            <a:spLocks noChangeArrowheads="1"/>
          </p:cNvSpPr>
          <p:nvPr/>
        </p:nvSpPr>
        <p:spPr bwMode="auto">
          <a:xfrm>
            <a:off x="2438400" y="3382963"/>
            <a:ext cx="6096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/>
              <a:t>DMA</a:t>
            </a:r>
          </a:p>
        </p:txBody>
      </p:sp>
      <p:sp>
        <p:nvSpPr>
          <p:cNvPr id="35883" name="Text Box 43"/>
          <p:cNvSpPr txBox="1">
            <a:spLocks noChangeArrowheads="1"/>
          </p:cNvSpPr>
          <p:nvPr/>
        </p:nvSpPr>
        <p:spPr bwMode="auto">
          <a:xfrm>
            <a:off x="2438400" y="5059363"/>
            <a:ext cx="12192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/>
              <a:t>Packet Arrives</a:t>
            </a:r>
          </a:p>
        </p:txBody>
      </p:sp>
      <p:sp>
        <p:nvSpPr>
          <p:cNvPr id="35884" name="Text Box 44"/>
          <p:cNvSpPr txBox="1">
            <a:spLocks noChangeArrowheads="1"/>
          </p:cNvSpPr>
          <p:nvPr/>
        </p:nvSpPr>
        <p:spPr bwMode="auto">
          <a:xfrm>
            <a:off x="3581400" y="4267200"/>
            <a:ext cx="12954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/>
              <a:t>INTR on Arrival</a:t>
            </a:r>
          </a:p>
        </p:txBody>
      </p:sp>
      <p:sp>
        <p:nvSpPr>
          <p:cNvPr id="35885" name="Text Box 45"/>
          <p:cNvSpPr txBox="1">
            <a:spLocks noChangeArrowheads="1"/>
          </p:cNvSpPr>
          <p:nvPr/>
        </p:nvSpPr>
        <p:spPr bwMode="auto">
          <a:xfrm>
            <a:off x="1143000" y="5638800"/>
            <a:ext cx="7620000" cy="703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FontTx/>
              <a:buChar char="•"/>
            </a:pPr>
            <a:r>
              <a:rPr lang="en-US" sz="1600"/>
              <a:t> Data might need to be buffered on the receiver side</a:t>
            </a:r>
          </a:p>
          <a:p>
            <a:pPr algn="l">
              <a:spcBef>
                <a:spcPct val="50000"/>
              </a:spcBef>
              <a:buFontTx/>
              <a:buChar char="•"/>
            </a:pPr>
            <a:r>
              <a:rPr lang="en-US" sz="1600"/>
              <a:t> Pick-and-Post techniques force a memory copy on the receiver side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ChangeArrowheads="1"/>
          </p:cNvSpPr>
          <p:nvPr/>
        </p:nvSpPr>
        <p:spPr bwMode="auto">
          <a:xfrm>
            <a:off x="4067175" y="2541588"/>
            <a:ext cx="1668463" cy="1117600"/>
          </a:xfrm>
          <a:prstGeom prst="rect">
            <a:avLst/>
          </a:prstGeom>
          <a:solidFill>
            <a:srgbClr val="FF0000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b="1">
                <a:latin typeface="Comic Sans MS" pitchFamily="66" charset="0"/>
              </a:rPr>
              <a:t>North Bridge</a:t>
            </a:r>
          </a:p>
        </p:txBody>
      </p:sp>
      <p:sp>
        <p:nvSpPr>
          <p:cNvPr id="38915" name="Rectangle 3"/>
          <p:cNvSpPr>
            <a:spLocks noChangeArrowheads="1"/>
          </p:cNvSpPr>
          <p:nvPr/>
        </p:nvSpPr>
        <p:spPr bwMode="auto">
          <a:xfrm>
            <a:off x="1296988" y="2159000"/>
            <a:ext cx="971550" cy="1871663"/>
          </a:xfrm>
          <a:prstGeom prst="rect">
            <a:avLst/>
          </a:prstGeom>
          <a:solidFill>
            <a:srgbClr val="00FF00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endParaRPr lang="en-US" b="1">
              <a:latin typeface="Comic Sans MS" pitchFamily="66" charset="0"/>
            </a:endParaRPr>
          </a:p>
        </p:txBody>
      </p:sp>
      <p:sp>
        <p:nvSpPr>
          <p:cNvPr id="38916" name="Rectangle 4"/>
          <p:cNvSpPr>
            <a:spLocks noChangeArrowheads="1"/>
          </p:cNvSpPr>
          <p:nvPr/>
        </p:nvSpPr>
        <p:spPr bwMode="auto">
          <a:xfrm>
            <a:off x="7558088" y="2159000"/>
            <a:ext cx="1044575" cy="1871663"/>
          </a:xfrm>
          <a:prstGeom prst="rect">
            <a:avLst/>
          </a:prstGeom>
          <a:solidFill>
            <a:schemeClr val="accent2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endParaRPr lang="en-US" b="1">
              <a:latin typeface="Comic Sans MS" pitchFamily="66" charset="0"/>
            </a:endParaRPr>
          </a:p>
        </p:txBody>
      </p:sp>
      <p:grpSp>
        <p:nvGrpSpPr>
          <p:cNvPr id="38917" name="Group 5"/>
          <p:cNvGrpSpPr>
            <a:grpSpLocks/>
          </p:cNvGrpSpPr>
          <p:nvPr/>
        </p:nvGrpSpPr>
        <p:grpSpPr bwMode="auto">
          <a:xfrm>
            <a:off x="2157413" y="1919288"/>
            <a:ext cx="5545137" cy="1446212"/>
            <a:chOff x="1359" y="1209"/>
            <a:chExt cx="3493" cy="911"/>
          </a:xfrm>
        </p:grpSpPr>
        <p:sp>
          <p:nvSpPr>
            <p:cNvPr id="38918" name="Freeform 6"/>
            <p:cNvSpPr>
              <a:spLocks/>
            </p:cNvSpPr>
            <p:nvPr/>
          </p:nvSpPr>
          <p:spPr bwMode="auto">
            <a:xfrm>
              <a:off x="1359" y="1669"/>
              <a:ext cx="3493" cy="451"/>
            </a:xfrm>
            <a:custGeom>
              <a:avLst/>
              <a:gdLst>
                <a:gd name="T0" fmla="*/ 3484 w 3484"/>
                <a:gd name="T1" fmla="*/ 377 h 396"/>
                <a:gd name="T2" fmla="*/ 1829 w 3484"/>
                <a:gd name="T3" fmla="*/ 3 h 396"/>
                <a:gd name="T4" fmla="*/ 0 w 3484"/>
                <a:gd name="T5" fmla="*/ 396 h 3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484" h="396">
                  <a:moveTo>
                    <a:pt x="3484" y="377"/>
                  </a:moveTo>
                  <a:cubicBezTo>
                    <a:pt x="2947" y="188"/>
                    <a:pt x="2410" y="0"/>
                    <a:pt x="1829" y="3"/>
                  </a:cubicBezTo>
                  <a:cubicBezTo>
                    <a:pt x="1248" y="6"/>
                    <a:pt x="624" y="201"/>
                    <a:pt x="0" y="396"/>
                  </a:cubicBezTo>
                </a:path>
              </a:pathLst>
            </a:custGeom>
            <a:noFill/>
            <a:ln w="38100" cap="flat" cmpd="sng">
              <a:solidFill>
                <a:schemeClr val="tx1"/>
              </a:solidFill>
              <a:prstDash val="dash"/>
              <a:round/>
              <a:headEnd type="none" w="sm" len="sm"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38919" name="Group 7"/>
            <p:cNvGrpSpPr>
              <a:grpSpLocks/>
            </p:cNvGrpSpPr>
            <p:nvPr/>
          </p:nvGrpSpPr>
          <p:grpSpPr bwMode="auto">
            <a:xfrm>
              <a:off x="1362" y="1209"/>
              <a:ext cx="3484" cy="437"/>
              <a:chOff x="1362" y="1209"/>
              <a:chExt cx="3484" cy="437"/>
            </a:xfrm>
          </p:grpSpPr>
          <p:sp>
            <p:nvSpPr>
              <p:cNvPr id="38920" name="Freeform 8"/>
              <p:cNvSpPr>
                <a:spLocks/>
              </p:cNvSpPr>
              <p:nvPr/>
            </p:nvSpPr>
            <p:spPr bwMode="auto">
              <a:xfrm>
                <a:off x="1362" y="1619"/>
                <a:ext cx="3484" cy="27"/>
              </a:xfrm>
              <a:custGeom>
                <a:avLst/>
                <a:gdLst>
                  <a:gd name="T0" fmla="*/ 3484 w 3484"/>
                  <a:gd name="T1" fmla="*/ 377 h 396"/>
                  <a:gd name="T2" fmla="*/ 1829 w 3484"/>
                  <a:gd name="T3" fmla="*/ 3 h 396"/>
                  <a:gd name="T4" fmla="*/ 0 w 3484"/>
                  <a:gd name="T5" fmla="*/ 396 h 3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84" h="396">
                    <a:moveTo>
                      <a:pt x="3484" y="377"/>
                    </a:moveTo>
                    <a:cubicBezTo>
                      <a:pt x="2947" y="188"/>
                      <a:pt x="2410" y="0"/>
                      <a:pt x="1829" y="3"/>
                    </a:cubicBezTo>
                    <a:cubicBezTo>
                      <a:pt x="1248" y="6"/>
                      <a:pt x="624" y="201"/>
                      <a:pt x="0" y="396"/>
                    </a:cubicBezTo>
                  </a:path>
                </a:pathLst>
              </a:custGeom>
              <a:noFill/>
              <a:ln w="38100" cap="flat" cmpd="sng">
                <a:solidFill>
                  <a:schemeClr val="tx1"/>
                </a:solidFill>
                <a:prstDash val="dash"/>
                <a:round/>
                <a:headEnd type="none" w="sm" len="sm"/>
                <a:tailEnd type="stealth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921" name="Text Box 9"/>
              <p:cNvSpPr txBox="1">
                <a:spLocks noChangeArrowheads="1"/>
              </p:cNvSpPr>
              <p:nvPr/>
            </p:nvSpPr>
            <p:spPr bwMode="auto">
              <a:xfrm>
                <a:off x="1563" y="1209"/>
                <a:ext cx="3209" cy="40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sq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b="1">
                    <a:latin typeface="Comic Sans MS" pitchFamily="66" charset="0"/>
                  </a:rPr>
                  <a:t>Application and Socket buffers fetched to L2 $</a:t>
                </a:r>
              </a:p>
            </p:txBody>
          </p:sp>
        </p:grpSp>
      </p:grpSp>
      <p:grpSp>
        <p:nvGrpSpPr>
          <p:cNvPr id="38922" name="Group 10"/>
          <p:cNvGrpSpPr>
            <a:grpSpLocks/>
          </p:cNvGrpSpPr>
          <p:nvPr/>
        </p:nvGrpSpPr>
        <p:grpSpPr bwMode="auto">
          <a:xfrm>
            <a:off x="2143125" y="1900238"/>
            <a:ext cx="5530850" cy="708025"/>
            <a:chOff x="1368" y="1314"/>
            <a:chExt cx="3484" cy="446"/>
          </a:xfrm>
        </p:grpSpPr>
        <p:sp>
          <p:nvSpPr>
            <p:cNvPr id="38923" name="Freeform 11"/>
            <p:cNvSpPr>
              <a:spLocks/>
            </p:cNvSpPr>
            <p:nvPr/>
          </p:nvSpPr>
          <p:spPr bwMode="auto">
            <a:xfrm>
              <a:off x="1368" y="1733"/>
              <a:ext cx="3484" cy="27"/>
            </a:xfrm>
            <a:custGeom>
              <a:avLst/>
              <a:gdLst>
                <a:gd name="T0" fmla="*/ 3484 w 3484"/>
                <a:gd name="T1" fmla="*/ 377 h 396"/>
                <a:gd name="T2" fmla="*/ 1829 w 3484"/>
                <a:gd name="T3" fmla="*/ 3 h 396"/>
                <a:gd name="T4" fmla="*/ 0 w 3484"/>
                <a:gd name="T5" fmla="*/ 396 h 3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484" h="396">
                  <a:moveTo>
                    <a:pt x="3484" y="377"/>
                  </a:moveTo>
                  <a:cubicBezTo>
                    <a:pt x="2947" y="188"/>
                    <a:pt x="2410" y="0"/>
                    <a:pt x="1829" y="3"/>
                  </a:cubicBezTo>
                  <a:cubicBezTo>
                    <a:pt x="1248" y="6"/>
                    <a:pt x="624" y="201"/>
                    <a:pt x="0" y="396"/>
                  </a:cubicBezTo>
                </a:path>
              </a:pathLst>
            </a:custGeom>
            <a:noFill/>
            <a:ln w="38100" cap="flat" cmpd="sng">
              <a:solidFill>
                <a:schemeClr val="tx1"/>
              </a:solidFill>
              <a:prstDash val="dash"/>
              <a:round/>
              <a:headEnd type="triangle" w="med" len="med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924" name="Text Box 12"/>
            <p:cNvSpPr txBox="1">
              <a:spLocks noChangeArrowheads="1"/>
            </p:cNvSpPr>
            <p:nvPr/>
          </p:nvSpPr>
          <p:spPr bwMode="auto">
            <a:xfrm>
              <a:off x="1560" y="1314"/>
              <a:ext cx="3209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b="1">
                  <a:latin typeface="Comic Sans MS" pitchFamily="66" charset="0"/>
                </a:rPr>
                <a:t>Application Buffer written back to memory</a:t>
              </a:r>
            </a:p>
          </p:txBody>
        </p:sp>
      </p:grpSp>
      <p:sp>
        <p:nvSpPr>
          <p:cNvPr id="38925" name="Rectangle 1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Memory Bus Traffic for TCP</a:t>
            </a:r>
          </a:p>
        </p:txBody>
      </p:sp>
      <p:sp>
        <p:nvSpPr>
          <p:cNvPr id="38926" name="Rectangle 14"/>
          <p:cNvSpPr>
            <a:spLocks noChangeArrowheads="1"/>
          </p:cNvSpPr>
          <p:nvPr/>
        </p:nvSpPr>
        <p:spPr bwMode="auto">
          <a:xfrm>
            <a:off x="393700" y="2163763"/>
            <a:ext cx="827088" cy="1871662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b="1">
                <a:latin typeface="Comic Sans MS" pitchFamily="66" charset="0"/>
              </a:rPr>
              <a:t>CPU</a:t>
            </a:r>
          </a:p>
        </p:txBody>
      </p:sp>
      <p:sp>
        <p:nvSpPr>
          <p:cNvPr id="38927" name="Rectangle 15"/>
          <p:cNvSpPr>
            <a:spLocks noChangeArrowheads="1"/>
          </p:cNvSpPr>
          <p:nvPr/>
        </p:nvSpPr>
        <p:spPr bwMode="auto">
          <a:xfrm>
            <a:off x="4254500" y="5094288"/>
            <a:ext cx="1262063" cy="652462"/>
          </a:xfrm>
          <a:prstGeom prst="rect">
            <a:avLst/>
          </a:prstGeom>
          <a:solidFill>
            <a:srgbClr val="993366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b="1">
                <a:latin typeface="Comic Sans MS" pitchFamily="66" charset="0"/>
              </a:rPr>
              <a:t>NIC</a:t>
            </a:r>
          </a:p>
        </p:txBody>
      </p:sp>
      <p:sp>
        <p:nvSpPr>
          <p:cNvPr id="38928" name="AutoShape 16"/>
          <p:cNvSpPr>
            <a:spLocks noChangeArrowheads="1"/>
          </p:cNvSpPr>
          <p:nvPr/>
        </p:nvSpPr>
        <p:spPr bwMode="auto">
          <a:xfrm>
            <a:off x="2287588" y="2625725"/>
            <a:ext cx="1771650" cy="942975"/>
          </a:xfrm>
          <a:prstGeom prst="leftRightArrow">
            <a:avLst>
              <a:gd name="adj1" fmla="val 50000"/>
              <a:gd name="adj2" fmla="val 37576"/>
            </a:avLst>
          </a:prstGeom>
          <a:solidFill>
            <a:srgbClr val="FFCC00">
              <a:alpha val="30000"/>
            </a:srgbClr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b="1">
                <a:latin typeface="Comic Sans MS" pitchFamily="66" charset="0"/>
              </a:rPr>
              <a:t>FSB</a:t>
            </a:r>
          </a:p>
        </p:txBody>
      </p:sp>
      <p:sp>
        <p:nvSpPr>
          <p:cNvPr id="38929" name="AutoShape 17"/>
          <p:cNvSpPr>
            <a:spLocks noChangeArrowheads="1"/>
          </p:cNvSpPr>
          <p:nvPr/>
        </p:nvSpPr>
        <p:spPr bwMode="auto">
          <a:xfrm>
            <a:off x="5768975" y="2620963"/>
            <a:ext cx="1771650" cy="942975"/>
          </a:xfrm>
          <a:prstGeom prst="leftRightArrow">
            <a:avLst>
              <a:gd name="adj1" fmla="val 50000"/>
              <a:gd name="adj2" fmla="val 37576"/>
            </a:avLst>
          </a:prstGeom>
          <a:solidFill>
            <a:srgbClr val="FFCC00">
              <a:alpha val="30000"/>
            </a:srgbClr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b="1">
                <a:latin typeface="Comic Sans MS" pitchFamily="66" charset="0"/>
              </a:rPr>
              <a:t>Memory Bus</a:t>
            </a:r>
          </a:p>
        </p:txBody>
      </p:sp>
      <p:sp>
        <p:nvSpPr>
          <p:cNvPr id="38930" name="AutoShape 18"/>
          <p:cNvSpPr>
            <a:spLocks noChangeArrowheads="1"/>
          </p:cNvSpPr>
          <p:nvPr/>
        </p:nvSpPr>
        <p:spPr bwMode="auto">
          <a:xfrm>
            <a:off x="4413250" y="3659188"/>
            <a:ext cx="985838" cy="1408112"/>
          </a:xfrm>
          <a:prstGeom prst="upDownArrow">
            <a:avLst>
              <a:gd name="adj1" fmla="val 50000"/>
              <a:gd name="adj2" fmla="val 28567"/>
            </a:avLst>
          </a:prstGeom>
          <a:solidFill>
            <a:srgbClr val="FFCC99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pPr algn="ctr" eaLnBrk="0" hangingPunct="0"/>
            <a:r>
              <a:rPr lang="en-US" b="1">
                <a:latin typeface="Comic Sans MS" pitchFamily="66" charset="0"/>
              </a:rPr>
              <a:t>I/O Bus</a:t>
            </a:r>
          </a:p>
        </p:txBody>
      </p:sp>
      <p:grpSp>
        <p:nvGrpSpPr>
          <p:cNvPr id="38947" name="Group 35"/>
          <p:cNvGrpSpPr>
            <a:grpSpLocks/>
          </p:cNvGrpSpPr>
          <p:nvPr/>
        </p:nvGrpSpPr>
        <p:grpSpPr bwMode="auto">
          <a:xfrm>
            <a:off x="403225" y="4733925"/>
            <a:ext cx="8596313" cy="1362075"/>
            <a:chOff x="254" y="2982"/>
            <a:chExt cx="5415" cy="858"/>
          </a:xfrm>
        </p:grpSpPr>
        <p:sp>
          <p:nvSpPr>
            <p:cNvPr id="38932" name="Text Box 20"/>
            <p:cNvSpPr txBox="1">
              <a:spLocks noChangeArrowheads="1"/>
            </p:cNvSpPr>
            <p:nvPr/>
          </p:nvSpPr>
          <p:spPr bwMode="auto">
            <a:xfrm>
              <a:off x="254" y="3029"/>
              <a:ext cx="2175" cy="7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0" hangingPunct="0">
                <a:lnSpc>
                  <a:spcPct val="140000"/>
                </a:lnSpc>
                <a:spcBef>
                  <a:spcPct val="50000"/>
                </a:spcBef>
              </a:pPr>
              <a:r>
                <a:rPr lang="en-US" sz="1600"/>
                <a:t>Each network byte requires 4 bytes to be transferred on the Memory Bus (unidirectional traffic)</a:t>
              </a:r>
            </a:p>
          </p:txBody>
        </p:sp>
        <p:sp>
          <p:nvSpPr>
            <p:cNvPr id="38933" name="Text Box 21"/>
            <p:cNvSpPr txBox="1">
              <a:spLocks noChangeArrowheads="1"/>
            </p:cNvSpPr>
            <p:nvPr/>
          </p:nvSpPr>
          <p:spPr bwMode="auto">
            <a:xfrm>
              <a:off x="3447" y="2982"/>
              <a:ext cx="2222" cy="8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0" hangingPunct="0">
                <a:lnSpc>
                  <a:spcPct val="130000"/>
                </a:lnSpc>
                <a:spcBef>
                  <a:spcPct val="50000"/>
                </a:spcBef>
              </a:pPr>
              <a:r>
                <a:rPr lang="en-US" sz="1600"/>
                <a:t>Assuming 70% memory efficiency, TCP can support at most 4-5Gbps bidirectional on 10Gbps (400MHz/64bit FSB)</a:t>
              </a:r>
            </a:p>
          </p:txBody>
        </p:sp>
      </p:grpSp>
      <p:sp>
        <p:nvSpPr>
          <p:cNvPr id="38934" name="Oval 22"/>
          <p:cNvSpPr>
            <a:spLocks noChangeArrowheads="1"/>
          </p:cNvSpPr>
          <p:nvPr/>
        </p:nvSpPr>
        <p:spPr bwMode="auto">
          <a:xfrm>
            <a:off x="1349375" y="2482850"/>
            <a:ext cx="885825" cy="550863"/>
          </a:xfrm>
          <a:prstGeom prst="ellipse">
            <a:avLst/>
          </a:prstGeom>
          <a:solidFill>
            <a:srgbClr val="99CC00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1200" b="1">
                <a:latin typeface="Comic Sans MS" pitchFamily="66" charset="0"/>
              </a:rPr>
              <a:t>Appln.</a:t>
            </a:r>
          </a:p>
          <a:p>
            <a:pPr algn="ctr" eaLnBrk="0" hangingPunct="0"/>
            <a:r>
              <a:rPr lang="en-US" sz="1200" b="1">
                <a:latin typeface="Comic Sans MS" pitchFamily="66" charset="0"/>
              </a:rPr>
              <a:t>Buffer</a:t>
            </a:r>
          </a:p>
        </p:txBody>
      </p:sp>
      <p:sp>
        <p:nvSpPr>
          <p:cNvPr id="38935" name="Oval 23"/>
          <p:cNvSpPr>
            <a:spLocks noChangeArrowheads="1"/>
          </p:cNvSpPr>
          <p:nvPr/>
        </p:nvSpPr>
        <p:spPr bwMode="auto">
          <a:xfrm>
            <a:off x="1344613" y="3249613"/>
            <a:ext cx="885825" cy="550862"/>
          </a:xfrm>
          <a:prstGeom prst="ellipse">
            <a:avLst/>
          </a:prstGeom>
          <a:solidFill>
            <a:srgbClr val="FF00FF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1200" b="1">
                <a:latin typeface="Comic Sans MS" pitchFamily="66" charset="0"/>
              </a:rPr>
              <a:t>Socket</a:t>
            </a:r>
          </a:p>
          <a:p>
            <a:pPr algn="ctr" eaLnBrk="0" hangingPunct="0"/>
            <a:r>
              <a:rPr lang="en-US" sz="1200" b="1">
                <a:latin typeface="Comic Sans MS" pitchFamily="66" charset="0"/>
              </a:rPr>
              <a:t>Buffer</a:t>
            </a:r>
          </a:p>
        </p:txBody>
      </p:sp>
      <p:sp>
        <p:nvSpPr>
          <p:cNvPr id="38936" name="Text Box 24"/>
          <p:cNvSpPr txBox="1">
            <a:spLocks noChangeArrowheads="1"/>
          </p:cNvSpPr>
          <p:nvPr/>
        </p:nvSpPr>
        <p:spPr bwMode="auto">
          <a:xfrm>
            <a:off x="1335088" y="1841500"/>
            <a:ext cx="9429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600" b="1">
                <a:latin typeface="Comic Sans MS" pitchFamily="66" charset="0"/>
              </a:rPr>
              <a:t>L2 $</a:t>
            </a:r>
          </a:p>
        </p:txBody>
      </p:sp>
      <p:sp>
        <p:nvSpPr>
          <p:cNvPr id="38937" name="Text Box 25"/>
          <p:cNvSpPr txBox="1">
            <a:spLocks noChangeArrowheads="1"/>
          </p:cNvSpPr>
          <p:nvPr/>
        </p:nvSpPr>
        <p:spPr bwMode="auto">
          <a:xfrm>
            <a:off x="7556500" y="1835150"/>
            <a:ext cx="10731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600" b="1">
                <a:latin typeface="Comic Sans MS" pitchFamily="66" charset="0"/>
              </a:rPr>
              <a:t>Memory</a:t>
            </a:r>
          </a:p>
        </p:txBody>
      </p:sp>
      <p:sp>
        <p:nvSpPr>
          <p:cNvPr id="38938" name="Oval 26"/>
          <p:cNvSpPr>
            <a:spLocks noChangeArrowheads="1"/>
          </p:cNvSpPr>
          <p:nvPr/>
        </p:nvSpPr>
        <p:spPr bwMode="auto">
          <a:xfrm>
            <a:off x="7645400" y="2478088"/>
            <a:ext cx="885825" cy="550862"/>
          </a:xfrm>
          <a:prstGeom prst="ellipse">
            <a:avLst/>
          </a:prstGeom>
          <a:solidFill>
            <a:srgbClr val="99CC00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1200" b="1">
                <a:latin typeface="Comic Sans MS" pitchFamily="66" charset="0"/>
              </a:rPr>
              <a:t>Appln.</a:t>
            </a:r>
          </a:p>
          <a:p>
            <a:pPr algn="ctr" eaLnBrk="0" hangingPunct="0"/>
            <a:r>
              <a:rPr lang="en-US" sz="1200" b="1">
                <a:latin typeface="Comic Sans MS" pitchFamily="66" charset="0"/>
              </a:rPr>
              <a:t>Buffer</a:t>
            </a:r>
          </a:p>
        </p:txBody>
      </p:sp>
      <p:sp>
        <p:nvSpPr>
          <p:cNvPr id="38939" name="Oval 27"/>
          <p:cNvSpPr>
            <a:spLocks noChangeArrowheads="1"/>
          </p:cNvSpPr>
          <p:nvPr/>
        </p:nvSpPr>
        <p:spPr bwMode="auto">
          <a:xfrm>
            <a:off x="7640638" y="3244850"/>
            <a:ext cx="885825" cy="550863"/>
          </a:xfrm>
          <a:prstGeom prst="ellipse">
            <a:avLst/>
          </a:prstGeom>
          <a:solidFill>
            <a:srgbClr val="FF00FF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1200" b="1">
                <a:latin typeface="Comic Sans MS" pitchFamily="66" charset="0"/>
              </a:rPr>
              <a:t>Socket</a:t>
            </a:r>
          </a:p>
          <a:p>
            <a:pPr algn="ctr" eaLnBrk="0" hangingPunct="0"/>
            <a:r>
              <a:rPr lang="en-US" sz="1200" b="1">
                <a:latin typeface="Comic Sans MS" pitchFamily="66" charset="0"/>
              </a:rPr>
              <a:t>Buffer</a:t>
            </a:r>
          </a:p>
        </p:txBody>
      </p:sp>
      <p:grpSp>
        <p:nvGrpSpPr>
          <p:cNvPr id="38940" name="Group 28"/>
          <p:cNvGrpSpPr>
            <a:grpSpLocks/>
          </p:cNvGrpSpPr>
          <p:nvPr/>
        </p:nvGrpSpPr>
        <p:grpSpPr bwMode="auto">
          <a:xfrm>
            <a:off x="4773613" y="3236913"/>
            <a:ext cx="2889250" cy="1816100"/>
            <a:chOff x="3007" y="2039"/>
            <a:chExt cx="1820" cy="1144"/>
          </a:xfrm>
        </p:grpSpPr>
        <p:sp>
          <p:nvSpPr>
            <p:cNvPr id="38941" name="Freeform 29"/>
            <p:cNvSpPr>
              <a:spLocks/>
            </p:cNvSpPr>
            <p:nvPr/>
          </p:nvSpPr>
          <p:spPr bwMode="auto">
            <a:xfrm>
              <a:off x="3007" y="2039"/>
              <a:ext cx="1820" cy="1144"/>
            </a:xfrm>
            <a:custGeom>
              <a:avLst/>
              <a:gdLst>
                <a:gd name="T0" fmla="*/ 182 w 1444"/>
                <a:gd name="T1" fmla="*/ 1088 h 1088"/>
                <a:gd name="T2" fmla="*/ 210 w 1444"/>
                <a:gd name="T3" fmla="*/ 155 h 1088"/>
                <a:gd name="T4" fmla="*/ 1444 w 1444"/>
                <a:gd name="T5" fmla="*/ 155 h 10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44" h="1088">
                  <a:moveTo>
                    <a:pt x="182" y="1088"/>
                  </a:moveTo>
                  <a:cubicBezTo>
                    <a:pt x="91" y="699"/>
                    <a:pt x="0" y="310"/>
                    <a:pt x="210" y="155"/>
                  </a:cubicBezTo>
                  <a:cubicBezTo>
                    <a:pt x="420" y="0"/>
                    <a:pt x="932" y="77"/>
                    <a:pt x="1444" y="155"/>
                  </a:cubicBezTo>
                </a:path>
              </a:pathLst>
            </a:custGeom>
            <a:noFill/>
            <a:ln w="38100" cap="flat" cmpd="sng">
              <a:solidFill>
                <a:schemeClr val="tx1"/>
              </a:solidFill>
              <a:prstDash val="dash"/>
              <a:round/>
              <a:headEnd type="none" w="sm" len="sm"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942" name="Text Box 30"/>
            <p:cNvSpPr txBox="1">
              <a:spLocks noChangeArrowheads="1"/>
            </p:cNvSpPr>
            <p:nvPr/>
          </p:nvSpPr>
          <p:spPr bwMode="auto">
            <a:xfrm>
              <a:off x="3466" y="2197"/>
              <a:ext cx="111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b="1">
                  <a:latin typeface="Comic Sans MS" pitchFamily="66" charset="0"/>
                </a:rPr>
                <a:t>Data DMA</a:t>
              </a:r>
            </a:p>
          </p:txBody>
        </p:sp>
      </p:grpSp>
      <p:grpSp>
        <p:nvGrpSpPr>
          <p:cNvPr id="38943" name="Group 31"/>
          <p:cNvGrpSpPr>
            <a:grpSpLocks/>
          </p:cNvGrpSpPr>
          <p:nvPr/>
        </p:nvGrpSpPr>
        <p:grpSpPr bwMode="auto">
          <a:xfrm>
            <a:off x="2230438" y="2759075"/>
            <a:ext cx="1371600" cy="1079500"/>
            <a:chOff x="1405" y="1738"/>
            <a:chExt cx="864" cy="680"/>
          </a:xfrm>
        </p:grpSpPr>
        <p:cxnSp>
          <p:nvCxnSpPr>
            <p:cNvPr id="38944" name="AutoShape 32"/>
            <p:cNvCxnSpPr>
              <a:cxnSpLocks noChangeShapeType="1"/>
              <a:stCxn id="38935" idx="6"/>
              <a:endCxn id="38934" idx="6"/>
            </p:cNvCxnSpPr>
            <p:nvPr/>
          </p:nvCxnSpPr>
          <p:spPr bwMode="auto">
            <a:xfrm flipV="1">
              <a:off x="1405" y="1738"/>
              <a:ext cx="3" cy="483"/>
            </a:xfrm>
            <a:prstGeom prst="curvedConnector3">
              <a:avLst>
                <a:gd name="adj1" fmla="val 6133333"/>
              </a:avLst>
            </a:prstGeom>
            <a:noFill/>
            <a:ln w="38100">
              <a:solidFill>
                <a:schemeClr val="tx1"/>
              </a:solidFill>
              <a:prstDash val="dash"/>
              <a:round/>
              <a:headEnd type="none" w="sm" len="sm"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38945" name="Text Box 33"/>
            <p:cNvSpPr txBox="1">
              <a:spLocks noChangeArrowheads="1"/>
            </p:cNvSpPr>
            <p:nvPr/>
          </p:nvSpPr>
          <p:spPr bwMode="auto">
            <a:xfrm>
              <a:off x="1418" y="2187"/>
              <a:ext cx="851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b="1">
                  <a:latin typeface="Comic Sans MS" pitchFamily="66" charset="0"/>
                </a:rPr>
                <a:t>Data Copy</a:t>
              </a:r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8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8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8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8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3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0"/>
              <a:t>Network to Memory Traffic Ratio</a:t>
            </a:r>
          </a:p>
        </p:txBody>
      </p:sp>
      <p:graphicFrame>
        <p:nvGraphicFramePr>
          <p:cNvPr id="39974" name="Group 38"/>
          <p:cNvGraphicFramePr>
            <a:graphicFrameLocks noGrp="1"/>
          </p:cNvGraphicFramePr>
          <p:nvPr>
            <p:ph idx="1"/>
          </p:nvPr>
        </p:nvGraphicFramePr>
        <p:xfrm>
          <a:off x="457200" y="1295400"/>
          <a:ext cx="8229600" cy="4221163"/>
        </p:xfrm>
        <a:graphic>
          <a:graphicData uri="http://schemas.openxmlformats.org/drawingml/2006/table">
            <a:tbl>
              <a:tblPr/>
              <a:tblGrid>
                <a:gridCol w="2743200"/>
                <a:gridCol w="2743200"/>
                <a:gridCol w="2743200"/>
              </a:tblGrid>
              <a:tr h="8445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Application Buffer Fits in Cache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Application Buffer Doesn’t fit in Cache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445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Transmit (Worst Case)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1-4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2-4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42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Transmit (Best Case)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2-4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445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Receive (Worst Case)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2-4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445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Receive (Best Case)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9972" name="Text Box 36"/>
          <p:cNvSpPr txBox="1">
            <a:spLocks noChangeArrowheads="1"/>
          </p:cNvSpPr>
          <p:nvPr/>
        </p:nvSpPr>
        <p:spPr bwMode="auto">
          <a:xfrm>
            <a:off x="304800" y="5638800"/>
            <a:ext cx="8382000" cy="942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/>
              <a:t>This table shows the minimum memory traffic associated with network data</a:t>
            </a:r>
          </a:p>
          <a:p>
            <a:pPr algn="ctr">
              <a:spcBef>
                <a:spcPct val="50000"/>
              </a:spcBef>
            </a:pPr>
            <a:r>
              <a:rPr lang="en-US" sz="1400"/>
              <a:t>In reality socket buffer cache misses, control messages and noise traffic may cause these to be higher</a:t>
            </a:r>
          </a:p>
          <a:p>
            <a:pPr algn="ctr">
              <a:spcBef>
                <a:spcPct val="50000"/>
              </a:spcBef>
            </a:pPr>
            <a:r>
              <a:rPr lang="en-US" sz="1400" b="1" i="1">
                <a:solidFill>
                  <a:srgbClr val="FF0000"/>
                </a:solidFill>
              </a:rPr>
              <a:t>Details of other cases present in the paper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0"/>
              <a:t>Presentation Outline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40000"/>
              </a:lnSpc>
            </a:pPr>
            <a:r>
              <a:rPr lang="en-US" sz="2600">
                <a:solidFill>
                  <a:srgbClr val="DDDDDD"/>
                </a:solidFill>
              </a:rPr>
              <a:t>Introduction and Motivation</a:t>
            </a:r>
          </a:p>
          <a:p>
            <a:pPr>
              <a:lnSpc>
                <a:spcPct val="140000"/>
              </a:lnSpc>
            </a:pPr>
            <a:r>
              <a:rPr lang="en-US" sz="2600">
                <a:solidFill>
                  <a:srgbClr val="DDDDDD"/>
                </a:solidFill>
              </a:rPr>
              <a:t>TCP/IP Control Path and Memory Traffic</a:t>
            </a:r>
          </a:p>
          <a:p>
            <a:pPr>
              <a:lnSpc>
                <a:spcPct val="140000"/>
              </a:lnSpc>
            </a:pPr>
            <a:r>
              <a:rPr lang="en-US" sz="2600" b="1">
                <a:solidFill>
                  <a:srgbClr val="FF0000"/>
                </a:solidFill>
              </a:rPr>
              <a:t>10-Gigabit network performance for TCP/IP</a:t>
            </a:r>
          </a:p>
          <a:p>
            <a:pPr>
              <a:lnSpc>
                <a:spcPct val="140000"/>
              </a:lnSpc>
            </a:pPr>
            <a:r>
              <a:rPr lang="en-US" sz="2600">
                <a:solidFill>
                  <a:srgbClr val="33CCFF"/>
                </a:solidFill>
              </a:rPr>
              <a:t>10-Gigabit network performance for RDMA</a:t>
            </a:r>
          </a:p>
          <a:p>
            <a:pPr>
              <a:lnSpc>
                <a:spcPct val="140000"/>
              </a:lnSpc>
            </a:pPr>
            <a:r>
              <a:rPr lang="en-US" sz="2600">
                <a:solidFill>
                  <a:srgbClr val="33CCFF"/>
                </a:solidFill>
              </a:rPr>
              <a:t>Memory Traffic Analysis for 10-Gigabit networks</a:t>
            </a:r>
          </a:p>
          <a:p>
            <a:pPr>
              <a:lnSpc>
                <a:spcPct val="140000"/>
              </a:lnSpc>
            </a:pPr>
            <a:r>
              <a:rPr lang="en-US" sz="2600">
                <a:solidFill>
                  <a:srgbClr val="33CCFF"/>
                </a:solidFill>
              </a:rPr>
              <a:t>Conclusions and Future Work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0"/>
              <a:t>Experimental Test-bed (10-Gig Ethernet)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229600" cy="4876800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en-US" sz="2200"/>
              <a:t>Two Dell2600 Xeon 2.4GHz 2-way SMP node</a:t>
            </a:r>
          </a:p>
          <a:p>
            <a:pPr>
              <a:lnSpc>
                <a:spcPct val="120000"/>
              </a:lnSpc>
            </a:pPr>
            <a:r>
              <a:rPr lang="en-US" sz="2200"/>
              <a:t>1GB main memory (333MHz, DDR)</a:t>
            </a:r>
          </a:p>
          <a:p>
            <a:pPr>
              <a:lnSpc>
                <a:spcPct val="120000"/>
              </a:lnSpc>
            </a:pPr>
            <a:r>
              <a:rPr lang="en-US" sz="2200"/>
              <a:t>Intel E7501 Chipset</a:t>
            </a:r>
          </a:p>
          <a:p>
            <a:pPr>
              <a:lnSpc>
                <a:spcPct val="120000"/>
              </a:lnSpc>
            </a:pPr>
            <a:r>
              <a:rPr lang="en-US" sz="2200"/>
              <a:t>32K L1, 512K L2, 400MHz/64bit FSB</a:t>
            </a:r>
          </a:p>
          <a:p>
            <a:pPr>
              <a:lnSpc>
                <a:spcPct val="120000"/>
              </a:lnSpc>
            </a:pPr>
            <a:r>
              <a:rPr lang="en-US" sz="2200"/>
              <a:t>PCI-X 133MHz/64bit I/O bus</a:t>
            </a:r>
          </a:p>
          <a:p>
            <a:pPr>
              <a:lnSpc>
                <a:spcPct val="120000"/>
              </a:lnSpc>
            </a:pPr>
            <a:r>
              <a:rPr lang="en-US" sz="2200"/>
              <a:t>Intel 10GbE/Pro 10-Gigabit Ethernet adapters</a:t>
            </a:r>
          </a:p>
          <a:p>
            <a:pPr>
              <a:lnSpc>
                <a:spcPct val="120000"/>
              </a:lnSpc>
              <a:buFontTx/>
              <a:buNone/>
            </a:pPr>
            <a:endParaRPr lang="en-US" sz="2000"/>
          </a:p>
          <a:p>
            <a:pPr>
              <a:lnSpc>
                <a:spcPct val="120000"/>
              </a:lnSpc>
            </a:pPr>
            <a:r>
              <a:rPr lang="en-US" sz="2200"/>
              <a:t>8 P4 2.0 GHz nodes (IBM xSeries 305; 8673-12X)</a:t>
            </a:r>
          </a:p>
          <a:p>
            <a:pPr>
              <a:lnSpc>
                <a:spcPct val="120000"/>
              </a:lnSpc>
            </a:pPr>
            <a:r>
              <a:rPr lang="en-US" sz="2200"/>
              <a:t>Intel Pro/1000 MT Server Gig-E adapters</a:t>
            </a:r>
          </a:p>
          <a:p>
            <a:pPr>
              <a:lnSpc>
                <a:spcPct val="120000"/>
              </a:lnSpc>
            </a:pPr>
            <a:r>
              <a:rPr lang="en-US" sz="2200"/>
              <a:t>256K main memory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13" name="Rectangle 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0"/>
              <a:t>10-Gigabit Ethernet: Latency and Bandwidth</a:t>
            </a:r>
          </a:p>
        </p:txBody>
      </p:sp>
      <p:graphicFrame>
        <p:nvGraphicFramePr>
          <p:cNvPr id="47109" name="Object 5"/>
          <p:cNvGraphicFramePr>
            <a:graphicFrameLocks noGrp="1" noChangeAspect="1"/>
          </p:cNvGraphicFramePr>
          <p:nvPr>
            <p:ph sz="half" idx="1"/>
          </p:nvPr>
        </p:nvGraphicFramePr>
        <p:xfrm>
          <a:off x="304800" y="1524000"/>
          <a:ext cx="4191000" cy="3581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19" name="Chart" r:id="rId3" imgW="5905500" imgH="3962400" progId="Excel.Chart.8">
                  <p:embed/>
                </p:oleObj>
              </mc:Choice>
              <mc:Fallback>
                <p:oleObj name="Chart" r:id="rId3" imgW="5905500" imgH="3962400" progId="Excel.Chart.8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1524000"/>
                        <a:ext cx="4191000" cy="3581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112" name="Object 8"/>
          <p:cNvGraphicFramePr>
            <a:graphicFrameLocks noGrp="1" noChangeAspect="1"/>
          </p:cNvGraphicFramePr>
          <p:nvPr>
            <p:ph sz="half" idx="2"/>
          </p:nvPr>
        </p:nvGraphicFramePr>
        <p:xfrm>
          <a:off x="4648200" y="1524000"/>
          <a:ext cx="4191000" cy="3581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20" name="Chart" r:id="rId5" imgW="5905500" imgH="3962400" progId="Excel.Chart.8">
                  <p:embed/>
                </p:oleObj>
              </mc:Choice>
              <mc:Fallback>
                <p:oleObj name="Chart" r:id="rId5" imgW="5905500" imgH="3962400" progId="Excel.Chart.8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8200" y="1524000"/>
                        <a:ext cx="4191000" cy="3581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7115" name="Text Box 11"/>
          <p:cNvSpPr txBox="1">
            <a:spLocks noChangeArrowheads="1"/>
          </p:cNvSpPr>
          <p:nvPr/>
        </p:nvSpPr>
        <p:spPr bwMode="auto">
          <a:xfrm>
            <a:off x="1143000" y="5181600"/>
            <a:ext cx="7543800" cy="1262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FontTx/>
              <a:buChar char="•"/>
            </a:pPr>
            <a:r>
              <a:rPr lang="en-US" sz="1400"/>
              <a:t> TCP/IP achieves a latency of 37us (Win Server 2003) – 20us on Linux</a:t>
            </a:r>
          </a:p>
          <a:p>
            <a:pPr lvl="1" algn="l">
              <a:spcBef>
                <a:spcPct val="50000"/>
              </a:spcBef>
              <a:buFontTx/>
              <a:buChar char="•"/>
            </a:pPr>
            <a:r>
              <a:rPr lang="en-US" sz="1400"/>
              <a:t> About 50% CPU utilization on both platforms</a:t>
            </a:r>
          </a:p>
          <a:p>
            <a:pPr algn="l">
              <a:spcBef>
                <a:spcPct val="50000"/>
              </a:spcBef>
              <a:buFontTx/>
              <a:buChar char="•"/>
            </a:pPr>
            <a:r>
              <a:rPr lang="en-US" sz="1400"/>
              <a:t> Peak Throughput of about 2500Mbps; 80-100% CPU Utilization</a:t>
            </a:r>
          </a:p>
          <a:p>
            <a:pPr algn="l">
              <a:spcBef>
                <a:spcPct val="50000"/>
              </a:spcBef>
              <a:buFontTx/>
              <a:buChar char="•"/>
            </a:pPr>
            <a:r>
              <a:rPr lang="en-US" sz="1400"/>
              <a:t> Application buffer is always in Cache !!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defTabSz="912813"/>
            <a:r>
              <a:rPr lang="en-US" sz="3600" b="0"/>
              <a:t>TCP Stack Pareto Analysis (64 byte)</a:t>
            </a:r>
          </a:p>
        </p:txBody>
      </p:sp>
      <p:graphicFrame>
        <p:nvGraphicFramePr>
          <p:cNvPr id="57347" name="Object 3"/>
          <p:cNvGraphicFramePr>
            <a:graphicFrameLocks noGrp="1" noChangeAspect="1"/>
          </p:cNvGraphicFramePr>
          <p:nvPr>
            <p:ph sz="half" idx="1"/>
          </p:nvPr>
        </p:nvGraphicFramePr>
        <p:xfrm>
          <a:off x="685800" y="1184275"/>
          <a:ext cx="3692525" cy="4683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367" name="Chart" r:id="rId3" imgW="3695835" imgH="4686424" progId="MSGraph.Chart.8">
                  <p:embed followColorScheme="full"/>
                </p:oleObj>
              </mc:Choice>
              <mc:Fallback>
                <p:oleObj name="Chart" r:id="rId3" imgW="3695835" imgH="4686424" progId="MSGraph.Chart.8">
                  <p:embed followColorScheme="full"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1184275"/>
                        <a:ext cx="3692525" cy="46831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7348" name="Object 4"/>
          <p:cNvGraphicFramePr>
            <a:graphicFrameLocks noGrp="1" noChangeAspect="1"/>
          </p:cNvGraphicFramePr>
          <p:nvPr>
            <p:ph sz="half" idx="2"/>
          </p:nvPr>
        </p:nvGraphicFramePr>
        <p:xfrm>
          <a:off x="4537075" y="1149350"/>
          <a:ext cx="3692525" cy="4683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368" name="Chart" r:id="rId5" imgW="3695700" imgH="4686300" progId="MSGraph.Chart.8">
                  <p:embed followColorScheme="full"/>
                </p:oleObj>
              </mc:Choice>
              <mc:Fallback>
                <p:oleObj name="Chart" r:id="rId5" imgW="3695700" imgH="4686300" progId="MSGraph.Chart.8">
                  <p:embed followColorScheme="full"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37075" y="1149350"/>
                        <a:ext cx="3692525" cy="46831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7349" name="Text Box 5"/>
          <p:cNvSpPr txBox="1">
            <a:spLocks noChangeArrowheads="1"/>
          </p:cNvSpPr>
          <p:nvPr/>
        </p:nvSpPr>
        <p:spPr bwMode="auto">
          <a:xfrm>
            <a:off x="1600200" y="1143000"/>
            <a:ext cx="18288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600"/>
              <a:t>Sender</a:t>
            </a:r>
          </a:p>
        </p:txBody>
      </p:sp>
      <p:sp>
        <p:nvSpPr>
          <p:cNvPr id="57350" name="Text Box 6"/>
          <p:cNvSpPr txBox="1">
            <a:spLocks noChangeArrowheads="1"/>
          </p:cNvSpPr>
          <p:nvPr/>
        </p:nvSpPr>
        <p:spPr bwMode="auto">
          <a:xfrm>
            <a:off x="5638800" y="1143000"/>
            <a:ext cx="18288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600"/>
              <a:t>Receiver</a:t>
            </a:r>
          </a:p>
        </p:txBody>
      </p:sp>
      <p:sp>
        <p:nvSpPr>
          <p:cNvPr id="57351" name="Text Box 7"/>
          <p:cNvSpPr txBox="1">
            <a:spLocks noChangeArrowheads="1"/>
          </p:cNvSpPr>
          <p:nvPr/>
        </p:nvSpPr>
        <p:spPr bwMode="auto">
          <a:xfrm>
            <a:off x="1660525" y="605631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endParaRPr lang="en-US" b="1"/>
          </a:p>
        </p:txBody>
      </p:sp>
      <p:sp>
        <p:nvSpPr>
          <p:cNvPr id="57352" name="Text Box 8"/>
          <p:cNvSpPr txBox="1">
            <a:spLocks noChangeArrowheads="1"/>
          </p:cNvSpPr>
          <p:nvPr/>
        </p:nvSpPr>
        <p:spPr bwMode="auto">
          <a:xfrm>
            <a:off x="1676400" y="6019800"/>
            <a:ext cx="6553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0" hangingPunct="0">
              <a:spcBef>
                <a:spcPct val="50000"/>
              </a:spcBef>
            </a:pPr>
            <a:r>
              <a:rPr lang="en-US" sz="1400"/>
              <a:t>Kernel, Kernel Libraries and TCP/IP contribute to the Offloadable TCP/IP stack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defTabSz="912813"/>
            <a:r>
              <a:rPr lang="en-US" sz="3600" b="0"/>
              <a:t>TCP Stack Pareto Analysis (16K byte)</a:t>
            </a:r>
          </a:p>
        </p:txBody>
      </p:sp>
      <p:graphicFrame>
        <p:nvGraphicFramePr>
          <p:cNvPr id="58371" name="Object 3"/>
          <p:cNvGraphicFramePr>
            <a:graphicFrameLocks noGrp="1" noChangeAspect="1"/>
          </p:cNvGraphicFramePr>
          <p:nvPr>
            <p:ph sz="half" idx="1"/>
          </p:nvPr>
        </p:nvGraphicFramePr>
        <p:xfrm>
          <a:off x="762000" y="1295400"/>
          <a:ext cx="3692525" cy="4683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381" name="Chart" r:id="rId3" imgW="3695835" imgH="4686424" progId="MSGraph.Chart.8">
                  <p:embed followColorScheme="full"/>
                </p:oleObj>
              </mc:Choice>
              <mc:Fallback>
                <p:oleObj name="Chart" r:id="rId3" imgW="3695835" imgH="4686424" progId="MSGraph.Chart.8">
                  <p:embed followColorScheme="full"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1295400"/>
                        <a:ext cx="3692525" cy="46831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8372" name="Object 4"/>
          <p:cNvGraphicFramePr>
            <a:graphicFrameLocks noGrp="1" noChangeAspect="1"/>
          </p:cNvGraphicFramePr>
          <p:nvPr>
            <p:ph sz="half" idx="2"/>
          </p:nvPr>
        </p:nvGraphicFramePr>
        <p:xfrm>
          <a:off x="4648200" y="1260475"/>
          <a:ext cx="3692525" cy="4683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382" name="Chart" r:id="rId5" imgW="3695700" imgH="4686300" progId="MSGraph.Chart.8">
                  <p:embed followColorScheme="full"/>
                </p:oleObj>
              </mc:Choice>
              <mc:Fallback>
                <p:oleObj name="Chart" r:id="rId5" imgW="3695700" imgH="4686300" progId="MSGraph.Chart.8">
                  <p:embed followColorScheme="full"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8200" y="1260475"/>
                        <a:ext cx="3692525" cy="46831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8373" name="Text Box 5"/>
          <p:cNvSpPr txBox="1">
            <a:spLocks noChangeArrowheads="1"/>
          </p:cNvSpPr>
          <p:nvPr/>
        </p:nvSpPr>
        <p:spPr bwMode="auto">
          <a:xfrm>
            <a:off x="1600200" y="1187450"/>
            <a:ext cx="18288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600"/>
              <a:t>Sender</a:t>
            </a:r>
          </a:p>
        </p:txBody>
      </p:sp>
      <p:sp>
        <p:nvSpPr>
          <p:cNvPr id="58374" name="Text Box 6"/>
          <p:cNvSpPr txBox="1">
            <a:spLocks noChangeArrowheads="1"/>
          </p:cNvSpPr>
          <p:nvPr/>
        </p:nvSpPr>
        <p:spPr bwMode="auto">
          <a:xfrm>
            <a:off x="5562600" y="1219200"/>
            <a:ext cx="18288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600"/>
              <a:t>Receiver</a:t>
            </a:r>
          </a:p>
        </p:txBody>
      </p:sp>
      <p:sp>
        <p:nvSpPr>
          <p:cNvPr id="58375" name="Text Box 7"/>
          <p:cNvSpPr txBox="1">
            <a:spLocks noChangeArrowheads="1"/>
          </p:cNvSpPr>
          <p:nvPr/>
        </p:nvSpPr>
        <p:spPr bwMode="auto">
          <a:xfrm>
            <a:off x="1981200" y="6019800"/>
            <a:ext cx="6477000" cy="623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FontTx/>
              <a:buChar char="•"/>
            </a:pPr>
            <a:r>
              <a:rPr lang="en-US" sz="1400"/>
              <a:t> TCP and other protocol overhead takes up most of the CPU</a:t>
            </a:r>
          </a:p>
          <a:p>
            <a:pPr algn="l">
              <a:spcBef>
                <a:spcPct val="50000"/>
              </a:spcBef>
              <a:buFontTx/>
              <a:buChar char="•"/>
            </a:pPr>
            <a:r>
              <a:rPr lang="en-US" sz="1400"/>
              <a:t> Offload is beneficial when buffers fit into cache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defTabSz="912813"/>
            <a:r>
              <a:rPr lang="en-US" sz="3600" b="0"/>
              <a:t>TCP Stack Pareto Analysis (16K byte)</a:t>
            </a:r>
          </a:p>
        </p:txBody>
      </p:sp>
      <p:graphicFrame>
        <p:nvGraphicFramePr>
          <p:cNvPr id="72707" name="Object 3"/>
          <p:cNvGraphicFramePr>
            <a:graphicFrameLocks noGrp="1" noChangeAspect="1"/>
          </p:cNvGraphicFramePr>
          <p:nvPr>
            <p:ph sz="half" idx="1"/>
          </p:nvPr>
        </p:nvGraphicFramePr>
        <p:xfrm>
          <a:off x="762000" y="1295400"/>
          <a:ext cx="3692525" cy="4683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15" name="Chart" r:id="rId3" imgW="3695835" imgH="4686424" progId="MSGraph.Chart.8">
                  <p:embed followColorScheme="full"/>
                </p:oleObj>
              </mc:Choice>
              <mc:Fallback>
                <p:oleObj name="Chart" r:id="rId3" imgW="3695835" imgH="4686424" progId="MSGraph.Chart.8">
                  <p:embed followColorScheme="full"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1295400"/>
                        <a:ext cx="3692525" cy="46831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2708" name="Object 4"/>
          <p:cNvGraphicFramePr>
            <a:graphicFrameLocks noGrp="1" noChangeAspect="1"/>
          </p:cNvGraphicFramePr>
          <p:nvPr>
            <p:ph sz="half" idx="2"/>
          </p:nvPr>
        </p:nvGraphicFramePr>
        <p:xfrm>
          <a:off x="4648200" y="1260475"/>
          <a:ext cx="3692525" cy="4683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16" name="Chart" r:id="rId5" imgW="3695835" imgH="4686424" progId="MSGraph.Chart.8">
                  <p:embed followColorScheme="full"/>
                </p:oleObj>
              </mc:Choice>
              <mc:Fallback>
                <p:oleObj name="Chart" r:id="rId5" imgW="3695835" imgH="4686424" progId="MSGraph.Chart.8">
                  <p:embed followColorScheme="full"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8200" y="1260475"/>
                        <a:ext cx="3692525" cy="46831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2709" name="Text Box 5"/>
          <p:cNvSpPr txBox="1">
            <a:spLocks noChangeArrowheads="1"/>
          </p:cNvSpPr>
          <p:nvPr/>
        </p:nvSpPr>
        <p:spPr bwMode="auto">
          <a:xfrm>
            <a:off x="1600200" y="1187450"/>
            <a:ext cx="18288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600"/>
              <a:t>Sender</a:t>
            </a:r>
          </a:p>
        </p:txBody>
      </p:sp>
      <p:sp>
        <p:nvSpPr>
          <p:cNvPr id="72710" name="Text Box 6"/>
          <p:cNvSpPr txBox="1">
            <a:spLocks noChangeArrowheads="1"/>
          </p:cNvSpPr>
          <p:nvPr/>
        </p:nvSpPr>
        <p:spPr bwMode="auto">
          <a:xfrm>
            <a:off x="5562600" y="1219200"/>
            <a:ext cx="18288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600"/>
              <a:t>Receiver</a:t>
            </a:r>
          </a:p>
        </p:txBody>
      </p:sp>
      <p:sp>
        <p:nvSpPr>
          <p:cNvPr id="72711" name="Text Box 7"/>
          <p:cNvSpPr txBox="1">
            <a:spLocks noChangeArrowheads="1"/>
          </p:cNvSpPr>
          <p:nvPr/>
        </p:nvSpPr>
        <p:spPr bwMode="auto">
          <a:xfrm>
            <a:off x="1981200" y="6019800"/>
            <a:ext cx="6477000" cy="623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FontTx/>
              <a:buChar char="•"/>
            </a:pPr>
            <a:r>
              <a:rPr lang="en-US" sz="1400"/>
              <a:t> TCP and other protocol overhead takes up most of the CPU</a:t>
            </a:r>
          </a:p>
          <a:p>
            <a:pPr algn="l">
              <a:spcBef>
                <a:spcPct val="50000"/>
              </a:spcBef>
              <a:buFontTx/>
              <a:buChar char="•"/>
            </a:pPr>
            <a:r>
              <a:rPr lang="en-US" sz="1400"/>
              <a:t> Offload is beneficial when buffers fit into cache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defTabSz="912813"/>
            <a:r>
              <a:rPr lang="en-US" sz="3600" b="0"/>
              <a:t>Throughput (Fan-in/Fan-out)</a:t>
            </a:r>
          </a:p>
        </p:txBody>
      </p:sp>
      <p:graphicFrame>
        <p:nvGraphicFramePr>
          <p:cNvPr id="53251" name="Object 3"/>
          <p:cNvGraphicFramePr>
            <a:graphicFrameLocks noGrp="1" noChangeAspect="1"/>
          </p:cNvGraphicFramePr>
          <p:nvPr>
            <p:ph sz="half" idx="1"/>
          </p:nvPr>
        </p:nvGraphicFramePr>
        <p:xfrm>
          <a:off x="228600" y="1184275"/>
          <a:ext cx="4343400" cy="4911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58" name="Chart" r:id="rId3" imgW="3695700" imgH="4686300" progId="MSGraph.Chart.8">
                  <p:embed followColorScheme="full"/>
                </p:oleObj>
              </mc:Choice>
              <mc:Fallback>
                <p:oleObj name="Chart" r:id="rId3" imgW="3695700" imgH="4686300" progId="MSGraph.Chart.8">
                  <p:embed followColorScheme="full"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1184275"/>
                        <a:ext cx="4343400" cy="49117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3252" name="Object 4"/>
          <p:cNvGraphicFramePr>
            <a:graphicFrameLocks noGrp="1" noChangeAspect="1"/>
          </p:cNvGraphicFramePr>
          <p:nvPr>
            <p:ph sz="half" idx="2"/>
          </p:nvPr>
        </p:nvGraphicFramePr>
        <p:xfrm>
          <a:off x="4572000" y="1149350"/>
          <a:ext cx="4343400" cy="4911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59" name="Chart" r:id="rId5" imgW="3695700" imgH="4686300" progId="MSGraph.Chart.8">
                  <p:embed followColorScheme="full"/>
                </p:oleObj>
              </mc:Choice>
              <mc:Fallback>
                <p:oleObj name="Chart" r:id="rId5" imgW="3695700" imgH="4686300" progId="MSGraph.Chart.8">
                  <p:embed followColorScheme="full"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1149350"/>
                        <a:ext cx="4343400" cy="49117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3253" name="Text Box 5"/>
          <p:cNvSpPr txBox="1">
            <a:spLocks noChangeArrowheads="1"/>
          </p:cNvSpPr>
          <p:nvPr/>
        </p:nvSpPr>
        <p:spPr bwMode="auto">
          <a:xfrm>
            <a:off x="3276600" y="1219200"/>
            <a:ext cx="2438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400" b="1"/>
              <a:t>SB = 128K; MTU=9K</a:t>
            </a:r>
          </a:p>
        </p:txBody>
      </p:sp>
      <p:sp>
        <p:nvSpPr>
          <p:cNvPr id="53254" name="Text Box 6"/>
          <p:cNvSpPr txBox="1">
            <a:spLocks noChangeArrowheads="1"/>
          </p:cNvSpPr>
          <p:nvPr/>
        </p:nvSpPr>
        <p:spPr bwMode="auto">
          <a:xfrm>
            <a:off x="609600" y="6096000"/>
            <a:ext cx="78486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/>
              <a:t>Peak throughput of 3500Mbps for Fan-In and 4200Mbps for Fan-out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0"/>
              <a:t>Introduction and Motivation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219200"/>
            <a:ext cx="8686800" cy="4525963"/>
          </a:xfrm>
        </p:spPr>
        <p:txBody>
          <a:bodyPr/>
          <a:lstStyle/>
          <a:p>
            <a:pPr>
              <a:lnSpc>
                <a:spcPct val="140000"/>
              </a:lnSpc>
            </a:pPr>
            <a:r>
              <a:rPr lang="en-US" sz="2200"/>
              <a:t>Advent of High Performance Networks</a:t>
            </a:r>
          </a:p>
          <a:p>
            <a:pPr lvl="1">
              <a:lnSpc>
                <a:spcPct val="140000"/>
              </a:lnSpc>
            </a:pPr>
            <a:r>
              <a:rPr lang="en-US" sz="1800"/>
              <a:t>Ex: InfiniBand, 10-Gigabit Ethernet, Myrinet, etc.</a:t>
            </a:r>
          </a:p>
          <a:p>
            <a:pPr lvl="1">
              <a:lnSpc>
                <a:spcPct val="140000"/>
              </a:lnSpc>
            </a:pPr>
            <a:r>
              <a:rPr lang="en-US" sz="1800"/>
              <a:t>High Performance Protocols: VAPI / IBAL, GM</a:t>
            </a:r>
          </a:p>
          <a:p>
            <a:pPr lvl="1">
              <a:lnSpc>
                <a:spcPct val="140000"/>
              </a:lnSpc>
            </a:pPr>
            <a:r>
              <a:rPr lang="en-US" sz="1800"/>
              <a:t>Good to build new applications</a:t>
            </a:r>
          </a:p>
          <a:p>
            <a:pPr lvl="1">
              <a:lnSpc>
                <a:spcPct val="140000"/>
              </a:lnSpc>
            </a:pPr>
            <a:r>
              <a:rPr lang="en-US" sz="1800"/>
              <a:t>Not so beneficial for existing applications</a:t>
            </a:r>
          </a:p>
          <a:p>
            <a:pPr lvl="2">
              <a:lnSpc>
                <a:spcPct val="140000"/>
              </a:lnSpc>
            </a:pPr>
            <a:r>
              <a:rPr lang="en-US" sz="1600"/>
              <a:t>Built around portability: Should run on all platforms</a:t>
            </a:r>
          </a:p>
          <a:p>
            <a:pPr lvl="2">
              <a:lnSpc>
                <a:spcPct val="140000"/>
              </a:lnSpc>
            </a:pPr>
            <a:r>
              <a:rPr lang="en-US" sz="1600"/>
              <a:t>TCP/IP based sockets: A popular choice</a:t>
            </a:r>
          </a:p>
          <a:p>
            <a:pPr lvl="2">
              <a:lnSpc>
                <a:spcPct val="140000"/>
              </a:lnSpc>
            </a:pPr>
            <a:r>
              <a:rPr lang="en-US" sz="1600"/>
              <a:t>Several </a:t>
            </a:r>
            <a:r>
              <a:rPr lang="en-US" sz="1600" b="1" i="1">
                <a:solidFill>
                  <a:srgbClr val="FF0000"/>
                </a:solidFill>
              </a:rPr>
              <a:t>GENERIC</a:t>
            </a:r>
            <a:r>
              <a:rPr lang="en-US" sz="1600"/>
              <a:t> optimizations proposed and implemented for TCP/IP</a:t>
            </a:r>
          </a:p>
          <a:p>
            <a:pPr lvl="3">
              <a:lnSpc>
                <a:spcPct val="140000"/>
              </a:lnSpc>
            </a:pPr>
            <a:r>
              <a:rPr lang="en-US" sz="1600"/>
              <a:t>Jacobson Optimization: Integrated Checksum-Copy [Jacob89]</a:t>
            </a:r>
          </a:p>
          <a:p>
            <a:pPr lvl="3">
              <a:lnSpc>
                <a:spcPct val="140000"/>
              </a:lnSpc>
            </a:pPr>
            <a:r>
              <a:rPr lang="en-US" sz="1600"/>
              <a:t>Header Prediction for Single Stream data transfer</a:t>
            </a:r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533400" y="5867400"/>
            <a:ext cx="822960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400" b="1" i="1">
                <a:solidFill>
                  <a:srgbClr val="00CC00"/>
                </a:solidFill>
              </a:rPr>
              <a:t>[Jacob89]: “An analysis of TCP Processing Overhead”, D. Clark, V. Jacobson, J. Romkey and H. Salwen. IEEE Communications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0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0"/>
              <a:t>Bi-Directional Throughput</a:t>
            </a:r>
          </a:p>
        </p:txBody>
      </p:sp>
      <p:graphicFrame>
        <p:nvGraphicFramePr>
          <p:cNvPr id="55301" name="Object 5"/>
          <p:cNvGraphicFramePr>
            <a:graphicFrameLocks noGrp="1" noChangeAspect="1"/>
          </p:cNvGraphicFramePr>
          <p:nvPr>
            <p:ph idx="1"/>
          </p:nvPr>
        </p:nvGraphicFramePr>
        <p:xfrm>
          <a:off x="490538" y="1219200"/>
          <a:ext cx="8162925" cy="4525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05" name="Chart" r:id="rId3" imgW="7781959" imgH="4314704" progId="MSGraph.Chart.8">
                  <p:embed followColorScheme="full"/>
                </p:oleObj>
              </mc:Choice>
              <mc:Fallback>
                <p:oleObj name="Chart" r:id="rId3" imgW="7781959" imgH="4314704" progId="MSGraph.Chart.8">
                  <p:embed followColorScheme="full"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0538" y="1219200"/>
                        <a:ext cx="8162925" cy="45259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5302" name="Text Box 6"/>
          <p:cNvSpPr txBox="1">
            <a:spLocks noChangeArrowheads="1"/>
          </p:cNvSpPr>
          <p:nvPr/>
        </p:nvSpPr>
        <p:spPr bwMode="auto">
          <a:xfrm>
            <a:off x="1981200" y="5715000"/>
            <a:ext cx="6781800" cy="703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FontTx/>
              <a:buChar char="•"/>
            </a:pPr>
            <a:r>
              <a:rPr lang="en-US" sz="1600"/>
              <a:t> Not the traditional Bi-directional Bandwidth test</a:t>
            </a:r>
          </a:p>
          <a:p>
            <a:pPr algn="l">
              <a:spcBef>
                <a:spcPct val="50000"/>
              </a:spcBef>
              <a:buFontTx/>
              <a:buChar char="•"/>
            </a:pPr>
            <a:r>
              <a:rPr lang="en-US" sz="1600"/>
              <a:t> Fan-in with half the nodes and Fan-out with the other half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0"/>
              <a:t>Presentation Outline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40000"/>
              </a:lnSpc>
            </a:pPr>
            <a:r>
              <a:rPr lang="en-US" sz="2600">
                <a:solidFill>
                  <a:srgbClr val="DDDDDD"/>
                </a:solidFill>
              </a:rPr>
              <a:t>Introduction and Motivation</a:t>
            </a:r>
          </a:p>
          <a:p>
            <a:pPr>
              <a:lnSpc>
                <a:spcPct val="140000"/>
              </a:lnSpc>
            </a:pPr>
            <a:r>
              <a:rPr lang="en-US" sz="2600">
                <a:solidFill>
                  <a:srgbClr val="DDDDDD"/>
                </a:solidFill>
              </a:rPr>
              <a:t>TCP/IP Control Path and Memory Traffic</a:t>
            </a:r>
          </a:p>
          <a:p>
            <a:pPr>
              <a:lnSpc>
                <a:spcPct val="140000"/>
              </a:lnSpc>
            </a:pPr>
            <a:r>
              <a:rPr lang="en-US" sz="2600">
                <a:solidFill>
                  <a:srgbClr val="DDDDDD"/>
                </a:solidFill>
              </a:rPr>
              <a:t>10-Gigabit network performance for TCP/IP</a:t>
            </a:r>
          </a:p>
          <a:p>
            <a:pPr>
              <a:lnSpc>
                <a:spcPct val="140000"/>
              </a:lnSpc>
            </a:pPr>
            <a:r>
              <a:rPr lang="en-US" sz="2600" b="1">
                <a:solidFill>
                  <a:srgbClr val="FF0000"/>
                </a:solidFill>
              </a:rPr>
              <a:t>10-Gigabit network performance for RDMA</a:t>
            </a:r>
          </a:p>
          <a:p>
            <a:pPr>
              <a:lnSpc>
                <a:spcPct val="140000"/>
              </a:lnSpc>
            </a:pPr>
            <a:r>
              <a:rPr lang="en-US" sz="2600">
                <a:solidFill>
                  <a:srgbClr val="33CCFF"/>
                </a:solidFill>
              </a:rPr>
              <a:t>Memory Traffic Analysis for 10-Gigabit networks</a:t>
            </a:r>
          </a:p>
          <a:p>
            <a:pPr>
              <a:lnSpc>
                <a:spcPct val="140000"/>
              </a:lnSpc>
            </a:pPr>
            <a:r>
              <a:rPr lang="en-US" sz="2600">
                <a:solidFill>
                  <a:srgbClr val="33CCFF"/>
                </a:solidFill>
              </a:rPr>
              <a:t>Conclusions and Future Work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0"/>
              <a:t>Experimental Test-bed (InfiniBand)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20000"/>
              </a:lnSpc>
            </a:pPr>
            <a:r>
              <a:rPr lang="en-US" sz="2200"/>
              <a:t>8 SuperMicro SUPER P4DL6 nodes</a:t>
            </a:r>
          </a:p>
          <a:p>
            <a:pPr lvl="1">
              <a:lnSpc>
                <a:spcPct val="120000"/>
              </a:lnSpc>
            </a:pPr>
            <a:r>
              <a:rPr lang="en-US" sz="1800"/>
              <a:t>Xeon 2.4GHz 2-way SMP nodes</a:t>
            </a:r>
          </a:p>
          <a:p>
            <a:pPr lvl="1">
              <a:lnSpc>
                <a:spcPct val="120000"/>
              </a:lnSpc>
            </a:pPr>
            <a:r>
              <a:rPr lang="en-US" sz="1800"/>
              <a:t>512MB main memory (DDR)</a:t>
            </a:r>
          </a:p>
          <a:p>
            <a:pPr lvl="1">
              <a:lnSpc>
                <a:spcPct val="120000"/>
              </a:lnSpc>
            </a:pPr>
            <a:r>
              <a:rPr lang="en-US" sz="1800"/>
              <a:t>PCI-X 133MHZ/64bit I/O bus</a:t>
            </a:r>
          </a:p>
          <a:p>
            <a:pPr>
              <a:lnSpc>
                <a:spcPct val="120000"/>
              </a:lnSpc>
            </a:pPr>
            <a:r>
              <a:rPr lang="en-US" sz="2200"/>
              <a:t>Mellanox InfiniHost MT23108 DualPort 4x HCA</a:t>
            </a:r>
          </a:p>
          <a:p>
            <a:pPr lvl="1">
              <a:lnSpc>
                <a:spcPct val="120000"/>
              </a:lnSpc>
            </a:pPr>
            <a:r>
              <a:rPr lang="en-US" sz="1800"/>
              <a:t>InfiniHost SDK version 0.2.0</a:t>
            </a:r>
          </a:p>
          <a:p>
            <a:pPr lvl="1">
              <a:lnSpc>
                <a:spcPct val="120000"/>
              </a:lnSpc>
            </a:pPr>
            <a:r>
              <a:rPr lang="en-US" sz="1800"/>
              <a:t>HCA firmware version 1.17</a:t>
            </a:r>
          </a:p>
          <a:p>
            <a:pPr>
              <a:lnSpc>
                <a:spcPct val="120000"/>
              </a:lnSpc>
            </a:pPr>
            <a:r>
              <a:rPr lang="en-US" sz="2200"/>
              <a:t>Mellanox InfiniScale MT43132 8-port switch (4x)</a:t>
            </a:r>
          </a:p>
          <a:p>
            <a:pPr>
              <a:lnSpc>
                <a:spcPct val="120000"/>
              </a:lnSpc>
            </a:pPr>
            <a:r>
              <a:rPr lang="en-US" sz="2200"/>
              <a:t>Linux kernel version 2.4.7-10smp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0"/>
              <a:t>InfiniBand RDMA: Latency and Bandwidth</a:t>
            </a:r>
          </a:p>
        </p:txBody>
      </p:sp>
      <p:graphicFrame>
        <p:nvGraphicFramePr>
          <p:cNvPr id="65541" name="Object 5"/>
          <p:cNvGraphicFramePr>
            <a:graphicFrameLocks noGrp="1" noChangeAspect="1"/>
          </p:cNvGraphicFramePr>
          <p:nvPr>
            <p:ph sz="half" idx="1"/>
          </p:nvPr>
        </p:nvGraphicFramePr>
        <p:xfrm>
          <a:off x="457200" y="1228725"/>
          <a:ext cx="4038600" cy="4506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547" name="Chart" r:id="rId3" imgW="3867173" imgH="4314704" progId="MSGraph.Chart.8">
                  <p:embed followColorScheme="full"/>
                </p:oleObj>
              </mc:Choice>
              <mc:Fallback>
                <p:oleObj name="Chart" r:id="rId3" imgW="3867173" imgH="4314704" progId="MSGraph.Chart.8">
                  <p:embed followColorScheme="full"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228725"/>
                        <a:ext cx="4038600" cy="45069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5542" name="Object 6"/>
          <p:cNvGraphicFramePr>
            <a:graphicFrameLocks noGrp="1" noChangeAspect="1"/>
          </p:cNvGraphicFramePr>
          <p:nvPr>
            <p:ph sz="half" idx="2"/>
          </p:nvPr>
        </p:nvGraphicFramePr>
        <p:xfrm>
          <a:off x="4648200" y="1228725"/>
          <a:ext cx="4038600" cy="4506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548" name="Chart" r:id="rId5" imgW="3867173" imgH="4314704" progId="MSGraph.Chart.8">
                  <p:embed followColorScheme="full"/>
                </p:oleObj>
              </mc:Choice>
              <mc:Fallback>
                <p:oleObj name="Chart" r:id="rId5" imgW="3867173" imgH="4314704" progId="MSGraph.Chart.8">
                  <p:embed followColorScheme="full"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8200" y="1228725"/>
                        <a:ext cx="4038600" cy="45069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5543" name="Text Box 7"/>
          <p:cNvSpPr txBox="1">
            <a:spLocks noChangeArrowheads="1"/>
          </p:cNvSpPr>
          <p:nvPr/>
        </p:nvSpPr>
        <p:spPr bwMode="auto">
          <a:xfrm>
            <a:off x="838200" y="5715000"/>
            <a:ext cx="8153400" cy="942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FontTx/>
              <a:buChar char="•"/>
            </a:pPr>
            <a:r>
              <a:rPr lang="en-US" sz="1400"/>
              <a:t> Performance improvement due to hardware support and zero-copy data transfer</a:t>
            </a:r>
          </a:p>
          <a:p>
            <a:pPr algn="l">
              <a:spcBef>
                <a:spcPct val="50000"/>
              </a:spcBef>
              <a:buFontTx/>
              <a:buChar char="•"/>
            </a:pPr>
            <a:r>
              <a:rPr lang="en-US" sz="1400"/>
              <a:t> Near zero CPU Utilization at the data sink for large messages</a:t>
            </a:r>
          </a:p>
          <a:p>
            <a:pPr algn="l">
              <a:spcBef>
                <a:spcPct val="50000"/>
              </a:spcBef>
              <a:buFontTx/>
              <a:buChar char="•"/>
            </a:pPr>
            <a:r>
              <a:rPr lang="en-US" sz="1400"/>
              <a:t> Performance limited by PCI-X I/O bus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0"/>
              <a:t>Presentation Outline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40000"/>
              </a:lnSpc>
            </a:pPr>
            <a:r>
              <a:rPr lang="en-US" sz="2600">
                <a:solidFill>
                  <a:srgbClr val="DDDDDD"/>
                </a:solidFill>
              </a:rPr>
              <a:t>Introduction and Motivation</a:t>
            </a:r>
          </a:p>
          <a:p>
            <a:pPr>
              <a:lnSpc>
                <a:spcPct val="140000"/>
              </a:lnSpc>
            </a:pPr>
            <a:r>
              <a:rPr lang="en-US" sz="2600">
                <a:solidFill>
                  <a:srgbClr val="DDDDDD"/>
                </a:solidFill>
              </a:rPr>
              <a:t>TCP/IP Control Path and Memory Traffic</a:t>
            </a:r>
          </a:p>
          <a:p>
            <a:pPr>
              <a:lnSpc>
                <a:spcPct val="140000"/>
              </a:lnSpc>
            </a:pPr>
            <a:r>
              <a:rPr lang="en-US" sz="2600">
                <a:solidFill>
                  <a:srgbClr val="DDDDDD"/>
                </a:solidFill>
              </a:rPr>
              <a:t>10-Gigabit network performance for TCP/IP</a:t>
            </a:r>
          </a:p>
          <a:p>
            <a:pPr>
              <a:lnSpc>
                <a:spcPct val="140000"/>
              </a:lnSpc>
            </a:pPr>
            <a:r>
              <a:rPr lang="en-US" sz="2600">
                <a:solidFill>
                  <a:srgbClr val="DDDDDD"/>
                </a:solidFill>
              </a:rPr>
              <a:t>10-Gigabit network performance for RDMA</a:t>
            </a:r>
          </a:p>
          <a:p>
            <a:pPr>
              <a:lnSpc>
                <a:spcPct val="140000"/>
              </a:lnSpc>
            </a:pPr>
            <a:r>
              <a:rPr lang="en-US" sz="2600" b="1">
                <a:solidFill>
                  <a:srgbClr val="FF0000"/>
                </a:solidFill>
              </a:rPr>
              <a:t>Memory Traffic Analysis for 10-Gigabit networks</a:t>
            </a:r>
          </a:p>
          <a:p>
            <a:pPr>
              <a:lnSpc>
                <a:spcPct val="140000"/>
              </a:lnSpc>
            </a:pPr>
            <a:r>
              <a:rPr lang="en-US" sz="2600">
                <a:solidFill>
                  <a:srgbClr val="33CCFF"/>
                </a:solidFill>
              </a:rPr>
              <a:t>Conclusions and Future Work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defTabSz="912813"/>
            <a:r>
              <a:rPr lang="en-US" sz="3600" b="0"/>
              <a:t>Throughput test: Memory Traffic</a:t>
            </a:r>
          </a:p>
        </p:txBody>
      </p:sp>
      <p:graphicFrame>
        <p:nvGraphicFramePr>
          <p:cNvPr id="61443" name="Object 3"/>
          <p:cNvGraphicFramePr>
            <a:graphicFrameLocks noGrp="1" noChangeAspect="1"/>
          </p:cNvGraphicFramePr>
          <p:nvPr>
            <p:ph sz="half" idx="1"/>
          </p:nvPr>
        </p:nvGraphicFramePr>
        <p:xfrm>
          <a:off x="4495800" y="1141413"/>
          <a:ext cx="4038600" cy="4683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50" name="Chart" r:id="rId3" imgW="3695700" imgH="4686300" progId="MSGraph.Chart.8">
                  <p:embed followColorScheme="full"/>
                </p:oleObj>
              </mc:Choice>
              <mc:Fallback>
                <p:oleObj name="Chart" r:id="rId3" imgW="3695700" imgH="4686300" progId="MSGraph.Chart.8">
                  <p:embed followColorScheme="full"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5800" y="1141413"/>
                        <a:ext cx="4038600" cy="46831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44" name="Object 4"/>
          <p:cNvGraphicFramePr>
            <a:graphicFrameLocks noGrp="1" noChangeAspect="1"/>
          </p:cNvGraphicFramePr>
          <p:nvPr>
            <p:ph sz="half" idx="2"/>
          </p:nvPr>
        </p:nvGraphicFramePr>
        <p:xfrm>
          <a:off x="533400" y="1128713"/>
          <a:ext cx="3692525" cy="4683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51" name="Chart" r:id="rId5" imgW="3695700" imgH="4686300" progId="MSGraph.Chart.8">
                  <p:embed followColorScheme="full"/>
                </p:oleObj>
              </mc:Choice>
              <mc:Fallback>
                <p:oleObj name="Chart" r:id="rId5" imgW="3695700" imgH="4686300" progId="MSGraph.Chart.8">
                  <p:embed followColorScheme="full"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128713"/>
                        <a:ext cx="3692525" cy="46831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446" name="Text Box 6"/>
          <p:cNvSpPr txBox="1">
            <a:spLocks noChangeArrowheads="1"/>
          </p:cNvSpPr>
          <p:nvPr/>
        </p:nvSpPr>
        <p:spPr bwMode="auto">
          <a:xfrm>
            <a:off x="1371600" y="5867400"/>
            <a:ext cx="7239000" cy="623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FontTx/>
              <a:buChar char="•"/>
            </a:pPr>
            <a:r>
              <a:rPr lang="en-US" sz="1400"/>
              <a:t> Sockets can force up to 4 times more memory traffic compared to the network traffic</a:t>
            </a:r>
          </a:p>
          <a:p>
            <a:pPr algn="l">
              <a:spcBef>
                <a:spcPct val="50000"/>
              </a:spcBef>
              <a:buFontTx/>
              <a:buChar char="•"/>
            </a:pPr>
            <a:r>
              <a:rPr lang="en-US" sz="1400"/>
              <a:t> RDMA allows has a ratio of 1 !!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0"/>
              <a:t>Multi-Stream Tests: Memory Traffic</a:t>
            </a:r>
          </a:p>
        </p:txBody>
      </p:sp>
      <p:graphicFrame>
        <p:nvGraphicFramePr>
          <p:cNvPr id="63493" name="Object 5"/>
          <p:cNvGraphicFramePr>
            <a:graphicFrameLocks noGrp="1" noChangeAspect="1"/>
          </p:cNvGraphicFramePr>
          <p:nvPr>
            <p:ph idx="1"/>
          </p:nvPr>
        </p:nvGraphicFramePr>
        <p:xfrm>
          <a:off x="490538" y="1219200"/>
          <a:ext cx="8162925" cy="4525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497" name="Chart" r:id="rId3" imgW="7781959" imgH="4314704" progId="MSGraph.Chart.8">
                  <p:embed followColorScheme="full"/>
                </p:oleObj>
              </mc:Choice>
              <mc:Fallback>
                <p:oleObj name="Chart" r:id="rId3" imgW="7781959" imgH="4314704" progId="MSGraph.Chart.8">
                  <p:embed followColorScheme="full"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0538" y="1219200"/>
                        <a:ext cx="8162925" cy="45259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3494" name="Text Box 6"/>
          <p:cNvSpPr txBox="1">
            <a:spLocks noChangeArrowheads="1"/>
          </p:cNvSpPr>
          <p:nvPr/>
        </p:nvSpPr>
        <p:spPr bwMode="auto">
          <a:xfrm>
            <a:off x="1524000" y="5867400"/>
            <a:ext cx="7086600" cy="703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FontTx/>
              <a:buChar char="•"/>
            </a:pPr>
            <a:r>
              <a:rPr lang="en-US" sz="1600"/>
              <a:t> Memory Traffic is significantly higher than the network traffic</a:t>
            </a:r>
          </a:p>
          <a:p>
            <a:pPr algn="l">
              <a:spcBef>
                <a:spcPct val="50000"/>
              </a:spcBef>
              <a:buFontTx/>
              <a:buChar char="•"/>
            </a:pPr>
            <a:r>
              <a:rPr lang="en-US" sz="1600"/>
              <a:t> Comes to within 5% of the practically attainable peak memory bandwidth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0"/>
              <a:t>Presentation Outline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40000"/>
              </a:lnSpc>
            </a:pPr>
            <a:r>
              <a:rPr lang="en-US" sz="2600">
                <a:solidFill>
                  <a:srgbClr val="DDDDDD"/>
                </a:solidFill>
              </a:rPr>
              <a:t>Introduction and Motivation</a:t>
            </a:r>
          </a:p>
          <a:p>
            <a:pPr>
              <a:lnSpc>
                <a:spcPct val="140000"/>
              </a:lnSpc>
            </a:pPr>
            <a:r>
              <a:rPr lang="en-US" sz="2600">
                <a:solidFill>
                  <a:srgbClr val="DDDDDD"/>
                </a:solidFill>
              </a:rPr>
              <a:t>TCP/IP Control Path and Memory Traffic</a:t>
            </a:r>
          </a:p>
          <a:p>
            <a:pPr>
              <a:lnSpc>
                <a:spcPct val="140000"/>
              </a:lnSpc>
            </a:pPr>
            <a:r>
              <a:rPr lang="en-US" sz="2600">
                <a:solidFill>
                  <a:srgbClr val="DDDDDD"/>
                </a:solidFill>
              </a:rPr>
              <a:t>10-Gigabit network performance for TCP/IP</a:t>
            </a:r>
          </a:p>
          <a:p>
            <a:pPr>
              <a:lnSpc>
                <a:spcPct val="140000"/>
              </a:lnSpc>
            </a:pPr>
            <a:r>
              <a:rPr lang="en-US" sz="2600">
                <a:solidFill>
                  <a:srgbClr val="DDDDDD"/>
                </a:solidFill>
              </a:rPr>
              <a:t>10-Gigabit network performance for RDMA</a:t>
            </a:r>
          </a:p>
          <a:p>
            <a:pPr>
              <a:lnSpc>
                <a:spcPct val="140000"/>
              </a:lnSpc>
            </a:pPr>
            <a:r>
              <a:rPr lang="en-US" sz="2600">
                <a:solidFill>
                  <a:srgbClr val="DDDDDD"/>
                </a:solidFill>
              </a:rPr>
              <a:t>Memory Traffic Analysis for 10-Gigabit networks</a:t>
            </a:r>
          </a:p>
          <a:p>
            <a:pPr>
              <a:lnSpc>
                <a:spcPct val="140000"/>
              </a:lnSpc>
            </a:pPr>
            <a:r>
              <a:rPr lang="en-US" sz="2600" b="1">
                <a:solidFill>
                  <a:srgbClr val="FF0000"/>
                </a:solidFill>
              </a:rPr>
              <a:t>Conclusions and Future Work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0"/>
              <a:t>Conclusions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5029200"/>
          </a:xfrm>
        </p:spPr>
        <p:txBody>
          <a:bodyPr/>
          <a:lstStyle/>
          <a:p>
            <a:pPr>
              <a:lnSpc>
                <a:spcPct val="140000"/>
              </a:lnSpc>
            </a:pPr>
            <a:r>
              <a:rPr lang="en-US" sz="2200"/>
              <a:t>TCP/IP performance on High Performance Networks</a:t>
            </a:r>
          </a:p>
          <a:p>
            <a:pPr lvl="1">
              <a:lnSpc>
                <a:spcPct val="140000"/>
              </a:lnSpc>
            </a:pPr>
            <a:r>
              <a:rPr lang="en-US" sz="1800"/>
              <a:t>High Performance Sockets</a:t>
            </a:r>
          </a:p>
          <a:p>
            <a:pPr lvl="1">
              <a:lnSpc>
                <a:spcPct val="140000"/>
              </a:lnSpc>
            </a:pPr>
            <a:r>
              <a:rPr lang="en-US" sz="1800"/>
              <a:t>TCP Offload Engines</a:t>
            </a:r>
          </a:p>
          <a:p>
            <a:pPr>
              <a:lnSpc>
                <a:spcPct val="140000"/>
              </a:lnSpc>
            </a:pPr>
            <a:r>
              <a:rPr lang="en-US" sz="2200"/>
              <a:t>10-Gigabit Networks</a:t>
            </a:r>
          </a:p>
          <a:p>
            <a:pPr lvl="1">
              <a:lnSpc>
                <a:spcPct val="140000"/>
              </a:lnSpc>
            </a:pPr>
            <a:r>
              <a:rPr lang="en-US" sz="1800"/>
              <a:t>A new dimension of complexity – </a:t>
            </a:r>
            <a:r>
              <a:rPr lang="en-US" sz="1800" i="1"/>
              <a:t>Memory Traffic</a:t>
            </a:r>
          </a:p>
          <a:p>
            <a:pPr>
              <a:lnSpc>
                <a:spcPct val="140000"/>
              </a:lnSpc>
            </a:pPr>
            <a:r>
              <a:rPr lang="en-US" sz="2200"/>
              <a:t>Sockets API can require significant memory traffic</a:t>
            </a:r>
          </a:p>
          <a:p>
            <a:pPr lvl="1">
              <a:lnSpc>
                <a:spcPct val="140000"/>
              </a:lnSpc>
            </a:pPr>
            <a:r>
              <a:rPr lang="en-US" sz="1800"/>
              <a:t>Up to 4 times more than the network traffic</a:t>
            </a:r>
          </a:p>
          <a:p>
            <a:pPr lvl="1">
              <a:lnSpc>
                <a:spcPct val="140000"/>
              </a:lnSpc>
            </a:pPr>
            <a:r>
              <a:rPr lang="en-US" sz="1800"/>
              <a:t>Allows saturation on less than 35% of the network bandwidth</a:t>
            </a:r>
          </a:p>
          <a:p>
            <a:pPr lvl="1">
              <a:lnSpc>
                <a:spcPct val="140000"/>
              </a:lnSpc>
            </a:pPr>
            <a:r>
              <a:rPr lang="en-US" sz="1800"/>
              <a:t>Shows potential benefits of providing RDMA over IP</a:t>
            </a:r>
          </a:p>
          <a:p>
            <a:pPr lvl="1">
              <a:lnSpc>
                <a:spcPct val="140000"/>
              </a:lnSpc>
            </a:pPr>
            <a:r>
              <a:rPr lang="en-US" sz="1800"/>
              <a:t>Significant benefits in performance, CPU and memory traffic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0"/>
              <a:t>Future Work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</p:spPr>
        <p:txBody>
          <a:bodyPr/>
          <a:lstStyle/>
          <a:p>
            <a:pPr>
              <a:lnSpc>
                <a:spcPct val="160000"/>
              </a:lnSpc>
            </a:pPr>
            <a:r>
              <a:rPr lang="en-US" sz="2200"/>
              <a:t>Memory Traffic Analysis for 64-bit systems</a:t>
            </a:r>
          </a:p>
          <a:p>
            <a:pPr>
              <a:lnSpc>
                <a:spcPct val="160000"/>
              </a:lnSpc>
            </a:pPr>
            <a:r>
              <a:rPr lang="en-US" sz="2200"/>
              <a:t>Potential of the L3-Cache available in some systems</a:t>
            </a:r>
          </a:p>
          <a:p>
            <a:pPr>
              <a:lnSpc>
                <a:spcPct val="160000"/>
              </a:lnSpc>
            </a:pPr>
            <a:r>
              <a:rPr lang="en-US" sz="2200"/>
              <a:t>Evaluation of various applications</a:t>
            </a:r>
          </a:p>
          <a:p>
            <a:pPr lvl="1">
              <a:lnSpc>
                <a:spcPct val="160000"/>
              </a:lnSpc>
            </a:pPr>
            <a:r>
              <a:rPr lang="en-US" sz="1800"/>
              <a:t>Transactional (SpecWeb)</a:t>
            </a:r>
          </a:p>
          <a:p>
            <a:pPr lvl="1">
              <a:lnSpc>
                <a:spcPct val="160000"/>
              </a:lnSpc>
            </a:pPr>
            <a:r>
              <a:rPr lang="en-US" sz="1800"/>
              <a:t>Streaming (Multimedia Services)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0"/>
              <a:t>Generic Optimizations Insufficient!</a:t>
            </a:r>
          </a:p>
        </p:txBody>
      </p:sp>
      <p:graphicFrame>
        <p:nvGraphicFramePr>
          <p:cNvPr id="37891" name="Object 3"/>
          <p:cNvGraphicFramePr>
            <a:graphicFrameLocks noGrp="1" noChangeAspect="1"/>
          </p:cNvGraphicFramePr>
          <p:nvPr>
            <p:ph type="chart" idx="1"/>
          </p:nvPr>
        </p:nvGraphicFramePr>
        <p:xfrm>
          <a:off x="685800" y="1219200"/>
          <a:ext cx="7772400" cy="411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00" name="Chart" r:id="rId3" imgW="7772400" imgH="4114800" progId="MSGraph.Chart.8">
                  <p:embed followColorScheme="full"/>
                </p:oleObj>
              </mc:Choice>
              <mc:Fallback>
                <p:oleObj name="Chart" r:id="rId3" imgW="7772400" imgH="4114800" progId="MSGraph.Chart.8">
                  <p:embed followColorScheme="full"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1219200"/>
                        <a:ext cx="7772400" cy="4114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892" name="Text Box 4"/>
          <p:cNvSpPr txBox="1">
            <a:spLocks noChangeArrowheads="1"/>
          </p:cNvSpPr>
          <p:nvPr/>
        </p:nvSpPr>
        <p:spPr bwMode="auto">
          <a:xfrm>
            <a:off x="7246938" y="2057400"/>
            <a:ext cx="103028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400" b="1">
                <a:latin typeface="Comic Sans MS" pitchFamily="66" charset="0"/>
              </a:rPr>
              <a:t>10GigE</a:t>
            </a:r>
          </a:p>
        </p:txBody>
      </p:sp>
      <p:sp>
        <p:nvSpPr>
          <p:cNvPr id="37893" name="Text Box 5"/>
          <p:cNvSpPr txBox="1">
            <a:spLocks noChangeArrowheads="1"/>
          </p:cNvSpPr>
          <p:nvPr/>
        </p:nvSpPr>
        <p:spPr bwMode="auto">
          <a:xfrm>
            <a:off x="6437313" y="3886200"/>
            <a:ext cx="103028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400" b="1">
                <a:latin typeface="Comic Sans MS" pitchFamily="66" charset="0"/>
              </a:rPr>
              <a:t>1GigE</a:t>
            </a:r>
          </a:p>
        </p:txBody>
      </p:sp>
      <p:sp>
        <p:nvSpPr>
          <p:cNvPr id="37894" name="Text Box 6"/>
          <p:cNvSpPr txBox="1">
            <a:spLocks noChangeArrowheads="1"/>
          </p:cNvSpPr>
          <p:nvPr/>
        </p:nvSpPr>
        <p:spPr bwMode="auto">
          <a:xfrm>
            <a:off x="1600200" y="5599113"/>
            <a:ext cx="6172200" cy="801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0" hangingPunct="0">
              <a:lnSpc>
                <a:spcPct val="120000"/>
              </a:lnSpc>
              <a:spcBef>
                <a:spcPct val="50000"/>
              </a:spcBef>
              <a:buFontTx/>
              <a:buChar char="•"/>
            </a:pPr>
            <a:r>
              <a:rPr lang="en-US" sz="1600"/>
              <a:t> Processor Speed DOES NOT scale with Network Speeds</a:t>
            </a:r>
          </a:p>
          <a:p>
            <a:pPr algn="l" eaLnBrk="0" hangingPunct="0">
              <a:lnSpc>
                <a:spcPct val="120000"/>
              </a:lnSpc>
              <a:spcBef>
                <a:spcPct val="50000"/>
              </a:spcBef>
              <a:buFontTx/>
              <a:buChar char="•"/>
            </a:pPr>
            <a:r>
              <a:rPr lang="en-US" sz="1600"/>
              <a:t> Protocol processing too expensive for current day systems</a:t>
            </a:r>
          </a:p>
        </p:txBody>
      </p:sp>
      <p:sp>
        <p:nvSpPr>
          <p:cNvPr id="37897" name="Text Box 9"/>
          <p:cNvSpPr txBox="1">
            <a:spLocks noChangeArrowheads="1"/>
          </p:cNvSpPr>
          <p:nvPr/>
        </p:nvSpPr>
        <p:spPr bwMode="auto">
          <a:xfrm>
            <a:off x="2057400" y="5181600"/>
            <a:ext cx="5486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>
                <a:solidFill>
                  <a:srgbClr val="FF0000"/>
                </a:solidFill>
              </a:rPr>
              <a:t>http://www.intel.com/research/silicon/mooreslaw.htm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2"/>
          <p:cNvSpPr txBox="1">
            <a:spLocks noChangeArrowheads="1"/>
          </p:cNvSpPr>
          <p:nvPr/>
        </p:nvSpPr>
        <p:spPr bwMode="auto">
          <a:xfrm>
            <a:off x="1295400" y="3048000"/>
            <a:ext cx="6096000" cy="268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000">
                <a:latin typeface="Tahoma" pitchFamily="34" charset="0"/>
              </a:rPr>
              <a:t>For more information, please visit the</a:t>
            </a:r>
          </a:p>
          <a:p>
            <a:pPr algn="ctr" eaLnBrk="0" hangingPunct="0">
              <a:spcBef>
                <a:spcPct val="50000"/>
              </a:spcBef>
            </a:pPr>
            <a:endParaRPr lang="en-US" sz="2000">
              <a:latin typeface="Tahoma" pitchFamily="34" charset="0"/>
            </a:endParaRPr>
          </a:p>
          <a:p>
            <a:pPr algn="ctr" eaLnBrk="0" hangingPunct="0">
              <a:spcBef>
                <a:spcPct val="50000"/>
              </a:spcBef>
            </a:pPr>
            <a:endParaRPr lang="en-US" sz="2000">
              <a:latin typeface="Tahoma" pitchFamily="34" charset="0"/>
            </a:endParaRPr>
          </a:p>
          <a:p>
            <a:pPr algn="ctr" eaLnBrk="0" hangingPunct="0">
              <a:spcBef>
                <a:spcPct val="50000"/>
              </a:spcBef>
            </a:pPr>
            <a:r>
              <a:rPr lang="en-US" sz="2000">
                <a:latin typeface="Tahoma" pitchFamily="34" charset="0"/>
                <a:hlinkClick r:id="rId3"/>
              </a:rPr>
              <a:t>http://nowlab.cis.ohio-state.edu</a:t>
            </a:r>
            <a:endParaRPr lang="en-US" sz="2000">
              <a:latin typeface="Tahoma" pitchFamily="34" charset="0"/>
            </a:endParaRPr>
          </a:p>
          <a:p>
            <a:pPr algn="ctr" eaLnBrk="0" hangingPunct="0">
              <a:spcBef>
                <a:spcPct val="50000"/>
              </a:spcBef>
            </a:pPr>
            <a:r>
              <a:rPr lang="en-US" sz="2000">
                <a:latin typeface="Tahoma" pitchFamily="34" charset="0"/>
              </a:rPr>
              <a:t>Network Based Computing Laboratory,</a:t>
            </a:r>
          </a:p>
          <a:p>
            <a:pPr algn="ctr" eaLnBrk="0" hangingPunct="0">
              <a:spcBef>
                <a:spcPct val="50000"/>
              </a:spcBef>
            </a:pPr>
            <a:r>
              <a:rPr lang="en-US" sz="2000">
                <a:latin typeface="Tahoma" pitchFamily="34" charset="0"/>
              </a:rPr>
              <a:t>The Ohio State University</a:t>
            </a:r>
          </a:p>
        </p:txBody>
      </p:sp>
      <p:sp>
        <p:nvSpPr>
          <p:cNvPr id="25603" name="Text Box 3"/>
          <p:cNvSpPr txBox="1">
            <a:spLocks noChangeArrowheads="1"/>
          </p:cNvSpPr>
          <p:nvPr/>
        </p:nvSpPr>
        <p:spPr bwMode="auto">
          <a:xfrm>
            <a:off x="2209800" y="1828800"/>
            <a:ext cx="4114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3200" b="1"/>
              <a:t>Thank You!</a:t>
            </a:r>
          </a:p>
        </p:txBody>
      </p:sp>
      <p:grpSp>
        <p:nvGrpSpPr>
          <p:cNvPr id="25604" name="Group 4"/>
          <p:cNvGrpSpPr>
            <a:grpSpLocks/>
          </p:cNvGrpSpPr>
          <p:nvPr/>
        </p:nvGrpSpPr>
        <p:grpSpPr bwMode="auto">
          <a:xfrm>
            <a:off x="2209800" y="3597275"/>
            <a:ext cx="4060825" cy="704850"/>
            <a:chOff x="1223" y="1300"/>
            <a:chExt cx="2558" cy="455"/>
          </a:xfrm>
        </p:grpSpPr>
        <p:sp>
          <p:nvSpPr>
            <p:cNvPr id="25605" name="Oval 5"/>
            <p:cNvSpPr>
              <a:spLocks noChangeArrowheads="1"/>
            </p:cNvSpPr>
            <p:nvPr/>
          </p:nvSpPr>
          <p:spPr bwMode="auto">
            <a:xfrm>
              <a:off x="1223" y="1300"/>
              <a:ext cx="1255" cy="455"/>
            </a:xfrm>
            <a:prstGeom prst="ellipse">
              <a:avLst/>
            </a:prstGeom>
            <a:solidFill>
              <a:schemeClr val="accent1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b="1">
                  <a:solidFill>
                    <a:srgbClr val="003300"/>
                  </a:solidFill>
                  <a:latin typeface="Times New Roman" pitchFamily="18" charset="0"/>
                </a:rPr>
                <a:t>NBC</a:t>
              </a:r>
              <a:endParaRPr lang="en-US" sz="2400" b="1">
                <a:latin typeface="Times New Roman" pitchFamily="18" charset="0"/>
              </a:endParaRPr>
            </a:p>
          </p:txBody>
        </p:sp>
        <p:sp>
          <p:nvSpPr>
            <p:cNvPr id="25606" name="Text Box 6"/>
            <p:cNvSpPr txBox="1">
              <a:spLocks noChangeArrowheads="1"/>
            </p:cNvSpPr>
            <p:nvPr/>
          </p:nvSpPr>
          <p:spPr bwMode="auto">
            <a:xfrm>
              <a:off x="2577" y="1364"/>
              <a:ext cx="1204" cy="3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2800" b="1">
                  <a:latin typeface="Times New Roman" pitchFamily="18" charset="0"/>
                </a:rPr>
                <a:t>Home Page</a:t>
              </a:r>
              <a:endParaRPr lang="en-US" sz="2400" b="1">
                <a:latin typeface="Times New Roman" pitchFamily="18" charset="0"/>
              </a:endParaRPr>
            </a:p>
          </p:txBody>
        </p:sp>
      </p:grp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Backup Slides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0"/>
              <a:t>Network Specific Optimizations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114800"/>
          </a:xfrm>
        </p:spPr>
        <p:txBody>
          <a:bodyPr/>
          <a:lstStyle/>
          <a:p>
            <a:pPr>
              <a:lnSpc>
                <a:spcPct val="140000"/>
              </a:lnSpc>
            </a:pPr>
            <a:r>
              <a:rPr lang="en-US" sz="2200"/>
              <a:t>Sockets can utilize some network features</a:t>
            </a:r>
          </a:p>
          <a:p>
            <a:pPr lvl="1">
              <a:lnSpc>
                <a:spcPct val="140000"/>
              </a:lnSpc>
            </a:pPr>
            <a:r>
              <a:rPr lang="en-US" sz="1800"/>
              <a:t>Hardware support for protocol processing</a:t>
            </a:r>
          </a:p>
          <a:p>
            <a:pPr lvl="1">
              <a:lnSpc>
                <a:spcPct val="140000"/>
              </a:lnSpc>
            </a:pPr>
            <a:r>
              <a:rPr lang="en-US" sz="1800"/>
              <a:t>Interrupt Coalescing (can be considered generic)</a:t>
            </a:r>
          </a:p>
          <a:p>
            <a:pPr lvl="1">
              <a:lnSpc>
                <a:spcPct val="140000"/>
              </a:lnSpc>
            </a:pPr>
            <a:r>
              <a:rPr lang="en-US" sz="1800"/>
              <a:t>Checksum Offload (TCP stack has to modified)</a:t>
            </a:r>
          </a:p>
          <a:p>
            <a:pPr lvl="1">
              <a:lnSpc>
                <a:spcPct val="140000"/>
              </a:lnSpc>
            </a:pPr>
            <a:r>
              <a:rPr lang="en-US" sz="1800"/>
              <a:t>Insufficient!</a:t>
            </a:r>
          </a:p>
          <a:p>
            <a:pPr>
              <a:lnSpc>
                <a:spcPct val="140000"/>
              </a:lnSpc>
            </a:pPr>
            <a:r>
              <a:rPr lang="en-US" sz="2200"/>
              <a:t>Network Specific Optimizations</a:t>
            </a:r>
          </a:p>
          <a:p>
            <a:pPr lvl="1">
              <a:lnSpc>
                <a:spcPct val="140000"/>
              </a:lnSpc>
            </a:pPr>
            <a:r>
              <a:rPr lang="en-US" sz="1800"/>
              <a:t>High Performance Sockets [shah99, balaji02]</a:t>
            </a:r>
          </a:p>
          <a:p>
            <a:pPr lvl="1">
              <a:lnSpc>
                <a:spcPct val="140000"/>
              </a:lnSpc>
            </a:pPr>
            <a:r>
              <a:rPr lang="en-US" sz="1800"/>
              <a:t>TCP Offload Engines (TOE)</a:t>
            </a: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533400" y="5334000"/>
            <a:ext cx="8229600" cy="1049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400" b="1" i="1">
                <a:solidFill>
                  <a:srgbClr val="00CC00"/>
                </a:solidFill>
              </a:rPr>
              <a:t>[shah99]: “High Performance Sockets and RPC over Virtual Interface (VI) Architecture”, H. Shah, C. Pu, R. S. Madukkarumukumana, In CANPC ‘99</a:t>
            </a:r>
          </a:p>
          <a:p>
            <a:pPr algn="l">
              <a:spcBef>
                <a:spcPct val="50000"/>
              </a:spcBef>
            </a:pPr>
            <a:r>
              <a:rPr lang="en-US" sz="1400" b="1" i="1">
                <a:solidFill>
                  <a:srgbClr val="00CC00"/>
                </a:solidFill>
              </a:rPr>
              <a:t>[balaji02]: “Impact of High Performance Sockets on Data Intensive Applications”, P. Balaji, J. Wu, T. Kurc, U. Catalyurek, D. K. Panda, J. Saltz, In HPDC ‘03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0"/>
              <a:t>Memory Traffic Bottleneck</a:t>
            </a:r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228600" y="1371600"/>
            <a:ext cx="8763000" cy="4876800"/>
          </a:xfrm>
        </p:spPr>
        <p:txBody>
          <a:bodyPr/>
          <a:lstStyle/>
          <a:p>
            <a:pPr>
              <a:lnSpc>
                <a:spcPct val="160000"/>
              </a:lnSpc>
            </a:pPr>
            <a:r>
              <a:rPr lang="en-US" sz="2000"/>
              <a:t>Offloaded Transport Layers provide some performance gains</a:t>
            </a:r>
          </a:p>
          <a:p>
            <a:pPr lvl="1">
              <a:lnSpc>
                <a:spcPct val="160000"/>
              </a:lnSpc>
            </a:pPr>
            <a:r>
              <a:rPr lang="en-US" sz="1600"/>
              <a:t>Protocol processing is offloaded; lesser host CPU overhead</a:t>
            </a:r>
          </a:p>
          <a:p>
            <a:pPr lvl="1">
              <a:lnSpc>
                <a:spcPct val="160000"/>
              </a:lnSpc>
            </a:pPr>
            <a:r>
              <a:rPr lang="en-US" sz="1600"/>
              <a:t>Better network performance for slower hosts</a:t>
            </a:r>
          </a:p>
          <a:p>
            <a:pPr lvl="1">
              <a:lnSpc>
                <a:spcPct val="160000"/>
              </a:lnSpc>
            </a:pPr>
            <a:r>
              <a:rPr lang="en-US" sz="1600"/>
              <a:t>Quite effective for 1-2 Gigabit networks</a:t>
            </a:r>
          </a:p>
          <a:p>
            <a:pPr lvl="1">
              <a:lnSpc>
                <a:spcPct val="160000"/>
              </a:lnSpc>
            </a:pPr>
            <a:r>
              <a:rPr lang="en-US" sz="1600"/>
              <a:t>Effective for faster (10-Gigabit) networks in some scenarios</a:t>
            </a:r>
          </a:p>
          <a:p>
            <a:pPr>
              <a:lnSpc>
                <a:spcPct val="160000"/>
              </a:lnSpc>
            </a:pPr>
            <a:r>
              <a:rPr lang="en-US" sz="2000"/>
              <a:t>Memory Traffic Constraints</a:t>
            </a:r>
          </a:p>
          <a:p>
            <a:pPr lvl="1">
              <a:lnSpc>
                <a:spcPct val="160000"/>
              </a:lnSpc>
            </a:pPr>
            <a:r>
              <a:rPr lang="en-US" sz="1600"/>
              <a:t>Offloaded Transport Layers rely on the sockets interface</a:t>
            </a:r>
          </a:p>
          <a:p>
            <a:pPr lvl="1">
              <a:lnSpc>
                <a:spcPct val="160000"/>
              </a:lnSpc>
            </a:pPr>
            <a:r>
              <a:rPr lang="en-US" sz="1600"/>
              <a:t>Sockets API forces memory access operations in several scenarios</a:t>
            </a:r>
          </a:p>
          <a:p>
            <a:pPr lvl="2">
              <a:lnSpc>
                <a:spcPct val="160000"/>
              </a:lnSpc>
            </a:pPr>
            <a:r>
              <a:rPr lang="en-US" sz="1400"/>
              <a:t>Transactional protocols such as RPC, File I/O, etc.</a:t>
            </a:r>
          </a:p>
          <a:p>
            <a:pPr lvl="1">
              <a:lnSpc>
                <a:spcPct val="160000"/>
              </a:lnSpc>
            </a:pPr>
            <a:r>
              <a:rPr lang="en-US" sz="1600"/>
              <a:t>For 10-Gigabit networks memory access operations can limit network performance !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0"/>
              <a:t>10-Gigabit Networks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5105400"/>
          </a:xfrm>
        </p:spPr>
        <p:txBody>
          <a:bodyPr/>
          <a:lstStyle/>
          <a:p>
            <a:pPr>
              <a:lnSpc>
                <a:spcPct val="130000"/>
              </a:lnSpc>
            </a:pPr>
            <a:r>
              <a:rPr lang="en-US" sz="2200"/>
              <a:t>10-Gigabit Ethernet</a:t>
            </a:r>
          </a:p>
          <a:p>
            <a:pPr lvl="1">
              <a:lnSpc>
                <a:spcPct val="130000"/>
              </a:lnSpc>
            </a:pPr>
            <a:r>
              <a:rPr lang="en-US" sz="1800"/>
              <a:t>Recently released as a successor in the Ethernet family</a:t>
            </a:r>
          </a:p>
          <a:p>
            <a:pPr lvl="1">
              <a:lnSpc>
                <a:spcPct val="130000"/>
              </a:lnSpc>
            </a:pPr>
            <a:r>
              <a:rPr lang="en-US" sz="1800"/>
              <a:t>Some adapters support TCP/IP checksum and Segmentation offload</a:t>
            </a:r>
          </a:p>
          <a:p>
            <a:pPr>
              <a:lnSpc>
                <a:spcPct val="130000"/>
              </a:lnSpc>
            </a:pPr>
            <a:r>
              <a:rPr lang="en-US" sz="2000"/>
              <a:t>InfiniBand</a:t>
            </a:r>
          </a:p>
          <a:p>
            <a:pPr lvl="1">
              <a:lnSpc>
                <a:spcPct val="130000"/>
              </a:lnSpc>
            </a:pPr>
            <a:r>
              <a:rPr lang="en-US" sz="1800"/>
              <a:t>Open Industry Standard</a:t>
            </a:r>
          </a:p>
          <a:p>
            <a:pPr lvl="1">
              <a:lnSpc>
                <a:spcPct val="130000"/>
              </a:lnSpc>
            </a:pPr>
            <a:r>
              <a:rPr lang="en-US" sz="1800"/>
              <a:t>Interconnect for connecting compute and I/O nodes</a:t>
            </a:r>
          </a:p>
          <a:p>
            <a:pPr lvl="1">
              <a:lnSpc>
                <a:spcPct val="130000"/>
              </a:lnSpc>
            </a:pPr>
            <a:r>
              <a:rPr lang="en-US" sz="1800"/>
              <a:t>Provides High Performance</a:t>
            </a:r>
          </a:p>
          <a:p>
            <a:pPr lvl="2">
              <a:lnSpc>
                <a:spcPct val="130000"/>
              </a:lnSpc>
            </a:pPr>
            <a:r>
              <a:rPr lang="en-US" sz="1600"/>
              <a:t>Offloaded Transport Layer; Zero-Copy data-transfer</a:t>
            </a:r>
          </a:p>
          <a:p>
            <a:pPr lvl="2">
              <a:lnSpc>
                <a:spcPct val="130000"/>
              </a:lnSpc>
            </a:pPr>
            <a:r>
              <a:rPr lang="en-US" sz="1600"/>
              <a:t>Provides one-sided communication (RDMA, Remote Atomics)</a:t>
            </a:r>
          </a:p>
          <a:p>
            <a:pPr lvl="1">
              <a:lnSpc>
                <a:spcPct val="130000"/>
              </a:lnSpc>
            </a:pPr>
            <a:r>
              <a:rPr lang="en-US" sz="1800"/>
              <a:t>Becoming increasingly popular</a:t>
            </a:r>
          </a:p>
          <a:p>
            <a:pPr lvl="1">
              <a:lnSpc>
                <a:spcPct val="130000"/>
              </a:lnSpc>
            </a:pPr>
            <a:r>
              <a:rPr lang="en-US" sz="1800"/>
              <a:t>An example RDMA capable 10-Gigabit network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0"/>
              <a:t>Objective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229600" cy="4800600"/>
          </a:xfrm>
        </p:spPr>
        <p:txBody>
          <a:bodyPr/>
          <a:lstStyle/>
          <a:p>
            <a:pPr>
              <a:lnSpc>
                <a:spcPct val="140000"/>
              </a:lnSpc>
            </a:pPr>
            <a:r>
              <a:rPr lang="en-US" sz="2200"/>
              <a:t>New standards proposed for RDMA over IP</a:t>
            </a:r>
          </a:p>
          <a:p>
            <a:pPr lvl="1">
              <a:lnSpc>
                <a:spcPct val="140000"/>
              </a:lnSpc>
            </a:pPr>
            <a:r>
              <a:rPr lang="en-US" sz="1800"/>
              <a:t>Utilizes an offloaded TCP/IP stack on the network adapter</a:t>
            </a:r>
          </a:p>
          <a:p>
            <a:pPr lvl="1">
              <a:lnSpc>
                <a:spcPct val="140000"/>
              </a:lnSpc>
            </a:pPr>
            <a:r>
              <a:rPr lang="en-US" sz="1800"/>
              <a:t>Supports additional logic for zero-copy data transfer to the application</a:t>
            </a:r>
          </a:p>
          <a:p>
            <a:pPr lvl="1">
              <a:lnSpc>
                <a:spcPct val="140000"/>
              </a:lnSpc>
            </a:pPr>
            <a:r>
              <a:rPr lang="en-US" sz="1800"/>
              <a:t>Compatible with existing Layer 3 and 4 switches</a:t>
            </a:r>
          </a:p>
          <a:p>
            <a:pPr>
              <a:lnSpc>
                <a:spcPct val="140000"/>
              </a:lnSpc>
            </a:pPr>
            <a:r>
              <a:rPr lang="en-US" sz="2200"/>
              <a:t>What’s the impact of an RDMA interface over TCP/IP?</a:t>
            </a:r>
          </a:p>
          <a:p>
            <a:pPr lvl="1">
              <a:lnSpc>
                <a:spcPct val="140000"/>
              </a:lnSpc>
            </a:pPr>
            <a:r>
              <a:rPr lang="en-US" sz="1800"/>
              <a:t>Implications on CPU Utilization</a:t>
            </a:r>
          </a:p>
          <a:p>
            <a:pPr lvl="1">
              <a:lnSpc>
                <a:spcPct val="140000"/>
              </a:lnSpc>
            </a:pPr>
            <a:r>
              <a:rPr lang="en-US" sz="1800"/>
              <a:t>Implications on Memory Traffic</a:t>
            </a:r>
          </a:p>
          <a:p>
            <a:pPr lvl="1">
              <a:lnSpc>
                <a:spcPct val="140000"/>
              </a:lnSpc>
            </a:pPr>
            <a:r>
              <a:rPr lang="en-US" sz="1800"/>
              <a:t>Is it beneficial?</a:t>
            </a:r>
          </a:p>
          <a:p>
            <a:pPr>
              <a:lnSpc>
                <a:spcPct val="140000"/>
              </a:lnSpc>
            </a:pPr>
            <a:r>
              <a:rPr lang="en-US" sz="2000"/>
              <a:t>We analyze these issues using InfiniBand’s RDMA capabilities!</a:t>
            </a:r>
            <a:endParaRPr lang="en-US" sz="210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9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0"/>
              <a:t>Presentation Outline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40000"/>
              </a:lnSpc>
            </a:pPr>
            <a:r>
              <a:rPr lang="en-US" sz="2600">
                <a:solidFill>
                  <a:srgbClr val="DDDDDD"/>
                </a:solidFill>
              </a:rPr>
              <a:t>Introduction and Motivation</a:t>
            </a:r>
          </a:p>
          <a:p>
            <a:pPr>
              <a:lnSpc>
                <a:spcPct val="140000"/>
              </a:lnSpc>
            </a:pPr>
            <a:r>
              <a:rPr lang="en-US" sz="2600" b="1">
                <a:solidFill>
                  <a:srgbClr val="FF0000"/>
                </a:solidFill>
              </a:rPr>
              <a:t>TCP/IP Control Path and Memory Traffic</a:t>
            </a:r>
          </a:p>
          <a:p>
            <a:pPr>
              <a:lnSpc>
                <a:spcPct val="140000"/>
              </a:lnSpc>
            </a:pPr>
            <a:r>
              <a:rPr lang="en-US" sz="2600">
                <a:solidFill>
                  <a:srgbClr val="33CCFF"/>
                </a:solidFill>
              </a:rPr>
              <a:t>10-Gigabit network performance for TCP/IP</a:t>
            </a:r>
          </a:p>
          <a:p>
            <a:pPr>
              <a:lnSpc>
                <a:spcPct val="140000"/>
              </a:lnSpc>
            </a:pPr>
            <a:r>
              <a:rPr lang="en-US" sz="2600">
                <a:solidFill>
                  <a:srgbClr val="33CCFF"/>
                </a:solidFill>
              </a:rPr>
              <a:t>10-Gigabit network performance for RDMA</a:t>
            </a:r>
          </a:p>
          <a:p>
            <a:pPr>
              <a:lnSpc>
                <a:spcPct val="140000"/>
              </a:lnSpc>
            </a:pPr>
            <a:r>
              <a:rPr lang="en-US" sz="2600">
                <a:solidFill>
                  <a:srgbClr val="33CCFF"/>
                </a:solidFill>
              </a:rPr>
              <a:t>Memory Traffic Analysis for 10-Gigabit networks</a:t>
            </a:r>
          </a:p>
          <a:p>
            <a:pPr>
              <a:lnSpc>
                <a:spcPct val="140000"/>
              </a:lnSpc>
            </a:pPr>
            <a:r>
              <a:rPr lang="en-US" sz="2600">
                <a:solidFill>
                  <a:srgbClr val="33CCFF"/>
                </a:solidFill>
              </a:rPr>
              <a:t>Conclusions and Future Work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0"/>
              <a:t>TCP/IP Control Path (Sender Side)</a:t>
            </a:r>
          </a:p>
        </p:txBody>
      </p:sp>
      <p:sp>
        <p:nvSpPr>
          <p:cNvPr id="28678" name="AutoShape 6"/>
          <p:cNvSpPr>
            <a:spLocks noChangeArrowheads="1"/>
          </p:cNvSpPr>
          <p:nvPr/>
        </p:nvSpPr>
        <p:spPr bwMode="auto">
          <a:xfrm>
            <a:off x="1447800" y="1676400"/>
            <a:ext cx="914400" cy="381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200"/>
              <a:t>Application</a:t>
            </a:r>
          </a:p>
          <a:p>
            <a:pPr algn="ctr"/>
            <a:r>
              <a:rPr lang="en-US" sz="1200"/>
              <a:t>Buffer</a:t>
            </a:r>
          </a:p>
        </p:txBody>
      </p:sp>
      <p:sp>
        <p:nvSpPr>
          <p:cNvPr id="28679" name="Line 7"/>
          <p:cNvSpPr>
            <a:spLocks noChangeShapeType="1"/>
          </p:cNvSpPr>
          <p:nvPr/>
        </p:nvSpPr>
        <p:spPr bwMode="auto">
          <a:xfrm>
            <a:off x="1219200" y="2362200"/>
            <a:ext cx="5867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0" name="AutoShape 8"/>
          <p:cNvSpPr>
            <a:spLocks noChangeArrowheads="1"/>
          </p:cNvSpPr>
          <p:nvPr/>
        </p:nvSpPr>
        <p:spPr bwMode="auto">
          <a:xfrm>
            <a:off x="3124200" y="2667000"/>
            <a:ext cx="1143000" cy="381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200"/>
              <a:t>Socket Buffer</a:t>
            </a:r>
          </a:p>
        </p:txBody>
      </p:sp>
      <p:sp>
        <p:nvSpPr>
          <p:cNvPr id="28681" name="AutoShape 9"/>
          <p:cNvSpPr>
            <a:spLocks noChangeArrowheads="1"/>
          </p:cNvSpPr>
          <p:nvPr/>
        </p:nvSpPr>
        <p:spPr bwMode="auto">
          <a:xfrm>
            <a:off x="4495800" y="4419600"/>
            <a:ext cx="1143000" cy="5334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200"/>
              <a:t>NIC</a:t>
            </a:r>
          </a:p>
        </p:txBody>
      </p:sp>
      <p:sp>
        <p:nvSpPr>
          <p:cNvPr id="28682" name="Oval 10"/>
          <p:cNvSpPr>
            <a:spLocks noChangeArrowheads="1"/>
          </p:cNvSpPr>
          <p:nvPr/>
        </p:nvSpPr>
        <p:spPr bwMode="auto">
          <a:xfrm>
            <a:off x="5943600" y="3276600"/>
            <a:ext cx="9144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200"/>
              <a:t>Driver</a:t>
            </a:r>
          </a:p>
        </p:txBody>
      </p:sp>
      <p:sp>
        <p:nvSpPr>
          <p:cNvPr id="28683" name="Line 11"/>
          <p:cNvSpPr>
            <a:spLocks noChangeShapeType="1"/>
          </p:cNvSpPr>
          <p:nvPr/>
        </p:nvSpPr>
        <p:spPr bwMode="auto">
          <a:xfrm>
            <a:off x="1219200" y="3962400"/>
            <a:ext cx="5867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5" name="Line 13"/>
          <p:cNvSpPr>
            <a:spLocks noChangeShapeType="1"/>
          </p:cNvSpPr>
          <p:nvPr/>
        </p:nvSpPr>
        <p:spPr bwMode="auto">
          <a:xfrm>
            <a:off x="1905000" y="2895600"/>
            <a:ext cx="1219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6" name="Line 14"/>
          <p:cNvSpPr>
            <a:spLocks noChangeShapeType="1"/>
          </p:cNvSpPr>
          <p:nvPr/>
        </p:nvSpPr>
        <p:spPr bwMode="auto">
          <a:xfrm flipV="1">
            <a:off x="1905000" y="2057400"/>
            <a:ext cx="0" cy="838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7" name="Text Box 15"/>
          <p:cNvSpPr txBox="1">
            <a:spLocks noChangeArrowheads="1"/>
          </p:cNvSpPr>
          <p:nvPr/>
        </p:nvSpPr>
        <p:spPr bwMode="auto">
          <a:xfrm>
            <a:off x="1905000" y="2087563"/>
            <a:ext cx="6096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/>
              <a:t>write()</a:t>
            </a:r>
          </a:p>
        </p:txBody>
      </p:sp>
      <p:sp>
        <p:nvSpPr>
          <p:cNvPr id="28688" name="Text Box 16"/>
          <p:cNvSpPr txBox="1">
            <a:spLocks noChangeArrowheads="1"/>
          </p:cNvSpPr>
          <p:nvPr/>
        </p:nvSpPr>
        <p:spPr bwMode="auto">
          <a:xfrm>
            <a:off x="1905000" y="2667000"/>
            <a:ext cx="1143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/>
              <a:t>Checksum and Copy</a:t>
            </a:r>
          </a:p>
        </p:txBody>
      </p:sp>
      <p:sp>
        <p:nvSpPr>
          <p:cNvPr id="28689" name="Line 17"/>
          <p:cNvSpPr>
            <a:spLocks noChangeShapeType="1"/>
          </p:cNvSpPr>
          <p:nvPr/>
        </p:nvSpPr>
        <p:spPr bwMode="auto">
          <a:xfrm>
            <a:off x="4267200" y="2895600"/>
            <a:ext cx="838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90" name="Text Box 18"/>
          <p:cNvSpPr txBox="1">
            <a:spLocks noChangeArrowheads="1"/>
          </p:cNvSpPr>
          <p:nvPr/>
        </p:nvSpPr>
        <p:spPr bwMode="auto">
          <a:xfrm>
            <a:off x="4267200" y="2667000"/>
            <a:ext cx="7620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/>
              <a:t>Post TX</a:t>
            </a:r>
          </a:p>
        </p:txBody>
      </p:sp>
      <p:sp>
        <p:nvSpPr>
          <p:cNvPr id="28691" name="Line 19"/>
          <p:cNvSpPr>
            <a:spLocks noChangeShapeType="1"/>
          </p:cNvSpPr>
          <p:nvPr/>
        </p:nvSpPr>
        <p:spPr bwMode="auto">
          <a:xfrm>
            <a:off x="5105400" y="2895600"/>
            <a:ext cx="914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92" name="Text Box 20"/>
          <p:cNvSpPr txBox="1">
            <a:spLocks noChangeArrowheads="1"/>
          </p:cNvSpPr>
          <p:nvPr/>
        </p:nvSpPr>
        <p:spPr bwMode="auto">
          <a:xfrm rot="1500000">
            <a:off x="5105400" y="2895600"/>
            <a:ext cx="9906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/>
              <a:t>Kick Driver</a:t>
            </a:r>
          </a:p>
        </p:txBody>
      </p:sp>
      <p:sp>
        <p:nvSpPr>
          <p:cNvPr id="28694" name="Freeform 22"/>
          <p:cNvSpPr>
            <a:spLocks/>
          </p:cNvSpPr>
          <p:nvPr/>
        </p:nvSpPr>
        <p:spPr bwMode="auto">
          <a:xfrm rot="626513">
            <a:off x="5181600" y="1905000"/>
            <a:ext cx="609600" cy="1066800"/>
          </a:xfrm>
          <a:custGeom>
            <a:avLst/>
            <a:gdLst>
              <a:gd name="T0" fmla="*/ 0 w 624"/>
              <a:gd name="T1" fmla="*/ 624 h 624"/>
              <a:gd name="T2" fmla="*/ 144 w 624"/>
              <a:gd name="T3" fmla="*/ 336 h 624"/>
              <a:gd name="T4" fmla="*/ 336 w 624"/>
              <a:gd name="T5" fmla="*/ 480 h 624"/>
              <a:gd name="T6" fmla="*/ 624 w 624"/>
              <a:gd name="T7" fmla="*/ 0 h 6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24" h="624">
                <a:moveTo>
                  <a:pt x="0" y="624"/>
                </a:moveTo>
                <a:cubicBezTo>
                  <a:pt x="44" y="492"/>
                  <a:pt x="88" y="360"/>
                  <a:pt x="144" y="336"/>
                </a:cubicBezTo>
                <a:cubicBezTo>
                  <a:pt x="200" y="312"/>
                  <a:pt x="256" y="536"/>
                  <a:pt x="336" y="480"/>
                </a:cubicBezTo>
                <a:cubicBezTo>
                  <a:pt x="416" y="424"/>
                  <a:pt x="520" y="212"/>
                  <a:pt x="624" y="0"/>
                </a:cubicBezTo>
              </a:path>
            </a:pathLst>
          </a:custGeom>
          <a:noFill/>
          <a:ln w="19050" cap="flat" cmpd="sng">
            <a:solidFill>
              <a:schemeClr val="tx1"/>
            </a:solidFill>
            <a:prstDash val="dashDot"/>
            <a:round/>
            <a:headEnd type="none" w="med" len="med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95" name="Line 23"/>
          <p:cNvSpPr>
            <a:spLocks noChangeShapeType="1"/>
          </p:cNvSpPr>
          <p:nvPr/>
        </p:nvSpPr>
        <p:spPr bwMode="auto">
          <a:xfrm>
            <a:off x="5867400" y="1981200"/>
            <a:ext cx="182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96" name="Text Box 24"/>
          <p:cNvSpPr txBox="1">
            <a:spLocks noChangeArrowheads="1"/>
          </p:cNvSpPr>
          <p:nvPr/>
        </p:nvSpPr>
        <p:spPr bwMode="auto">
          <a:xfrm>
            <a:off x="5867400" y="1676400"/>
            <a:ext cx="16764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/>
              <a:t>Return to Application</a:t>
            </a:r>
          </a:p>
        </p:txBody>
      </p:sp>
      <p:sp>
        <p:nvSpPr>
          <p:cNvPr id="28697" name="Freeform 25"/>
          <p:cNvSpPr>
            <a:spLocks/>
          </p:cNvSpPr>
          <p:nvPr/>
        </p:nvSpPr>
        <p:spPr bwMode="auto">
          <a:xfrm>
            <a:off x="4940300" y="3263900"/>
            <a:ext cx="1003300" cy="1155700"/>
          </a:xfrm>
          <a:custGeom>
            <a:avLst/>
            <a:gdLst>
              <a:gd name="T0" fmla="*/ 632 w 632"/>
              <a:gd name="T1" fmla="*/ 104 h 728"/>
              <a:gd name="T2" fmla="*/ 104 w 632"/>
              <a:gd name="T3" fmla="*/ 104 h 728"/>
              <a:gd name="T4" fmla="*/ 8 w 632"/>
              <a:gd name="T5" fmla="*/ 728 h 7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32" h="728">
                <a:moveTo>
                  <a:pt x="632" y="104"/>
                </a:moveTo>
                <a:cubicBezTo>
                  <a:pt x="420" y="52"/>
                  <a:pt x="208" y="0"/>
                  <a:pt x="104" y="104"/>
                </a:cubicBezTo>
                <a:cubicBezTo>
                  <a:pt x="0" y="208"/>
                  <a:pt x="4" y="468"/>
                  <a:pt x="8" y="72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98" name="Freeform 26"/>
          <p:cNvSpPr>
            <a:spLocks/>
          </p:cNvSpPr>
          <p:nvPr/>
        </p:nvSpPr>
        <p:spPr bwMode="auto">
          <a:xfrm rot="626513">
            <a:off x="5257800" y="3429000"/>
            <a:ext cx="609600" cy="1066800"/>
          </a:xfrm>
          <a:custGeom>
            <a:avLst/>
            <a:gdLst>
              <a:gd name="T0" fmla="*/ 0 w 624"/>
              <a:gd name="T1" fmla="*/ 624 h 624"/>
              <a:gd name="T2" fmla="*/ 144 w 624"/>
              <a:gd name="T3" fmla="*/ 336 h 624"/>
              <a:gd name="T4" fmla="*/ 336 w 624"/>
              <a:gd name="T5" fmla="*/ 480 h 624"/>
              <a:gd name="T6" fmla="*/ 624 w 624"/>
              <a:gd name="T7" fmla="*/ 0 h 6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24" h="624">
                <a:moveTo>
                  <a:pt x="0" y="624"/>
                </a:moveTo>
                <a:cubicBezTo>
                  <a:pt x="44" y="492"/>
                  <a:pt x="88" y="360"/>
                  <a:pt x="144" y="336"/>
                </a:cubicBezTo>
                <a:cubicBezTo>
                  <a:pt x="200" y="312"/>
                  <a:pt x="256" y="536"/>
                  <a:pt x="336" y="480"/>
                </a:cubicBezTo>
                <a:cubicBezTo>
                  <a:pt x="416" y="424"/>
                  <a:pt x="520" y="212"/>
                  <a:pt x="624" y="0"/>
                </a:cubicBezTo>
              </a:path>
            </a:pathLst>
          </a:custGeom>
          <a:noFill/>
          <a:ln w="19050" cap="flat" cmpd="sng">
            <a:solidFill>
              <a:schemeClr val="tx1"/>
            </a:solidFill>
            <a:prstDash val="dashDot"/>
            <a:round/>
            <a:headEnd type="none" w="med" len="med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99" name="Line 27"/>
          <p:cNvSpPr>
            <a:spLocks noChangeShapeType="1"/>
          </p:cNvSpPr>
          <p:nvPr/>
        </p:nvSpPr>
        <p:spPr bwMode="auto">
          <a:xfrm>
            <a:off x="3733800" y="4648200"/>
            <a:ext cx="762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00" name="Line 28"/>
          <p:cNvSpPr>
            <a:spLocks noChangeShapeType="1"/>
          </p:cNvSpPr>
          <p:nvPr/>
        </p:nvSpPr>
        <p:spPr bwMode="auto">
          <a:xfrm flipV="1">
            <a:off x="3733800" y="3048000"/>
            <a:ext cx="0" cy="1600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01" name="Text Box 29"/>
          <p:cNvSpPr txBox="1">
            <a:spLocks noChangeArrowheads="1"/>
          </p:cNvSpPr>
          <p:nvPr/>
        </p:nvSpPr>
        <p:spPr bwMode="auto">
          <a:xfrm>
            <a:off x="4191000" y="3382963"/>
            <a:ext cx="914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/>
              <a:t>Post Descriptor</a:t>
            </a:r>
          </a:p>
        </p:txBody>
      </p:sp>
      <p:sp>
        <p:nvSpPr>
          <p:cNvPr id="28702" name="Text Box 30"/>
          <p:cNvSpPr txBox="1">
            <a:spLocks noChangeArrowheads="1"/>
          </p:cNvSpPr>
          <p:nvPr/>
        </p:nvSpPr>
        <p:spPr bwMode="auto">
          <a:xfrm>
            <a:off x="5486400" y="4068763"/>
            <a:ext cx="20574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/>
              <a:t>INTR on transmit success</a:t>
            </a:r>
          </a:p>
        </p:txBody>
      </p:sp>
      <p:sp>
        <p:nvSpPr>
          <p:cNvPr id="28703" name="Text Box 31"/>
          <p:cNvSpPr txBox="1">
            <a:spLocks noChangeArrowheads="1"/>
          </p:cNvSpPr>
          <p:nvPr/>
        </p:nvSpPr>
        <p:spPr bwMode="auto">
          <a:xfrm>
            <a:off x="3124200" y="3535363"/>
            <a:ext cx="7620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/>
              <a:t>DMA</a:t>
            </a:r>
          </a:p>
        </p:txBody>
      </p:sp>
      <p:sp>
        <p:nvSpPr>
          <p:cNvPr id="28704" name="Text Box 32"/>
          <p:cNvSpPr txBox="1">
            <a:spLocks noChangeArrowheads="1"/>
          </p:cNvSpPr>
          <p:nvPr/>
        </p:nvSpPr>
        <p:spPr bwMode="auto">
          <a:xfrm>
            <a:off x="609600" y="5257800"/>
            <a:ext cx="8077200" cy="900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140000"/>
              </a:lnSpc>
              <a:spcBef>
                <a:spcPct val="50000"/>
              </a:spcBef>
              <a:buFontTx/>
              <a:buChar char="•"/>
            </a:pPr>
            <a:r>
              <a:rPr lang="en-US" sz="1600"/>
              <a:t> Checksum, Copy and DMA are the data touching portions in TCP/IP</a:t>
            </a:r>
          </a:p>
          <a:p>
            <a:pPr algn="l">
              <a:lnSpc>
                <a:spcPct val="140000"/>
              </a:lnSpc>
              <a:spcBef>
                <a:spcPct val="50000"/>
              </a:spcBef>
              <a:buFontTx/>
              <a:buChar char="•"/>
            </a:pPr>
            <a:r>
              <a:rPr lang="en-US" sz="1600"/>
              <a:t> Offloaded protocol stacks avoid checksum at the host; copy and DMA are still present</a:t>
            </a:r>
          </a:p>
        </p:txBody>
      </p:sp>
      <p:sp>
        <p:nvSpPr>
          <p:cNvPr id="28705" name="Line 33"/>
          <p:cNvSpPr>
            <a:spLocks noChangeShapeType="1"/>
          </p:cNvSpPr>
          <p:nvPr/>
        </p:nvSpPr>
        <p:spPr bwMode="auto">
          <a:xfrm>
            <a:off x="5638800" y="4648200"/>
            <a:ext cx="1219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06" name="Text Box 34"/>
          <p:cNvSpPr txBox="1">
            <a:spLocks noChangeArrowheads="1"/>
          </p:cNvSpPr>
          <p:nvPr/>
        </p:nvSpPr>
        <p:spPr bwMode="auto">
          <a:xfrm>
            <a:off x="5638800" y="4602163"/>
            <a:ext cx="12192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200"/>
              <a:t>Packet Leaves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nbc_osu">
  <a:themeElements>
    <a:clrScheme name="nbc_osu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nbc_osu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굴림" pitchFamily="50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굴림" pitchFamily="50" charset="-127"/>
          </a:defRPr>
        </a:defPPr>
      </a:lstStyle>
    </a:lnDef>
  </a:objectDefaults>
  <a:extraClrSchemeLst>
    <a:extraClrScheme>
      <a:clrScheme name="nbc_osu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bc_osu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bc_osu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bc_osu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bc_osu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bc_osu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bc_osu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bc_osu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bc_osu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bc_osu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bc_osu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bc_osu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reconf_slides</Template>
  <TotalTime>565</TotalTime>
  <Words>1674</Words>
  <Application>Microsoft Macintosh PowerPoint</Application>
  <PresentationFormat>On-screen Show (4:3)</PresentationFormat>
  <Paragraphs>263</Paragraphs>
  <Slides>31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3" baseType="lpstr">
      <vt:lpstr>nbc_osu</vt:lpstr>
      <vt:lpstr>Chart</vt:lpstr>
      <vt:lpstr>Sockets vs. RDMA Interface over 10-Gigabit Networks: An In-depth Analysis of the Memory Traffic Bottleneck</vt:lpstr>
      <vt:lpstr>Introduction and Motivation</vt:lpstr>
      <vt:lpstr>Generic Optimizations Insufficient!</vt:lpstr>
      <vt:lpstr>Network Specific Optimizations</vt:lpstr>
      <vt:lpstr>Memory Traffic Bottleneck</vt:lpstr>
      <vt:lpstr>10-Gigabit Networks</vt:lpstr>
      <vt:lpstr>Objective</vt:lpstr>
      <vt:lpstr>Presentation Outline</vt:lpstr>
      <vt:lpstr>TCP/IP Control Path (Sender Side)</vt:lpstr>
      <vt:lpstr>TCP/IP Control Path (Receiver Side)</vt:lpstr>
      <vt:lpstr>Memory Bus Traffic for TCP</vt:lpstr>
      <vt:lpstr>Network to Memory Traffic Ratio</vt:lpstr>
      <vt:lpstr>Presentation Outline</vt:lpstr>
      <vt:lpstr>Experimental Test-bed (10-Gig Ethernet)</vt:lpstr>
      <vt:lpstr>10-Gigabit Ethernet: Latency and Bandwidth</vt:lpstr>
      <vt:lpstr>TCP Stack Pareto Analysis (64 byte)</vt:lpstr>
      <vt:lpstr>TCP Stack Pareto Analysis (16K byte)</vt:lpstr>
      <vt:lpstr>TCP Stack Pareto Analysis (16K byte)</vt:lpstr>
      <vt:lpstr>Throughput (Fan-in/Fan-out)</vt:lpstr>
      <vt:lpstr>Bi-Directional Throughput</vt:lpstr>
      <vt:lpstr>Presentation Outline</vt:lpstr>
      <vt:lpstr>Experimental Test-bed (InfiniBand)</vt:lpstr>
      <vt:lpstr>InfiniBand RDMA: Latency and Bandwidth</vt:lpstr>
      <vt:lpstr>Presentation Outline</vt:lpstr>
      <vt:lpstr>Throughput test: Memory Traffic</vt:lpstr>
      <vt:lpstr>Multi-Stream Tests: Memory Traffic</vt:lpstr>
      <vt:lpstr>Presentation Outline</vt:lpstr>
      <vt:lpstr>Conclusions</vt:lpstr>
      <vt:lpstr>Future Work</vt:lpstr>
      <vt:lpstr>PowerPoint Presentation</vt:lpstr>
      <vt:lpstr>Backup Slides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Pavan Balaji</dc:creator>
  <cp:lastModifiedBy>Pavan Balaji</cp:lastModifiedBy>
  <cp:revision>532</cp:revision>
  <dcterms:created xsi:type="dcterms:W3CDTF">1601-01-01T00:00:00Z</dcterms:created>
  <dcterms:modified xsi:type="dcterms:W3CDTF">2014-07-27T03:50:52Z</dcterms:modified>
</cp:coreProperties>
</file>