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82" r:id="rId14"/>
    <p:sldId id="269" r:id="rId15"/>
    <p:sldId id="270" r:id="rId16"/>
    <p:sldId id="271" r:id="rId17"/>
    <p:sldId id="272" r:id="rId18"/>
    <p:sldId id="273" r:id="rId19"/>
    <p:sldId id="274" r:id="rId20"/>
    <p:sldId id="283" r:id="rId21"/>
    <p:sldId id="284" r:id="rId22"/>
    <p:sldId id="285" r:id="rId23"/>
    <p:sldId id="287" r:id="rId24"/>
    <p:sldId id="289" r:id="rId25"/>
    <p:sldId id="279" r:id="rId26"/>
    <p:sldId id="276" r:id="rId27"/>
    <p:sldId id="277" r:id="rId28"/>
    <p:sldId id="278" r:id="rId29"/>
    <p:sldId id="275" r:id="rId30"/>
    <p:sldId id="290" r:id="rId31"/>
    <p:sldId id="291" r:id="rId32"/>
    <p:sldId id="292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0099"/>
    <a:srgbClr val="0033CC"/>
    <a:srgbClr val="C0C0C0"/>
    <a:srgbClr val="0000FF"/>
    <a:srgbClr val="00FF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16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366B8DE-0141-442B-9BDA-B04456CD5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36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1E1E4-8EB5-4205-9479-F95666452079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F0E56D-11D1-463D-A2D2-6246F87D3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C74CA-AE65-4E73-A7DA-2FD0E515D0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EC325-5492-40E8-AEBF-26EF64C0DA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8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A6E0AB7B-7EEC-4193-98A7-C74110966B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9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04B0F-59EB-4633-9FB6-D44ADB5392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5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93FB4-34A3-4D05-8E8F-4D048B2B78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3FC07-CE7F-49E9-86AC-989ED34FB9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9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8B337-7200-488D-8204-1F9294293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4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F3DB2-FCC0-4D7D-A1B6-D019399AA2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9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B6CBD-33CD-4FCE-9AA5-7F33495C3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3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C0D1A-0488-4E79-8700-253C79DC2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5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553D3-EBAC-4E12-943C-063EAE7FA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2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06/24/2003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The Ohio State University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FE1B04-FEA4-4503-87B4-53C5F38F9B3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QoPS: A QoS based Scheme for Parallel Job Scheduling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/>
          <a:lstStyle/>
          <a:p>
            <a:r>
              <a:rPr lang="en-US" sz="2000"/>
              <a:t>M. Islam	P. Balaji</a:t>
            </a:r>
          </a:p>
          <a:p>
            <a:r>
              <a:rPr lang="en-US" sz="2000"/>
              <a:t>P. Sadayappan   and   D. K. Panda</a:t>
            </a:r>
          </a:p>
          <a:p>
            <a:r>
              <a:rPr lang="en-US" sz="2000"/>
              <a:t>Computer and Information Science</a:t>
            </a:r>
          </a:p>
          <a:p>
            <a:r>
              <a:rPr lang="en-US" sz="2000"/>
              <a:t>The Ohio State University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362200" y="5867400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</a:rPr>
              <a:t>Presented by Gerald Sabin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9031-21B4-4E27-A7EF-6568F755C3CC}" type="slidenum">
              <a:rPr lang="en-US"/>
              <a:pPr/>
              <a:t>10</a:t>
            </a:fld>
            <a:endParaRPr lang="en-US"/>
          </a:p>
        </p:txBody>
      </p:sp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Modified Real-Time (MRT) Algorithm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400"/>
              <a:t>Modified Real-Time (MRT) Algorithm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RT was designed for non-periodic uni-processor jobs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All jobs are Statically available at the start of the execution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MRT involves two modifications to RT</a:t>
            </a:r>
          </a:p>
          <a:p>
            <a:pPr lvl="2">
              <a:lnSpc>
                <a:spcPct val="140000"/>
              </a:lnSpc>
            </a:pPr>
            <a:r>
              <a:rPr lang="en-US" sz="1800"/>
              <a:t>To allow dynamically arriving jobs</a:t>
            </a:r>
          </a:p>
          <a:p>
            <a:pPr lvl="3">
              <a:lnSpc>
                <a:spcPct val="140000"/>
              </a:lnSpc>
            </a:pPr>
            <a:r>
              <a:rPr lang="en-US" sz="1600"/>
              <a:t>Run the algorithm every time a job arrives</a:t>
            </a:r>
          </a:p>
          <a:p>
            <a:pPr lvl="2">
              <a:lnSpc>
                <a:spcPct val="140000"/>
              </a:lnSpc>
            </a:pPr>
            <a:r>
              <a:rPr lang="en-US" sz="1800"/>
              <a:t>To allow scheduling of parallel jobs</a:t>
            </a:r>
          </a:p>
          <a:p>
            <a:pPr lvl="3">
              <a:lnSpc>
                <a:spcPct val="140000"/>
              </a:lnSpc>
            </a:pPr>
            <a:r>
              <a:rPr lang="en-US" sz="1600"/>
              <a:t>Allowing backfilling of jobs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B38EA-B0B8-442C-8CA7-166981DEFD4A}" type="slidenum">
              <a:rPr lang="en-US"/>
              <a:pPr/>
              <a:t>11</a:t>
            </a:fld>
            <a:endParaRPr lang="en-US"/>
          </a:p>
        </p:txBody>
      </p:sp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>
                <a:solidFill>
                  <a:srgbClr val="3366CC"/>
                </a:solidFill>
              </a:rPr>
              <a:t> Related Work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b="1">
                <a:solidFill>
                  <a:srgbClr val="FF0000"/>
                </a:solidFill>
              </a:rPr>
              <a:t> The QoPS Algorithm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Simulation Approach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Experimental Results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31CA-9A44-434E-926D-40EFE7E7A55A}" type="slidenum">
              <a:rPr lang="en-US"/>
              <a:pPr/>
              <a:t>12</a:t>
            </a:fld>
            <a:endParaRPr lang="en-US"/>
          </a:p>
        </p:txBody>
      </p:sp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90600"/>
          </a:xfrm>
        </p:spPr>
        <p:txBody>
          <a:bodyPr/>
          <a:lstStyle/>
          <a:p>
            <a:r>
              <a:rPr lang="en-US"/>
              <a:t>The Basic QoPS Algorithm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43000"/>
            <a:ext cx="8540750" cy="52578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sz="2000"/>
              <a:t>Similar to the MSB algorithm, but…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Provides more flexibility in reordering scheduled jobs</a:t>
            </a:r>
          </a:p>
          <a:p>
            <a:pPr>
              <a:lnSpc>
                <a:spcPct val="105000"/>
              </a:lnSpc>
            </a:pPr>
            <a:r>
              <a:rPr lang="en-US" sz="2000"/>
              <a:t>When a job (J</a:t>
            </a:r>
            <a:r>
              <a:rPr lang="en-US" sz="2000" baseline="-25000"/>
              <a:t>N+1</a:t>
            </a:r>
            <a:r>
              <a:rPr lang="en-US" sz="2000"/>
              <a:t>) arrives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If J</a:t>
            </a:r>
            <a:r>
              <a:rPr lang="en-US" sz="1800" baseline="-25000"/>
              <a:t>1</a:t>
            </a:r>
            <a:r>
              <a:rPr lang="en-US" sz="1800"/>
              <a:t>, J</a:t>
            </a:r>
            <a:r>
              <a:rPr lang="en-US" sz="1800" baseline="-25000"/>
              <a:t>2</a:t>
            </a:r>
            <a:r>
              <a:rPr lang="en-US" sz="1800"/>
              <a:t>, …, J</a:t>
            </a:r>
            <a:r>
              <a:rPr lang="en-US" sz="1800" baseline="-25000"/>
              <a:t>N</a:t>
            </a:r>
            <a:r>
              <a:rPr lang="en-US" sz="1800"/>
              <a:t> are already present and scheduled in that order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Place the job (J</a:t>
            </a:r>
            <a:r>
              <a:rPr lang="en-US" sz="1800" baseline="-25000"/>
              <a:t>N+1</a:t>
            </a:r>
            <a:r>
              <a:rPr lang="en-US" sz="1800"/>
              <a:t>) at the start of all jobs</a:t>
            </a:r>
          </a:p>
          <a:p>
            <a:pPr lvl="2">
              <a:lnSpc>
                <a:spcPct val="105000"/>
              </a:lnSpc>
            </a:pPr>
            <a:r>
              <a:rPr lang="en-US" sz="1600"/>
              <a:t>Try scheduling the jobs in that order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If all jobs are able to meet their deadlines, Great ! Admit it !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If some job fails, we have two options: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Option1:</a:t>
            </a:r>
          </a:p>
          <a:p>
            <a:pPr lvl="2">
              <a:lnSpc>
                <a:spcPct val="105000"/>
              </a:lnSpc>
            </a:pPr>
            <a:r>
              <a:rPr lang="en-US" sz="1600"/>
              <a:t>Consider the failed job as a critical job</a:t>
            </a:r>
          </a:p>
          <a:p>
            <a:pPr lvl="2">
              <a:lnSpc>
                <a:spcPct val="105000"/>
              </a:lnSpc>
            </a:pPr>
            <a:r>
              <a:rPr lang="en-US" sz="1600"/>
              <a:t>Push the failed job to the start of the schedule and retry</a:t>
            </a:r>
          </a:p>
          <a:p>
            <a:pPr lvl="2">
              <a:lnSpc>
                <a:spcPct val="105000"/>
              </a:lnSpc>
            </a:pPr>
            <a:r>
              <a:rPr lang="en-US" sz="1600"/>
              <a:t>‘k’ number of such re-orderings of existing jobs are allowed</a:t>
            </a:r>
          </a:p>
          <a:p>
            <a:pPr lvl="2">
              <a:lnSpc>
                <a:spcPct val="105000"/>
              </a:lnSpc>
            </a:pPr>
            <a:r>
              <a:rPr lang="en-US" sz="1600"/>
              <a:t>If (number of re-orderings &gt; k) switch to option 2</a:t>
            </a:r>
          </a:p>
          <a:p>
            <a:pPr lvl="1">
              <a:lnSpc>
                <a:spcPct val="105000"/>
              </a:lnSpc>
            </a:pPr>
            <a:r>
              <a:rPr lang="en-US" sz="1800"/>
              <a:t>Option2:</a:t>
            </a:r>
          </a:p>
          <a:p>
            <a:pPr lvl="2">
              <a:lnSpc>
                <a:spcPct val="105000"/>
              </a:lnSpc>
            </a:pPr>
            <a:r>
              <a:rPr lang="en-US" sz="1600"/>
              <a:t>Back off exponentially in the position at which you try placing job (J</a:t>
            </a:r>
            <a:r>
              <a:rPr lang="en-US" sz="1600" baseline="-25000"/>
              <a:t>N+1</a:t>
            </a:r>
            <a:r>
              <a:rPr lang="en-US" sz="1600"/>
              <a:t>) and retry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025C0-15B8-4F67-ADA0-90ADC197B86B}" type="slidenum">
              <a:rPr lang="en-US"/>
              <a:pPr/>
              <a:t>13</a:t>
            </a:fld>
            <a:endParaRPr lang="en-US"/>
          </a:p>
        </p:txBody>
      </p:sp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50292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55626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50292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55626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10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of the QoPS Algorithm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2286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7620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28956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7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23622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8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34290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6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3962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5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1295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10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18" name="Text Box 14"/>
          <p:cNvSpPr txBox="1">
            <a:spLocks noChangeArrowheads="1"/>
          </p:cNvSpPr>
          <p:nvPr/>
        </p:nvSpPr>
        <p:spPr bwMode="auto">
          <a:xfrm>
            <a:off x="18288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9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19" name="Text Box 15"/>
          <p:cNvSpPr txBox="1">
            <a:spLocks noChangeArrowheads="1"/>
          </p:cNvSpPr>
          <p:nvPr/>
        </p:nvSpPr>
        <p:spPr bwMode="auto">
          <a:xfrm>
            <a:off x="44958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4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60960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838200" y="12954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6629400" y="19812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23" name="Text Box 19"/>
          <p:cNvSpPr txBox="1">
            <a:spLocks noChangeArrowheads="1"/>
          </p:cNvSpPr>
          <p:nvPr/>
        </p:nvSpPr>
        <p:spPr bwMode="auto">
          <a:xfrm>
            <a:off x="2514600" y="48768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2514600" y="4495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25" name="Text Box 21"/>
          <p:cNvSpPr txBox="1">
            <a:spLocks noChangeArrowheads="1"/>
          </p:cNvSpPr>
          <p:nvPr/>
        </p:nvSpPr>
        <p:spPr bwMode="auto">
          <a:xfrm>
            <a:off x="2514600" y="4114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2514600" y="3733800"/>
            <a:ext cx="533400" cy="376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</a:t>
            </a:r>
            <a:r>
              <a:rPr lang="en-US" b="1" baseline="-25000"/>
              <a:t>3</a:t>
            </a:r>
            <a:endParaRPr lang="en-US" b="1"/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6629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6096000" y="19812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3276600" y="44958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30" name="Text Box 26"/>
          <p:cNvSpPr txBox="1">
            <a:spLocks noChangeArrowheads="1"/>
          </p:cNvSpPr>
          <p:nvPr/>
        </p:nvSpPr>
        <p:spPr bwMode="auto">
          <a:xfrm>
            <a:off x="3276600" y="4114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31" name="Text Box 27"/>
          <p:cNvSpPr txBox="1">
            <a:spLocks noChangeArrowheads="1"/>
          </p:cNvSpPr>
          <p:nvPr/>
        </p:nvSpPr>
        <p:spPr bwMode="auto">
          <a:xfrm>
            <a:off x="3276600" y="3733800"/>
            <a:ext cx="533400" cy="376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</a:t>
            </a:r>
            <a:r>
              <a:rPr lang="en-US" b="1" baseline="-25000"/>
              <a:t>2</a:t>
            </a:r>
            <a:endParaRPr lang="en-US" b="1"/>
          </a:p>
        </p:txBody>
      </p:sp>
      <p:sp>
        <p:nvSpPr>
          <p:cNvPr id="123932" name="Text Box 28"/>
          <p:cNvSpPr txBox="1">
            <a:spLocks noChangeArrowheads="1"/>
          </p:cNvSpPr>
          <p:nvPr/>
        </p:nvSpPr>
        <p:spPr bwMode="auto">
          <a:xfrm>
            <a:off x="3276600" y="4876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33" name="Text Box 29"/>
          <p:cNvSpPr txBox="1">
            <a:spLocks noChangeArrowheads="1"/>
          </p:cNvSpPr>
          <p:nvPr/>
        </p:nvSpPr>
        <p:spPr bwMode="auto">
          <a:xfrm>
            <a:off x="50292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34" name="Text Box 30"/>
          <p:cNvSpPr txBox="1">
            <a:spLocks noChangeArrowheads="1"/>
          </p:cNvSpPr>
          <p:nvPr/>
        </p:nvSpPr>
        <p:spPr bwMode="auto">
          <a:xfrm>
            <a:off x="5562600" y="19812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35" name="Text Box 31"/>
          <p:cNvSpPr txBox="1">
            <a:spLocks noChangeArrowheads="1"/>
          </p:cNvSpPr>
          <p:nvPr/>
        </p:nvSpPr>
        <p:spPr bwMode="auto">
          <a:xfrm>
            <a:off x="6629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36" name="Text Box 32"/>
          <p:cNvSpPr txBox="1">
            <a:spLocks noChangeArrowheads="1"/>
          </p:cNvSpPr>
          <p:nvPr/>
        </p:nvSpPr>
        <p:spPr bwMode="auto">
          <a:xfrm>
            <a:off x="60960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37" name="Text Box 33"/>
          <p:cNvSpPr txBox="1">
            <a:spLocks noChangeArrowheads="1"/>
          </p:cNvSpPr>
          <p:nvPr/>
        </p:nvSpPr>
        <p:spPr bwMode="auto">
          <a:xfrm>
            <a:off x="3962400" y="41148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38" name="Text Box 34"/>
          <p:cNvSpPr txBox="1">
            <a:spLocks noChangeArrowheads="1"/>
          </p:cNvSpPr>
          <p:nvPr/>
        </p:nvSpPr>
        <p:spPr bwMode="auto">
          <a:xfrm>
            <a:off x="3962400" y="3733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39" name="Text Box 35"/>
          <p:cNvSpPr txBox="1">
            <a:spLocks noChangeArrowheads="1"/>
          </p:cNvSpPr>
          <p:nvPr/>
        </p:nvSpPr>
        <p:spPr bwMode="auto">
          <a:xfrm>
            <a:off x="3962400" y="3352800"/>
            <a:ext cx="533400" cy="376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4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40" name="Text Box 36"/>
          <p:cNvSpPr txBox="1">
            <a:spLocks noChangeArrowheads="1"/>
          </p:cNvSpPr>
          <p:nvPr/>
        </p:nvSpPr>
        <p:spPr bwMode="auto">
          <a:xfrm>
            <a:off x="3962400" y="4495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41" name="Text Box 37"/>
          <p:cNvSpPr txBox="1">
            <a:spLocks noChangeArrowheads="1"/>
          </p:cNvSpPr>
          <p:nvPr/>
        </p:nvSpPr>
        <p:spPr bwMode="auto">
          <a:xfrm>
            <a:off x="3962400" y="48768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42" name="Text Box 38"/>
          <p:cNvSpPr txBox="1">
            <a:spLocks noChangeArrowheads="1"/>
          </p:cNvSpPr>
          <p:nvPr/>
        </p:nvSpPr>
        <p:spPr bwMode="auto">
          <a:xfrm>
            <a:off x="3962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6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43" name="Text Box 39"/>
          <p:cNvSpPr txBox="1">
            <a:spLocks noChangeArrowheads="1"/>
          </p:cNvSpPr>
          <p:nvPr/>
        </p:nvSpPr>
        <p:spPr bwMode="auto">
          <a:xfrm>
            <a:off x="44958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5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44" name="Text Box 40"/>
          <p:cNvSpPr txBox="1">
            <a:spLocks noChangeArrowheads="1"/>
          </p:cNvSpPr>
          <p:nvPr/>
        </p:nvSpPr>
        <p:spPr bwMode="auto">
          <a:xfrm>
            <a:off x="66294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4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45" name="Text Box 41"/>
          <p:cNvSpPr txBox="1">
            <a:spLocks noChangeArrowheads="1"/>
          </p:cNvSpPr>
          <p:nvPr/>
        </p:nvSpPr>
        <p:spPr bwMode="auto">
          <a:xfrm>
            <a:off x="50292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46" name="Text Box 42"/>
          <p:cNvSpPr txBox="1">
            <a:spLocks noChangeArrowheads="1"/>
          </p:cNvSpPr>
          <p:nvPr/>
        </p:nvSpPr>
        <p:spPr bwMode="auto">
          <a:xfrm>
            <a:off x="3429000" y="1981200"/>
            <a:ext cx="533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13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47" name="Text Box 43"/>
          <p:cNvSpPr txBox="1">
            <a:spLocks noChangeArrowheads="1"/>
          </p:cNvSpPr>
          <p:nvPr/>
        </p:nvSpPr>
        <p:spPr bwMode="auto">
          <a:xfrm>
            <a:off x="60960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2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48" name="Text Box 44"/>
          <p:cNvSpPr txBox="1">
            <a:spLocks noChangeArrowheads="1"/>
          </p:cNvSpPr>
          <p:nvPr/>
        </p:nvSpPr>
        <p:spPr bwMode="auto">
          <a:xfrm>
            <a:off x="5562600" y="1981200"/>
            <a:ext cx="533400" cy="3762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J</a:t>
            </a:r>
            <a:r>
              <a:rPr lang="en-US" b="1" baseline="-25000">
                <a:solidFill>
                  <a:schemeClr val="bg2"/>
                </a:solidFill>
              </a:rPr>
              <a:t>3</a:t>
            </a:r>
            <a:endParaRPr lang="en-US" b="1">
              <a:solidFill>
                <a:schemeClr val="bg2"/>
              </a:solidFill>
            </a:endParaRPr>
          </a:p>
        </p:txBody>
      </p:sp>
      <p:sp>
        <p:nvSpPr>
          <p:cNvPr id="123949" name="Text Box 45"/>
          <p:cNvSpPr txBox="1">
            <a:spLocks noChangeArrowheads="1"/>
          </p:cNvSpPr>
          <p:nvPr/>
        </p:nvSpPr>
        <p:spPr bwMode="auto">
          <a:xfrm>
            <a:off x="5410200" y="5867400"/>
            <a:ext cx="3505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tx2"/>
                </a:solidFill>
              </a:rPr>
              <a:t>Max. Violations Allowed = 2</a:t>
            </a:r>
          </a:p>
        </p:txBody>
      </p:sp>
      <p:sp>
        <p:nvSpPr>
          <p:cNvPr id="123950" name="Text Box 46"/>
          <p:cNvSpPr txBox="1">
            <a:spLocks noChangeArrowheads="1"/>
          </p:cNvSpPr>
          <p:nvPr/>
        </p:nvSpPr>
        <p:spPr bwMode="auto">
          <a:xfrm>
            <a:off x="5562600" y="2743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99FF"/>
                </a:solidFill>
              </a:rPr>
              <a:t>Current Violations = 0</a:t>
            </a:r>
          </a:p>
        </p:txBody>
      </p:sp>
      <p:sp>
        <p:nvSpPr>
          <p:cNvPr id="123951" name="Text Box 47"/>
          <p:cNvSpPr txBox="1">
            <a:spLocks noChangeArrowheads="1"/>
          </p:cNvSpPr>
          <p:nvPr/>
        </p:nvSpPr>
        <p:spPr bwMode="auto">
          <a:xfrm>
            <a:off x="5562600" y="2743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99FF"/>
                </a:solidFill>
              </a:rPr>
              <a:t>Current Violations = 1</a:t>
            </a:r>
          </a:p>
        </p:txBody>
      </p:sp>
      <p:sp>
        <p:nvSpPr>
          <p:cNvPr id="123952" name="Text Box 48"/>
          <p:cNvSpPr txBox="1">
            <a:spLocks noChangeArrowheads="1"/>
          </p:cNvSpPr>
          <p:nvPr/>
        </p:nvSpPr>
        <p:spPr bwMode="auto">
          <a:xfrm>
            <a:off x="5562600" y="2743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99FF"/>
                </a:solidFill>
              </a:rPr>
              <a:t>Current Violations = 2</a:t>
            </a:r>
          </a:p>
        </p:txBody>
      </p:sp>
      <p:sp>
        <p:nvSpPr>
          <p:cNvPr id="123953" name="Text Box 49"/>
          <p:cNvSpPr txBox="1">
            <a:spLocks noChangeArrowheads="1"/>
          </p:cNvSpPr>
          <p:nvPr/>
        </p:nvSpPr>
        <p:spPr bwMode="auto">
          <a:xfrm>
            <a:off x="5562600" y="2743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99FF"/>
                </a:solidFill>
              </a:rPr>
              <a:t>Current Violations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3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mph" presetSubtype="6" repeatCount="indefinit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45" dur="1000" fill="hold"/>
                                        <p:tgtEl>
                                          <p:spTgt spid="123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nimBg="1"/>
      <p:bldP spid="123907" grpId="0" animBg="1"/>
      <p:bldP spid="123908" grpId="0" animBg="1"/>
      <p:bldP spid="123908" grpId="1" animBg="1"/>
      <p:bldP spid="123909" grpId="0" animBg="1"/>
      <p:bldP spid="123909" grpId="1" animBg="1"/>
      <p:bldP spid="123915" grpId="0" animBg="1"/>
      <p:bldP spid="123916" grpId="0" animBg="1"/>
      <p:bldP spid="123919" grpId="0" animBg="1"/>
      <p:bldP spid="123920" grpId="0" animBg="1"/>
      <p:bldP spid="123921" grpId="0" animBg="1"/>
      <p:bldP spid="123921" grpId="1" animBg="1"/>
      <p:bldP spid="123922" grpId="0" animBg="1"/>
      <p:bldP spid="123922" grpId="1" animBg="1"/>
      <p:bldP spid="123923" grpId="0" animBg="1"/>
      <p:bldP spid="123923" grpId="1" animBg="1"/>
      <p:bldP spid="123924" grpId="0" animBg="1"/>
      <p:bldP spid="123924" grpId="1" animBg="1"/>
      <p:bldP spid="123925" grpId="0" animBg="1"/>
      <p:bldP spid="123925" grpId="1" animBg="1"/>
      <p:bldP spid="123926" grpId="0" animBg="1"/>
      <p:bldP spid="123926" grpId="1" animBg="1"/>
      <p:bldP spid="123927" grpId="0" animBg="1"/>
      <p:bldP spid="123927" grpId="1" animBg="1"/>
      <p:bldP spid="123928" grpId="0" animBg="1"/>
      <p:bldP spid="123928" grpId="1" animBg="1"/>
      <p:bldP spid="123929" grpId="0" animBg="1"/>
      <p:bldP spid="123929" grpId="1" animBg="1"/>
      <p:bldP spid="123930" grpId="0" animBg="1"/>
      <p:bldP spid="123930" grpId="1" animBg="1"/>
      <p:bldP spid="123931" grpId="0" animBg="1"/>
      <p:bldP spid="123931" grpId="1" animBg="1"/>
      <p:bldP spid="123932" grpId="0" animBg="1"/>
      <p:bldP spid="123932" grpId="1" animBg="1"/>
      <p:bldP spid="123933" grpId="0" animBg="1"/>
      <p:bldP spid="123933" grpId="1" animBg="1"/>
      <p:bldP spid="123934" grpId="0" animBg="1"/>
      <p:bldP spid="123934" grpId="1" animBg="1"/>
      <p:bldP spid="123935" grpId="0" animBg="1"/>
      <p:bldP spid="123935" grpId="1" animBg="1"/>
      <p:bldP spid="123936" grpId="0" animBg="1"/>
      <p:bldP spid="123936" grpId="1" animBg="1"/>
      <p:bldP spid="123937" grpId="0" animBg="1"/>
      <p:bldP spid="123937" grpId="1" animBg="1"/>
      <p:bldP spid="123938" grpId="0" animBg="1"/>
      <p:bldP spid="123938" grpId="1" animBg="1"/>
      <p:bldP spid="123939" grpId="0" animBg="1"/>
      <p:bldP spid="123939" grpId="1" animBg="1"/>
      <p:bldP spid="123940" grpId="0" animBg="1"/>
      <p:bldP spid="123940" grpId="1" animBg="1"/>
      <p:bldP spid="123941" grpId="0" animBg="1"/>
      <p:bldP spid="123941" grpId="1" animBg="1"/>
      <p:bldP spid="123942" grpId="0" animBg="1"/>
      <p:bldP spid="123943" grpId="0" animBg="1"/>
      <p:bldP spid="123944" grpId="0" animBg="1"/>
      <p:bldP spid="123945" grpId="0" animBg="1"/>
      <p:bldP spid="123946" grpId="0" animBg="1"/>
      <p:bldP spid="123947" grpId="0" animBg="1"/>
      <p:bldP spid="123948" grpId="0" animBg="1"/>
      <p:bldP spid="123950" grpId="0"/>
      <p:bldP spid="123951" grpId="0"/>
      <p:bldP spid="123951" grpId="1"/>
      <p:bldP spid="123952" grpId="0"/>
      <p:bldP spid="123952" grpId="1"/>
      <p:bldP spid="123952" grpId="2"/>
      <p:bldP spid="1239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DE176-7819-4B7C-95C7-B019688C1B20}" type="slidenum">
              <a:rPr lang="en-US"/>
              <a:pPr/>
              <a:t>14</a:t>
            </a:fld>
            <a:endParaRPr lang="en-US"/>
          </a:p>
        </p:txBody>
      </p:sp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921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>
                <a:solidFill>
                  <a:srgbClr val="3366CC"/>
                </a:solidFill>
              </a:rPr>
              <a:t> Related Work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>
                <a:solidFill>
                  <a:srgbClr val="3366CC"/>
                </a:solidFill>
              </a:rPr>
              <a:t> The QoPS Algorithm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b="1">
                <a:solidFill>
                  <a:srgbClr val="FF0000"/>
                </a:solidFill>
              </a:rPr>
              <a:t> Simulation Approach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Experimental Results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A38B1-D12A-45F4-8F17-0CA7E0285751}" type="slidenum">
              <a:rPr lang="en-US"/>
              <a:pPr/>
              <a:t>15</a:t>
            </a:fld>
            <a:endParaRPr lang="en-US"/>
          </a:p>
        </p:txBody>
      </p:sp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Approach</a:t>
            </a: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2819400" y="1676400"/>
            <a:ext cx="3124200" cy="381000"/>
          </a:xfrm>
          <a:prstGeom prst="parallelogram">
            <a:avLst>
              <a:gd name="adj" fmla="val 20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CTC/SDSC Trace</a:t>
            </a:r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4267200" y="20574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048000" y="2438400"/>
            <a:ext cx="2438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Load Variation</a:t>
            </a:r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4267200" y="28956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3048000" y="3276600"/>
            <a:ext cx="2438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Deadline Calculator</a:t>
            </a:r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4267200" y="37338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AutoShape 10"/>
          <p:cNvSpPr>
            <a:spLocks noChangeArrowheads="1"/>
          </p:cNvSpPr>
          <p:nvPr/>
        </p:nvSpPr>
        <p:spPr bwMode="auto">
          <a:xfrm>
            <a:off x="2438400" y="4114800"/>
            <a:ext cx="3810000" cy="381000"/>
          </a:xfrm>
          <a:prstGeom prst="parallelogram">
            <a:avLst>
              <a:gd name="adj" fmla="val 2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Deadline-based Trace</a:t>
            </a:r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 flipH="1">
            <a:off x="2209800" y="4495800"/>
            <a:ext cx="990600" cy="457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/>
        </p:nvSpPr>
        <p:spPr bwMode="auto">
          <a:xfrm>
            <a:off x="762000" y="4800600"/>
            <a:ext cx="1600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QoPS</a:t>
            </a:r>
          </a:p>
          <a:p>
            <a:pPr algn="ctr"/>
            <a:r>
              <a:rPr lang="en-US"/>
              <a:t>Simulation</a:t>
            </a:r>
          </a:p>
        </p:txBody>
      </p:sp>
      <p:sp>
        <p:nvSpPr>
          <p:cNvPr id="93200" name="Oval 16"/>
          <p:cNvSpPr>
            <a:spLocks noChangeArrowheads="1"/>
          </p:cNvSpPr>
          <p:nvPr/>
        </p:nvSpPr>
        <p:spPr bwMode="auto">
          <a:xfrm>
            <a:off x="2667000" y="4800600"/>
            <a:ext cx="1600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MSB</a:t>
            </a:r>
          </a:p>
          <a:p>
            <a:pPr algn="ctr"/>
            <a:r>
              <a:rPr lang="en-US"/>
              <a:t>Simulation</a:t>
            </a:r>
          </a:p>
        </p:txBody>
      </p:sp>
      <p:sp>
        <p:nvSpPr>
          <p:cNvPr id="93201" name="Oval 17"/>
          <p:cNvSpPr>
            <a:spLocks noChangeArrowheads="1"/>
          </p:cNvSpPr>
          <p:nvPr/>
        </p:nvSpPr>
        <p:spPr bwMode="auto">
          <a:xfrm>
            <a:off x="4572000" y="4800600"/>
            <a:ext cx="1600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MRT</a:t>
            </a:r>
          </a:p>
          <a:p>
            <a:pPr algn="ctr"/>
            <a:r>
              <a:rPr lang="en-US"/>
              <a:t>Simulation</a:t>
            </a:r>
          </a:p>
        </p:txBody>
      </p:sp>
      <p:sp>
        <p:nvSpPr>
          <p:cNvPr id="93202" name="Oval 18"/>
          <p:cNvSpPr>
            <a:spLocks noChangeArrowheads="1"/>
          </p:cNvSpPr>
          <p:nvPr/>
        </p:nvSpPr>
        <p:spPr bwMode="auto">
          <a:xfrm>
            <a:off x="6477000" y="4800600"/>
            <a:ext cx="16002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EASY</a:t>
            </a:r>
          </a:p>
          <a:p>
            <a:pPr algn="ctr"/>
            <a:r>
              <a:rPr lang="en-US"/>
              <a:t>Simulation</a:t>
            </a:r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3581400" y="4495800"/>
            <a:ext cx="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>
            <a:off x="5257800" y="4495800"/>
            <a:ext cx="0" cy="304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5867400" y="4267200"/>
            <a:ext cx="1066800" cy="609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6" name="AutoShape 22"/>
          <p:cNvSpPr>
            <a:spLocks noChangeArrowheads="1"/>
          </p:cNvSpPr>
          <p:nvPr/>
        </p:nvSpPr>
        <p:spPr bwMode="auto">
          <a:xfrm>
            <a:off x="5562600" y="2209800"/>
            <a:ext cx="2819400" cy="914400"/>
          </a:xfrm>
          <a:prstGeom prst="leftArrow">
            <a:avLst>
              <a:gd name="adj1" fmla="val 50000"/>
              <a:gd name="adj2" fmla="val 7708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Duplication/Expansion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4CA9-C334-464D-8BB8-C8978147B8B6}" type="slidenum">
              <a:rPr lang="en-US"/>
              <a:pPr/>
              <a:t>16</a:t>
            </a:fld>
            <a:endParaRPr lang="en-US"/>
          </a:p>
        </p:txBody>
      </p:sp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1066800"/>
          </a:xfrm>
        </p:spPr>
        <p:txBody>
          <a:bodyPr/>
          <a:lstStyle/>
          <a:p>
            <a:r>
              <a:rPr lang="en-US"/>
              <a:t>Trace Generation</a:t>
            </a:r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143000"/>
            <a:ext cx="8540750" cy="5181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/>
              <a:t>Many job logs available, but no associated deadlines</a:t>
            </a:r>
          </a:p>
          <a:p>
            <a:pPr>
              <a:lnSpc>
                <a:spcPct val="120000"/>
              </a:lnSpc>
            </a:pPr>
            <a:r>
              <a:rPr lang="en-US" sz="2000"/>
              <a:t>Synthetic Deadline Generation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Generate a schedule for the job trace using EASY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For any job J, if the Turnaround time in this schedule is T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Deadline for J = Arrival Time + max (runtime, (1-SF) x T)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SF is the “Stringency factor” (0 &lt; SF &lt; 1)</a:t>
            </a:r>
          </a:p>
          <a:p>
            <a:pPr lvl="2">
              <a:lnSpc>
                <a:spcPct val="120000"/>
              </a:lnSpc>
            </a:pPr>
            <a:r>
              <a:rPr lang="en-US" sz="1600"/>
              <a:t>0 would give the least stringent deadlines and 1 the most stringent</a:t>
            </a:r>
          </a:p>
          <a:p>
            <a:pPr>
              <a:lnSpc>
                <a:spcPct val="120000"/>
              </a:lnSpc>
            </a:pPr>
            <a:r>
              <a:rPr lang="en-US" sz="2000"/>
              <a:t>Some jobs might not come with deadlines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Very lax deadlines to prevent starvation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If ‘T’ is the current expected Turnaround time,</a:t>
            </a:r>
          </a:p>
          <a:p>
            <a:pPr lvl="2">
              <a:lnSpc>
                <a:spcPct val="120000"/>
              </a:lnSpc>
            </a:pPr>
            <a:r>
              <a:rPr lang="en-US" sz="1600"/>
              <a:t>Deadline = Arrival Time + max (24hrs, R x T)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R is the “Relaxation Factor” of the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0820-7A73-47A5-9C09-7BE22B5B99C6}" type="slidenum">
              <a:rPr lang="en-US"/>
              <a:pPr/>
              <a:t>17</a:t>
            </a:fld>
            <a:endParaRPr lang="en-US"/>
          </a:p>
        </p:txBody>
      </p:sp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962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>
                <a:solidFill>
                  <a:srgbClr val="3366CC"/>
                </a:solidFill>
              </a:rPr>
              <a:t> Related Work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>
                <a:solidFill>
                  <a:srgbClr val="3366CC"/>
                </a:solidFill>
              </a:rPr>
              <a:t> The QoPS Algorithm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>
                <a:solidFill>
                  <a:srgbClr val="3366CC"/>
                </a:solidFill>
              </a:rPr>
              <a:t> Simulation Approach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b="1">
                <a:solidFill>
                  <a:srgbClr val="FF0000"/>
                </a:solidFill>
              </a:rPr>
              <a:t> Experimental Results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D5D78-7D16-48BB-8D6C-3836BDB62313}" type="slidenum">
              <a:rPr lang="en-US"/>
              <a:pPr/>
              <a:t>18</a:t>
            </a:fld>
            <a:endParaRPr lang="en-US"/>
          </a:p>
        </p:txBody>
      </p:sp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Results</a:t>
            </a:r>
          </a:p>
        </p:txBody>
      </p:sp>
      <p:sp>
        <p:nvSpPr>
          <p:cNvPr id="972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540750" cy="5105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Two evaluation scenarios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Scenario1: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All jobs have deadlines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Pure comparison of the three algorithms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Scenario2: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Mixed jobs: Some have deadlines, others are artificially provided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More realistic</a:t>
            </a:r>
          </a:p>
          <a:p>
            <a:pPr>
              <a:lnSpc>
                <a:spcPct val="120000"/>
              </a:lnSpc>
            </a:pPr>
            <a:r>
              <a:rPr lang="en-US" sz="2400"/>
              <a:t>Tests Conducted: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Job Acceptance rate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Impact on Non-deadline Jobs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Utilization Variation, etc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06E8-921B-4D12-A006-9E4C1C556071}" type="slidenum">
              <a:rPr lang="en-US"/>
              <a:pPr/>
              <a:t>19</a:t>
            </a:fld>
            <a:endParaRPr lang="en-US"/>
          </a:p>
        </p:txBody>
      </p:sp>
      <p:sp>
        <p:nvSpPr>
          <p:cNvPr id="9830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90600"/>
          </a:xfrm>
        </p:spPr>
        <p:txBody>
          <a:bodyPr/>
          <a:lstStyle/>
          <a:p>
            <a:r>
              <a:rPr lang="en-US"/>
              <a:t>Admittance Capacity Comparison</a:t>
            </a:r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228600" y="990600"/>
          <a:ext cx="4343400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0" name="Chart" r:id="rId3" imgW="4229100" imgH="4448251" progId="MSGraph.Chart.8">
                  <p:embed followColorScheme="full"/>
                </p:oleObj>
              </mc:Choice>
              <mc:Fallback>
                <p:oleObj name="Chart" r:id="rId3" imgW="4229100" imgH="444825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343400" cy="441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7" name="Object 13"/>
          <p:cNvGraphicFramePr>
            <a:graphicFrameLocks noChangeAspect="1"/>
          </p:cNvGraphicFramePr>
          <p:nvPr>
            <p:ph sz="half" idx="2"/>
          </p:nvPr>
        </p:nvGraphicFramePr>
        <p:xfrm>
          <a:off x="4419600" y="990600"/>
          <a:ext cx="4422775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1" name="Chart" r:id="rId5" imgW="4229100" imgH="4448251" progId="MSGraph.Chart.8">
                  <p:embed followColorScheme="full"/>
                </p:oleObj>
              </mc:Choice>
              <mc:Fallback>
                <p:oleObj name="Chart" r:id="rId5" imgW="4229100" imgH="4448251" progId="MSGraph.Chart.8">
                  <p:embed followColorScheme="full"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990600"/>
                        <a:ext cx="4422775" cy="441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1066800" y="5410200"/>
            <a:ext cx="7467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All jobs have deadlines; Stringency Factor = 0.2; CTC Trace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QoPS admits the most number of jobs (and Processor Seconds)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B49F-144F-4632-8E82-A7C4AEE7B265}" type="slidenum">
              <a:rPr lang="en-US"/>
              <a:pPr/>
              <a:t>2</a:t>
            </a:fld>
            <a:endParaRPr lang="en-US"/>
          </a:p>
        </p:txBody>
      </p:sp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1143000"/>
            <a:ext cx="8839200" cy="53340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sz="2400"/>
              <a:t>Independent Parallel Job Scheduling Model</a:t>
            </a:r>
          </a:p>
          <a:p>
            <a:pPr lvl="1">
              <a:lnSpc>
                <a:spcPct val="115000"/>
              </a:lnSpc>
            </a:pPr>
            <a:r>
              <a:rPr lang="en-US" sz="2000"/>
              <a:t>Dynamically arriving Independent Parallel Jobs</a:t>
            </a:r>
          </a:p>
          <a:p>
            <a:pPr lvl="1">
              <a:lnSpc>
                <a:spcPct val="115000"/>
              </a:lnSpc>
            </a:pPr>
            <a:r>
              <a:rPr lang="en-US" sz="2000"/>
              <a:t>Resource mapping: Submitted Jobs to Resources present</a:t>
            </a:r>
          </a:p>
          <a:p>
            <a:pPr>
              <a:lnSpc>
                <a:spcPct val="115000"/>
              </a:lnSpc>
            </a:pPr>
            <a:r>
              <a:rPr lang="en-US" sz="2400"/>
              <a:t>Number of Techniques studied over the years</a:t>
            </a:r>
          </a:p>
          <a:p>
            <a:pPr lvl="1">
              <a:lnSpc>
                <a:spcPct val="115000"/>
              </a:lnSpc>
            </a:pPr>
            <a:r>
              <a:rPr lang="en-US" sz="2000"/>
              <a:t>Backfilling (Ex: Conservative, EASY, No Guarantee)</a:t>
            </a:r>
          </a:p>
          <a:p>
            <a:pPr lvl="1">
              <a:lnSpc>
                <a:spcPct val="115000"/>
              </a:lnSpc>
            </a:pPr>
            <a:r>
              <a:rPr lang="en-US" sz="2000"/>
              <a:t>Priority based scheduling</a:t>
            </a:r>
          </a:p>
          <a:p>
            <a:pPr lvl="2">
              <a:lnSpc>
                <a:spcPct val="115000"/>
              </a:lnSpc>
            </a:pPr>
            <a:r>
              <a:rPr lang="en-US" sz="1800"/>
              <a:t>Differentiated service to different classes of jobs</a:t>
            </a:r>
          </a:p>
          <a:p>
            <a:pPr lvl="2">
              <a:lnSpc>
                <a:spcPct val="115000"/>
              </a:lnSpc>
            </a:pPr>
            <a:r>
              <a:rPr lang="en-US" sz="1800"/>
              <a:t>Soft Real-time or Best Effort guarantees to the completion time</a:t>
            </a:r>
          </a:p>
          <a:p>
            <a:pPr>
              <a:lnSpc>
                <a:spcPct val="115000"/>
              </a:lnSpc>
            </a:pPr>
            <a:r>
              <a:rPr lang="en-US" sz="2400"/>
              <a:t>Hard Real-Time or “Deadline-based” scheduling</a:t>
            </a:r>
          </a:p>
          <a:p>
            <a:pPr lvl="1">
              <a:lnSpc>
                <a:spcPct val="115000"/>
              </a:lnSpc>
            </a:pPr>
            <a:r>
              <a:rPr lang="en-US" sz="2000"/>
              <a:t>Allow Users to specify the deadline they desire</a:t>
            </a:r>
          </a:p>
          <a:p>
            <a:pPr lvl="1">
              <a:lnSpc>
                <a:spcPct val="115000"/>
              </a:lnSpc>
            </a:pPr>
            <a:r>
              <a:rPr lang="en-US" sz="2000"/>
              <a:t>Cost model based on Resources Used AND Deadline Specified</a:t>
            </a:r>
          </a:p>
          <a:p>
            <a:pPr lvl="1">
              <a:lnSpc>
                <a:spcPct val="115000"/>
              </a:lnSpc>
            </a:pPr>
            <a:r>
              <a:rPr lang="en-US" sz="2000"/>
              <a:t>Requires a deadline-based scheduling algorithm: LONG OVERDUE !</a:t>
            </a:r>
          </a:p>
        </p:txBody>
      </p:sp>
      <p:sp>
        <p:nvSpPr>
          <p:cNvPr id="7782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90600"/>
          </a:xfrm>
          <a:noFill/>
          <a:ln/>
        </p:spPr>
        <p:txBody>
          <a:bodyPr/>
          <a:lstStyle/>
          <a:p>
            <a:r>
              <a:rPr lang="en-US"/>
              <a:t>Job Schedulers 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EEA37-AB84-4F5E-80BC-D3573B1FE512}" type="slidenum">
              <a:rPr lang="en-US"/>
              <a:pPr/>
              <a:t>20</a:t>
            </a:fld>
            <a:endParaRPr lang="en-US"/>
          </a:p>
        </p:txBody>
      </p:sp>
      <p:sp>
        <p:nvSpPr>
          <p:cNvPr id="1249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90600"/>
          </a:xfrm>
        </p:spPr>
        <p:txBody>
          <a:bodyPr/>
          <a:lstStyle/>
          <a:p>
            <a:r>
              <a:rPr lang="en-US"/>
              <a:t>Utilization Comparison</a:t>
            </a:r>
          </a:p>
        </p:txBody>
      </p:sp>
      <p:graphicFrame>
        <p:nvGraphicFramePr>
          <p:cNvPr id="12493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28600" y="990600"/>
          <a:ext cx="4343400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6" name="Chart" r:id="rId3" imgW="4229100" imgH="4448251" progId="MSGraph.Chart.8">
                  <p:embed followColorScheme="full"/>
                </p:oleObj>
              </mc:Choice>
              <mc:Fallback>
                <p:oleObj name="Chart" r:id="rId3" imgW="4229100" imgH="44482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343400" cy="441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1066800" y="5410200"/>
            <a:ext cx="7467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All jobs have deadlines; CTC Trace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Deadline-based schemes lose about 10% Utilization</a:t>
            </a:r>
          </a:p>
        </p:txBody>
      </p:sp>
      <p:graphicFrame>
        <p:nvGraphicFramePr>
          <p:cNvPr id="1249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419600" y="990600"/>
          <a:ext cx="4422775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7" name="Chart" r:id="rId5" imgW="4229100" imgH="4448251" progId="MSGraph.Chart.8">
                  <p:embed followColorScheme="full"/>
                </p:oleObj>
              </mc:Choice>
              <mc:Fallback>
                <p:oleObj name="Chart" r:id="rId5" imgW="4229100" imgH="4448251" progId="MSGraph.Chart.8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990600"/>
                        <a:ext cx="4422775" cy="441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47C9-B639-498D-9FCB-86F4321951D7}" type="slidenum">
              <a:rPr lang="en-US"/>
              <a:pPr/>
              <a:t>21</a:t>
            </a:fld>
            <a:endParaRPr lang="en-US"/>
          </a:p>
        </p:txBody>
      </p:sp>
      <p:sp>
        <p:nvSpPr>
          <p:cNvPr id="125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07413" cy="762000"/>
          </a:xfrm>
        </p:spPr>
        <p:txBody>
          <a:bodyPr/>
          <a:lstStyle/>
          <a:p>
            <a:r>
              <a:rPr lang="en-US" sz="4000"/>
              <a:t>Admittance Capacity Comparison (Mixed Jobs)</a:t>
            </a:r>
          </a:p>
        </p:txBody>
      </p:sp>
      <p:graphicFrame>
        <p:nvGraphicFramePr>
          <p:cNvPr id="12595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28600" y="990600"/>
          <a:ext cx="4343400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8" name="Chart" r:id="rId3" imgW="4229100" imgH="4448251" progId="MSGraph.Chart.8">
                  <p:embed followColorScheme="full"/>
                </p:oleObj>
              </mc:Choice>
              <mc:Fallback>
                <p:oleObj name="Chart" r:id="rId3" imgW="4229100" imgH="44482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343400" cy="441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19600" y="990600"/>
          <a:ext cx="4422775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9" name="Chart" r:id="rId5" imgW="4229100" imgH="4448251" progId="MSGraph.Chart.8">
                  <p:embed followColorScheme="full"/>
                </p:oleObj>
              </mc:Choice>
              <mc:Fallback>
                <p:oleObj name="Chart" r:id="rId5" imgW="4229100" imgH="4448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990600"/>
                        <a:ext cx="4422775" cy="441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1066800" y="5410200"/>
            <a:ext cx="7467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20% jobs have deadlines; Stringency Factor = 0.2; CTC Trace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QoPS admits the most number of jobs (and Processor Seconds)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BA67-4F5E-4087-87A1-6ED325E543BF}" type="slidenum">
              <a:rPr lang="en-US"/>
              <a:pPr/>
              <a:t>22</a:t>
            </a:fld>
            <a:endParaRPr lang="en-US"/>
          </a:p>
        </p:txBody>
      </p:sp>
      <p:sp>
        <p:nvSpPr>
          <p:cNvPr id="126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37575" cy="914400"/>
          </a:xfrm>
        </p:spPr>
        <p:txBody>
          <a:bodyPr/>
          <a:lstStyle/>
          <a:p>
            <a:r>
              <a:rPr lang="en-US" sz="4000"/>
              <a:t>Response Time and Slow Down Vs Load</a:t>
            </a:r>
          </a:p>
        </p:txBody>
      </p:sp>
      <p:graphicFrame>
        <p:nvGraphicFramePr>
          <p:cNvPr id="126979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28600" y="990600"/>
          <a:ext cx="4343400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2" name="Chart" r:id="rId3" imgW="4229100" imgH="4448251" progId="MSGraph.Chart.8">
                  <p:embed followColorScheme="full"/>
                </p:oleObj>
              </mc:Choice>
              <mc:Fallback>
                <p:oleObj name="Chart" r:id="rId3" imgW="4229100" imgH="44482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343400" cy="441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533400" y="5410200"/>
            <a:ext cx="8458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 20% jobs have deadlines; Stringency Factor = 0.2; CTC Trace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 QoPS gives the best slow-down in spite of accepting more jobs; Unfair to EASY</a:t>
            </a:r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4419600" y="990600"/>
          <a:ext cx="4422775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83" name="Chart" r:id="rId5" imgW="4229100" imgH="4448251" progId="MSGraph.Chart.8">
                  <p:embed followColorScheme="full"/>
                </p:oleObj>
              </mc:Choice>
              <mc:Fallback>
                <p:oleObj name="Chart" r:id="rId5" imgW="4229100" imgH="4448251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990600"/>
                        <a:ext cx="4422775" cy="441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C1DF7-8EBD-4D97-A919-7F5BFBBCFC8B}" type="slidenum">
              <a:rPr lang="en-US"/>
              <a:pPr/>
              <a:t>23</a:t>
            </a:fld>
            <a:endParaRPr lang="en-US"/>
          </a:p>
        </p:txBody>
      </p:sp>
      <p:sp>
        <p:nvSpPr>
          <p:cNvPr id="1290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Utilization Vs Load (Mixed Jobs)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>
            <p:ph type="chart" idx="1"/>
          </p:nvPr>
        </p:nvGraphicFramePr>
        <p:xfrm>
          <a:off x="301625" y="1295400"/>
          <a:ext cx="8540750" cy="441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1" name="Chart" r:id="rId3" imgW="8543849" imgH="4419600" progId="MSGraph.Chart.8">
                  <p:embed followColorScheme="full"/>
                </p:oleObj>
              </mc:Choice>
              <mc:Fallback>
                <p:oleObj name="Chart" r:id="rId3" imgW="8543849" imgH="4419600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295400"/>
                        <a:ext cx="8540750" cy="4418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1066800" y="5562600"/>
            <a:ext cx="7620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EASY has a higher Utilization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Accepts more (all) jobs; Unfair to the deadline-based schemes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ECA9-D5B8-4590-ADCE-9F1D39584C7A}" type="slidenum">
              <a:rPr lang="en-US"/>
              <a:pPr/>
              <a:t>24</a:t>
            </a:fld>
            <a:endParaRPr lang="en-US"/>
          </a:p>
        </p:txBody>
      </p:sp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Response Time and Slow Down Vs Utilization</a:t>
            </a:r>
          </a:p>
        </p:txBody>
      </p:sp>
      <p:pic>
        <p:nvPicPr>
          <p:cNvPr id="132104" name="Picture 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625" y="1600200"/>
            <a:ext cx="4194175" cy="3705225"/>
          </a:xfrm>
          <a:noFill/>
          <a:ln/>
        </p:spPr>
      </p:pic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533400" y="5410200"/>
            <a:ext cx="84582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 20% jobs have deadlines; Stringency Factor = 0.2; CTC Trace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 b="1"/>
              <a:t> Fairer Comparison; QoPS still performs better in most cases, especially Slow Down</a:t>
            </a:r>
          </a:p>
        </p:txBody>
      </p:sp>
      <p:pic>
        <p:nvPicPr>
          <p:cNvPr id="132106" name="Picture 10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00200"/>
            <a:ext cx="4194175" cy="37068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8897-67D0-4E3A-B984-6EA5FC659D93}" type="slidenum">
              <a:rPr lang="en-US"/>
              <a:pPr/>
              <a:t>25</a:t>
            </a:fld>
            <a:endParaRPr lang="en-US"/>
          </a:p>
        </p:txBody>
      </p:sp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167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>
                <a:solidFill>
                  <a:srgbClr val="3366CC"/>
                </a:solidFill>
              </a:rPr>
              <a:t> Related Work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>
                <a:solidFill>
                  <a:srgbClr val="3366CC"/>
                </a:solidFill>
              </a:rPr>
              <a:t> The QoPS Algorithm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>
                <a:solidFill>
                  <a:srgbClr val="3366CC"/>
                </a:solidFill>
              </a:rPr>
              <a:t> Simulation Approach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>
                <a:solidFill>
                  <a:srgbClr val="3366CC"/>
                </a:solidFill>
              </a:rPr>
              <a:t> Experimental Results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 b="1">
                <a:solidFill>
                  <a:srgbClr val="FF0000"/>
                </a:solidFill>
              </a:rPr>
              <a:t>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5BBD-0D7A-4A4D-84F5-79C778A3A50D}" type="slidenum">
              <a:rPr lang="en-US"/>
              <a:pPr/>
              <a:t>26</a:t>
            </a:fld>
            <a:endParaRPr lang="en-US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14400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066800"/>
            <a:ext cx="8540750" cy="5410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“Deadline-based” scheduling is desirable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No such scheme for parallel jobs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Previous schemes can be extended, but…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Not proposed for this kind of scheduling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Might not fit in perfectly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Proposed the QoPS algorithm</a:t>
            </a:r>
          </a:p>
          <a:p>
            <a:pPr>
              <a:lnSpc>
                <a:spcPct val="120000"/>
              </a:lnSpc>
            </a:pPr>
            <a:r>
              <a:rPr lang="en-US" sz="2400"/>
              <a:t>Allows jobs to specify required deadlines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Admission control checks admissibility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Job Scheduler schedules admitted jobs</a:t>
            </a:r>
          </a:p>
          <a:p>
            <a:pPr>
              <a:lnSpc>
                <a:spcPct val="120000"/>
              </a:lnSpc>
            </a:pPr>
            <a:r>
              <a:rPr lang="en-US" sz="2400"/>
              <a:t>Outperforms extended previous schemes (MSB and MRT)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But, the main idea is not performance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Deadline Scheduling is a necessity and QoPS is an effort to meet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2E9DD-58F7-4CBC-B596-4E0658015806}" type="slidenum">
              <a:rPr lang="en-US"/>
              <a:pPr/>
              <a:t>27</a:t>
            </a:fld>
            <a:endParaRPr lang="en-US"/>
          </a:p>
        </p:txBody>
      </p:sp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676400"/>
            <a:ext cx="8232775" cy="44227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Cost Metric component in QoS</a:t>
            </a:r>
          </a:p>
          <a:p>
            <a:pPr>
              <a:lnSpc>
                <a:spcPct val="120000"/>
              </a:lnSpc>
            </a:pPr>
            <a:r>
              <a:rPr lang="en-US" sz="2400"/>
              <a:t>Currently using a first fit mechanism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Best fit is expected to do much better</a:t>
            </a:r>
          </a:p>
          <a:p>
            <a:pPr>
              <a:lnSpc>
                <a:spcPct val="120000"/>
              </a:lnSpc>
            </a:pPr>
            <a:r>
              <a:rPr lang="en-US" sz="2400"/>
              <a:t>Job Shedding  Vs  Non Job Shedding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If deadline can’t be met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Should we reject the job (will the user try again?)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Should we give it the best available deadline</a:t>
            </a:r>
          </a:p>
          <a:p>
            <a:pPr>
              <a:lnSpc>
                <a:spcPct val="120000"/>
              </a:lnSpc>
            </a:pPr>
            <a:r>
              <a:rPr lang="en-US" sz="2400"/>
              <a:t>Grid based extensions to QoPS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9F4C-C2A9-440E-B831-DFECB3EFDAFE}" type="slidenum">
              <a:rPr lang="en-US"/>
              <a:pPr/>
              <a:t>28</a:t>
            </a:fld>
            <a:endParaRPr lang="en-US"/>
          </a:p>
        </p:txBody>
      </p:sp>
      <p:sp>
        <p:nvSpPr>
          <p:cNvPr id="109572" name="Rectangle 4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762000" y="2263775"/>
            <a:ext cx="7772400" cy="1470025"/>
          </a:xfrm>
        </p:spPr>
        <p:txBody>
          <a:bodyPr/>
          <a:lstStyle/>
          <a:p>
            <a:r>
              <a:rPr lang="en-US"/>
              <a:t>Thank You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Backup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A3A1-A34E-401E-9EC0-972143B23D43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QoS for Job Scheduling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876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Two Components in providing QoS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Cost Model Component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Based on Resources Used AND Deadline Specified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More urgent jobs are charged more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Guarantees the service requested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Job Scheduling Component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Admission Control</a:t>
            </a:r>
          </a:p>
          <a:p>
            <a:pPr lvl="3">
              <a:lnSpc>
                <a:spcPct val="120000"/>
              </a:lnSpc>
            </a:pPr>
            <a:r>
              <a:rPr lang="en-US" sz="1600"/>
              <a:t>Can we meet the specified deadline?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Once admitted, cannot miss the specified deadline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120000"/>
              </a:lnSpc>
            </a:pPr>
            <a:r>
              <a:rPr lang="en-US" sz="2400"/>
              <a:t>We only deal with the Job Scheduling Component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86342-52F4-4130-B8A6-886C1C9BC25B}" type="slidenum">
              <a:rPr lang="en-US"/>
              <a:pPr/>
              <a:t>30</a:t>
            </a:fld>
            <a:endParaRPr lang="en-US"/>
          </a:p>
        </p:txBody>
      </p:sp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90600"/>
          </a:xfrm>
        </p:spPr>
        <p:txBody>
          <a:bodyPr/>
          <a:lstStyle/>
          <a:p>
            <a:r>
              <a:rPr lang="en-US" sz="4000"/>
              <a:t>Admittance Capacity for SDSC trace</a:t>
            </a:r>
          </a:p>
        </p:txBody>
      </p:sp>
      <p:graphicFrame>
        <p:nvGraphicFramePr>
          <p:cNvPr id="13517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28600" y="990600"/>
          <a:ext cx="4343400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4" name="Chart" r:id="rId3" imgW="4229100" imgH="4448251" progId="MSGraph.Chart.8">
                  <p:embed followColorScheme="full"/>
                </p:oleObj>
              </mc:Choice>
              <mc:Fallback>
                <p:oleObj name="Chart" r:id="rId3" imgW="4229100" imgH="44482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343400" cy="441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19600" y="990600"/>
          <a:ext cx="4422775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5" name="Chart" r:id="rId5" imgW="4229100" imgH="4448251" progId="MSGraph.Chart.8">
                  <p:embed followColorScheme="full"/>
                </p:oleObj>
              </mc:Choice>
              <mc:Fallback>
                <p:oleObj name="Chart" r:id="rId5" imgW="4229100" imgH="4448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990600"/>
                        <a:ext cx="4422775" cy="441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1066800" y="5410200"/>
            <a:ext cx="7467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All jobs have deadlines; Stringency Factor = 0.2; CTC Trace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QoPS admits the most number of jobs (and Processor Seconds)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D9E60-E568-42D8-9207-491FFDA7C7A4}" type="slidenum">
              <a:rPr lang="en-US"/>
              <a:pPr/>
              <a:t>31</a:t>
            </a:fld>
            <a:endParaRPr lang="en-US"/>
          </a:p>
        </p:txBody>
      </p:sp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07413" cy="838200"/>
          </a:xfrm>
        </p:spPr>
        <p:txBody>
          <a:bodyPr/>
          <a:lstStyle/>
          <a:p>
            <a:r>
              <a:rPr lang="en-US" sz="4000"/>
              <a:t>Admittance Capacity with Job Expansion</a:t>
            </a:r>
          </a:p>
        </p:txBody>
      </p:sp>
      <p:graphicFrame>
        <p:nvGraphicFramePr>
          <p:cNvPr id="13619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28600" y="990600"/>
          <a:ext cx="4343400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8" name="Chart" r:id="rId3" imgW="4229100" imgH="4448251" progId="MSGraph.Chart.8">
                  <p:embed followColorScheme="full"/>
                </p:oleObj>
              </mc:Choice>
              <mc:Fallback>
                <p:oleObj name="Chart" r:id="rId3" imgW="4229100" imgH="44482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343400" cy="441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19600" y="990600"/>
          <a:ext cx="4422775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9" name="Chart" r:id="rId5" imgW="4229100" imgH="4448251" progId="MSGraph.Chart.8">
                  <p:embed followColorScheme="full"/>
                </p:oleObj>
              </mc:Choice>
              <mc:Fallback>
                <p:oleObj name="Chart" r:id="rId5" imgW="4229100" imgH="4448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990600"/>
                        <a:ext cx="4422775" cy="441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1066800" y="5410200"/>
            <a:ext cx="7467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All jobs have deadlines; Stringency Factor = 0.2; CTC Trace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QoPS admits the most number of jobs (and Processor Seconds)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0AEF4-F5B0-48B6-9462-22CF02CAA7FF}" type="slidenum">
              <a:rPr lang="en-US"/>
              <a:pPr/>
              <a:t>32</a:t>
            </a:fld>
            <a:endParaRPr lang="en-US"/>
          </a:p>
        </p:txBody>
      </p:sp>
      <p:sp>
        <p:nvSpPr>
          <p:cNvPr id="138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07413" cy="838200"/>
          </a:xfrm>
        </p:spPr>
        <p:txBody>
          <a:bodyPr/>
          <a:lstStyle/>
          <a:p>
            <a:r>
              <a:rPr lang="en-US"/>
              <a:t>Impact of Relaxation Factor</a:t>
            </a:r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28600" y="990600"/>
          <a:ext cx="4343400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6" name="Chart" r:id="rId3" imgW="4229100" imgH="4448251" progId="MSGraph.Chart.8">
                  <p:embed followColorScheme="full"/>
                </p:oleObj>
              </mc:Choice>
              <mc:Fallback>
                <p:oleObj name="Chart" r:id="rId3" imgW="4229100" imgH="4448251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4343400" cy="441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419600" y="990600"/>
          <a:ext cx="4422775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7" name="Chart" r:id="rId5" imgW="4229100" imgH="4448251" progId="MSGraph.Chart.8">
                  <p:embed followColorScheme="full"/>
                </p:oleObj>
              </mc:Choice>
              <mc:Fallback>
                <p:oleObj name="Chart" r:id="rId5" imgW="4229100" imgH="4448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990600"/>
                        <a:ext cx="4422775" cy="441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1066800" y="5410200"/>
            <a:ext cx="74676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80% jobs have deadlines; Stringency Factor = 0.2; CTC Trace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/>
              <a:t> With low “R”, Longer jobs perform better (reflects in Resp.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0052-091C-4683-ABB1-FF474050D233}" type="slidenum">
              <a:rPr lang="en-US"/>
              <a:pPr/>
              <a:t>4</a:t>
            </a:fld>
            <a:endParaRPr lang="en-US"/>
          </a:p>
        </p:txBody>
      </p:sp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Related Work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The QoPS Algorithm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Simulation Approach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Experimental Results</a:t>
            </a:r>
          </a:p>
          <a:p>
            <a:pPr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F"/>
            </a:pPr>
            <a:r>
              <a:rPr lang="en-US"/>
              <a:t> Conclusions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D4BB6-B121-4D60-BD39-D0407D579CB2}" type="slidenum">
              <a:rPr lang="en-US"/>
              <a:pPr/>
              <a:t>5</a:t>
            </a:fld>
            <a:endParaRPr lang="en-US"/>
          </a:p>
        </p:txBody>
      </p:sp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Related Work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47800"/>
            <a:ext cx="8540750" cy="3657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Feitelson’s Slack-Based (SB) Scheduling </a:t>
            </a:r>
            <a:r>
              <a:rPr lang="en-US" sz="2400" i="1"/>
              <a:t>[feit97]</a:t>
            </a:r>
            <a:endParaRPr lang="en-US" sz="2400"/>
          </a:p>
          <a:p>
            <a:pPr lvl="1">
              <a:lnSpc>
                <a:spcPct val="120000"/>
              </a:lnSpc>
            </a:pPr>
            <a:r>
              <a:rPr lang="en-US" sz="2000"/>
              <a:t>Focused on improving Utilization and Turnaround time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Jobs have an associated slack, based on their priority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This determines how much they can be delayed</a:t>
            </a:r>
          </a:p>
          <a:p>
            <a:pPr>
              <a:lnSpc>
                <a:spcPct val="120000"/>
              </a:lnSpc>
            </a:pPr>
            <a:r>
              <a:rPr lang="en-US" sz="2400"/>
              <a:t>Ramamritham’s Real-Time (RT) Scheduling </a:t>
            </a:r>
            <a:r>
              <a:rPr lang="en-US" sz="2400" i="1"/>
              <a:t>[krithi90]</a:t>
            </a:r>
            <a:endParaRPr lang="en-US" sz="2400"/>
          </a:p>
          <a:p>
            <a:pPr lvl="1">
              <a:lnSpc>
                <a:spcPct val="120000"/>
              </a:lnSpc>
            </a:pPr>
            <a:r>
              <a:rPr lang="en-US" sz="2000"/>
              <a:t>Deadline-based scheduling algorithm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Non-periodic Single Processor Jobs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Statically available at start time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52400" y="5056188"/>
            <a:ext cx="88392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[feit97]: “Supporting Priorities and Improving Utilization of the IBM SP2 Scheduler using Slack based Backfilling”, D. Talby, D. G. Feitelson, IPPS, Apr ’97</a:t>
            </a:r>
          </a:p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[krithi90]: “Efficient Scheduling Algorithms for Real-Time Multiprocessor Systems”, K. Ramamritham, J. A. Stankovic, P-F. Shiah, TPDS, Apr ‘90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76D55-DF28-4AE0-A427-B2C1C16F0B02}" type="slidenum">
              <a:rPr lang="en-US"/>
              <a:pPr/>
              <a:t>6</a:t>
            </a:fld>
            <a:endParaRPr lang="en-US"/>
          </a:p>
        </p:txBody>
      </p:sp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Slack-Based (SB) Scheduling Algorithm</a:t>
            </a:r>
          </a:p>
        </p:txBody>
      </p:sp>
      <p:sp>
        <p:nvSpPr>
          <p:cNvPr id="83972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2971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/>
              <a:t>When a job (J</a:t>
            </a:r>
            <a:r>
              <a:rPr lang="en-US" sz="2000" baseline="-25000"/>
              <a:t>N+1</a:t>
            </a:r>
            <a:r>
              <a:rPr lang="en-US" sz="2000"/>
              <a:t>) arrives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Calculate its slack (based on its priority)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If J</a:t>
            </a:r>
            <a:r>
              <a:rPr lang="en-US" sz="1800" baseline="-25000"/>
              <a:t>1</a:t>
            </a:r>
            <a:r>
              <a:rPr lang="en-US" sz="1800"/>
              <a:t>, J</a:t>
            </a:r>
            <a:r>
              <a:rPr lang="en-US" sz="1800" baseline="-25000"/>
              <a:t>2</a:t>
            </a:r>
            <a:r>
              <a:rPr lang="en-US" sz="1800"/>
              <a:t>, …, J</a:t>
            </a:r>
            <a:r>
              <a:rPr lang="en-US" sz="1800" baseline="-25000"/>
              <a:t>N</a:t>
            </a:r>
            <a:r>
              <a:rPr lang="en-US" sz="1800"/>
              <a:t> are already present and scheduled in that order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Try placing the job (J</a:t>
            </a:r>
            <a:r>
              <a:rPr lang="en-US" sz="1800" baseline="-25000"/>
              <a:t>N+1</a:t>
            </a:r>
            <a:r>
              <a:rPr lang="en-US" sz="1800"/>
              <a:t>) in each possible position in this list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For each of the N+1 schedules feasible, calculate a cost function ‘f’</a:t>
            </a:r>
          </a:p>
          <a:p>
            <a:pPr lvl="2">
              <a:lnSpc>
                <a:spcPct val="120000"/>
              </a:lnSpc>
            </a:pPr>
            <a:r>
              <a:rPr lang="en-US" sz="1600"/>
              <a:t>A schedule is feasible if no job exceeds the slack given to it</a:t>
            </a:r>
          </a:p>
          <a:p>
            <a:pPr lvl="1">
              <a:lnSpc>
                <a:spcPct val="120000"/>
              </a:lnSpc>
            </a:pPr>
            <a:r>
              <a:rPr lang="en-US" sz="1800"/>
              <a:t>Choose the schedule with the “best cost function value”</a:t>
            </a:r>
          </a:p>
        </p:txBody>
      </p:sp>
      <p:grpSp>
        <p:nvGrpSpPr>
          <p:cNvPr id="83997" name="Group 29"/>
          <p:cNvGrpSpPr>
            <a:grpSpLocks/>
          </p:cNvGrpSpPr>
          <p:nvPr/>
        </p:nvGrpSpPr>
        <p:grpSpPr bwMode="auto">
          <a:xfrm>
            <a:off x="1524000" y="4648200"/>
            <a:ext cx="4724400" cy="1524000"/>
            <a:chOff x="960" y="2928"/>
            <a:chExt cx="2976" cy="960"/>
          </a:xfrm>
        </p:grpSpPr>
        <p:sp>
          <p:nvSpPr>
            <p:cNvPr id="83973" name="Rectangle 5"/>
            <p:cNvSpPr>
              <a:spLocks noChangeArrowheads="1"/>
            </p:cNvSpPr>
            <p:nvPr/>
          </p:nvSpPr>
          <p:spPr bwMode="auto">
            <a:xfrm>
              <a:off x="3552" y="355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83974" name="Rectangle 6"/>
            <p:cNvSpPr>
              <a:spLocks noChangeArrowheads="1"/>
            </p:cNvSpPr>
            <p:nvPr/>
          </p:nvSpPr>
          <p:spPr bwMode="auto">
            <a:xfrm>
              <a:off x="3168" y="355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83975" name="Rectangle 7"/>
            <p:cNvSpPr>
              <a:spLocks noChangeArrowheads="1"/>
            </p:cNvSpPr>
            <p:nvPr/>
          </p:nvSpPr>
          <p:spPr bwMode="auto">
            <a:xfrm>
              <a:off x="2784" y="355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83976" name="Rectangle 8"/>
            <p:cNvSpPr>
              <a:spLocks noChangeArrowheads="1"/>
            </p:cNvSpPr>
            <p:nvPr/>
          </p:nvSpPr>
          <p:spPr bwMode="auto">
            <a:xfrm>
              <a:off x="2400" y="355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83977" name="Rectangle 9"/>
            <p:cNvSpPr>
              <a:spLocks noChangeArrowheads="1"/>
            </p:cNvSpPr>
            <p:nvPr/>
          </p:nvSpPr>
          <p:spPr bwMode="auto">
            <a:xfrm>
              <a:off x="2016" y="355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5</a:t>
              </a:r>
              <a:endParaRPr lang="en-US"/>
            </a:p>
          </p:txBody>
        </p:sp>
        <p:sp>
          <p:nvSpPr>
            <p:cNvPr id="83978" name="Rectangle 10"/>
            <p:cNvSpPr>
              <a:spLocks noChangeArrowheads="1"/>
            </p:cNvSpPr>
            <p:nvPr/>
          </p:nvSpPr>
          <p:spPr bwMode="auto">
            <a:xfrm>
              <a:off x="1632" y="355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6</a:t>
              </a:r>
              <a:endParaRPr lang="en-US"/>
            </a:p>
          </p:txBody>
        </p:sp>
        <p:sp>
          <p:nvSpPr>
            <p:cNvPr id="83979" name="Rectangle 11"/>
            <p:cNvSpPr>
              <a:spLocks noChangeArrowheads="1"/>
            </p:cNvSpPr>
            <p:nvPr/>
          </p:nvSpPr>
          <p:spPr bwMode="auto">
            <a:xfrm>
              <a:off x="960" y="2928"/>
              <a:ext cx="384" cy="33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7</a:t>
              </a:r>
              <a:endParaRPr lang="en-US"/>
            </a:p>
          </p:txBody>
        </p:sp>
      </p:grpSp>
      <p:grpSp>
        <p:nvGrpSpPr>
          <p:cNvPr id="84005" name="Group 37"/>
          <p:cNvGrpSpPr>
            <a:grpSpLocks/>
          </p:cNvGrpSpPr>
          <p:nvPr/>
        </p:nvGrpSpPr>
        <p:grpSpPr bwMode="auto">
          <a:xfrm>
            <a:off x="2590800" y="5638800"/>
            <a:ext cx="4267200" cy="533400"/>
            <a:chOff x="2592" y="2976"/>
            <a:chExt cx="2688" cy="336"/>
          </a:xfrm>
        </p:grpSpPr>
        <p:sp>
          <p:nvSpPr>
            <p:cNvPr id="83998" name="Rectangle 30"/>
            <p:cNvSpPr>
              <a:spLocks noChangeArrowheads="1"/>
            </p:cNvSpPr>
            <p:nvPr/>
          </p:nvSpPr>
          <p:spPr bwMode="auto">
            <a:xfrm>
              <a:off x="4512" y="2976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83999" name="Rectangle 31"/>
            <p:cNvSpPr>
              <a:spLocks noChangeArrowheads="1"/>
            </p:cNvSpPr>
            <p:nvPr/>
          </p:nvSpPr>
          <p:spPr bwMode="auto">
            <a:xfrm>
              <a:off x="4128" y="2976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84000" name="Rectangle 32"/>
            <p:cNvSpPr>
              <a:spLocks noChangeArrowheads="1"/>
            </p:cNvSpPr>
            <p:nvPr/>
          </p:nvSpPr>
          <p:spPr bwMode="auto">
            <a:xfrm>
              <a:off x="3744" y="2976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84001" name="Rectangle 33"/>
            <p:cNvSpPr>
              <a:spLocks noChangeArrowheads="1"/>
            </p:cNvSpPr>
            <p:nvPr/>
          </p:nvSpPr>
          <p:spPr bwMode="auto">
            <a:xfrm>
              <a:off x="3360" y="2976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84002" name="Rectangle 34"/>
            <p:cNvSpPr>
              <a:spLocks noChangeArrowheads="1"/>
            </p:cNvSpPr>
            <p:nvPr/>
          </p:nvSpPr>
          <p:spPr bwMode="auto">
            <a:xfrm>
              <a:off x="2976" y="2976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5</a:t>
              </a:r>
              <a:endParaRPr lang="en-US"/>
            </a:p>
          </p:txBody>
        </p:sp>
        <p:sp>
          <p:nvSpPr>
            <p:cNvPr id="84003" name="Rectangle 35"/>
            <p:cNvSpPr>
              <a:spLocks noChangeArrowheads="1"/>
            </p:cNvSpPr>
            <p:nvPr/>
          </p:nvSpPr>
          <p:spPr bwMode="auto">
            <a:xfrm>
              <a:off x="2592" y="2976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6</a:t>
              </a:r>
              <a:endParaRPr lang="en-US"/>
            </a:p>
          </p:txBody>
        </p:sp>
        <p:sp>
          <p:nvSpPr>
            <p:cNvPr id="84004" name="Rectangle 36"/>
            <p:cNvSpPr>
              <a:spLocks noChangeArrowheads="1"/>
            </p:cNvSpPr>
            <p:nvPr/>
          </p:nvSpPr>
          <p:spPr bwMode="auto">
            <a:xfrm>
              <a:off x="4896" y="2976"/>
              <a:ext cx="384" cy="33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7</a:t>
              </a:r>
              <a:endParaRPr lang="en-US"/>
            </a:p>
          </p:txBody>
        </p:sp>
      </p:grpSp>
      <p:grpSp>
        <p:nvGrpSpPr>
          <p:cNvPr id="84013" name="Group 45"/>
          <p:cNvGrpSpPr>
            <a:grpSpLocks/>
          </p:cNvGrpSpPr>
          <p:nvPr/>
        </p:nvGrpSpPr>
        <p:grpSpPr bwMode="auto">
          <a:xfrm>
            <a:off x="2590800" y="5638800"/>
            <a:ext cx="4267200" cy="533400"/>
            <a:chOff x="2544" y="2832"/>
            <a:chExt cx="2688" cy="336"/>
          </a:xfrm>
        </p:grpSpPr>
        <p:sp>
          <p:nvSpPr>
            <p:cNvPr id="84006" name="Rectangle 38"/>
            <p:cNvSpPr>
              <a:spLocks noChangeArrowheads="1"/>
            </p:cNvSpPr>
            <p:nvPr/>
          </p:nvSpPr>
          <p:spPr bwMode="auto">
            <a:xfrm>
              <a:off x="4848" y="283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84007" name="Rectangle 39"/>
            <p:cNvSpPr>
              <a:spLocks noChangeArrowheads="1"/>
            </p:cNvSpPr>
            <p:nvPr/>
          </p:nvSpPr>
          <p:spPr bwMode="auto">
            <a:xfrm>
              <a:off x="4080" y="283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84008" name="Rectangle 40"/>
            <p:cNvSpPr>
              <a:spLocks noChangeArrowheads="1"/>
            </p:cNvSpPr>
            <p:nvPr/>
          </p:nvSpPr>
          <p:spPr bwMode="auto">
            <a:xfrm>
              <a:off x="3696" y="283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84009" name="Rectangle 41"/>
            <p:cNvSpPr>
              <a:spLocks noChangeArrowheads="1"/>
            </p:cNvSpPr>
            <p:nvPr/>
          </p:nvSpPr>
          <p:spPr bwMode="auto">
            <a:xfrm>
              <a:off x="3312" y="283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84010" name="Rectangle 42"/>
            <p:cNvSpPr>
              <a:spLocks noChangeArrowheads="1"/>
            </p:cNvSpPr>
            <p:nvPr/>
          </p:nvSpPr>
          <p:spPr bwMode="auto">
            <a:xfrm>
              <a:off x="2928" y="283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5</a:t>
              </a:r>
              <a:endParaRPr lang="en-US"/>
            </a:p>
          </p:txBody>
        </p:sp>
        <p:sp>
          <p:nvSpPr>
            <p:cNvPr id="84011" name="Rectangle 43"/>
            <p:cNvSpPr>
              <a:spLocks noChangeArrowheads="1"/>
            </p:cNvSpPr>
            <p:nvPr/>
          </p:nvSpPr>
          <p:spPr bwMode="auto">
            <a:xfrm>
              <a:off x="2544" y="2832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6</a:t>
              </a:r>
              <a:endParaRPr lang="en-US"/>
            </a:p>
          </p:txBody>
        </p:sp>
        <p:sp>
          <p:nvSpPr>
            <p:cNvPr id="84012" name="Rectangle 44"/>
            <p:cNvSpPr>
              <a:spLocks noChangeArrowheads="1"/>
            </p:cNvSpPr>
            <p:nvPr/>
          </p:nvSpPr>
          <p:spPr bwMode="auto">
            <a:xfrm>
              <a:off x="4464" y="2832"/>
              <a:ext cx="384" cy="33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7</a:t>
              </a:r>
              <a:endParaRPr lang="en-US"/>
            </a:p>
          </p:txBody>
        </p:sp>
      </p:grpSp>
      <p:grpSp>
        <p:nvGrpSpPr>
          <p:cNvPr id="84021" name="Group 53"/>
          <p:cNvGrpSpPr>
            <a:grpSpLocks/>
          </p:cNvGrpSpPr>
          <p:nvPr/>
        </p:nvGrpSpPr>
        <p:grpSpPr bwMode="auto">
          <a:xfrm>
            <a:off x="2590800" y="5638800"/>
            <a:ext cx="4267200" cy="533400"/>
            <a:chOff x="2496" y="2880"/>
            <a:chExt cx="2688" cy="336"/>
          </a:xfrm>
        </p:grpSpPr>
        <p:sp>
          <p:nvSpPr>
            <p:cNvPr id="84014" name="Rectangle 46"/>
            <p:cNvSpPr>
              <a:spLocks noChangeArrowheads="1"/>
            </p:cNvSpPr>
            <p:nvPr/>
          </p:nvSpPr>
          <p:spPr bwMode="auto">
            <a:xfrm>
              <a:off x="4800" y="2880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1</a:t>
              </a:r>
              <a:endParaRPr lang="en-US"/>
            </a:p>
          </p:txBody>
        </p:sp>
        <p:sp>
          <p:nvSpPr>
            <p:cNvPr id="84015" name="Rectangle 47"/>
            <p:cNvSpPr>
              <a:spLocks noChangeArrowheads="1"/>
            </p:cNvSpPr>
            <p:nvPr/>
          </p:nvSpPr>
          <p:spPr bwMode="auto">
            <a:xfrm>
              <a:off x="4416" y="2880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84016" name="Rectangle 48"/>
            <p:cNvSpPr>
              <a:spLocks noChangeArrowheads="1"/>
            </p:cNvSpPr>
            <p:nvPr/>
          </p:nvSpPr>
          <p:spPr bwMode="auto">
            <a:xfrm>
              <a:off x="3648" y="2880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3</a:t>
              </a:r>
              <a:endParaRPr lang="en-US"/>
            </a:p>
          </p:txBody>
        </p:sp>
        <p:sp>
          <p:nvSpPr>
            <p:cNvPr id="84017" name="Rectangle 49"/>
            <p:cNvSpPr>
              <a:spLocks noChangeArrowheads="1"/>
            </p:cNvSpPr>
            <p:nvPr/>
          </p:nvSpPr>
          <p:spPr bwMode="auto">
            <a:xfrm>
              <a:off x="3264" y="2880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4</a:t>
              </a:r>
              <a:endParaRPr lang="en-US"/>
            </a:p>
          </p:txBody>
        </p:sp>
        <p:sp>
          <p:nvSpPr>
            <p:cNvPr id="84018" name="Rectangle 50"/>
            <p:cNvSpPr>
              <a:spLocks noChangeArrowheads="1"/>
            </p:cNvSpPr>
            <p:nvPr/>
          </p:nvSpPr>
          <p:spPr bwMode="auto">
            <a:xfrm>
              <a:off x="2880" y="2880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5</a:t>
              </a:r>
              <a:endParaRPr lang="en-US"/>
            </a:p>
          </p:txBody>
        </p:sp>
        <p:sp>
          <p:nvSpPr>
            <p:cNvPr id="84019" name="Rectangle 51"/>
            <p:cNvSpPr>
              <a:spLocks noChangeArrowheads="1"/>
            </p:cNvSpPr>
            <p:nvPr/>
          </p:nvSpPr>
          <p:spPr bwMode="auto">
            <a:xfrm>
              <a:off x="2496" y="2880"/>
              <a:ext cx="38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6</a:t>
              </a:r>
              <a:endParaRPr lang="en-US"/>
            </a:p>
          </p:txBody>
        </p:sp>
        <p:sp>
          <p:nvSpPr>
            <p:cNvPr id="84020" name="Rectangle 52"/>
            <p:cNvSpPr>
              <a:spLocks noChangeArrowheads="1"/>
            </p:cNvSpPr>
            <p:nvPr/>
          </p:nvSpPr>
          <p:spPr bwMode="auto">
            <a:xfrm>
              <a:off x="4032" y="2880"/>
              <a:ext cx="384" cy="336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J</a:t>
              </a:r>
              <a:r>
                <a:rPr lang="en-US" baseline="-25000"/>
                <a:t>7</a:t>
              </a:r>
              <a:endParaRPr lang="en-US"/>
            </a:p>
          </p:txBody>
        </p:sp>
      </p:grpSp>
      <p:sp>
        <p:nvSpPr>
          <p:cNvPr id="84024" name="AutoShape 56"/>
          <p:cNvSpPr>
            <a:spLocks noChangeArrowheads="1"/>
          </p:cNvSpPr>
          <p:nvPr/>
        </p:nvSpPr>
        <p:spPr bwMode="auto">
          <a:xfrm>
            <a:off x="2362200" y="4953000"/>
            <a:ext cx="4800600" cy="1524000"/>
          </a:xfrm>
          <a:prstGeom prst="upArrowCallout">
            <a:avLst>
              <a:gd name="adj1" fmla="val 78750"/>
              <a:gd name="adj2" fmla="val 78750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Cost Function Evaluation</a:t>
            </a:r>
          </a:p>
        </p:txBody>
      </p:sp>
      <p:sp>
        <p:nvSpPr>
          <p:cNvPr id="84025" name="AutoShape 57"/>
          <p:cNvSpPr>
            <a:spLocks noChangeArrowheads="1"/>
          </p:cNvSpPr>
          <p:nvPr/>
        </p:nvSpPr>
        <p:spPr bwMode="auto">
          <a:xfrm>
            <a:off x="2362200" y="4953000"/>
            <a:ext cx="4800600" cy="1524000"/>
          </a:xfrm>
          <a:prstGeom prst="upArrowCallout">
            <a:avLst>
              <a:gd name="adj1" fmla="val 78750"/>
              <a:gd name="adj2" fmla="val 78750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Cost Function Evaluation</a:t>
            </a:r>
          </a:p>
        </p:txBody>
      </p:sp>
      <p:sp>
        <p:nvSpPr>
          <p:cNvPr id="84026" name="AutoShape 58"/>
          <p:cNvSpPr>
            <a:spLocks noChangeArrowheads="1"/>
          </p:cNvSpPr>
          <p:nvPr/>
        </p:nvSpPr>
        <p:spPr bwMode="auto">
          <a:xfrm>
            <a:off x="2362200" y="4953000"/>
            <a:ext cx="4800600" cy="1524000"/>
          </a:xfrm>
          <a:prstGeom prst="upArrowCallout">
            <a:avLst>
              <a:gd name="adj1" fmla="val 78750"/>
              <a:gd name="adj2" fmla="val 78750"/>
              <a:gd name="adj3" fmla="val 16667"/>
              <a:gd name="adj4" fmla="val 66667"/>
            </a:avLst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Cost Function Evaluation</a:t>
            </a:r>
          </a:p>
        </p:txBody>
      </p:sp>
      <p:sp>
        <p:nvSpPr>
          <p:cNvPr id="84027" name="Text Box 59"/>
          <p:cNvSpPr txBox="1">
            <a:spLocks noChangeArrowheads="1"/>
          </p:cNvSpPr>
          <p:nvPr/>
        </p:nvSpPr>
        <p:spPr bwMode="auto">
          <a:xfrm>
            <a:off x="3048000" y="4419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f</a:t>
            </a:r>
            <a:r>
              <a:rPr lang="en-US" sz="2400" b="1" baseline="-25000"/>
              <a:t>0</a:t>
            </a:r>
            <a:endParaRPr lang="en-US" sz="2400" b="1"/>
          </a:p>
        </p:txBody>
      </p:sp>
      <p:sp>
        <p:nvSpPr>
          <p:cNvPr id="84028" name="Text Box 60"/>
          <p:cNvSpPr txBox="1">
            <a:spLocks noChangeArrowheads="1"/>
          </p:cNvSpPr>
          <p:nvPr/>
        </p:nvSpPr>
        <p:spPr bwMode="auto">
          <a:xfrm>
            <a:off x="3581400" y="4419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f</a:t>
            </a:r>
            <a:r>
              <a:rPr lang="en-US" sz="2400" b="1" baseline="-25000"/>
              <a:t>1</a:t>
            </a:r>
            <a:endParaRPr lang="en-US" sz="2400" b="1"/>
          </a:p>
        </p:txBody>
      </p:sp>
      <p:grpSp>
        <p:nvGrpSpPr>
          <p:cNvPr id="84034" name="Group 66"/>
          <p:cNvGrpSpPr>
            <a:grpSpLocks/>
          </p:cNvGrpSpPr>
          <p:nvPr/>
        </p:nvGrpSpPr>
        <p:grpSpPr bwMode="auto">
          <a:xfrm>
            <a:off x="4114800" y="4419600"/>
            <a:ext cx="2362200" cy="457200"/>
            <a:chOff x="2592" y="2784"/>
            <a:chExt cx="1488" cy="288"/>
          </a:xfrm>
        </p:grpSpPr>
        <p:sp>
          <p:nvSpPr>
            <p:cNvPr id="84029" name="Text Box 61"/>
            <p:cNvSpPr txBox="1">
              <a:spLocks noChangeArrowheads="1"/>
            </p:cNvSpPr>
            <p:nvPr/>
          </p:nvSpPr>
          <p:spPr bwMode="auto">
            <a:xfrm>
              <a:off x="2592" y="278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f</a:t>
              </a:r>
              <a:r>
                <a:rPr lang="en-US" sz="2400" b="1" baseline="-25000"/>
                <a:t>2</a:t>
              </a:r>
              <a:endParaRPr lang="en-US" sz="2400" b="1"/>
            </a:p>
          </p:txBody>
        </p:sp>
        <p:sp>
          <p:nvSpPr>
            <p:cNvPr id="84030" name="Text Box 62"/>
            <p:cNvSpPr txBox="1">
              <a:spLocks noChangeArrowheads="1"/>
            </p:cNvSpPr>
            <p:nvPr/>
          </p:nvSpPr>
          <p:spPr bwMode="auto">
            <a:xfrm>
              <a:off x="2880" y="278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f</a:t>
              </a:r>
              <a:r>
                <a:rPr lang="en-US" sz="2400" b="1" baseline="-25000"/>
                <a:t>3</a:t>
              </a:r>
              <a:endParaRPr lang="en-US" sz="2400" b="1"/>
            </a:p>
          </p:txBody>
        </p:sp>
        <p:sp>
          <p:nvSpPr>
            <p:cNvPr id="84031" name="Text Box 63"/>
            <p:cNvSpPr txBox="1">
              <a:spLocks noChangeArrowheads="1"/>
            </p:cNvSpPr>
            <p:nvPr/>
          </p:nvSpPr>
          <p:spPr bwMode="auto">
            <a:xfrm>
              <a:off x="3168" y="278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f</a:t>
              </a:r>
              <a:r>
                <a:rPr lang="en-US" sz="2400" b="1" baseline="-25000"/>
                <a:t>4</a:t>
              </a:r>
              <a:endParaRPr lang="en-US" sz="2400" b="1"/>
            </a:p>
          </p:txBody>
        </p:sp>
        <p:sp>
          <p:nvSpPr>
            <p:cNvPr id="84032" name="Text Box 64"/>
            <p:cNvSpPr txBox="1">
              <a:spLocks noChangeArrowheads="1"/>
            </p:cNvSpPr>
            <p:nvPr/>
          </p:nvSpPr>
          <p:spPr bwMode="auto">
            <a:xfrm>
              <a:off x="3504" y="278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f</a:t>
              </a:r>
              <a:r>
                <a:rPr lang="en-US" sz="2400" b="1" baseline="-25000"/>
                <a:t>5</a:t>
              </a:r>
              <a:endParaRPr lang="en-US" sz="2400" b="1"/>
            </a:p>
          </p:txBody>
        </p:sp>
        <p:sp>
          <p:nvSpPr>
            <p:cNvPr id="84033" name="Text Box 65"/>
            <p:cNvSpPr txBox="1">
              <a:spLocks noChangeArrowheads="1"/>
            </p:cNvSpPr>
            <p:nvPr/>
          </p:nvSpPr>
          <p:spPr bwMode="auto">
            <a:xfrm>
              <a:off x="3792" y="278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f</a:t>
              </a:r>
              <a:r>
                <a:rPr lang="en-US" sz="2400" b="1" baseline="-25000"/>
                <a:t>6</a:t>
              </a:r>
              <a:endParaRPr lang="en-US" sz="2400" b="1"/>
            </a:p>
          </p:txBody>
        </p:sp>
      </p:grpSp>
      <p:sp>
        <p:nvSpPr>
          <p:cNvPr id="84035" name="Oval 67"/>
          <p:cNvSpPr>
            <a:spLocks noChangeArrowheads="1"/>
          </p:cNvSpPr>
          <p:nvPr/>
        </p:nvSpPr>
        <p:spPr bwMode="auto">
          <a:xfrm>
            <a:off x="2743200" y="4343400"/>
            <a:ext cx="3962400" cy="6858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36" name="AutoShape 68"/>
          <p:cNvSpPr>
            <a:spLocks noChangeArrowheads="1"/>
          </p:cNvSpPr>
          <p:nvPr/>
        </p:nvSpPr>
        <p:spPr bwMode="auto">
          <a:xfrm>
            <a:off x="6781800" y="4495800"/>
            <a:ext cx="838200" cy="304800"/>
          </a:xfrm>
          <a:custGeom>
            <a:avLst/>
            <a:gdLst>
              <a:gd name="G0" fmla="+- 17550 0 0"/>
              <a:gd name="G1" fmla="+- 5400 0 0"/>
              <a:gd name="G2" fmla="+- 21600 0 5400"/>
              <a:gd name="G3" fmla="+- 10800 0 5400"/>
              <a:gd name="G4" fmla="+- 21600 0 17550"/>
              <a:gd name="G5" fmla="*/ G4 G3 10800"/>
              <a:gd name="G6" fmla="+- 21600 0 G5"/>
              <a:gd name="T0" fmla="*/ 17550 w 21600"/>
              <a:gd name="T1" fmla="*/ 0 h 21600"/>
              <a:gd name="T2" fmla="*/ 0 w 21600"/>
              <a:gd name="T3" fmla="*/ 10800 h 21600"/>
              <a:gd name="T4" fmla="*/ 1755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550" y="0"/>
                </a:moveTo>
                <a:lnTo>
                  <a:pt x="1755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7550" y="16200"/>
                </a:lnTo>
                <a:lnTo>
                  <a:pt x="1755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37" name="Text Box 69"/>
          <p:cNvSpPr txBox="1">
            <a:spLocks noChangeArrowheads="1"/>
          </p:cNvSpPr>
          <p:nvPr/>
        </p:nvSpPr>
        <p:spPr bwMode="auto">
          <a:xfrm>
            <a:off x="7772400" y="42672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f</a:t>
            </a:r>
            <a:r>
              <a:rPr lang="en-US" sz="3200" b="1" baseline="-25000">
                <a:solidFill>
                  <a:srgbClr val="FF0000"/>
                </a:solidFill>
              </a:rPr>
              <a:t>best</a:t>
            </a:r>
            <a:endParaRPr 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24" grpId="0" animBg="1"/>
      <p:bldP spid="84025" grpId="0" animBg="1"/>
      <p:bldP spid="84026" grpId="0" animBg="1"/>
      <p:bldP spid="84027" grpId="0"/>
      <p:bldP spid="84028" grpId="0"/>
      <p:bldP spid="84035" grpId="0" animBg="1"/>
      <p:bldP spid="84036" grpId="0" animBg="1"/>
      <p:bldP spid="840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6948-9A4C-4690-8104-1DD58A0A5236}" type="slidenum">
              <a:rPr lang="en-US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Real-Time (RT) Scheduling Algorithm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2400"/>
              <a:t>Static Scheme, so there’s no concept of new jobs arriving</a:t>
            </a:r>
          </a:p>
          <a:p>
            <a:pPr>
              <a:lnSpc>
                <a:spcPct val="120000"/>
              </a:lnSpc>
            </a:pPr>
            <a:r>
              <a:rPr lang="en-US" sz="2400"/>
              <a:t>Sort jobs based on a heuristic function</a:t>
            </a:r>
          </a:p>
          <a:p>
            <a:pPr>
              <a:lnSpc>
                <a:spcPct val="120000"/>
              </a:lnSpc>
            </a:pPr>
            <a:r>
              <a:rPr lang="en-US" sz="2400"/>
              <a:t>Start from a NULL schedule</a:t>
            </a:r>
          </a:p>
          <a:p>
            <a:pPr>
              <a:lnSpc>
                <a:spcPct val="120000"/>
              </a:lnSpc>
            </a:pPr>
            <a:r>
              <a:rPr lang="en-US" sz="2400"/>
              <a:t>For each of the jobs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If placing the job in the current schedule misses its deadline</a:t>
            </a:r>
          </a:p>
          <a:p>
            <a:pPr lvl="2">
              <a:lnSpc>
                <a:spcPct val="120000"/>
              </a:lnSpc>
            </a:pPr>
            <a:r>
              <a:rPr lang="en-US" sz="1800"/>
              <a:t>Backtrack to the last known feasible schedule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If (number of backtracks &gt; p) Discard the Schedule</a:t>
            </a:r>
          </a:p>
          <a:p>
            <a:pPr>
              <a:lnSpc>
                <a:spcPct val="120000"/>
              </a:lnSpc>
            </a:pPr>
            <a:r>
              <a:rPr lang="en-US" sz="2400"/>
              <a:t>If all jobs have been placed within their deadlines</a:t>
            </a:r>
          </a:p>
          <a:p>
            <a:pPr lvl="1">
              <a:lnSpc>
                <a:spcPct val="120000"/>
              </a:lnSpc>
            </a:pPr>
            <a:r>
              <a:rPr lang="en-US" sz="2000"/>
              <a:t>Accept the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EC73-A9CE-4210-BFCA-981F03067E2C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122882" name="Group 2"/>
          <p:cNvGrpSpPr>
            <a:grpSpLocks/>
          </p:cNvGrpSpPr>
          <p:nvPr/>
        </p:nvGrpSpPr>
        <p:grpSpPr bwMode="auto">
          <a:xfrm>
            <a:off x="2438400" y="4953000"/>
            <a:ext cx="990600" cy="914400"/>
            <a:chOff x="1536" y="3120"/>
            <a:chExt cx="624" cy="576"/>
          </a:xfrm>
        </p:grpSpPr>
        <p:sp>
          <p:nvSpPr>
            <p:cNvPr id="122883" name="Line 3"/>
            <p:cNvSpPr>
              <a:spLocks noChangeShapeType="1"/>
            </p:cNvSpPr>
            <p:nvPr/>
          </p:nvSpPr>
          <p:spPr bwMode="auto">
            <a:xfrm flipH="1">
              <a:off x="1920" y="3120"/>
              <a:ext cx="19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84" name="Oval 4"/>
            <p:cNvSpPr>
              <a:spLocks noChangeArrowheads="1"/>
            </p:cNvSpPr>
            <p:nvPr/>
          </p:nvSpPr>
          <p:spPr bwMode="auto">
            <a:xfrm>
              <a:off x="1536" y="3360"/>
              <a:ext cx="624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b="1"/>
                <a:t>J</a:t>
              </a:r>
              <a:r>
                <a:rPr lang="en-US" sz="2400" b="1" baseline="-25000"/>
                <a:t>4</a:t>
              </a:r>
              <a:endParaRPr lang="en-US" sz="2400" b="1"/>
            </a:p>
          </p:txBody>
        </p:sp>
      </p:grpSp>
      <p:grpSp>
        <p:nvGrpSpPr>
          <p:cNvPr id="122885" name="Group 5"/>
          <p:cNvGrpSpPr>
            <a:grpSpLocks/>
          </p:cNvGrpSpPr>
          <p:nvPr/>
        </p:nvGrpSpPr>
        <p:grpSpPr bwMode="auto">
          <a:xfrm>
            <a:off x="3124200" y="4038600"/>
            <a:ext cx="990600" cy="990600"/>
            <a:chOff x="1968" y="2544"/>
            <a:chExt cx="624" cy="624"/>
          </a:xfrm>
        </p:grpSpPr>
        <p:sp>
          <p:nvSpPr>
            <p:cNvPr id="122886" name="Line 6"/>
            <p:cNvSpPr>
              <a:spLocks noChangeShapeType="1"/>
            </p:cNvSpPr>
            <p:nvPr/>
          </p:nvSpPr>
          <p:spPr bwMode="auto">
            <a:xfrm flipH="1">
              <a:off x="2352" y="2544"/>
              <a:ext cx="24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87" name="Oval 7"/>
            <p:cNvSpPr>
              <a:spLocks noChangeArrowheads="1"/>
            </p:cNvSpPr>
            <p:nvPr/>
          </p:nvSpPr>
          <p:spPr bwMode="auto">
            <a:xfrm>
              <a:off x="1968" y="2832"/>
              <a:ext cx="624" cy="33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2"/>
                  </a:solidFill>
                </a:rPr>
                <a:t>J</a:t>
              </a:r>
              <a:r>
                <a:rPr lang="en-US" sz="2400" b="1" baseline="-25000">
                  <a:solidFill>
                    <a:schemeClr val="bg2"/>
                  </a:solidFill>
                </a:rPr>
                <a:t>2</a:t>
              </a:r>
              <a:endParaRPr lang="en-US" sz="24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122888" name="Group 8"/>
          <p:cNvGrpSpPr>
            <a:grpSpLocks/>
          </p:cNvGrpSpPr>
          <p:nvPr/>
        </p:nvGrpSpPr>
        <p:grpSpPr bwMode="auto">
          <a:xfrm>
            <a:off x="4495800" y="4114800"/>
            <a:ext cx="990600" cy="838200"/>
            <a:chOff x="2832" y="2592"/>
            <a:chExt cx="624" cy="528"/>
          </a:xfrm>
        </p:grpSpPr>
        <p:sp>
          <p:nvSpPr>
            <p:cNvPr id="122889" name="Oval 9"/>
            <p:cNvSpPr>
              <a:spLocks noChangeArrowheads="1"/>
            </p:cNvSpPr>
            <p:nvPr/>
          </p:nvSpPr>
          <p:spPr bwMode="auto">
            <a:xfrm>
              <a:off x="2832" y="2784"/>
              <a:ext cx="624" cy="33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2"/>
                  </a:solidFill>
                </a:rPr>
                <a:t>J</a:t>
              </a:r>
              <a:r>
                <a:rPr lang="en-US" sz="2400" b="1" baseline="-25000">
                  <a:solidFill>
                    <a:schemeClr val="bg2"/>
                  </a:solidFill>
                </a:rPr>
                <a:t>4</a:t>
              </a:r>
              <a:endParaRPr lang="en-US" sz="2400" b="1">
                <a:solidFill>
                  <a:schemeClr val="bg2"/>
                </a:solidFill>
              </a:endParaRPr>
            </a:p>
          </p:txBody>
        </p:sp>
        <p:sp>
          <p:nvSpPr>
            <p:cNvPr id="122890" name="Line 10"/>
            <p:cNvSpPr>
              <a:spLocks noChangeShapeType="1"/>
            </p:cNvSpPr>
            <p:nvPr/>
          </p:nvSpPr>
          <p:spPr bwMode="auto">
            <a:xfrm>
              <a:off x="2832" y="2592"/>
              <a:ext cx="24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891" name="Group 11"/>
          <p:cNvGrpSpPr>
            <a:grpSpLocks/>
          </p:cNvGrpSpPr>
          <p:nvPr/>
        </p:nvGrpSpPr>
        <p:grpSpPr bwMode="auto">
          <a:xfrm>
            <a:off x="1371600" y="4267200"/>
            <a:ext cx="990600" cy="838200"/>
            <a:chOff x="960" y="2640"/>
            <a:chExt cx="624" cy="528"/>
          </a:xfrm>
        </p:grpSpPr>
        <p:sp>
          <p:nvSpPr>
            <p:cNvPr id="122892" name="Line 12"/>
            <p:cNvSpPr>
              <a:spLocks noChangeShapeType="1"/>
            </p:cNvSpPr>
            <p:nvPr/>
          </p:nvSpPr>
          <p:spPr bwMode="auto">
            <a:xfrm flipH="1">
              <a:off x="1392" y="2640"/>
              <a:ext cx="192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93" name="Oval 13"/>
            <p:cNvSpPr>
              <a:spLocks noChangeArrowheads="1"/>
            </p:cNvSpPr>
            <p:nvPr/>
          </p:nvSpPr>
          <p:spPr bwMode="auto">
            <a:xfrm>
              <a:off x="960" y="2832"/>
              <a:ext cx="624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b="1"/>
                <a:t>J</a:t>
              </a:r>
              <a:r>
                <a:rPr lang="en-US" sz="2400" b="1" baseline="-25000"/>
                <a:t>3</a:t>
              </a:r>
              <a:endParaRPr lang="en-US" sz="2400" b="1"/>
            </a:p>
          </p:txBody>
        </p:sp>
      </p:grpSp>
      <p:grpSp>
        <p:nvGrpSpPr>
          <p:cNvPr id="122894" name="Group 14"/>
          <p:cNvGrpSpPr>
            <a:grpSpLocks/>
          </p:cNvGrpSpPr>
          <p:nvPr/>
        </p:nvGrpSpPr>
        <p:grpSpPr bwMode="auto">
          <a:xfrm>
            <a:off x="2133600" y="3505200"/>
            <a:ext cx="1066800" cy="762000"/>
            <a:chOff x="1344" y="2208"/>
            <a:chExt cx="672" cy="480"/>
          </a:xfrm>
        </p:grpSpPr>
        <p:sp>
          <p:nvSpPr>
            <p:cNvPr id="122895" name="Line 15"/>
            <p:cNvSpPr>
              <a:spLocks noChangeShapeType="1"/>
            </p:cNvSpPr>
            <p:nvPr/>
          </p:nvSpPr>
          <p:spPr bwMode="auto">
            <a:xfrm flipH="1">
              <a:off x="1824" y="2208"/>
              <a:ext cx="192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96" name="Oval 16"/>
            <p:cNvSpPr>
              <a:spLocks noChangeArrowheads="1"/>
            </p:cNvSpPr>
            <p:nvPr/>
          </p:nvSpPr>
          <p:spPr bwMode="auto">
            <a:xfrm>
              <a:off x="1344" y="2352"/>
              <a:ext cx="624" cy="33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2"/>
                  </a:solidFill>
                </a:rPr>
                <a:t>J</a:t>
              </a:r>
              <a:r>
                <a:rPr lang="en-US" sz="2400" b="1" baseline="-25000">
                  <a:solidFill>
                    <a:schemeClr val="bg2"/>
                  </a:solidFill>
                </a:rPr>
                <a:t>2</a:t>
              </a:r>
              <a:endParaRPr lang="en-US" sz="2400" b="1">
                <a:solidFill>
                  <a:schemeClr val="bg2"/>
                </a:solidFill>
              </a:endParaRPr>
            </a:p>
          </p:txBody>
        </p:sp>
      </p:grpSp>
      <p:grpSp>
        <p:nvGrpSpPr>
          <p:cNvPr id="122897" name="Group 17"/>
          <p:cNvGrpSpPr>
            <a:grpSpLocks/>
          </p:cNvGrpSpPr>
          <p:nvPr/>
        </p:nvGrpSpPr>
        <p:grpSpPr bwMode="auto">
          <a:xfrm>
            <a:off x="2895600" y="2743200"/>
            <a:ext cx="1219200" cy="838200"/>
            <a:chOff x="1824" y="1728"/>
            <a:chExt cx="768" cy="528"/>
          </a:xfrm>
        </p:grpSpPr>
        <p:sp>
          <p:nvSpPr>
            <p:cNvPr id="122898" name="Line 18"/>
            <p:cNvSpPr>
              <a:spLocks noChangeShapeType="1"/>
            </p:cNvSpPr>
            <p:nvPr/>
          </p:nvSpPr>
          <p:spPr bwMode="auto">
            <a:xfrm flipH="1">
              <a:off x="2304" y="1728"/>
              <a:ext cx="288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899" name="Oval 19"/>
            <p:cNvSpPr>
              <a:spLocks noChangeArrowheads="1"/>
            </p:cNvSpPr>
            <p:nvPr/>
          </p:nvSpPr>
          <p:spPr bwMode="auto">
            <a:xfrm>
              <a:off x="1824" y="1920"/>
              <a:ext cx="624" cy="33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2"/>
                  </a:solidFill>
                </a:rPr>
                <a:t>J</a:t>
              </a:r>
              <a:r>
                <a:rPr lang="en-US" sz="2400" b="1" baseline="-25000">
                  <a:solidFill>
                    <a:schemeClr val="bg2"/>
                  </a:solidFill>
                </a:rPr>
                <a:t>1</a:t>
              </a:r>
              <a:endParaRPr lang="en-US" sz="2400" b="1">
                <a:solidFill>
                  <a:schemeClr val="bg2"/>
                </a:solidFill>
              </a:endParaRPr>
            </a:p>
          </p:txBody>
        </p:sp>
      </p:grpSp>
      <p:sp>
        <p:nvSpPr>
          <p:cNvPr id="122900" name="Rectangle 20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of the RT Algorithm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517525" y="1560513"/>
            <a:ext cx="4054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b="1"/>
              <a:t>J</a:t>
            </a:r>
            <a:r>
              <a:rPr lang="en-US" sz="2000" b="1" baseline="-25000"/>
              <a:t>N    </a:t>
            </a:r>
            <a:r>
              <a:rPr lang="en-US" sz="2000" b="1"/>
              <a:t>J</a:t>
            </a:r>
            <a:r>
              <a:rPr lang="en-US" sz="2000" b="1" baseline="-25000"/>
              <a:t>N-1    </a:t>
            </a:r>
            <a:r>
              <a:rPr lang="en-US" sz="2000" b="1"/>
              <a:t>J</a:t>
            </a:r>
            <a:r>
              <a:rPr lang="en-US" sz="2000" b="1" baseline="-25000"/>
              <a:t>N-2  </a:t>
            </a:r>
            <a:r>
              <a:rPr lang="en-US" sz="2000" b="1"/>
              <a:t>. . . J</a:t>
            </a:r>
            <a:r>
              <a:rPr lang="en-US" sz="2000" b="1" baseline="-25000"/>
              <a:t>3    </a:t>
            </a:r>
            <a:r>
              <a:rPr lang="en-US" sz="2000" b="1"/>
              <a:t>J</a:t>
            </a:r>
            <a:r>
              <a:rPr lang="en-US" sz="2000" b="1" baseline="-25000"/>
              <a:t>2    </a:t>
            </a:r>
            <a:r>
              <a:rPr lang="en-US" sz="2000" b="1"/>
              <a:t>J</a:t>
            </a:r>
            <a:r>
              <a:rPr lang="en-US" sz="2000" b="1" baseline="-25000"/>
              <a:t>1			</a:t>
            </a:r>
            <a:endParaRPr lang="en-US" sz="2000" b="1"/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5562600" y="14478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Sorted by Earliest Deadline first </a:t>
            </a:r>
            <a:r>
              <a:rPr lang="en-US" sz="2000" b="1" i="1"/>
              <a:t>(EDF</a:t>
            </a:r>
            <a:r>
              <a:rPr lang="en-US" sz="2000"/>
              <a:t>)</a:t>
            </a:r>
          </a:p>
        </p:txBody>
      </p:sp>
      <p:sp>
        <p:nvSpPr>
          <p:cNvPr id="122903" name="Oval 23"/>
          <p:cNvSpPr>
            <a:spLocks noChangeArrowheads="1"/>
          </p:cNvSpPr>
          <p:nvPr/>
        </p:nvSpPr>
        <p:spPr bwMode="auto">
          <a:xfrm>
            <a:off x="3581400" y="2286000"/>
            <a:ext cx="1676400" cy="457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2"/>
                </a:solidFill>
              </a:rPr>
              <a:t>NULL</a:t>
            </a:r>
          </a:p>
        </p:txBody>
      </p:sp>
      <p:sp>
        <p:nvSpPr>
          <p:cNvPr id="122904" name="AutoShape 24"/>
          <p:cNvSpPr>
            <a:spLocks noChangeArrowheads="1"/>
          </p:cNvSpPr>
          <p:nvPr/>
        </p:nvSpPr>
        <p:spPr bwMode="auto">
          <a:xfrm>
            <a:off x="3886200" y="1524000"/>
            <a:ext cx="1295400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2905" name="Group 25"/>
          <p:cNvGrpSpPr>
            <a:grpSpLocks/>
          </p:cNvGrpSpPr>
          <p:nvPr/>
        </p:nvGrpSpPr>
        <p:grpSpPr bwMode="auto">
          <a:xfrm>
            <a:off x="3733800" y="3505200"/>
            <a:ext cx="990600" cy="685800"/>
            <a:chOff x="2352" y="2208"/>
            <a:chExt cx="624" cy="432"/>
          </a:xfrm>
        </p:grpSpPr>
        <p:sp>
          <p:nvSpPr>
            <p:cNvPr id="122906" name="Oval 26"/>
            <p:cNvSpPr>
              <a:spLocks noChangeArrowheads="1"/>
            </p:cNvSpPr>
            <p:nvPr/>
          </p:nvSpPr>
          <p:spPr bwMode="auto">
            <a:xfrm>
              <a:off x="2352" y="2304"/>
              <a:ext cx="624" cy="336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2"/>
                  </a:solidFill>
                </a:rPr>
                <a:t>J</a:t>
              </a:r>
              <a:r>
                <a:rPr lang="en-US" sz="2400" b="1" baseline="-25000">
                  <a:solidFill>
                    <a:schemeClr val="bg2"/>
                  </a:solidFill>
                </a:rPr>
                <a:t>3</a:t>
              </a:r>
              <a:endParaRPr lang="en-US" sz="2400" b="1">
                <a:solidFill>
                  <a:schemeClr val="bg2"/>
                </a:solidFill>
              </a:endParaRPr>
            </a:p>
          </p:txBody>
        </p:sp>
        <p:sp>
          <p:nvSpPr>
            <p:cNvPr id="122907" name="Line 27"/>
            <p:cNvSpPr>
              <a:spLocks noChangeShapeType="1"/>
            </p:cNvSpPr>
            <p:nvPr/>
          </p:nvSpPr>
          <p:spPr bwMode="auto">
            <a:xfrm>
              <a:off x="2352" y="2208"/>
              <a:ext cx="192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06/24/2003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Ohio State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9BDD4-34A3-4A58-9E83-92DA05B3CC20}" type="slidenum">
              <a:rPr lang="en-US"/>
              <a:pPr/>
              <a:t>9</a:t>
            </a:fld>
            <a:endParaRPr lang="en-US"/>
          </a:p>
        </p:txBody>
      </p:sp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Modified Slack-Based (MSB) Algorithm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828800"/>
            <a:ext cx="8540750" cy="4117975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400"/>
              <a:t>Modified Slack-Based (MSB) Algorithm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Motivation of SB: To improve Utilization and Response Time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SB assigns slack to jobs based on job priorities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MSB assigns slack to jobs based on the deadline specified</a:t>
            </a:r>
          </a:p>
          <a:p>
            <a:pPr lvl="1">
              <a:lnSpc>
                <a:spcPct val="140000"/>
              </a:lnSpc>
            </a:pPr>
            <a:r>
              <a:rPr lang="en-US" sz="2000"/>
              <a:t>Rest of the algorithm is unchanged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1126</TotalTime>
  <Words>1741</Words>
  <Application>Microsoft Office PowerPoint</Application>
  <PresentationFormat>On-screen Show (4:3)</PresentationFormat>
  <Paragraphs>400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Wingdings</vt:lpstr>
      <vt:lpstr>Clouds</vt:lpstr>
      <vt:lpstr>Microsoft Graph Chart</vt:lpstr>
      <vt:lpstr>QoPS: A QoS based Scheme for Parallel Job Scheduling</vt:lpstr>
      <vt:lpstr>Job Schedulers Today</vt:lpstr>
      <vt:lpstr>QoS for Job Scheduling</vt:lpstr>
      <vt:lpstr>Overview</vt:lpstr>
      <vt:lpstr>Related Work</vt:lpstr>
      <vt:lpstr>Slack-Based (SB) Scheduling Algorithm</vt:lpstr>
      <vt:lpstr>Real-Time (RT) Scheduling Algorithm</vt:lpstr>
      <vt:lpstr>Working of the RT Algorithm</vt:lpstr>
      <vt:lpstr>Modified Slack-Based (MSB) Algorithm</vt:lpstr>
      <vt:lpstr>Modified Real-Time (MRT) Algorithm</vt:lpstr>
      <vt:lpstr>Overview</vt:lpstr>
      <vt:lpstr>The Basic QoPS Algorithm</vt:lpstr>
      <vt:lpstr>Working of the QoPS Algorithm</vt:lpstr>
      <vt:lpstr>Overview</vt:lpstr>
      <vt:lpstr>Simulation Approach</vt:lpstr>
      <vt:lpstr>Trace Generation</vt:lpstr>
      <vt:lpstr>Overview</vt:lpstr>
      <vt:lpstr>Experimental Results</vt:lpstr>
      <vt:lpstr>Admittance Capacity Comparison</vt:lpstr>
      <vt:lpstr>Utilization Comparison</vt:lpstr>
      <vt:lpstr>Admittance Capacity Comparison (Mixed Jobs)</vt:lpstr>
      <vt:lpstr>Response Time and Slow Down Vs Load</vt:lpstr>
      <vt:lpstr>Utilization Vs Load (Mixed Jobs)</vt:lpstr>
      <vt:lpstr>Response Time and Slow Down Vs Utilization</vt:lpstr>
      <vt:lpstr>Overview</vt:lpstr>
      <vt:lpstr>Conclusions</vt:lpstr>
      <vt:lpstr>Future Work</vt:lpstr>
      <vt:lpstr>Thank You !</vt:lpstr>
      <vt:lpstr>Backup Slides</vt:lpstr>
      <vt:lpstr>Admittance Capacity for SDSC trace</vt:lpstr>
      <vt:lpstr>Admittance Capacity with Job Expansion</vt:lpstr>
      <vt:lpstr>Impact of Relaxation Factor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QoPS: A QoS based Scheme for Parallel Job Scheduling</dc:title>
  <dc:creator>Pavan Balaji</dc:creator>
  <cp:lastModifiedBy>Pavan Balaji</cp:lastModifiedBy>
  <cp:revision>689</cp:revision>
  <dcterms:created xsi:type="dcterms:W3CDTF">2003-06-23T11:01:57Z</dcterms:created>
  <dcterms:modified xsi:type="dcterms:W3CDTF">2011-01-10T09:37:01Z</dcterms:modified>
</cp:coreProperties>
</file>